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Ryan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We are Leap of mankind. We have developed an entertaining car racing game utilizing ScratchX, a programming language that uses building blocks of code to make program design fun and easy. Along with ScratchX, we implemented LeapMotion, a controller device that will sense your hand motions and control the car.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2b3eff53c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2b3eff53c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800"/>
              </a:spcBef>
              <a:spcAft>
                <a:spcPts val="0"/>
              </a:spcAft>
              <a:buNone/>
            </a:pPr>
            <a:r>
              <a:rPr lang="es"/>
              <a:t>Matt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1b20cc2b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1b20cc2b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Ryan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1b20cc2b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b20cc2b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800"/>
              <a:t>ryan</a:t>
            </a:r>
            <a:endParaRPr b="1"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2b3eff5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2b3eff5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800"/>
              <a:t>ryan</a:t>
            </a:r>
            <a:endParaRPr b="1"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2b3eff5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2b3eff5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800"/>
              <a:t>valentina - exploring</a:t>
            </a:r>
            <a:endParaRPr b="1"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1b20cc2b7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1b20cc2b7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a:t>valentina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1b20cc2b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1b20cc2b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200">
                <a:solidFill>
                  <a:schemeClr val="dk1"/>
                </a:solidFill>
              </a:rPr>
              <a:t>Valentina: Show demo first, and then walkthrough video</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200">
                <a:solidFill>
                  <a:schemeClr val="dk1"/>
                </a:solidFill>
              </a:rPr>
              <a:t>Demonstration of the working game where participants can interact with our team and our game, having the chance to choose and custom their experience from various tracks we developed. Our project members will give a short description of the project to any curious event attendees, as well as to answer any other technical questions that they may have.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200">
                <a:solidFill>
                  <a:schemeClr val="dk1"/>
                </a:solidFill>
              </a:rPr>
              <a:t>We will measure the results and success of the activities by administering post-activity surveys. The surveys will incorporate basic questions about the programming content, which will let us gauge the participants’ knowledge of basic programming concepts, both before and immediately after the activity.</a:t>
            </a:r>
            <a:endParaRPr sz="1200">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1b20cc2b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1b20cc2b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2f5a6fc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2f5a6fc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800"/>
              </a:spcBef>
              <a:spcAft>
                <a:spcPts val="0"/>
              </a:spcAft>
              <a:buNone/>
            </a:pPr>
            <a:r>
              <a:rPr lang="es"/>
              <a:t>Matt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2b3eff53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2b3eff5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800"/>
              </a:spcBef>
              <a:spcAft>
                <a:spcPts val="0"/>
              </a:spcAft>
              <a:buNone/>
            </a:pPr>
            <a:r>
              <a:rPr lang="es"/>
              <a:t>Matt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gc.az1.qualtrics.com/jfe/form/SV_cuUHub5I9Vac9i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gc.az1.qualtrics.com/jfe/form/SV_dgR1LQyvXpy3Rc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cratch.mit.edu/" TargetMode="External"/><Relationship Id="rId4" Type="http://schemas.openxmlformats.org/officeDocument/2006/relationships/hyperlink" Target="https://www.ultraleap.com/product/leap-motion-controller/" TargetMode="External"/><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ratchx.org/?url=http://khanning.github.io/scratch-leapmotion-extension/leapmotion_extension.js#scratch" TargetMode="External"/><Relationship Id="rId4" Type="http://schemas.openxmlformats.org/officeDocument/2006/relationships/hyperlink" Target="https://youtu.be/UmRPOZUmWrM" TargetMode="External"/><Relationship Id="rId5" Type="http://schemas.openxmlformats.org/officeDocument/2006/relationships/hyperlink" Target="https://youtu.be/heR4M5Nq6_E" TargetMode="External"/><Relationship Id="rId6" Type="http://schemas.openxmlformats.org/officeDocument/2006/relationships/hyperlink" Target="http://scratchx.org/?url=http://khanning.github.io/scratch-leapmotion-extension/leapmotion_extension.js#scratc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open?id=1xeHpjtpaUWBshRaEzkl8dKu9ljPkMq3a" TargetMode="External"/><Relationship Id="rId4" Type="http://schemas.openxmlformats.org/officeDocument/2006/relationships/hyperlink" Target="http://scratchx.org/?url=http://khanning.github.io/scratch-leapmotion-extension/leapmotion_extension.js#scratch" TargetMode="External"/><Relationship Id="rId5" Type="http://schemas.openxmlformats.org/officeDocument/2006/relationships/hyperlink" Target="https://youtu.be/UmRPOZUmWrM" TargetMode="External"/><Relationship Id="rId6" Type="http://schemas.openxmlformats.org/officeDocument/2006/relationships/hyperlink" Target="https://youtu.be/heR4M5Nq6_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4800">
                <a:solidFill>
                  <a:srgbClr val="FFFFFF"/>
                </a:solidFill>
                <a:latin typeface="Oswald"/>
                <a:ea typeface="Oswald"/>
                <a:cs typeface="Oswald"/>
                <a:sym typeface="Oswald"/>
              </a:rPr>
              <a:t>A Leap for Mankind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s" sz="1800">
                <a:solidFill>
                  <a:srgbClr val="CACACA"/>
                </a:solidFill>
              </a:rPr>
              <a:t>Valentina Mosquera Reina, Matt Bauer, Josiah Williams, Ryan Cunico</a:t>
            </a:r>
            <a:endParaRPr sz="1800">
              <a:solidFill>
                <a:srgbClr val="CACACA"/>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3626725"/>
            <a:ext cx="2555199" cy="1516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Oswald"/>
                <a:ea typeface="Oswald"/>
                <a:cs typeface="Oswald"/>
                <a:sym typeface="Oswald"/>
              </a:rPr>
              <a:t>Flash Instructions</a:t>
            </a:r>
            <a:endParaRPr/>
          </a:p>
        </p:txBody>
      </p:sp>
      <p:sp>
        <p:nvSpPr>
          <p:cNvPr id="116" name="Google Shape;116;p22"/>
          <p:cNvSpPr txBox="1"/>
          <p:nvPr>
            <p:ph idx="1" type="body"/>
          </p:nvPr>
        </p:nvSpPr>
        <p:spPr>
          <a:xfrm>
            <a:off x="150000" y="916063"/>
            <a:ext cx="4622400" cy="4125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a:solidFill>
                  <a:srgbClr val="FFFFFF"/>
                </a:solidFill>
              </a:rPr>
              <a:t>Most likely, Flash will not be automatically allowed on your browser so you will have to manually turn it on</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s">
                <a:solidFill>
                  <a:srgbClr val="FFFFFF"/>
                </a:solidFill>
              </a:rPr>
              <a:t>Press the puzzle piece in the corner of the taskbar and press the blue “Manage” button</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s">
                <a:solidFill>
                  <a:srgbClr val="FFFFFF"/>
                </a:solidFill>
              </a:rPr>
              <a:t>You will see a “block sites from running Flash” toggle button in gray</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s">
                <a:solidFill>
                  <a:srgbClr val="FFFFFF"/>
                </a:solidFill>
              </a:rPr>
              <a:t>Press it once to change it to blue and then the toggle button will say “Ask first”</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s">
                <a:solidFill>
                  <a:srgbClr val="FFFFFF"/>
                </a:solidFill>
              </a:rPr>
              <a:t>Refresh the page and click the web page to enable scratch</a:t>
            </a:r>
            <a:endParaRPr>
              <a:solidFill>
                <a:srgbClr val="FFFFFF"/>
              </a:solidFill>
            </a:endParaRPr>
          </a:p>
          <a:p>
            <a:pPr indent="0" lvl="0" marL="914400" rtl="0" algn="l">
              <a:lnSpc>
                <a:spcPct val="115000"/>
              </a:lnSpc>
              <a:spcBef>
                <a:spcPts val="0"/>
              </a:spcBef>
              <a:spcAft>
                <a:spcPts val="0"/>
              </a:spcAft>
              <a:buNone/>
            </a:pPr>
            <a:r>
              <a:t/>
            </a:r>
            <a:endParaRPr>
              <a:solidFill>
                <a:srgbClr val="D9D9D9"/>
              </a:solidFill>
            </a:endParaRPr>
          </a:p>
          <a:p>
            <a:pPr indent="0" lvl="0" marL="0" rtl="0" algn="l">
              <a:lnSpc>
                <a:spcPct val="115000"/>
              </a:lnSpc>
              <a:spcBef>
                <a:spcPts val="0"/>
              </a:spcBef>
              <a:spcAft>
                <a:spcPts val="0"/>
              </a:spcAft>
              <a:buNone/>
            </a:pPr>
            <a:r>
              <a:t/>
            </a:r>
            <a:endParaRPr>
              <a:solidFill>
                <a:srgbClr val="D9D9D9"/>
              </a:solidFill>
            </a:endParaRPr>
          </a:p>
          <a:p>
            <a:pPr indent="0" lvl="0" marL="457200" rtl="0" algn="l">
              <a:lnSpc>
                <a:spcPct val="115000"/>
              </a:lnSpc>
              <a:spcBef>
                <a:spcPts val="0"/>
              </a:spcBef>
              <a:spcAft>
                <a:spcPts val="0"/>
              </a:spcAft>
              <a:buNone/>
            </a:pPr>
            <a:r>
              <a:t/>
            </a:r>
            <a:endParaRPr>
              <a:solidFill>
                <a:srgbClr val="D9D9D9"/>
              </a:solidFill>
            </a:endParaRPr>
          </a:p>
          <a:p>
            <a:pPr indent="0" lvl="0" marL="0" rtl="0" algn="l">
              <a:spcBef>
                <a:spcPts val="0"/>
              </a:spcBef>
              <a:spcAft>
                <a:spcPts val="1600"/>
              </a:spcAft>
              <a:buNone/>
            </a:pPr>
            <a:r>
              <a:t/>
            </a:r>
            <a:endParaRPr>
              <a:solidFill>
                <a:srgbClr val="D9D9D9"/>
              </a:solidFill>
            </a:endParaRPr>
          </a:p>
        </p:txBody>
      </p:sp>
      <p:pic>
        <p:nvPicPr>
          <p:cNvPr id="117" name="Google Shape;117;p22"/>
          <p:cNvPicPr preferRelativeResize="0"/>
          <p:nvPr/>
        </p:nvPicPr>
        <p:blipFill>
          <a:blip r:embed="rId3">
            <a:alphaModFix/>
          </a:blip>
          <a:stretch>
            <a:fillRect/>
          </a:stretch>
        </p:blipFill>
        <p:spPr>
          <a:xfrm>
            <a:off x="4772400" y="0"/>
            <a:ext cx="3668101" cy="2066400"/>
          </a:xfrm>
          <a:prstGeom prst="rect">
            <a:avLst/>
          </a:prstGeom>
          <a:noFill/>
          <a:ln>
            <a:noFill/>
          </a:ln>
        </p:spPr>
      </p:pic>
      <p:pic>
        <p:nvPicPr>
          <p:cNvPr id="118" name="Google Shape;118;p22"/>
          <p:cNvPicPr preferRelativeResize="0"/>
          <p:nvPr/>
        </p:nvPicPr>
        <p:blipFill>
          <a:blip r:embed="rId4">
            <a:alphaModFix/>
          </a:blip>
          <a:stretch>
            <a:fillRect/>
          </a:stretch>
        </p:blipFill>
        <p:spPr>
          <a:xfrm>
            <a:off x="4772400" y="2126108"/>
            <a:ext cx="2099075" cy="1736725"/>
          </a:xfrm>
          <a:prstGeom prst="rect">
            <a:avLst/>
          </a:prstGeom>
          <a:noFill/>
          <a:ln>
            <a:noFill/>
          </a:ln>
        </p:spPr>
      </p:pic>
      <p:pic>
        <p:nvPicPr>
          <p:cNvPr id="119" name="Google Shape;119;p22"/>
          <p:cNvPicPr preferRelativeResize="0"/>
          <p:nvPr/>
        </p:nvPicPr>
        <p:blipFill>
          <a:blip r:embed="rId5">
            <a:alphaModFix/>
          </a:blip>
          <a:stretch>
            <a:fillRect/>
          </a:stretch>
        </p:blipFill>
        <p:spPr>
          <a:xfrm>
            <a:off x="4772390" y="3922550"/>
            <a:ext cx="4371610" cy="572700"/>
          </a:xfrm>
          <a:prstGeom prst="rect">
            <a:avLst/>
          </a:prstGeom>
          <a:noFill/>
          <a:ln>
            <a:noFill/>
          </a:ln>
        </p:spPr>
      </p:pic>
      <p:pic>
        <p:nvPicPr>
          <p:cNvPr id="120" name="Google Shape;120;p22"/>
          <p:cNvPicPr preferRelativeResize="0"/>
          <p:nvPr/>
        </p:nvPicPr>
        <p:blipFill>
          <a:blip r:embed="rId6">
            <a:alphaModFix/>
          </a:blip>
          <a:stretch>
            <a:fillRect/>
          </a:stretch>
        </p:blipFill>
        <p:spPr>
          <a:xfrm>
            <a:off x="4772400" y="4570421"/>
            <a:ext cx="4371599" cy="4246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9600">
                <a:solidFill>
                  <a:srgbClr val="FFFFFF"/>
                </a:solidFill>
                <a:latin typeface="Oswald"/>
                <a:ea typeface="Oswald"/>
                <a:cs typeface="Oswald"/>
                <a:sym typeface="Oswald"/>
              </a:rPr>
              <a:t>Questions?</a:t>
            </a:r>
            <a:endParaRPr sz="9600"/>
          </a:p>
        </p:txBody>
      </p:sp>
      <p:sp>
        <p:nvSpPr>
          <p:cNvPr id="126" name="Google Shape;126;p23"/>
          <p:cNvSpPr txBox="1"/>
          <p:nvPr>
            <p:ph type="title"/>
          </p:nvPr>
        </p:nvSpPr>
        <p:spPr>
          <a:xfrm>
            <a:off x="592450" y="2677750"/>
            <a:ext cx="823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FFFFFF"/>
                </a:solidFill>
                <a:latin typeface="Oswald"/>
                <a:ea typeface="Oswald"/>
                <a:cs typeface="Oswald"/>
                <a:sym typeface="Oswald"/>
              </a:rPr>
              <a:t>Please take the post-survey! </a:t>
            </a:r>
            <a:endParaRPr sz="3000">
              <a:solidFill>
                <a:srgbClr val="FFFFFF"/>
              </a:solidFill>
              <a:latin typeface="Oswald"/>
              <a:ea typeface="Oswald"/>
              <a:cs typeface="Oswald"/>
              <a:sym typeface="Oswald"/>
            </a:endParaRPr>
          </a:p>
          <a:p>
            <a:pPr indent="0" lvl="0" marL="0" rtl="0" algn="ctr">
              <a:spcBef>
                <a:spcPts val="0"/>
              </a:spcBef>
              <a:spcAft>
                <a:spcPts val="0"/>
              </a:spcAft>
              <a:buNone/>
            </a:pPr>
            <a:r>
              <a:t/>
            </a:r>
            <a:endParaRPr sz="3000">
              <a:solidFill>
                <a:srgbClr val="FFFFFF"/>
              </a:solidFill>
              <a:latin typeface="Oswald"/>
              <a:ea typeface="Oswald"/>
              <a:cs typeface="Oswald"/>
              <a:sym typeface="Oswald"/>
            </a:endParaRPr>
          </a:p>
          <a:p>
            <a:pPr indent="0" lvl="0" marL="0" rtl="0" algn="ctr">
              <a:spcBef>
                <a:spcPts val="0"/>
              </a:spcBef>
              <a:spcAft>
                <a:spcPts val="0"/>
              </a:spcAft>
              <a:buNone/>
            </a:pPr>
            <a:r>
              <a:rPr b="1" lang="es" sz="1800" u="sng">
                <a:solidFill>
                  <a:srgbClr val="FFFFFF"/>
                </a:solidFill>
                <a:hlinkClick r:id="rId3"/>
              </a:rPr>
              <a:t>https://ggc.az1.qualtrics.com/jfe/form/SV_cuUHub5I9Vac9i5</a:t>
            </a:r>
            <a:r>
              <a:rPr b="1" lang="es" sz="1800">
                <a:solidFill>
                  <a:srgbClr val="FFFFFF"/>
                </a:solidFill>
                <a:latin typeface="Oswald"/>
                <a:ea typeface="Oswald"/>
                <a:cs typeface="Oswald"/>
                <a:sym typeface="Oswald"/>
              </a:rPr>
              <a:t> </a:t>
            </a:r>
            <a:endParaRPr b="1" sz="1800">
              <a:solidFill>
                <a:srgbClr val="FFFFFF"/>
              </a:solidFill>
            </a:endParaRPr>
          </a:p>
        </p:txBody>
      </p:sp>
      <p:sp>
        <p:nvSpPr>
          <p:cNvPr id="127" name="Google Shape;127;p23"/>
          <p:cNvSpPr/>
          <p:nvPr/>
        </p:nvSpPr>
        <p:spPr>
          <a:xfrm>
            <a:off x="4322850" y="3250450"/>
            <a:ext cx="498300" cy="498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Oswald"/>
                <a:ea typeface="Oswald"/>
                <a:cs typeface="Oswald"/>
                <a:sym typeface="Oswald"/>
              </a:rPr>
              <a:t>Description of TAP Program  </a:t>
            </a:r>
            <a:endParaRPr/>
          </a:p>
        </p:txBody>
      </p:sp>
      <p:sp>
        <p:nvSpPr>
          <p:cNvPr id="62" name="Google Shape;62;p14"/>
          <p:cNvSpPr txBox="1"/>
          <p:nvPr>
            <p:ph idx="1" type="body"/>
          </p:nvPr>
        </p:nvSpPr>
        <p:spPr>
          <a:xfrm>
            <a:off x="311700" y="132672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a:solidFill>
                  <a:srgbClr val="FFFFFF"/>
                </a:solidFill>
              </a:rPr>
              <a:t>The Technology Ambassadors Program (TAP) is an interactive class focused on service learning.</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s">
                <a:solidFill>
                  <a:srgbClr val="FFFFFF"/>
                </a:solidFill>
              </a:rPr>
              <a:t>TAP provides the opportunity to build a project using different technologies and collectively deliver it through conferences, student involvement, workshops, and outreach events.</a:t>
            </a:r>
            <a:endParaRPr>
              <a:solidFill>
                <a:srgbClr val="FFFFFF"/>
              </a:solidFill>
            </a:endParaRPr>
          </a:p>
          <a:p>
            <a:pPr indent="0" lvl="0" marL="0" rtl="0" algn="l">
              <a:spcBef>
                <a:spcPts val="0"/>
              </a:spcBef>
              <a:spcAft>
                <a:spcPts val="1600"/>
              </a:spcAft>
              <a:buNone/>
            </a:pPr>
            <a:r>
              <a:t/>
            </a:r>
            <a:endParaRPr>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2263075" y="842725"/>
            <a:ext cx="417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Oswald"/>
                <a:ea typeface="Oswald"/>
                <a:cs typeface="Oswald"/>
                <a:sym typeface="Oswald"/>
              </a:rPr>
              <a:t>Please take the pre-survey!</a:t>
            </a:r>
            <a:r>
              <a:rPr lang="es" sz="3000">
                <a:solidFill>
                  <a:srgbClr val="FFFFFF"/>
                </a:solidFill>
                <a:latin typeface="Oswald"/>
                <a:ea typeface="Oswald"/>
                <a:cs typeface="Oswald"/>
                <a:sym typeface="Oswald"/>
              </a:rPr>
              <a:t>  </a:t>
            </a:r>
            <a:endParaRPr/>
          </a:p>
        </p:txBody>
      </p:sp>
      <p:sp>
        <p:nvSpPr>
          <p:cNvPr id="68" name="Google Shape;68;p15"/>
          <p:cNvSpPr txBox="1"/>
          <p:nvPr/>
        </p:nvSpPr>
        <p:spPr>
          <a:xfrm>
            <a:off x="896100" y="2436625"/>
            <a:ext cx="7351800" cy="85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FFFFF"/>
                </a:solidFill>
                <a:uFill>
                  <a:noFill/>
                </a:uFill>
                <a:hlinkClick r:id="rId3"/>
              </a:rPr>
              <a:t>https://ggc.az1.qualtrics.com/jfe/form/SV_dgR1LQyvXpy3Rc1</a:t>
            </a:r>
            <a:endParaRPr b="1" sz="1800">
              <a:solidFill>
                <a:srgbClr val="FFFFFF"/>
              </a:solidFill>
            </a:endParaRPr>
          </a:p>
        </p:txBody>
      </p:sp>
      <p:sp>
        <p:nvSpPr>
          <p:cNvPr id="69" name="Google Shape;69;p15"/>
          <p:cNvSpPr/>
          <p:nvPr/>
        </p:nvSpPr>
        <p:spPr>
          <a:xfrm>
            <a:off x="4043125" y="1790425"/>
            <a:ext cx="619500" cy="646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Oswald"/>
                <a:ea typeface="Oswald"/>
                <a:cs typeface="Oswald"/>
                <a:sym typeface="Oswald"/>
              </a:rPr>
              <a:t>Description of If / While Loops</a:t>
            </a:r>
            <a:endParaRPr/>
          </a:p>
        </p:txBody>
      </p:sp>
      <p:sp>
        <p:nvSpPr>
          <p:cNvPr id="75" name="Google Shape;75;p16"/>
          <p:cNvSpPr txBox="1"/>
          <p:nvPr>
            <p:ph idx="1" type="body"/>
          </p:nvPr>
        </p:nvSpPr>
        <p:spPr>
          <a:xfrm>
            <a:off x="311700" y="132672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a:solidFill>
                  <a:srgbClr val="FFFFFF"/>
                </a:solidFill>
              </a:rPr>
              <a:t>“If” statement -&gt; “If” my hands are dirty, “then” I will wash them with soap and water.</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s">
                <a:solidFill>
                  <a:srgbClr val="FFFFFF"/>
                </a:solidFill>
              </a:rPr>
              <a:t>“While” statement -&gt; “While” my hands are covered in soap and water, I will continue to wash them.</a:t>
            </a:r>
            <a:endParaRPr>
              <a:solidFill>
                <a:srgbClr val="FFFFFF"/>
              </a:solidFill>
            </a:endParaRPr>
          </a:p>
          <a:p>
            <a:pPr indent="0" lvl="0" marL="0" rtl="0" algn="l">
              <a:spcBef>
                <a:spcPts val="0"/>
              </a:spcBef>
              <a:spcAft>
                <a:spcPts val="1600"/>
              </a:spcAft>
              <a:buNone/>
            </a:pPr>
            <a:r>
              <a:t/>
            </a:r>
            <a:endParaRPr>
              <a:solidFill>
                <a:srgbClr val="D9D9D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Oswald"/>
                <a:ea typeface="Oswald"/>
                <a:cs typeface="Oswald"/>
                <a:sym typeface="Oswald"/>
              </a:rPr>
              <a:t>Concepts to Teach</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a:solidFill>
                  <a:srgbClr val="FFFFFF"/>
                </a:solidFill>
              </a:rPr>
              <a:t>Students will be exposed to the following concepts while developing their racing games. </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s">
                <a:solidFill>
                  <a:srgbClr val="FFFFFF"/>
                </a:solidFill>
              </a:rPr>
              <a:t>The students will be exposed to the following using these examples:</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lang="es">
                <a:solidFill>
                  <a:srgbClr val="FFFFFF"/>
                </a:solidFill>
              </a:rPr>
              <a:t>”While” loop – corresponds to the “forever” that makes the car move forward</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lang="es">
                <a:solidFill>
                  <a:srgbClr val="FFFFFF"/>
                </a:solidFill>
              </a:rPr>
              <a:t>“If” statement – “If” car touches green, stop and change to crashed car</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lang="es">
                <a:solidFill>
                  <a:srgbClr val="FFFFFF"/>
                </a:solidFill>
              </a:rPr>
              <a:t>“If” statement – “If” car touches “V” (pink or blue boost) - speed up</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lang="es">
                <a:solidFill>
                  <a:srgbClr val="FFFFFF"/>
                </a:solidFill>
              </a:rPr>
              <a:t>“If” statement – “If” car touches finish line (white) – end and display message</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lang="es">
                <a:solidFill>
                  <a:srgbClr val="FFFFFF"/>
                </a:solidFill>
              </a:rPr>
              <a:t>Listeners for the right / left arrows (to turn the car)</a:t>
            </a:r>
            <a:endParaRPr>
              <a:solidFill>
                <a:srgbClr val="FFFFFF"/>
              </a:solidFill>
            </a:endParaRPr>
          </a:p>
          <a:p>
            <a:pPr indent="0" lvl="0" marL="0" rtl="0" algn="l">
              <a:lnSpc>
                <a:spcPct val="115000"/>
              </a:lnSpc>
              <a:spcBef>
                <a:spcPts val="0"/>
              </a:spcBef>
              <a:spcAft>
                <a:spcPts val="0"/>
              </a:spcAft>
              <a:buNone/>
            </a:pPr>
            <a:r>
              <a:t/>
            </a:r>
            <a:endParaRPr>
              <a:solidFill>
                <a:srgbClr val="D9D9D9"/>
              </a:solidFill>
            </a:endParaRPr>
          </a:p>
          <a:p>
            <a:pPr indent="0" lvl="0" marL="0" rtl="0" algn="l">
              <a:lnSpc>
                <a:spcPct val="115000"/>
              </a:lnSpc>
              <a:spcBef>
                <a:spcPts val="0"/>
              </a:spcBef>
              <a:spcAft>
                <a:spcPts val="0"/>
              </a:spcAft>
              <a:buNone/>
            </a:pPr>
            <a:r>
              <a:t/>
            </a:r>
            <a:endParaRPr>
              <a:solidFill>
                <a:srgbClr val="D9D9D9"/>
              </a:solidFill>
            </a:endParaRPr>
          </a:p>
          <a:p>
            <a:pPr indent="0" lvl="0" marL="457200" rtl="0" algn="l">
              <a:lnSpc>
                <a:spcPct val="115000"/>
              </a:lnSpc>
              <a:spcBef>
                <a:spcPts val="0"/>
              </a:spcBef>
              <a:spcAft>
                <a:spcPts val="0"/>
              </a:spcAft>
              <a:buNone/>
            </a:pPr>
            <a:r>
              <a:t/>
            </a:r>
            <a:endParaRPr>
              <a:solidFill>
                <a:srgbClr val="D9D9D9"/>
              </a:solidFill>
            </a:endParaRPr>
          </a:p>
          <a:p>
            <a:pPr indent="0" lvl="0" marL="0" rtl="0" algn="l">
              <a:spcBef>
                <a:spcPts val="0"/>
              </a:spcBef>
              <a:spcAft>
                <a:spcPts val="1600"/>
              </a:spcAft>
              <a:buNone/>
            </a:pPr>
            <a:r>
              <a:t/>
            </a:r>
            <a:endParaRPr>
              <a:solidFill>
                <a:srgbClr val="D9D9D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Oswald"/>
                <a:ea typeface="Oswald"/>
                <a:cs typeface="Oswald"/>
                <a:sym typeface="Oswald"/>
              </a:rPr>
              <a:t>Workshop Description</a:t>
            </a:r>
            <a:endParaRPr/>
          </a:p>
        </p:txBody>
      </p:sp>
      <p:sp>
        <p:nvSpPr>
          <p:cNvPr id="87" name="Google Shape;87;p18"/>
          <p:cNvSpPr txBox="1"/>
          <p:nvPr>
            <p:ph idx="1" type="body"/>
          </p:nvPr>
        </p:nvSpPr>
        <p:spPr>
          <a:xfrm>
            <a:off x="311700" y="93702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1200"/>
              </a:spcBef>
              <a:spcAft>
                <a:spcPts val="0"/>
              </a:spcAft>
              <a:buClr>
                <a:srgbClr val="D9D9D9"/>
              </a:buClr>
              <a:buSzPts val="1800"/>
              <a:buChar char="●"/>
            </a:pPr>
            <a:r>
              <a:rPr lang="es">
                <a:solidFill>
                  <a:srgbClr val="FFFFFF"/>
                </a:solidFill>
              </a:rPr>
              <a:t>Students will code their own basic racing game by following along with our visual instructions. </a:t>
            </a:r>
            <a:endParaRPr>
              <a:solidFill>
                <a:srgbClr val="FFFFFF"/>
              </a:solidFill>
            </a:endParaRPr>
          </a:p>
          <a:p>
            <a:pPr indent="-342900" lvl="0" marL="457200" marR="0" rtl="0" algn="l">
              <a:lnSpc>
                <a:spcPct val="115000"/>
              </a:lnSpc>
              <a:spcBef>
                <a:spcPts val="0"/>
              </a:spcBef>
              <a:spcAft>
                <a:spcPts val="0"/>
              </a:spcAft>
              <a:buClr>
                <a:srgbClr val="D9D9D9"/>
              </a:buClr>
              <a:buSzPts val="1800"/>
              <a:buChar char="●"/>
            </a:pPr>
            <a:r>
              <a:rPr lang="es">
                <a:solidFill>
                  <a:srgbClr val="FFFFFF"/>
                </a:solidFill>
              </a:rPr>
              <a:t>Step-by-step directions (with pictures) will be provided to students in a separate Word document</a:t>
            </a:r>
            <a:endParaRPr>
              <a:solidFill>
                <a:srgbClr val="D9D9D9"/>
              </a:solidFill>
            </a:endParaRPr>
          </a:p>
          <a:p>
            <a:pPr indent="0" lvl="0" marL="0" rtl="0" algn="l">
              <a:lnSpc>
                <a:spcPct val="115000"/>
              </a:lnSpc>
              <a:spcBef>
                <a:spcPts val="1200"/>
              </a:spcBef>
              <a:spcAft>
                <a:spcPts val="0"/>
              </a:spcAft>
              <a:buNone/>
            </a:pPr>
            <a:r>
              <a:t/>
            </a:r>
            <a:endParaRPr>
              <a:solidFill>
                <a:srgbClr val="D9D9D9"/>
              </a:solidFill>
            </a:endParaRPr>
          </a:p>
          <a:p>
            <a:pPr indent="0" lvl="0" marL="457200" rtl="0" algn="l">
              <a:lnSpc>
                <a:spcPct val="115000"/>
              </a:lnSpc>
              <a:spcBef>
                <a:spcPts val="0"/>
              </a:spcBef>
              <a:spcAft>
                <a:spcPts val="0"/>
              </a:spcAft>
              <a:buNone/>
            </a:pPr>
            <a:r>
              <a:t/>
            </a:r>
            <a:endParaRPr>
              <a:solidFill>
                <a:srgbClr val="D9D9D9"/>
              </a:solidFill>
            </a:endParaRPr>
          </a:p>
          <a:p>
            <a:pPr indent="0" lvl="0" marL="0" rtl="0" algn="l">
              <a:spcBef>
                <a:spcPts val="0"/>
              </a:spcBef>
              <a:spcAft>
                <a:spcPts val="1600"/>
              </a:spcAft>
              <a:buNone/>
            </a:pPr>
            <a:r>
              <a:t/>
            </a:r>
            <a:endParaRPr>
              <a:solidFill>
                <a:srgbClr val="D9D9D9"/>
              </a:solidFill>
            </a:endParaRPr>
          </a:p>
        </p:txBody>
      </p:sp>
      <p:pic>
        <p:nvPicPr>
          <p:cNvPr id="88" name="Google Shape;88;p18"/>
          <p:cNvPicPr preferRelativeResize="0"/>
          <p:nvPr/>
        </p:nvPicPr>
        <p:blipFill>
          <a:blip r:embed="rId3">
            <a:alphaModFix/>
          </a:blip>
          <a:stretch>
            <a:fillRect/>
          </a:stretch>
        </p:blipFill>
        <p:spPr>
          <a:xfrm>
            <a:off x="796100" y="2516776"/>
            <a:ext cx="4214450" cy="2458425"/>
          </a:xfrm>
          <a:prstGeom prst="rect">
            <a:avLst/>
          </a:prstGeom>
          <a:noFill/>
          <a:ln>
            <a:noFill/>
          </a:ln>
        </p:spPr>
      </p:pic>
      <p:pic>
        <p:nvPicPr>
          <p:cNvPr id="89" name="Google Shape;89;p18"/>
          <p:cNvPicPr preferRelativeResize="0"/>
          <p:nvPr/>
        </p:nvPicPr>
        <p:blipFill>
          <a:blip r:embed="rId4">
            <a:alphaModFix/>
          </a:blip>
          <a:stretch>
            <a:fillRect/>
          </a:stretch>
        </p:blipFill>
        <p:spPr>
          <a:xfrm>
            <a:off x="6299600" y="2161900"/>
            <a:ext cx="2440475" cy="2928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Oswald"/>
                <a:ea typeface="Oswald"/>
                <a:cs typeface="Oswald"/>
                <a:sym typeface="Oswald"/>
              </a:rPr>
              <a:t>Technologies</a:t>
            </a:r>
            <a:endParaRPr/>
          </a:p>
        </p:txBody>
      </p:sp>
      <p:sp>
        <p:nvSpPr>
          <p:cNvPr id="95" name="Google Shape;95;p19"/>
          <p:cNvSpPr txBox="1"/>
          <p:nvPr>
            <p:ph idx="1" type="body"/>
          </p:nvPr>
        </p:nvSpPr>
        <p:spPr>
          <a:xfrm>
            <a:off x="311700" y="1416350"/>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lt1"/>
              </a:buClr>
              <a:buSzPts val="1400"/>
              <a:buChar char="●"/>
            </a:pPr>
            <a:r>
              <a:rPr lang="es" sz="1400">
                <a:solidFill>
                  <a:schemeClr val="lt1"/>
                </a:solidFill>
                <a:uFill>
                  <a:noFill/>
                </a:uFill>
                <a:hlinkClick r:id="rId3"/>
              </a:rPr>
              <a:t>Scratch Programming Language</a:t>
            </a:r>
            <a:endParaRPr sz="1400">
              <a:solidFill>
                <a:schemeClr val="lt1"/>
              </a:solidFill>
            </a:endParaRPr>
          </a:p>
          <a:p>
            <a:pPr indent="-304800" lvl="0" marL="457200" rtl="0" algn="l">
              <a:spcBef>
                <a:spcPts val="0"/>
              </a:spcBef>
              <a:spcAft>
                <a:spcPts val="0"/>
              </a:spcAft>
              <a:buClr>
                <a:schemeClr val="dk1"/>
              </a:buClr>
              <a:buSzPts val="1200"/>
              <a:buChar char="●"/>
            </a:pPr>
            <a:r>
              <a:rPr lang="es" sz="1200">
                <a:solidFill>
                  <a:schemeClr val="dk1"/>
                </a:solidFill>
              </a:rPr>
              <a:t>Scratch is a drag-and-drop programming language developed by MIT, which aims to introduce children to programming and logical problem-solving in an interactive, easily digestible manner. </a:t>
            </a:r>
            <a:r>
              <a:rPr lang="es" sz="1200">
                <a:solidFill>
                  <a:schemeClr val="dk1"/>
                </a:solidFill>
              </a:rPr>
              <a:t>(Scratch, n.d.).</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Scratch is designed and maintained by the Lifelong Kindergarten group at the MIT Media Lab (Scratch, n.d.).</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Students </a:t>
            </a:r>
            <a:r>
              <a:rPr lang="es" sz="1200">
                <a:solidFill>
                  <a:schemeClr val="dk1"/>
                </a:solidFill>
              </a:rPr>
              <a:t>will create a simple racing game using the</a:t>
            </a:r>
            <a:r>
              <a:rPr lang="es" sz="1200">
                <a:solidFill>
                  <a:schemeClr val="dk1"/>
                </a:solidFill>
              </a:rPr>
              <a:t> drag-and-drop architecture of Scratch.</a:t>
            </a:r>
            <a:endParaRPr sz="1200">
              <a:solidFill>
                <a:schemeClr val="dk1"/>
              </a:solidFill>
            </a:endParaRPr>
          </a:p>
          <a:p>
            <a:pPr indent="0" lvl="0" marL="457200" rtl="0" algn="l">
              <a:spcBef>
                <a:spcPts val="1200"/>
              </a:spcBef>
              <a:spcAft>
                <a:spcPts val="0"/>
              </a:spcAft>
              <a:buNone/>
            </a:pPr>
            <a:r>
              <a:t/>
            </a:r>
            <a:endParaRPr sz="1200">
              <a:solidFill>
                <a:schemeClr val="dk1"/>
              </a:solidFill>
            </a:endParaRPr>
          </a:p>
          <a:p>
            <a:pPr indent="-317500" lvl="0" marL="457200" rtl="0" algn="l">
              <a:spcBef>
                <a:spcPts val="1200"/>
              </a:spcBef>
              <a:spcAft>
                <a:spcPts val="0"/>
              </a:spcAft>
              <a:buClr>
                <a:schemeClr val="lt1"/>
              </a:buClr>
              <a:buSzPts val="1400"/>
              <a:buChar char="●"/>
            </a:pPr>
            <a:r>
              <a:rPr lang="es" sz="1400">
                <a:solidFill>
                  <a:schemeClr val="lt1"/>
                </a:solidFill>
                <a:uFill>
                  <a:noFill/>
                </a:uFill>
                <a:hlinkClick r:id="rId4"/>
              </a:rPr>
              <a:t>Leap Motion Controller</a:t>
            </a:r>
            <a:endParaRPr sz="1400">
              <a:solidFill>
                <a:schemeClr val="lt1"/>
              </a:solidFill>
            </a:endParaRPr>
          </a:p>
          <a:p>
            <a:pPr indent="-304800" lvl="0" marL="457200" rtl="0" algn="l">
              <a:spcBef>
                <a:spcPts val="0"/>
              </a:spcBef>
              <a:spcAft>
                <a:spcPts val="0"/>
              </a:spcAft>
              <a:buClr>
                <a:schemeClr val="dk1"/>
              </a:buClr>
              <a:buSzPts val="1200"/>
              <a:buChar char="●"/>
            </a:pPr>
            <a:r>
              <a:rPr lang="es" sz="1200">
                <a:solidFill>
                  <a:schemeClr val="dk1"/>
                </a:solidFill>
              </a:rPr>
              <a:t>Leap motion is a computer hardware sensor device that supports hand and finger motions as inputs. </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We use this technology to add functionality to the code and be able to move a car along a track by just moving your hand left and right without using the keyboard. </a:t>
            </a:r>
            <a:endParaRPr sz="1200">
              <a:solidFill>
                <a:schemeClr val="dk1"/>
              </a:solidFill>
            </a:endParaRPr>
          </a:p>
        </p:txBody>
      </p:sp>
      <p:pic>
        <p:nvPicPr>
          <p:cNvPr id="96" name="Google Shape;96;p19"/>
          <p:cNvPicPr preferRelativeResize="0"/>
          <p:nvPr/>
        </p:nvPicPr>
        <p:blipFill>
          <a:blip r:embed="rId5">
            <a:alphaModFix/>
          </a:blip>
          <a:stretch>
            <a:fillRect/>
          </a:stretch>
        </p:blipFill>
        <p:spPr>
          <a:xfrm>
            <a:off x="3054875" y="445025"/>
            <a:ext cx="1887525" cy="857225"/>
          </a:xfrm>
          <a:prstGeom prst="rect">
            <a:avLst/>
          </a:prstGeom>
          <a:noFill/>
          <a:ln>
            <a:noFill/>
          </a:ln>
        </p:spPr>
      </p:pic>
      <p:pic>
        <p:nvPicPr>
          <p:cNvPr id="97" name="Google Shape;97;p19"/>
          <p:cNvPicPr preferRelativeResize="0"/>
          <p:nvPr/>
        </p:nvPicPr>
        <p:blipFill>
          <a:blip r:embed="rId6">
            <a:alphaModFix/>
          </a:blip>
          <a:stretch>
            <a:fillRect/>
          </a:stretch>
        </p:blipFill>
        <p:spPr>
          <a:xfrm>
            <a:off x="7368073" y="3940625"/>
            <a:ext cx="1279075" cy="1279075"/>
          </a:xfrm>
          <a:prstGeom prst="rect">
            <a:avLst/>
          </a:prstGeom>
          <a:noFill/>
          <a:ln>
            <a:noFill/>
          </a:ln>
        </p:spPr>
      </p:pic>
      <p:pic>
        <p:nvPicPr>
          <p:cNvPr id="98" name="Google Shape;98;p19"/>
          <p:cNvPicPr preferRelativeResize="0"/>
          <p:nvPr/>
        </p:nvPicPr>
        <p:blipFill>
          <a:blip r:embed="rId7">
            <a:alphaModFix/>
          </a:blip>
          <a:stretch>
            <a:fillRect/>
          </a:stretch>
        </p:blipFill>
        <p:spPr>
          <a:xfrm>
            <a:off x="5882300" y="445025"/>
            <a:ext cx="2718125" cy="7757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Oswald"/>
                <a:ea typeface="Oswald"/>
                <a:cs typeface="Oswald"/>
                <a:sym typeface="Oswald"/>
              </a:rPr>
              <a:t>Project Files</a:t>
            </a:r>
            <a:endParaRPr/>
          </a:p>
        </p:txBody>
      </p:sp>
      <p:sp>
        <p:nvSpPr>
          <p:cNvPr id="104" name="Google Shape;104;p20"/>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a:solidFill>
                  <a:srgbClr val="FFFFFF"/>
                </a:solidFill>
              </a:rPr>
              <a:t>Important Links</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lang="es" u="sng">
                <a:solidFill>
                  <a:schemeClr val="hlink"/>
                </a:solidFill>
                <a:hlinkClick r:id="rId3"/>
              </a:rPr>
              <a:t>ScratchX</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lang="es" u="sng">
                <a:solidFill>
                  <a:schemeClr val="hlink"/>
                </a:solidFill>
                <a:hlinkClick r:id="rId4"/>
              </a:rPr>
              <a:t>Racing Game Demo Video</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lang="es" u="sng">
                <a:solidFill>
                  <a:schemeClr val="hlink"/>
                </a:solidFill>
                <a:hlinkClick r:id="rId5"/>
              </a:rPr>
              <a:t>Workshop Walkthrough Video</a:t>
            </a:r>
            <a:endParaRPr>
              <a:solidFill>
                <a:srgbClr val="FFFFFF"/>
              </a:solidFill>
            </a:endParaRPr>
          </a:p>
          <a:p>
            <a:pPr indent="0" lvl="0" marL="914400" rtl="0" algn="l">
              <a:lnSpc>
                <a:spcPct val="115000"/>
              </a:lnSpc>
              <a:spcBef>
                <a:spcPts val="0"/>
              </a:spcBef>
              <a:spcAft>
                <a:spcPts val="0"/>
              </a:spcAft>
              <a:buNone/>
            </a:pPr>
            <a:r>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s">
                <a:solidFill>
                  <a:srgbClr val="FFFFFF"/>
                </a:solidFill>
              </a:rPr>
              <a:t>LeapForMankind_Racing_Game.sbx</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lang="es">
                <a:solidFill>
                  <a:srgbClr val="FFFFFF"/>
                </a:solidFill>
              </a:rPr>
              <a:t>Full version of racing game (open using </a:t>
            </a:r>
            <a:r>
              <a:rPr lang="es" u="sng">
                <a:solidFill>
                  <a:schemeClr val="hlink"/>
                </a:solidFill>
                <a:hlinkClick r:id="rId6"/>
              </a:rPr>
              <a:t>ScratchX</a:t>
            </a:r>
            <a:r>
              <a:rPr lang="es">
                <a:solidFill>
                  <a:srgbClr val="FFFFFF"/>
                </a:solidFill>
              </a:rPr>
              <a:t>)</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s">
                <a:solidFill>
                  <a:srgbClr val="FFFFFF"/>
                </a:solidFill>
              </a:rPr>
              <a:t>starter_code.sb2</a:t>
            </a:r>
            <a:endParaRPr>
              <a:solidFill>
                <a:srgbClr val="FFFFFF"/>
              </a:solidFill>
            </a:endParaRPr>
          </a:p>
          <a:p>
            <a:pPr indent="-317500" lvl="1" marL="914400" rtl="0" algn="l">
              <a:spcBef>
                <a:spcPts val="0"/>
              </a:spcBef>
              <a:spcAft>
                <a:spcPts val="0"/>
              </a:spcAft>
              <a:buClr>
                <a:srgbClr val="FFFFFF"/>
              </a:buClr>
              <a:buSzPts val="1400"/>
              <a:buChar char="○"/>
            </a:pPr>
            <a:r>
              <a:rPr lang="es">
                <a:solidFill>
                  <a:schemeClr val="lt1"/>
                </a:solidFill>
              </a:rPr>
              <a:t>Starter game to use during the workshop</a:t>
            </a:r>
            <a:endParaRPr>
              <a:solidFill>
                <a:srgbClr val="D9D9D9"/>
              </a:solidFill>
            </a:endParaRPr>
          </a:p>
          <a:p>
            <a:pPr indent="0" lvl="0" marL="914400" rtl="0" algn="l">
              <a:lnSpc>
                <a:spcPct val="115000"/>
              </a:lnSpc>
              <a:spcBef>
                <a:spcPts val="0"/>
              </a:spcBef>
              <a:spcAft>
                <a:spcPts val="0"/>
              </a:spcAft>
              <a:buNone/>
            </a:pPr>
            <a:r>
              <a:t/>
            </a:r>
            <a:endParaRPr>
              <a:solidFill>
                <a:srgbClr val="D9D9D9"/>
              </a:solidFill>
            </a:endParaRPr>
          </a:p>
          <a:p>
            <a:pPr indent="-342900" lvl="0" marL="457200" rtl="0" algn="l">
              <a:spcBef>
                <a:spcPts val="0"/>
              </a:spcBef>
              <a:spcAft>
                <a:spcPts val="0"/>
              </a:spcAft>
              <a:buClr>
                <a:schemeClr val="lt1"/>
              </a:buClr>
              <a:buSzPts val="1800"/>
              <a:buChar char="●"/>
            </a:pPr>
            <a:r>
              <a:rPr lang="es">
                <a:solidFill>
                  <a:schemeClr val="lt1"/>
                </a:solidFill>
              </a:rPr>
              <a:t>Walkthrough-Steps.docx</a:t>
            </a:r>
            <a:endParaRPr>
              <a:solidFill>
                <a:srgbClr val="D9D9D9"/>
              </a:solidFill>
            </a:endParaRPr>
          </a:p>
          <a:p>
            <a:pPr indent="-317500" lvl="1" marL="914400" rtl="0" algn="l">
              <a:spcBef>
                <a:spcPts val="0"/>
              </a:spcBef>
              <a:spcAft>
                <a:spcPts val="0"/>
              </a:spcAft>
              <a:buClr>
                <a:srgbClr val="FFFFFF"/>
              </a:buClr>
              <a:buSzPts val="1400"/>
              <a:buChar char="○"/>
            </a:pPr>
            <a:r>
              <a:rPr lang="es">
                <a:solidFill>
                  <a:schemeClr val="lt1"/>
                </a:solidFill>
              </a:rPr>
              <a:t>Step-by-step of the steps we will be doing in today’s workshop</a:t>
            </a:r>
            <a:endParaRPr>
              <a:solidFill>
                <a:srgbClr val="D9D9D9"/>
              </a:solidFill>
            </a:endParaRPr>
          </a:p>
          <a:p>
            <a:pPr indent="0" lvl="0" marL="914400" rtl="0" algn="l">
              <a:lnSpc>
                <a:spcPct val="115000"/>
              </a:lnSpc>
              <a:spcBef>
                <a:spcPts val="0"/>
              </a:spcBef>
              <a:spcAft>
                <a:spcPts val="0"/>
              </a:spcAft>
              <a:buNone/>
            </a:pPr>
            <a:r>
              <a:t/>
            </a:r>
            <a:endParaRPr>
              <a:solidFill>
                <a:srgbClr val="D9D9D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Oswald"/>
                <a:ea typeface="Oswald"/>
                <a:cs typeface="Oswald"/>
                <a:sym typeface="Oswald"/>
              </a:rPr>
              <a:t>Important Links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s">
                <a:solidFill>
                  <a:schemeClr val="lt1"/>
                </a:solidFill>
              </a:rPr>
              <a:t>Google Drive Link for Project Files</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lang="es" u="sng">
                <a:solidFill>
                  <a:schemeClr val="hlink"/>
                </a:solidFill>
                <a:hlinkClick r:id="rId3"/>
              </a:rPr>
              <a:t>https://drive.google.com/open?id=1xeHpjtpaUWBshRaEzkl8dKu9ljPkMq3a</a:t>
            </a:r>
            <a:endParaRPr>
              <a:solidFill>
                <a:srgbClr val="D9D9D9"/>
              </a:solidFill>
            </a:endParaRPr>
          </a:p>
          <a:p>
            <a:pPr indent="0" lvl="0" marL="914400" rtl="0" algn="l">
              <a:lnSpc>
                <a:spcPct val="115000"/>
              </a:lnSpc>
              <a:spcBef>
                <a:spcPts val="0"/>
              </a:spcBef>
              <a:spcAft>
                <a:spcPts val="0"/>
              </a:spcAft>
              <a:buNone/>
            </a:pPr>
            <a:r>
              <a:t/>
            </a:r>
            <a:endParaRPr>
              <a:solidFill>
                <a:srgbClr val="D9D9D9"/>
              </a:solidFill>
            </a:endParaRPr>
          </a:p>
          <a:p>
            <a:pPr indent="-342900" lvl="0" marL="457200" rtl="0" algn="l">
              <a:spcBef>
                <a:spcPts val="0"/>
              </a:spcBef>
              <a:spcAft>
                <a:spcPts val="0"/>
              </a:spcAft>
              <a:buClr>
                <a:schemeClr val="lt1"/>
              </a:buClr>
              <a:buSzPts val="1800"/>
              <a:buChar char="●"/>
            </a:pPr>
            <a:r>
              <a:rPr lang="es">
                <a:solidFill>
                  <a:schemeClr val="lt1"/>
                </a:solidFill>
              </a:rPr>
              <a:t>ScratchX</a:t>
            </a:r>
            <a:endParaRPr>
              <a:solidFill>
                <a:srgbClr val="D9D9D9"/>
              </a:solidFill>
            </a:endParaRPr>
          </a:p>
          <a:p>
            <a:pPr indent="-317500" lvl="1" marL="914400" rtl="0" algn="l">
              <a:lnSpc>
                <a:spcPct val="115000"/>
              </a:lnSpc>
              <a:spcBef>
                <a:spcPts val="0"/>
              </a:spcBef>
              <a:spcAft>
                <a:spcPts val="0"/>
              </a:spcAft>
              <a:buClr>
                <a:srgbClr val="FFFFFF"/>
              </a:buClr>
              <a:buSzPts val="1400"/>
              <a:buChar char="○"/>
            </a:pPr>
            <a:r>
              <a:rPr lang="es" u="sng">
                <a:solidFill>
                  <a:schemeClr val="hlink"/>
                </a:solidFill>
                <a:hlinkClick r:id="rId4"/>
              </a:rPr>
              <a:t>http://scratchx.org/?url=http://khanning.github.io/scratch-leapmotion-extension/leapmotion_extension.js#scratch</a:t>
            </a:r>
            <a:endParaRPr>
              <a:solidFill>
                <a:srgbClr val="D9D9D9"/>
              </a:solidFill>
            </a:endParaRPr>
          </a:p>
          <a:p>
            <a:pPr indent="-317500" lvl="1" marL="914400" rtl="0" algn="l">
              <a:lnSpc>
                <a:spcPct val="115000"/>
              </a:lnSpc>
              <a:spcBef>
                <a:spcPts val="0"/>
              </a:spcBef>
              <a:spcAft>
                <a:spcPts val="0"/>
              </a:spcAft>
              <a:buClr>
                <a:srgbClr val="D9D9D9"/>
              </a:buClr>
              <a:buSzPts val="1400"/>
              <a:buChar char="○"/>
            </a:pPr>
            <a:r>
              <a:t/>
            </a:r>
            <a:endParaRPr>
              <a:solidFill>
                <a:srgbClr val="D9D9D9"/>
              </a:solidFill>
            </a:endParaRPr>
          </a:p>
          <a:p>
            <a:pPr indent="-342900" lvl="0" marL="457200" rtl="0" algn="l">
              <a:spcBef>
                <a:spcPts val="0"/>
              </a:spcBef>
              <a:spcAft>
                <a:spcPts val="0"/>
              </a:spcAft>
              <a:buClr>
                <a:schemeClr val="lt1"/>
              </a:buClr>
              <a:buSzPts val="1800"/>
              <a:buChar char="●"/>
            </a:pPr>
            <a:r>
              <a:rPr lang="es">
                <a:solidFill>
                  <a:schemeClr val="lt1"/>
                </a:solidFill>
              </a:rPr>
              <a:t>Leap for Mankind - Racing Game Demo</a:t>
            </a:r>
            <a:endParaRPr>
              <a:solidFill>
                <a:schemeClr val="lt1"/>
              </a:solidFill>
            </a:endParaRPr>
          </a:p>
          <a:p>
            <a:pPr indent="-317500" lvl="1" marL="914400" rtl="0" algn="l">
              <a:spcBef>
                <a:spcPts val="0"/>
              </a:spcBef>
              <a:spcAft>
                <a:spcPts val="0"/>
              </a:spcAft>
              <a:buClr>
                <a:schemeClr val="lt1"/>
              </a:buClr>
              <a:buSzPts val="1400"/>
              <a:buChar char="○"/>
            </a:pPr>
            <a:r>
              <a:rPr lang="es" u="sng">
                <a:solidFill>
                  <a:schemeClr val="accent5"/>
                </a:solidFill>
                <a:hlinkClick r:id="rId5"/>
              </a:rPr>
              <a:t>https://youtu.be/UmRPOZUmWrM</a:t>
            </a:r>
            <a:endParaRPr>
              <a:solidFill>
                <a:schemeClr val="lt1"/>
              </a:solidFill>
            </a:endParaRPr>
          </a:p>
          <a:p>
            <a:pPr indent="0" lvl="0" marL="914400" rtl="0" algn="l">
              <a:spcBef>
                <a:spcPts val="0"/>
              </a:spcBef>
              <a:spcAft>
                <a:spcPts val="0"/>
              </a:spcAft>
              <a:buClr>
                <a:schemeClr val="dk1"/>
              </a:buClr>
              <a:buSzPts val="1100"/>
              <a:buFont typeface="Arial"/>
              <a:buNone/>
            </a:pPr>
            <a:r>
              <a:t/>
            </a:r>
            <a:endParaRPr>
              <a:solidFill>
                <a:schemeClr val="lt1"/>
              </a:solidFill>
            </a:endParaRPr>
          </a:p>
          <a:p>
            <a:pPr indent="-342900" lvl="0" marL="457200" rtl="0" algn="l">
              <a:spcBef>
                <a:spcPts val="0"/>
              </a:spcBef>
              <a:spcAft>
                <a:spcPts val="0"/>
              </a:spcAft>
              <a:buClr>
                <a:schemeClr val="lt1"/>
              </a:buClr>
              <a:buSzPts val="1800"/>
              <a:buChar char="●"/>
            </a:pPr>
            <a:r>
              <a:rPr lang="es">
                <a:solidFill>
                  <a:schemeClr val="lt1"/>
                </a:solidFill>
              </a:rPr>
              <a:t>Leap for Mankind - Workshop Walkthrough</a:t>
            </a:r>
            <a:endParaRPr>
              <a:solidFill>
                <a:schemeClr val="lt1"/>
              </a:solidFill>
            </a:endParaRPr>
          </a:p>
          <a:p>
            <a:pPr indent="-317500" lvl="1" marL="914400" rtl="0" algn="l">
              <a:spcBef>
                <a:spcPts val="0"/>
              </a:spcBef>
              <a:spcAft>
                <a:spcPts val="0"/>
              </a:spcAft>
              <a:buClr>
                <a:schemeClr val="lt1"/>
              </a:buClr>
              <a:buSzPts val="1400"/>
              <a:buChar char="○"/>
            </a:pPr>
            <a:r>
              <a:rPr lang="es" u="sng">
                <a:solidFill>
                  <a:schemeClr val="accent5"/>
                </a:solidFill>
                <a:hlinkClick r:id="rId6"/>
              </a:rPr>
              <a:t>https://youtu.be/heR4M5Nq6_E</a:t>
            </a:r>
            <a:endParaRPr>
              <a:solidFill>
                <a:srgbClr val="D9D9D9"/>
              </a:solidFill>
            </a:endParaRPr>
          </a:p>
          <a:p>
            <a:pPr indent="0" lvl="0" marL="914400" rtl="0" algn="l">
              <a:lnSpc>
                <a:spcPct val="115000"/>
              </a:lnSpc>
              <a:spcBef>
                <a:spcPts val="0"/>
              </a:spcBef>
              <a:spcAft>
                <a:spcPts val="0"/>
              </a:spcAft>
              <a:buNone/>
            </a:pPr>
            <a:r>
              <a:t/>
            </a:r>
            <a:endParaRPr>
              <a:solidFill>
                <a:srgbClr val="D9D9D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