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9" r:id="rId4"/>
    <p:sldId id="261" r:id="rId5"/>
    <p:sldId id="262" r:id="rId6"/>
    <p:sldId id="260"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CB1FD0-94AC-4FFE-9B47-8C5643C5A5EF}" v="3" dt="2022-04-26T02:39:18.7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1" d="100"/>
          <a:sy n="111" d="100"/>
        </p:scale>
        <p:origin x="222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5/12/2023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38400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5/12/2023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6365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5/12/2023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26185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5/12/2023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7399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5/12/2023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3234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5/12/2023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1614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5/12/2023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28545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5/12/2023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0977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5/12/2023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43362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5/12/2023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20810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5/12/2023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4704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5/12/2023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968265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37" r:id="rId6"/>
    <p:sldLayoutId id="2147483733" r:id="rId7"/>
    <p:sldLayoutId id="2147483734" r:id="rId8"/>
    <p:sldLayoutId id="2147483735" r:id="rId9"/>
    <p:sldLayoutId id="2147483736" r:id="rId10"/>
    <p:sldLayoutId id="2147483738" r:id="rId11"/>
  </p:sldLayoutIdLst>
  <p:hf sldNum="0" hdr="0" ftr="0" dt="0"/>
  <p:txStyles>
    <p:titleStyle>
      <a:lvl1pPr algn="l" defTabSz="914400" rtl="0" eaLnBrk="1" latinLnBrk="0" hangingPunct="1">
        <a:lnSpc>
          <a:spcPct val="80000"/>
        </a:lnSpc>
        <a:spcBef>
          <a:spcPct val="0"/>
        </a:spcBef>
        <a:buNone/>
        <a:defRPr sz="5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n abstract genetic concept">
            <a:extLst>
              <a:ext uri="{FF2B5EF4-FFF2-40B4-BE49-F238E27FC236}">
                <a16:creationId xmlns:a16="http://schemas.microsoft.com/office/drawing/2014/main" id="{FF654045-2E04-7BF1-3A6C-68F7DD2BCC74}"/>
              </a:ext>
            </a:extLst>
          </p:cNvPr>
          <p:cNvPicPr>
            <a:picLocks noChangeAspect="1"/>
          </p:cNvPicPr>
          <p:nvPr/>
        </p:nvPicPr>
        <p:blipFill rotWithShape="1">
          <a:blip r:embed="rId2"/>
          <a:srcRect t="33581" b="26105"/>
          <a:stretch/>
        </p:blipFill>
        <p:spPr>
          <a:xfrm>
            <a:off x="-32" y="10"/>
            <a:ext cx="12192031" cy="4915066"/>
          </a:xfrm>
          <a:prstGeom prst="rect">
            <a:avLst/>
          </a:prstGeom>
        </p:spPr>
      </p:pic>
      <p:sp>
        <p:nvSpPr>
          <p:cNvPr id="9" name="Rectangle 8">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08BA43-47D3-49CF-B66E-6B36C099F086}"/>
              </a:ext>
            </a:extLst>
          </p:cNvPr>
          <p:cNvSpPr>
            <a:spLocks noGrp="1"/>
          </p:cNvSpPr>
          <p:nvPr>
            <p:ph type="ctrTitle"/>
          </p:nvPr>
        </p:nvSpPr>
        <p:spPr>
          <a:xfrm>
            <a:off x="828675" y="5120639"/>
            <a:ext cx="7137263" cy="1280161"/>
          </a:xfrm>
        </p:spPr>
        <p:txBody>
          <a:bodyPr anchor="ctr">
            <a:normAutofit fontScale="90000"/>
          </a:bodyPr>
          <a:lstStyle/>
          <a:p>
            <a:pPr algn="r"/>
            <a:r>
              <a:rPr lang="en-US" sz="4800" dirty="0">
                <a:solidFill>
                  <a:srgbClr val="FFFFFF"/>
                </a:solidFill>
              </a:rPr>
              <a:t>Blackwell Data Mining Report 2022</a:t>
            </a:r>
          </a:p>
        </p:txBody>
      </p:sp>
      <p:sp>
        <p:nvSpPr>
          <p:cNvPr id="3" name="Subtitle 2">
            <a:extLst>
              <a:ext uri="{FF2B5EF4-FFF2-40B4-BE49-F238E27FC236}">
                <a16:creationId xmlns:a16="http://schemas.microsoft.com/office/drawing/2014/main" id="{4AC0415B-A2F6-451B-AA84-37D167B4CC21}"/>
              </a:ext>
            </a:extLst>
          </p:cNvPr>
          <p:cNvSpPr>
            <a:spLocks noGrp="1"/>
          </p:cNvSpPr>
          <p:nvPr>
            <p:ph type="subTitle" idx="1"/>
          </p:nvPr>
        </p:nvSpPr>
        <p:spPr>
          <a:xfrm>
            <a:off x="8289580" y="5120639"/>
            <a:ext cx="3073745" cy="1280160"/>
          </a:xfrm>
        </p:spPr>
        <p:txBody>
          <a:bodyPr anchor="ctr">
            <a:normAutofit/>
          </a:bodyPr>
          <a:lstStyle/>
          <a:p>
            <a:r>
              <a:rPr lang="en-US" sz="1500" dirty="0">
                <a:solidFill>
                  <a:srgbClr val="FFFFFF"/>
                </a:solidFill>
              </a:rPr>
              <a:t>Nick Helmers</a:t>
            </a:r>
          </a:p>
          <a:p>
            <a:r>
              <a:rPr lang="en-US" sz="1500" dirty="0">
                <a:solidFill>
                  <a:srgbClr val="FFFFFF"/>
                </a:solidFill>
              </a:rPr>
              <a:t>Alex Wallace</a:t>
            </a:r>
          </a:p>
          <a:p>
            <a:r>
              <a:rPr lang="en-US" sz="1500" dirty="0">
                <a:solidFill>
                  <a:srgbClr val="FFFFFF"/>
                </a:solidFill>
              </a:rPr>
              <a:t>Richard </a:t>
            </a:r>
            <a:r>
              <a:rPr lang="en-US" sz="1500" dirty="0" err="1">
                <a:solidFill>
                  <a:srgbClr val="FFFFFF"/>
                </a:solidFill>
              </a:rPr>
              <a:t>Valades</a:t>
            </a:r>
            <a:endParaRPr lang="en-US" sz="1500" dirty="0">
              <a:solidFill>
                <a:srgbClr val="FFFFFF"/>
              </a:solidFill>
            </a:endParaRPr>
          </a:p>
        </p:txBody>
      </p:sp>
      <p:cxnSp>
        <p:nvCxnSpPr>
          <p:cNvPr id="11" name="Straight Connector 10">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68695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0A80E-3B2E-4CDB-B346-4171959A7911}"/>
              </a:ext>
            </a:extLst>
          </p:cNvPr>
          <p:cNvSpPr>
            <a:spLocks noGrp="1"/>
          </p:cNvSpPr>
          <p:nvPr>
            <p:ph type="title"/>
          </p:nvPr>
        </p:nvSpPr>
        <p:spPr/>
        <p:txBody>
          <a:bodyPr/>
          <a:lstStyle/>
          <a:p>
            <a:r>
              <a:rPr lang="en-US" dirty="0"/>
              <a:t>What is Data Mining?</a:t>
            </a:r>
          </a:p>
        </p:txBody>
      </p:sp>
      <p:sp>
        <p:nvSpPr>
          <p:cNvPr id="3" name="Content Placeholder 2">
            <a:extLst>
              <a:ext uri="{FF2B5EF4-FFF2-40B4-BE49-F238E27FC236}">
                <a16:creationId xmlns:a16="http://schemas.microsoft.com/office/drawing/2014/main" id="{E013F283-5E6C-4C0E-B97C-1FBDDCDB1A0A}"/>
              </a:ext>
            </a:extLst>
          </p:cNvPr>
          <p:cNvSpPr>
            <a:spLocks noGrp="1"/>
          </p:cNvSpPr>
          <p:nvPr>
            <p:ph idx="1"/>
          </p:nvPr>
        </p:nvSpPr>
        <p:spPr/>
        <p:txBody>
          <a:bodyPr>
            <a:normAutofit/>
          </a:bodyPr>
          <a:lstStyle/>
          <a:p>
            <a:pPr marL="0" indent="0">
              <a:buNone/>
            </a:pPr>
            <a:r>
              <a:rPr lang="en-US" sz="2400" dirty="0"/>
              <a:t>Data mining is the process of finding anomalies, patterns and correlations within large data sets to predict outcomes. Using a broad range of techniques, you can use this information to increase revenues, cut costs, improve customer relationships, reduce risks and more.</a:t>
            </a:r>
          </a:p>
          <a:p>
            <a:pPr marL="0" indent="0">
              <a:buNone/>
            </a:pPr>
            <a:r>
              <a:rPr lang="en-US" sz="2400" dirty="0"/>
              <a:t>Data mining allows you to:</a:t>
            </a:r>
          </a:p>
          <a:p>
            <a:pPr algn="l">
              <a:buFont typeface="Arial" panose="020B0604020202020204" pitchFamily="34" charset="0"/>
              <a:buChar char="•"/>
            </a:pPr>
            <a:r>
              <a:rPr lang="en-US" sz="1800" b="0" i="0" dirty="0">
                <a:solidFill>
                  <a:srgbClr val="000000"/>
                </a:solidFill>
                <a:effectLst/>
                <a:latin typeface="avenir-light"/>
              </a:rPr>
              <a:t>Sift through all the chaotic and repetitive noise in your data.</a:t>
            </a:r>
          </a:p>
          <a:p>
            <a:pPr algn="l">
              <a:buFont typeface="Arial" panose="020B0604020202020204" pitchFamily="34" charset="0"/>
              <a:buChar char="•"/>
            </a:pPr>
            <a:r>
              <a:rPr lang="en-US" sz="1800" b="0" i="0" dirty="0">
                <a:solidFill>
                  <a:srgbClr val="000000"/>
                </a:solidFill>
                <a:effectLst/>
                <a:latin typeface="avenir-light"/>
              </a:rPr>
              <a:t>Understand what is relevant and then make good use of that information to assess likely outcomes.</a:t>
            </a:r>
          </a:p>
          <a:p>
            <a:pPr algn="l">
              <a:buFont typeface="Arial" panose="020B0604020202020204" pitchFamily="34" charset="0"/>
              <a:buChar char="•"/>
            </a:pPr>
            <a:r>
              <a:rPr lang="en-US" sz="1800" b="0" i="0" dirty="0">
                <a:solidFill>
                  <a:srgbClr val="000000"/>
                </a:solidFill>
                <a:effectLst/>
                <a:latin typeface="avenir-light"/>
              </a:rPr>
              <a:t>Accelerate the pace of making informed decisions.</a:t>
            </a:r>
          </a:p>
        </p:txBody>
      </p:sp>
    </p:spTree>
    <p:extLst>
      <p:ext uri="{BB962C8B-B14F-4D97-AF65-F5344CB8AC3E}">
        <p14:creationId xmlns:p14="http://schemas.microsoft.com/office/powerpoint/2010/main" val="3961578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0F25-6B92-4DAC-9C52-0F045E9C8C82}"/>
              </a:ext>
            </a:extLst>
          </p:cNvPr>
          <p:cNvSpPr>
            <a:spLocks noGrp="1"/>
          </p:cNvSpPr>
          <p:nvPr>
            <p:ph type="title"/>
          </p:nvPr>
        </p:nvSpPr>
        <p:spPr/>
        <p:txBody>
          <a:bodyPr/>
          <a:lstStyle/>
          <a:p>
            <a:r>
              <a:rPr lang="en-US" dirty="0"/>
              <a:t>Blackwell Data Objectives</a:t>
            </a:r>
          </a:p>
        </p:txBody>
      </p:sp>
      <p:sp>
        <p:nvSpPr>
          <p:cNvPr id="3" name="Content Placeholder 2">
            <a:extLst>
              <a:ext uri="{FF2B5EF4-FFF2-40B4-BE49-F238E27FC236}">
                <a16:creationId xmlns:a16="http://schemas.microsoft.com/office/drawing/2014/main" id="{4307A0F9-17E9-43E2-8D69-A99D1D58B64B}"/>
              </a:ext>
            </a:extLst>
          </p:cNvPr>
          <p:cNvSpPr>
            <a:spLocks noGrp="1"/>
          </p:cNvSpPr>
          <p:nvPr>
            <p:ph sz="half" idx="1"/>
          </p:nvPr>
        </p:nvSpPr>
        <p:spPr>
          <a:xfrm>
            <a:off x="1097279" y="2120900"/>
            <a:ext cx="3619688" cy="3655432"/>
          </a:xfrm>
        </p:spPr>
        <p:txBody>
          <a:bodyPr>
            <a:normAutofit fontScale="47500" lnSpcReduction="20000"/>
          </a:bodyPr>
          <a:lstStyle/>
          <a:p>
            <a:r>
              <a:rPr lang="en-US" sz="5100" dirty="0">
                <a:solidFill>
                  <a:schemeClr val="tx2"/>
                </a:solidFill>
              </a:rPr>
              <a:t>The data set is comprised of a sample of 80,000 transactions from Blackwell customers aged 18-85, throughout the North, South, East, and West regions of the United States. In-store and online purchases were both included in the sample</a:t>
            </a:r>
            <a:r>
              <a:rPr lang="en-US" dirty="0">
                <a:solidFill>
                  <a:schemeClr val="tx2"/>
                </a:solidFill>
              </a:rPr>
              <a:t>.</a:t>
            </a:r>
          </a:p>
          <a:p>
            <a:endParaRPr lang="en-US" dirty="0"/>
          </a:p>
        </p:txBody>
      </p:sp>
      <p:sp>
        <p:nvSpPr>
          <p:cNvPr id="4" name="Content Placeholder 3">
            <a:extLst>
              <a:ext uri="{FF2B5EF4-FFF2-40B4-BE49-F238E27FC236}">
                <a16:creationId xmlns:a16="http://schemas.microsoft.com/office/drawing/2014/main" id="{EE5EB4C5-F379-48D1-AA97-B1C63FED3972}"/>
              </a:ext>
            </a:extLst>
          </p:cNvPr>
          <p:cNvSpPr>
            <a:spLocks noGrp="1"/>
          </p:cNvSpPr>
          <p:nvPr>
            <p:ph sz="half" idx="2"/>
          </p:nvPr>
        </p:nvSpPr>
        <p:spPr>
          <a:xfrm>
            <a:off x="5073805" y="2018372"/>
            <a:ext cx="6081875" cy="4148252"/>
          </a:xfrm>
        </p:spPr>
        <p:txBody>
          <a:bodyPr>
            <a:noAutofit/>
          </a:bodyPr>
          <a:lstStyle/>
          <a:p>
            <a:pPr>
              <a:buFont typeface="Wingdings" panose="05000000000000000000" pitchFamily="2" charset="2"/>
              <a:buChar char="§"/>
            </a:pPr>
            <a:r>
              <a:rPr lang="en-US" sz="1800" dirty="0"/>
              <a:t>Do customers in different regions spend more per transaction?</a:t>
            </a:r>
          </a:p>
          <a:p>
            <a:pPr lvl="1">
              <a:buFont typeface="Wingdings" panose="05000000000000000000" pitchFamily="2" charset="2"/>
              <a:buChar char="§"/>
            </a:pPr>
            <a:r>
              <a:rPr lang="en-US" sz="1800" dirty="0"/>
              <a:t>Which regions spend the most/least?</a:t>
            </a:r>
          </a:p>
          <a:p>
            <a:pPr>
              <a:buFont typeface="Wingdings" panose="05000000000000000000" pitchFamily="2" charset="2"/>
              <a:buChar char="§"/>
            </a:pPr>
            <a:r>
              <a:rPr lang="en-US" sz="1800" dirty="0"/>
              <a:t>Is there a relationship between the number of items purchased and amount spent?</a:t>
            </a:r>
          </a:p>
          <a:p>
            <a:pPr>
              <a:buFont typeface="Wingdings" panose="05000000000000000000" pitchFamily="2" charset="2"/>
              <a:buChar char="§"/>
            </a:pPr>
            <a:r>
              <a:rPr lang="en-US" sz="1800" dirty="0"/>
              <a:t>Are there differences in the age of customers between regions?</a:t>
            </a:r>
          </a:p>
          <a:p>
            <a:pPr lvl="1">
              <a:buFont typeface="Wingdings" panose="05000000000000000000" pitchFamily="2" charset="2"/>
              <a:buChar char="§"/>
            </a:pPr>
            <a:r>
              <a:rPr lang="en-US" sz="1800" dirty="0"/>
              <a:t>If so, can we predict the age of a customer in a region based on other demographic data?</a:t>
            </a:r>
          </a:p>
          <a:p>
            <a:pPr>
              <a:buFont typeface="Wingdings" panose="05000000000000000000" pitchFamily="2" charset="2"/>
              <a:buChar char="§"/>
            </a:pPr>
            <a:r>
              <a:rPr lang="en-US" sz="1800" dirty="0"/>
              <a:t>Is there any correlation between age of a customer and if the transaction was made online or in the store?</a:t>
            </a:r>
          </a:p>
          <a:p>
            <a:pPr lvl="1">
              <a:buFont typeface="Wingdings" panose="05000000000000000000" pitchFamily="2" charset="2"/>
              <a:buChar char="§"/>
            </a:pPr>
            <a:r>
              <a:rPr lang="en-US" sz="1800" dirty="0"/>
              <a:t>Do any other factors predict if a customer will buy online or in our stores?</a:t>
            </a:r>
          </a:p>
        </p:txBody>
      </p:sp>
    </p:spTree>
    <p:extLst>
      <p:ext uri="{BB962C8B-B14F-4D97-AF65-F5344CB8AC3E}">
        <p14:creationId xmlns:p14="http://schemas.microsoft.com/office/powerpoint/2010/main" val="700414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92A69-A6B6-4F01-8551-F604A9E19E99}"/>
              </a:ext>
            </a:extLst>
          </p:cNvPr>
          <p:cNvSpPr>
            <a:spLocks noGrp="1"/>
          </p:cNvSpPr>
          <p:nvPr>
            <p:ph type="title"/>
          </p:nvPr>
        </p:nvSpPr>
        <p:spPr/>
        <p:txBody>
          <a:bodyPr/>
          <a:lstStyle/>
          <a:p>
            <a:r>
              <a:rPr lang="en-US" dirty="0"/>
              <a:t>Amount Spent Per Region</a:t>
            </a:r>
          </a:p>
        </p:txBody>
      </p:sp>
      <p:sp>
        <p:nvSpPr>
          <p:cNvPr id="3" name="Content Placeholder 2">
            <a:extLst>
              <a:ext uri="{FF2B5EF4-FFF2-40B4-BE49-F238E27FC236}">
                <a16:creationId xmlns:a16="http://schemas.microsoft.com/office/drawing/2014/main" id="{5C9DA25D-0EC2-4896-8A36-9DCF8FD12B1D}"/>
              </a:ext>
            </a:extLst>
          </p:cNvPr>
          <p:cNvSpPr>
            <a:spLocks noGrp="1"/>
          </p:cNvSpPr>
          <p:nvPr>
            <p:ph sz="half" idx="1"/>
          </p:nvPr>
        </p:nvSpPr>
        <p:spPr/>
        <p:txBody>
          <a:bodyPr>
            <a:normAutofit fontScale="77500" lnSpcReduction="20000"/>
          </a:bodyPr>
          <a:lstStyle/>
          <a:p>
            <a:r>
              <a:rPr lang="en-US" dirty="0"/>
              <a:t>Using the data given to us, we were able to separate the amount spent at Blackwell Electronics into four categories. The first thing we noticed was that while the Southern region was second in overall sales, the graph shows that they exclusively had sales in the lowest range. Though they had sales in higher ranges, there were so few that they don’t show up. While the Eastern and Northern regions came in third and fourth for overall sales, they have higher amounts spent per purchase than the Southern region. The Western region dominated both of these categories and had the highest number in overall sales and in the amounts spent per purchase.</a:t>
            </a:r>
          </a:p>
          <a:p>
            <a:endParaRPr lang="en-US" dirty="0"/>
          </a:p>
        </p:txBody>
      </p:sp>
      <p:pic>
        <p:nvPicPr>
          <p:cNvPr id="5" name="Content Placeholder 4">
            <a:extLst>
              <a:ext uri="{FF2B5EF4-FFF2-40B4-BE49-F238E27FC236}">
                <a16:creationId xmlns:a16="http://schemas.microsoft.com/office/drawing/2014/main" id="{B220FFDA-3301-4DD5-9AEC-B9C48B6FC7A0}"/>
              </a:ext>
            </a:extLst>
          </p:cNvPr>
          <p:cNvPicPr>
            <a:picLocks noGrp="1" noChangeAspect="1"/>
          </p:cNvPicPr>
          <p:nvPr>
            <p:ph sz="half" idx="2"/>
          </p:nvPr>
        </p:nvPicPr>
        <p:blipFill>
          <a:blip r:embed="rId2"/>
          <a:stretch>
            <a:fillRect/>
          </a:stretch>
        </p:blipFill>
        <p:spPr>
          <a:xfrm>
            <a:off x="6454986" y="2574367"/>
            <a:ext cx="4401693" cy="2999492"/>
          </a:xfrm>
          <a:prstGeom prst="rect">
            <a:avLst/>
          </a:prstGeom>
        </p:spPr>
      </p:pic>
    </p:spTree>
    <p:extLst>
      <p:ext uri="{BB962C8B-B14F-4D97-AF65-F5344CB8AC3E}">
        <p14:creationId xmlns:p14="http://schemas.microsoft.com/office/powerpoint/2010/main" val="15672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EB759-F119-48BC-8333-EC33F3DFA0BF}"/>
              </a:ext>
            </a:extLst>
          </p:cNvPr>
          <p:cNvSpPr>
            <a:spLocks noGrp="1"/>
          </p:cNvSpPr>
          <p:nvPr>
            <p:ph type="title" idx="4294967295"/>
          </p:nvPr>
        </p:nvSpPr>
        <p:spPr>
          <a:xfrm>
            <a:off x="1732808" y="363752"/>
            <a:ext cx="8726384" cy="703262"/>
          </a:xfrm>
        </p:spPr>
        <p:txBody>
          <a:bodyPr>
            <a:normAutofit fontScale="90000"/>
          </a:bodyPr>
          <a:lstStyle/>
          <a:p>
            <a:pPr algn="ctr"/>
            <a:r>
              <a:rPr lang="en-US" dirty="0"/>
              <a:t>Amount Spent Per Number of Items</a:t>
            </a:r>
          </a:p>
        </p:txBody>
      </p:sp>
      <p:sp>
        <p:nvSpPr>
          <p:cNvPr id="3" name="Content Placeholder 2">
            <a:extLst>
              <a:ext uri="{FF2B5EF4-FFF2-40B4-BE49-F238E27FC236}">
                <a16:creationId xmlns:a16="http://schemas.microsoft.com/office/drawing/2014/main" id="{9CE5649B-0918-40CA-8DBA-BEB93900F423}"/>
              </a:ext>
            </a:extLst>
          </p:cNvPr>
          <p:cNvSpPr>
            <a:spLocks noGrp="1"/>
          </p:cNvSpPr>
          <p:nvPr>
            <p:ph sz="half" idx="4294967295"/>
          </p:nvPr>
        </p:nvSpPr>
        <p:spPr>
          <a:xfrm>
            <a:off x="716628" y="3166753"/>
            <a:ext cx="5771258" cy="2849666"/>
          </a:xfrm>
        </p:spPr>
        <p:txBody>
          <a:bodyPr>
            <a:normAutofit fontScale="77500" lnSpcReduction="20000"/>
          </a:bodyPr>
          <a:lstStyle/>
          <a:p>
            <a:r>
              <a:rPr lang="en-US" sz="2400" dirty="0"/>
              <a:t>Using the graph above, we found that buying 1 or 8 items averaged the lowest amounts spent, while purchasing 2 to 7 items all had relatively similar amounts. We assumed that this meant there was no correlation between the two variables, and the visual to the right confirms this. In a correlation heat map, the closer you get to -1 or 1 represents a correlation, where -1 means a negative correlation and 1 means a positive correlation. Since the plot for items and amount shows us a 0, this means that there is no correlation between these two variables.</a:t>
            </a:r>
          </a:p>
          <a:p>
            <a:endParaRPr lang="en-US" dirty="0"/>
          </a:p>
        </p:txBody>
      </p:sp>
      <p:pic>
        <p:nvPicPr>
          <p:cNvPr id="5" name="Picture 2">
            <a:extLst>
              <a:ext uri="{FF2B5EF4-FFF2-40B4-BE49-F238E27FC236}">
                <a16:creationId xmlns:a16="http://schemas.microsoft.com/office/drawing/2014/main" id="{88E0ED33-8FCF-411C-9FAF-B9BC9DF379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77" b="5172"/>
          <a:stretch/>
        </p:blipFill>
        <p:spPr bwMode="auto">
          <a:xfrm>
            <a:off x="1262893" y="1067014"/>
            <a:ext cx="4143720" cy="20024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A958A9B-C2A6-42D4-8C5A-D5D734A43DFA}"/>
              </a:ext>
            </a:extLst>
          </p:cNvPr>
          <p:cNvPicPr>
            <a:picLocks noChangeAspect="1"/>
          </p:cNvPicPr>
          <p:nvPr/>
        </p:nvPicPr>
        <p:blipFill>
          <a:blip r:embed="rId3"/>
          <a:stretch>
            <a:fillRect/>
          </a:stretch>
        </p:blipFill>
        <p:spPr>
          <a:xfrm>
            <a:off x="6710085" y="1286619"/>
            <a:ext cx="4986960" cy="4395597"/>
          </a:xfrm>
          <a:prstGeom prst="rect">
            <a:avLst/>
          </a:prstGeom>
        </p:spPr>
      </p:pic>
      <p:sp>
        <p:nvSpPr>
          <p:cNvPr id="8" name="Oval 7">
            <a:extLst>
              <a:ext uri="{FF2B5EF4-FFF2-40B4-BE49-F238E27FC236}">
                <a16:creationId xmlns:a16="http://schemas.microsoft.com/office/drawing/2014/main" id="{6492306E-6B06-4F7B-B84C-3A5F0E601916}"/>
              </a:ext>
            </a:extLst>
          </p:cNvPr>
          <p:cNvSpPr/>
          <p:nvPr/>
        </p:nvSpPr>
        <p:spPr>
          <a:xfrm>
            <a:off x="8467107" y="3808021"/>
            <a:ext cx="953984" cy="969818"/>
          </a:xfrm>
          <a:prstGeom prst="ellipse">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1224"/>
              </a:solidFill>
            </a:endParaRPr>
          </a:p>
        </p:txBody>
      </p:sp>
    </p:spTree>
    <p:extLst>
      <p:ext uri="{BB962C8B-B14F-4D97-AF65-F5344CB8AC3E}">
        <p14:creationId xmlns:p14="http://schemas.microsoft.com/office/powerpoint/2010/main" val="1122907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C10F1-E9A8-4EBB-A28E-C72868D7D6BC}"/>
              </a:ext>
            </a:extLst>
          </p:cNvPr>
          <p:cNvSpPr>
            <a:spLocks noGrp="1"/>
          </p:cNvSpPr>
          <p:nvPr>
            <p:ph type="title"/>
          </p:nvPr>
        </p:nvSpPr>
        <p:spPr/>
        <p:txBody>
          <a:bodyPr/>
          <a:lstStyle/>
          <a:p>
            <a:r>
              <a:rPr lang="en-US" dirty="0"/>
              <a:t>Customer Demographics</a:t>
            </a:r>
          </a:p>
        </p:txBody>
      </p:sp>
      <p:pic>
        <p:nvPicPr>
          <p:cNvPr id="6" name="Picture 5">
            <a:extLst>
              <a:ext uri="{FF2B5EF4-FFF2-40B4-BE49-F238E27FC236}">
                <a16:creationId xmlns:a16="http://schemas.microsoft.com/office/drawing/2014/main" id="{B8ECD50A-79A7-433A-B0FD-55741FE8C72A}"/>
              </a:ext>
            </a:extLst>
          </p:cNvPr>
          <p:cNvPicPr>
            <a:picLocks noChangeAspect="1"/>
          </p:cNvPicPr>
          <p:nvPr/>
        </p:nvPicPr>
        <p:blipFill>
          <a:blip r:embed="rId2"/>
          <a:stretch>
            <a:fillRect/>
          </a:stretch>
        </p:blipFill>
        <p:spPr>
          <a:xfrm>
            <a:off x="582854" y="2072547"/>
            <a:ext cx="6035726" cy="3971989"/>
          </a:xfrm>
          <a:prstGeom prst="rect">
            <a:avLst/>
          </a:prstGeom>
        </p:spPr>
      </p:pic>
      <p:sp>
        <p:nvSpPr>
          <p:cNvPr id="8" name="Content Placeholder 3">
            <a:extLst>
              <a:ext uri="{FF2B5EF4-FFF2-40B4-BE49-F238E27FC236}">
                <a16:creationId xmlns:a16="http://schemas.microsoft.com/office/drawing/2014/main" id="{2464EBC8-F50D-429A-ABFB-5126270BD38F}"/>
              </a:ext>
            </a:extLst>
          </p:cNvPr>
          <p:cNvSpPr txBox="1">
            <a:spLocks/>
          </p:cNvSpPr>
          <p:nvPr/>
        </p:nvSpPr>
        <p:spPr>
          <a:xfrm>
            <a:off x="6367212" y="2072547"/>
            <a:ext cx="4788468" cy="3748194"/>
          </a:xfrm>
          <a:prstGeom prst="rect">
            <a:avLst/>
          </a:prstGeom>
        </p:spPr>
        <p:txBody>
          <a:bodyPr vert="horz" lIns="0" tIns="45720" rIns="0" bIns="45720" rtlCol="0">
            <a:normAutofit fontScale="700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85750" indent="-285750">
              <a:buFont typeface="Wingdings" panose="05000000000000000000" pitchFamily="2" charset="2"/>
              <a:buChar char="§"/>
            </a:pPr>
            <a:r>
              <a:rPr lang="en-US" sz="2900" dirty="0">
                <a:latin typeface="Tw Cen MT" panose="020B0602020104020603" pitchFamily="34" charset="0"/>
                <a:ea typeface="Times New Roman" panose="02020603050405020304" pitchFamily="18" charset="0"/>
              </a:rPr>
              <a:t>The South region contains the largest share of customers in the 65+ age range, while the West region seems to have the largest share of customers in the 34-49 range. </a:t>
            </a:r>
          </a:p>
          <a:p>
            <a:pPr marL="285750" indent="-285750">
              <a:buFont typeface="Wingdings" panose="05000000000000000000" pitchFamily="2" charset="2"/>
              <a:buChar char="§"/>
            </a:pPr>
            <a:r>
              <a:rPr lang="en-US" sz="2900" dirty="0">
                <a:latin typeface="Tw Cen MT" panose="020B0602020104020603" pitchFamily="34" charset="0"/>
                <a:ea typeface="Times New Roman" panose="02020603050405020304" pitchFamily="18" charset="0"/>
              </a:rPr>
              <a:t>The West region also has the largest transaction volume.</a:t>
            </a:r>
            <a:endParaRPr lang="en-US" sz="2900" dirty="0">
              <a:latin typeface="Tw Cen MT" panose="020B0602020104020603" pitchFamily="34" charset="0"/>
            </a:endParaRPr>
          </a:p>
          <a:p>
            <a:pPr marL="285750" indent="-285750">
              <a:buFont typeface="Wingdings" panose="05000000000000000000" pitchFamily="2" charset="2"/>
              <a:buChar char="§"/>
            </a:pPr>
            <a:r>
              <a:rPr lang="en-US" sz="2900" dirty="0">
                <a:latin typeface="Tw Cen MT" panose="020B0602020104020603" pitchFamily="34" charset="0"/>
              </a:rPr>
              <a:t>Machine learning was used to determine if we could predict age of customer based on region.</a:t>
            </a:r>
          </a:p>
          <a:p>
            <a:pPr marL="285750" indent="-285750">
              <a:buFont typeface="Wingdings" panose="05000000000000000000" pitchFamily="2" charset="2"/>
              <a:buChar char="§"/>
            </a:pPr>
            <a:r>
              <a:rPr lang="en-US" sz="2900" dirty="0">
                <a:latin typeface="Tw Cen MT" panose="020B0602020104020603" pitchFamily="34" charset="0"/>
              </a:rPr>
              <a:t>The model accuracy was 63% which is not reliable for prediction.</a:t>
            </a:r>
          </a:p>
          <a:p>
            <a:endParaRPr lang="en-US" dirty="0"/>
          </a:p>
        </p:txBody>
      </p:sp>
    </p:spTree>
    <p:extLst>
      <p:ext uri="{BB962C8B-B14F-4D97-AF65-F5344CB8AC3E}">
        <p14:creationId xmlns:p14="http://schemas.microsoft.com/office/powerpoint/2010/main" val="3499274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BA3F4-4BB6-48D8-B0B4-F27E9680A107}"/>
              </a:ext>
            </a:extLst>
          </p:cNvPr>
          <p:cNvSpPr>
            <a:spLocks noGrp="1"/>
          </p:cNvSpPr>
          <p:nvPr>
            <p:ph type="title"/>
          </p:nvPr>
        </p:nvSpPr>
        <p:spPr/>
        <p:txBody>
          <a:bodyPr/>
          <a:lstStyle/>
          <a:p>
            <a:r>
              <a:rPr lang="en-US"/>
              <a:t>Customer Demographics</a:t>
            </a:r>
            <a:endParaRPr lang="en-US" dirty="0"/>
          </a:p>
        </p:txBody>
      </p:sp>
      <p:sp>
        <p:nvSpPr>
          <p:cNvPr id="4" name="Content Placeholder 3">
            <a:extLst>
              <a:ext uri="{FF2B5EF4-FFF2-40B4-BE49-F238E27FC236}">
                <a16:creationId xmlns:a16="http://schemas.microsoft.com/office/drawing/2014/main" id="{81F8DE1F-609C-4B28-B29C-B6269AE61212}"/>
              </a:ext>
            </a:extLst>
          </p:cNvPr>
          <p:cNvSpPr>
            <a:spLocks noGrp="1"/>
          </p:cNvSpPr>
          <p:nvPr>
            <p:ph sz="half" idx="2"/>
          </p:nvPr>
        </p:nvSpPr>
        <p:spPr>
          <a:xfrm>
            <a:off x="6182826" y="2260859"/>
            <a:ext cx="5704376" cy="3589435"/>
          </a:xfrm>
        </p:spPr>
        <p:txBody>
          <a:bodyPr>
            <a:normAutofit/>
          </a:bodyPr>
          <a:lstStyle/>
          <a:p>
            <a:pPr>
              <a:buFont typeface="Wingdings" panose="05000000000000000000" pitchFamily="2" charset="2"/>
              <a:buChar char="§"/>
            </a:pPr>
            <a:r>
              <a:rPr lang="en-US" sz="2000" dirty="0">
                <a:effectLst/>
                <a:latin typeface="Tw Cen MT" panose="020B0602020104020603" pitchFamily="34" charset="0"/>
                <a:ea typeface="Times New Roman" panose="02020603050405020304" pitchFamily="18" charset="0"/>
              </a:rPr>
              <a:t>This chart shows the age groups that purchased online (0) versus in-store (1). </a:t>
            </a:r>
          </a:p>
          <a:p>
            <a:pPr>
              <a:buFont typeface="Wingdings" panose="05000000000000000000" pitchFamily="2" charset="2"/>
              <a:buChar char="§"/>
            </a:pPr>
            <a:r>
              <a:rPr lang="en-US" sz="2000" dirty="0">
                <a:effectLst/>
                <a:latin typeface="Tw Cen MT" panose="020B0602020104020603" pitchFamily="34" charset="0"/>
                <a:ea typeface="Times New Roman" panose="02020603050405020304" pitchFamily="18" charset="0"/>
              </a:rPr>
              <a:t>There is</a:t>
            </a:r>
            <a:r>
              <a:rPr lang="en-US" sz="2000" dirty="0">
                <a:latin typeface="Tw Cen MT" panose="020B0602020104020603" pitchFamily="34" charset="0"/>
                <a:ea typeface="Times New Roman" panose="02020603050405020304" pitchFamily="18" charset="0"/>
              </a:rPr>
              <a:t> </a:t>
            </a:r>
            <a:r>
              <a:rPr lang="en-US" sz="2000" dirty="0">
                <a:effectLst/>
                <a:latin typeface="Tw Cen MT" panose="020B0602020104020603" pitchFamily="34" charset="0"/>
                <a:ea typeface="Times New Roman" panose="02020603050405020304" pitchFamily="18" charset="0"/>
              </a:rPr>
              <a:t>a larger share of the 65+ customers that tend to shop online.</a:t>
            </a:r>
          </a:p>
          <a:p>
            <a:pPr>
              <a:buFont typeface="Wingdings" panose="05000000000000000000" pitchFamily="2" charset="2"/>
              <a:buChar char="§"/>
            </a:pPr>
            <a:r>
              <a:rPr lang="en-US" sz="2000" dirty="0">
                <a:latin typeface="Tw Cen MT" panose="020B0602020104020603" pitchFamily="34" charset="0"/>
                <a:ea typeface="Times New Roman" panose="02020603050405020304" pitchFamily="18" charset="0"/>
              </a:rPr>
              <a:t>The largest share of shoppers are in the 34-49 age group and tend to buy in-store.</a:t>
            </a:r>
          </a:p>
        </p:txBody>
      </p:sp>
      <p:pic>
        <p:nvPicPr>
          <p:cNvPr id="7" name="Picture 6">
            <a:extLst>
              <a:ext uri="{FF2B5EF4-FFF2-40B4-BE49-F238E27FC236}">
                <a16:creationId xmlns:a16="http://schemas.microsoft.com/office/drawing/2014/main" id="{8D65B44F-C6C6-4EF5-952E-28F66C27EFAB}"/>
              </a:ext>
            </a:extLst>
          </p:cNvPr>
          <p:cNvPicPr>
            <a:picLocks noChangeAspect="1"/>
          </p:cNvPicPr>
          <p:nvPr/>
        </p:nvPicPr>
        <p:blipFill>
          <a:blip r:embed="rId2"/>
          <a:stretch>
            <a:fillRect/>
          </a:stretch>
        </p:blipFill>
        <p:spPr>
          <a:xfrm>
            <a:off x="593427" y="2162355"/>
            <a:ext cx="5415749" cy="3304995"/>
          </a:xfrm>
          <a:prstGeom prst="rect">
            <a:avLst/>
          </a:prstGeom>
        </p:spPr>
      </p:pic>
    </p:spTree>
    <p:extLst>
      <p:ext uri="{BB962C8B-B14F-4D97-AF65-F5344CB8AC3E}">
        <p14:creationId xmlns:p14="http://schemas.microsoft.com/office/powerpoint/2010/main" val="2685811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D1008-F28C-4DB1-BFB7-36085C05589C}"/>
              </a:ext>
            </a:extLst>
          </p:cNvPr>
          <p:cNvSpPr>
            <a:spLocks noGrp="1"/>
          </p:cNvSpPr>
          <p:nvPr>
            <p:ph type="title"/>
          </p:nvPr>
        </p:nvSpPr>
        <p:spPr/>
        <p:txBody>
          <a:bodyPr/>
          <a:lstStyle/>
          <a:p>
            <a:r>
              <a:rPr lang="en-US"/>
              <a:t>Customer Demographics</a:t>
            </a:r>
            <a:endParaRPr lang="en-US" dirty="0"/>
          </a:p>
        </p:txBody>
      </p:sp>
      <p:sp>
        <p:nvSpPr>
          <p:cNvPr id="3" name="Content Placeholder 2">
            <a:extLst>
              <a:ext uri="{FF2B5EF4-FFF2-40B4-BE49-F238E27FC236}">
                <a16:creationId xmlns:a16="http://schemas.microsoft.com/office/drawing/2014/main" id="{17C6CE14-AACC-42FE-B432-31136A138667}"/>
              </a:ext>
            </a:extLst>
          </p:cNvPr>
          <p:cNvSpPr>
            <a:spLocks noGrp="1"/>
          </p:cNvSpPr>
          <p:nvPr>
            <p:ph sz="half" idx="1"/>
          </p:nvPr>
        </p:nvSpPr>
        <p:spPr>
          <a:xfrm>
            <a:off x="1097279" y="2120900"/>
            <a:ext cx="9828867" cy="3748193"/>
          </a:xfrm>
        </p:spPr>
        <p:txBody>
          <a:bodyPr>
            <a:normAutofit/>
          </a:bodyPr>
          <a:lstStyle/>
          <a:p>
            <a:r>
              <a:rPr lang="en-US" dirty="0"/>
              <a:t>Additional notes:</a:t>
            </a:r>
          </a:p>
          <a:p>
            <a:pPr>
              <a:buFont typeface="Wingdings" panose="05000000000000000000" pitchFamily="2" charset="2"/>
              <a:buChar char="§"/>
            </a:pPr>
            <a:r>
              <a:rPr lang="en-US" dirty="0"/>
              <a:t>No meaningful correlation exists between age of the customer and decision to purchase in-store.</a:t>
            </a:r>
          </a:p>
          <a:p>
            <a:pPr>
              <a:buFont typeface="Wingdings" panose="05000000000000000000" pitchFamily="2" charset="2"/>
              <a:buChar char="§"/>
            </a:pPr>
            <a:r>
              <a:rPr lang="en-US" dirty="0"/>
              <a:t>A slight correlation exists between Amount spent and Region.</a:t>
            </a:r>
          </a:p>
          <a:p>
            <a:pPr>
              <a:buFont typeface="Wingdings" panose="05000000000000000000" pitchFamily="2" charset="2"/>
              <a:buChar char="§"/>
            </a:pPr>
            <a:r>
              <a:rPr lang="en-US" dirty="0"/>
              <a:t>Based on our Machine learning model, Region was the most significant predictor of whether customers shop in-store vs online (84%)</a:t>
            </a:r>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marL="0" indent="0">
              <a:buNone/>
            </a:pPr>
            <a:endParaRPr lang="en-US" dirty="0"/>
          </a:p>
          <a:p>
            <a:pPr>
              <a:buFont typeface="Wingdings" panose="05000000000000000000" pitchFamily="2" charset="2"/>
              <a:buChar char="§"/>
            </a:pPr>
            <a:endParaRPr lang="en-US" dirty="0"/>
          </a:p>
          <a:p>
            <a:endParaRPr lang="en-US" dirty="0"/>
          </a:p>
        </p:txBody>
      </p:sp>
    </p:spTree>
    <p:extLst>
      <p:ext uri="{BB962C8B-B14F-4D97-AF65-F5344CB8AC3E}">
        <p14:creationId xmlns:p14="http://schemas.microsoft.com/office/powerpoint/2010/main" val="1428973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F4F9F-061D-48FA-BB1F-D19573F5A99C}"/>
              </a:ext>
            </a:extLst>
          </p:cNvPr>
          <p:cNvSpPr>
            <a:spLocks noGrp="1"/>
          </p:cNvSpPr>
          <p:nvPr>
            <p:ph type="title"/>
          </p:nvPr>
        </p:nvSpPr>
        <p:spPr/>
        <p:txBody>
          <a:bodyPr/>
          <a:lstStyle/>
          <a:p>
            <a:r>
              <a:rPr lang="en-US" dirty="0"/>
              <a:t>Recommendations</a:t>
            </a:r>
          </a:p>
        </p:txBody>
      </p:sp>
      <p:sp>
        <p:nvSpPr>
          <p:cNvPr id="4" name="Content Placeholder 3">
            <a:extLst>
              <a:ext uri="{FF2B5EF4-FFF2-40B4-BE49-F238E27FC236}">
                <a16:creationId xmlns:a16="http://schemas.microsoft.com/office/drawing/2014/main" id="{FEC54619-937C-48B2-8BE6-0BF8A266F897}"/>
              </a:ext>
            </a:extLst>
          </p:cNvPr>
          <p:cNvSpPr>
            <a:spLocks noGrp="1"/>
          </p:cNvSpPr>
          <p:nvPr>
            <p:ph sz="half" idx="2"/>
          </p:nvPr>
        </p:nvSpPr>
        <p:spPr>
          <a:xfrm>
            <a:off x="1066800" y="1924957"/>
            <a:ext cx="10058400" cy="3748194"/>
          </a:xfrm>
        </p:spPr>
        <p:txBody>
          <a:bodyPr>
            <a:normAutofit fontScale="92500"/>
          </a:bodyPr>
          <a:lstStyle/>
          <a:p>
            <a:pPr>
              <a:buFont typeface="Wingdings" panose="05000000000000000000" pitchFamily="2" charset="2"/>
              <a:buChar char="§"/>
            </a:pPr>
            <a:r>
              <a:rPr lang="en-US" dirty="0"/>
              <a:t>Data mining provides the best opportunity to understand and leverage the data we generate during the normal course of business. </a:t>
            </a:r>
          </a:p>
          <a:p>
            <a:pPr>
              <a:buFont typeface="Wingdings" panose="05000000000000000000" pitchFamily="2" charset="2"/>
              <a:buChar char="§"/>
            </a:pPr>
            <a:r>
              <a:rPr lang="en-US" dirty="0"/>
              <a:t>By understanding patterns and insights from data, we are better positioned to make informed decisions for strategic planning.</a:t>
            </a:r>
          </a:p>
          <a:p>
            <a:pPr>
              <a:buFont typeface="Wingdings" panose="05000000000000000000" pitchFamily="2" charset="2"/>
              <a:buChar char="§"/>
            </a:pPr>
            <a:r>
              <a:rPr lang="en-US" dirty="0"/>
              <a:t>Data mining efforts have positive ROI as they generally result in performance gains when companies implement strategic initiatives driven by data-based decision making.</a:t>
            </a:r>
          </a:p>
          <a:p>
            <a:pPr>
              <a:buFont typeface="Wingdings" panose="05000000000000000000" pitchFamily="2" charset="2"/>
              <a:buChar char="§"/>
            </a:pPr>
            <a:r>
              <a:rPr lang="en-US" dirty="0"/>
              <a:t>Data mining activities also serve as a defensive tool within companies to understand trade markets better and take steps to preserve market share.</a:t>
            </a:r>
          </a:p>
        </p:txBody>
      </p:sp>
    </p:spTree>
    <p:extLst>
      <p:ext uri="{BB962C8B-B14F-4D97-AF65-F5344CB8AC3E}">
        <p14:creationId xmlns:p14="http://schemas.microsoft.com/office/powerpoint/2010/main" val="1816649224"/>
      </p:ext>
    </p:extLst>
  </p:cSld>
  <p:clrMapOvr>
    <a:masterClrMapping/>
  </p:clrMapOvr>
</p:sld>
</file>

<file path=ppt/theme/theme1.xml><?xml version="1.0" encoding="utf-8"?>
<a:theme xmlns:a="http://schemas.openxmlformats.org/drawingml/2006/main" name="Retrospect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Retrospect">
      <a:majorFont>
        <a:latin typeface="Tw Cen M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2253</TotalTime>
  <Words>766</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avenir-light</vt:lpstr>
      <vt:lpstr>Calibri</vt:lpstr>
      <vt:lpstr>Tw Cen MT</vt:lpstr>
      <vt:lpstr>Wingdings</vt:lpstr>
      <vt:lpstr>RetrospectVTI</vt:lpstr>
      <vt:lpstr>Blackwell Data Mining Report 2022</vt:lpstr>
      <vt:lpstr>What is Data Mining?</vt:lpstr>
      <vt:lpstr>Blackwell Data Objectives</vt:lpstr>
      <vt:lpstr>Amount Spent Per Region</vt:lpstr>
      <vt:lpstr>Amount Spent Per Number of Items</vt:lpstr>
      <vt:lpstr>Customer Demographics</vt:lpstr>
      <vt:lpstr>Customer Demographics</vt:lpstr>
      <vt:lpstr>Customer Demographics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Blackwell Data Mining Report 2022</dc:title>
  <dc:creator>Nick Helmers</dc:creator>
  <cp:lastModifiedBy>Richard Valades</cp:lastModifiedBy>
  <cp:revision>6</cp:revision>
  <dcterms:created xsi:type="dcterms:W3CDTF">2022-04-24T23:11:24Z</dcterms:created>
  <dcterms:modified xsi:type="dcterms:W3CDTF">2023-05-12T22:23:07Z</dcterms:modified>
</cp:coreProperties>
</file>