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86" r:id="rId8"/>
    <p:sldId id="279" r:id="rId9"/>
    <p:sldId id="280" r:id="rId10"/>
    <p:sldId id="258" r:id="rId11"/>
    <p:sldId id="287" r:id="rId12"/>
    <p:sldId id="289" r:id="rId13"/>
    <p:sldId id="28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727" autoAdjust="0"/>
  </p:normalViewPr>
  <p:slideViewPr>
    <p:cSldViewPr snapToGrid="0">
      <p:cViewPr varScale="1">
        <p:scale>
          <a:sx n="133" d="100"/>
          <a:sy n="133" d="100"/>
        </p:scale>
        <p:origin x="1308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-48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I am Ryan Waterman, and I am excited to welcome to my presentation of </a:t>
            </a:r>
            <a:r>
              <a:rPr lang="en-US" dirty="0" err="1"/>
              <a:t>SimpliFinance</a:t>
            </a:r>
            <a:r>
              <a:rPr lang="en-US" dirty="0"/>
              <a:t>, a generative AI based application that aims to simplify market research and stock analysis for retail investors.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Portfolio 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user can upload a CSV formatted report of their portfolio to query against (these can be exported through brokerage accounts)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stocks are most over/under valued (buy more, take profit and reallocate)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Suggestions for diversification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Search for competing companies and compare to current holdings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Chat history/contextual memory: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Data persistence via Literal AI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See/access old conversations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Contextual memory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Model retains knowledge of previous interactions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Less precision of speech: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Build </a:t>
            </a:r>
            <a:r>
              <a:rPr lang="en-US" dirty="0" err="1"/>
              <a:t>guardbands</a:t>
            </a:r>
            <a:r>
              <a:rPr lang="en-US" dirty="0"/>
              <a:t> that guide the model to more detailed responses for less explicit prompts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quick overview of the agenda for this presentation.</a:t>
            </a:r>
          </a:p>
          <a:p>
            <a:endParaRPr lang="en-US" dirty="0"/>
          </a:p>
          <a:p>
            <a:r>
              <a:rPr lang="en-US" dirty="0"/>
              <a:t>We will review the problem that Simplifinance aims to solve, then dive into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problem statement can be boiled down to “Performing market research is complex and time consuming.”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some background as to why this is important to me: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 found interest in investing at 18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Small NH town, minimum wage, felt trapped by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Wanted my money to work for 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Too busy with school (mechanical engineering)/work to devote time to learning the intricacies of the market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Saw some success with large tech stocks (Apple, Microsoft)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Did okay in the short term, but I learned I that I am missing some fundamental steps in becoming a good investor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Attributes of a good investor: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Understands the business model and core values of a company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Compiles up-to-date and relevant information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Determine the value of a company (a bit of foreshadowing… this is hard)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Analyze the competition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Diversify the portfolio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To continue with the story… fast forward seven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Now out of school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Shockingly, still just as busy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I want to continue to bridge the gap from naive to informed investor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Instead of devoting time to learning finance skills, I learned to code…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arises </a:t>
            </a:r>
            <a:r>
              <a:rPr lang="en-US" dirty="0" err="1"/>
              <a:t>SimpliFinance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SimpliFinance</a:t>
            </a:r>
            <a:r>
              <a:rPr lang="en-US" dirty="0"/>
              <a:t> integrates a large tool suite into ChatGPT’s GPT-4o model.</a:t>
            </a:r>
          </a:p>
          <a:p>
            <a:endParaRPr lang="en-US" dirty="0"/>
          </a:p>
          <a:p>
            <a:r>
              <a:rPr lang="en-US" dirty="0"/>
              <a:t>Key challenges: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GPT-4o was trained in late 2023, but the stock market is a highly dynamic, rapidly changing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tackle this custom date, time, and fiscal quarter retrieval tools were built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Integrated access to the Polygon API, a leading stock market database with 15 years of historical data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Financials (balance sheets for a given time frame)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Aggregate stock info (price on different dates, over different time frames)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Integrated access to the DuckDuckGo Search API (essentially a programmatically accessible search engine.)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Retrieve news articles, with links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Search for data that isn’t returned by the other tools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Retrieval Augmented Generation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EDGAR Database is available through the SEC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database contains </a:t>
            </a:r>
            <a:r>
              <a:rPr lang="en-US" b="1" dirty="0"/>
              <a:t>ALL</a:t>
            </a:r>
            <a:r>
              <a:rPr lang="en-US" b="0" dirty="0"/>
              <a:t> of the financial filings for every publicly traded company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Pulled the most recent reports for every company in the S&amp;P 500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10-K, for example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0" dirty="0"/>
              <a:t>Exhaustive, audited report on the financial health of the company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These reports are very useful for understanding business operations and leadership decisions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This information may not be public otherwise.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Custom analysis tools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Retrieve Discounted Cash Flow valuation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Based on historical cash flow, projected future cash flow, growth rate of the stock and several other factors.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Common valuation tool that is very complex and requires a large amount of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Custom function to compute the valuation of a stock based on the current stock price and the DCF 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SimpliFinance</a:t>
            </a:r>
            <a:r>
              <a:rPr lang="en-US" dirty="0"/>
              <a:t> was developed with this ‘Hierarchy of Criticality’</a:t>
            </a:r>
          </a:p>
          <a:p>
            <a:endParaRPr lang="en-US" dirty="0"/>
          </a:p>
          <a:p>
            <a:r>
              <a:rPr lang="en-US" dirty="0"/>
              <a:t>At the top: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information returned to the user should be factually correct and grounded by a source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GPT-4o should not implicitly compute any of the values of interest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Versatility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Maintain a lot of the core functionality of GPT-4o, try not to confine it to a specific use case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Can be used as a ‘funny cat video’ search tool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Access to a vast, interwoven tool set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Each tool has a dedicated purpose, some tools are required to utilize other tools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Redundant data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model can retrieve the same information from multiple sources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That said, each source may provide unique data that is relevant to the target information.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model can discern which source is optimal based on the language of the input from the user.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next tier includes response time and an intuitive UI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Selected GPT-4o for performance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Provide base prompt that showcase some of the best use cases for the application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Next, I wanted streamed responses. This is a great indication to the user that the model is actively working on the task at hand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Finally, some additional features that we will touch on later that did not make it to the current version of the application.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With that, let’s move to the demonstration: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each of the seed prompts and review the responses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running low on time, highlight market research and financial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Prove that it can be used as a funny cat video search engine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EEEEEE"/>
              </a:solidFill>
              <a:effectLst/>
              <a:highlight>
                <a:srgbClr val="212121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EEEEE"/>
                </a:solidFill>
                <a:effectLst/>
                <a:highlight>
                  <a:srgbClr val="212121"/>
                </a:highlight>
                <a:latin typeface="Inter"/>
              </a:rPr>
              <a:t>Can you find me links to funny cat videos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EEEEEE"/>
              </a:solidFill>
              <a:effectLst/>
              <a:highlight>
                <a:srgbClr val="212121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2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8400" y="4898936"/>
            <a:ext cx="4179570" cy="1524735"/>
          </a:xfrm>
        </p:spPr>
        <p:txBody>
          <a:bodyPr anchor="ctr"/>
          <a:lstStyle/>
          <a:p>
            <a:r>
              <a:rPr lang="en-US" dirty="0"/>
              <a:t>Simplifinance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Ryan Waterman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646A-3670-66FD-F4B5-8A019C4E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7449-5BAD-136D-431A-8063C6DB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2"/>
            <a:ext cx="3080100" cy="3741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portfolio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 history/contextual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precision of speech required by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improve repeatability and fix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9C688-7A06-838D-9AF0-E7DAA061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4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5900" y="3136764"/>
            <a:ext cx="2740200" cy="584471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What’s the Problem?</a:t>
            </a:r>
          </a:p>
          <a:p>
            <a:r>
              <a:rPr lang="en-US" dirty="0"/>
              <a:t>Tool Suite</a:t>
            </a:r>
          </a:p>
          <a:p>
            <a:r>
              <a:rPr lang="en-US" dirty="0"/>
              <a:t>Design Choices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Future Improvements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anchor="b">
            <a:normAutofit/>
          </a:bodyPr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FB0F3B3-D2C1-4F25-5A5A-FCED893F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150" y="1349214"/>
            <a:ext cx="4179570" cy="4159571"/>
          </a:xfrm>
        </p:spPr>
        <p:txBody>
          <a:bodyPr/>
          <a:lstStyle/>
          <a:p>
            <a:r>
              <a:rPr lang="en-US" dirty="0"/>
              <a:t>Performing market research </a:t>
            </a:r>
            <a:br>
              <a:rPr lang="en-US" dirty="0"/>
            </a:br>
            <a:r>
              <a:rPr lang="en-US" dirty="0"/>
              <a:t>is </a:t>
            </a:r>
            <a:br>
              <a:rPr lang="en-US" dirty="0"/>
            </a:br>
            <a:r>
              <a:rPr lang="en-US" dirty="0"/>
              <a:t>complex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time </a:t>
            </a:r>
            <a:br>
              <a:rPr lang="en-US" dirty="0"/>
            </a:br>
            <a:r>
              <a:rPr lang="en-US" dirty="0"/>
              <a:t>consuming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F3AC826-4BC4-4E75-3522-5649CF107E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6ADEFF-38BE-5DEB-1A42-862C8764D9C9}"/>
              </a:ext>
            </a:extLst>
          </p:cNvPr>
          <p:cNvSpPr txBox="1"/>
          <p:nvPr/>
        </p:nvSpPr>
        <p:spPr>
          <a:xfrm>
            <a:off x="344558" y="2345635"/>
            <a:ext cx="3432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Understand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Ensure information is current/relevant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Determine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Analyze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Diversify</a:t>
            </a:r>
          </a:p>
        </p:txBody>
      </p:sp>
      <p:pic>
        <p:nvPicPr>
          <p:cNvPr id="2056" name="Picture 8" descr="Premium Photo | Stock Market Analysis with Financial Graph and Charts on a  Wallpaper Style Background">
            <a:extLst>
              <a:ext uri="{FF2B5EF4-FFF2-40B4-BE49-F238E27FC236}">
                <a16:creationId xmlns:a16="http://schemas.microsoft.com/office/drawing/2014/main" id="{81F556E1-EACA-6ABB-566F-AC66B8B6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95" y="1443037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50" y="2660200"/>
            <a:ext cx="4593450" cy="1148800"/>
          </a:xfrm>
        </p:spPr>
        <p:txBody>
          <a:bodyPr anchor="t"/>
          <a:lstStyle/>
          <a:p>
            <a:r>
              <a:rPr lang="en-US" dirty="0"/>
              <a:t>The solution: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Simplifinance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22339" y="1351990"/>
            <a:ext cx="2591562" cy="733110"/>
          </a:xfrm>
        </p:spPr>
        <p:txBody>
          <a:bodyPr anchor="ctr">
            <a:normAutofit fontScale="92500" lnSpcReduction="10000"/>
          </a:bodyPr>
          <a:lstStyle/>
          <a:p>
            <a:pPr marL="0" lvl="1" indent="0" algn="ctr">
              <a:buNone/>
            </a:pP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Custom Analysis Functions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9489" y="6376228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6468E0-183E-5AB9-4519-0BA42B0C7CC7}"/>
              </a:ext>
            </a:extLst>
          </p:cNvPr>
          <p:cNvSpPr txBox="1">
            <a:spLocks/>
          </p:cNvSpPr>
          <p:nvPr/>
        </p:nvSpPr>
        <p:spPr>
          <a:xfrm>
            <a:off x="8150683" y="2350612"/>
            <a:ext cx="3734874" cy="133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Retrieve Discounted Cash Flow (DCF) valuation</a:t>
            </a:r>
          </a:p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Compute over/under valuation percentage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C79A36-571E-2A5C-6330-2AF4994B0C79}"/>
              </a:ext>
            </a:extLst>
          </p:cNvPr>
          <p:cNvSpPr txBox="1">
            <a:spLocks/>
          </p:cNvSpPr>
          <p:nvPr/>
        </p:nvSpPr>
        <p:spPr>
          <a:xfrm>
            <a:off x="4329671" y="1351990"/>
            <a:ext cx="3532655" cy="733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2">
                    <a:lumMod val="90000"/>
                  </a:schemeClr>
                </a:solidFill>
              </a:rPr>
              <a:t>Retrieval Augmented Generation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42C729-B681-E5E1-B1F7-E4E84E41A379}"/>
              </a:ext>
            </a:extLst>
          </p:cNvPr>
          <p:cNvSpPr txBox="1">
            <a:spLocks/>
          </p:cNvSpPr>
          <p:nvPr/>
        </p:nvSpPr>
        <p:spPr>
          <a:xfrm>
            <a:off x="4228562" y="2350612"/>
            <a:ext cx="3734874" cy="4388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EDGAR Database (SEC.gov)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10-K reports (audited)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Submitted annually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Financial state/performance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10-Q reports (unaudited)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Submitted quarterly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Financial state/performance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11-K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Employee stock purchases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SD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Resource extraction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Conflict minerals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F1DA3-2390-2CFF-F6BC-AAE0FEF45B16}"/>
              </a:ext>
            </a:extLst>
          </p:cNvPr>
          <p:cNvSpPr txBox="1"/>
          <p:nvPr/>
        </p:nvSpPr>
        <p:spPr>
          <a:xfrm>
            <a:off x="407552" y="100800"/>
            <a:ext cx="3734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90000"/>
                  </a:schemeClr>
                </a:solidFill>
              </a:rPr>
              <a:t>Tool Suite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5A48505-C59D-20C8-A31E-5D0FA97EB7BF}"/>
              </a:ext>
            </a:extLst>
          </p:cNvPr>
          <p:cNvSpPr txBox="1">
            <a:spLocks/>
          </p:cNvSpPr>
          <p:nvPr/>
        </p:nvSpPr>
        <p:spPr>
          <a:xfrm>
            <a:off x="765060" y="1351991"/>
            <a:ext cx="2299648" cy="733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2">
                    <a:lumMod val="90000"/>
                  </a:schemeClr>
                </a:solidFill>
              </a:rPr>
              <a:t>Current Market Data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D654B5C-C8F8-E097-9D38-EE765BA63C67}"/>
              </a:ext>
            </a:extLst>
          </p:cNvPr>
          <p:cNvSpPr txBox="1">
            <a:spLocks/>
          </p:cNvSpPr>
          <p:nvPr/>
        </p:nvSpPr>
        <p:spPr>
          <a:xfrm>
            <a:off x="407552" y="2350612"/>
            <a:ext cx="3014664" cy="4169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Date/Time Retrieval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calendar date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quarter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time</a:t>
            </a:r>
          </a:p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Polygon API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Financials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Aggregate stock info</a:t>
            </a:r>
          </a:p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DuckDuckGo Search API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events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Relevant news articles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Find missing data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9489" y="6376228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F1DA3-2390-2CFF-F6BC-AAE0FEF45B16}"/>
              </a:ext>
            </a:extLst>
          </p:cNvPr>
          <p:cNvSpPr txBox="1"/>
          <p:nvPr/>
        </p:nvSpPr>
        <p:spPr>
          <a:xfrm>
            <a:off x="323068" y="34965"/>
            <a:ext cx="7630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90000"/>
                  </a:schemeClr>
                </a:solidFill>
              </a:rPr>
              <a:t>Design Considerations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5A48505-C59D-20C8-A31E-5D0FA97EB7BF}"/>
              </a:ext>
            </a:extLst>
          </p:cNvPr>
          <p:cNvSpPr txBox="1">
            <a:spLocks/>
          </p:cNvSpPr>
          <p:nvPr/>
        </p:nvSpPr>
        <p:spPr>
          <a:xfrm>
            <a:off x="6023114" y="1177067"/>
            <a:ext cx="3014664" cy="169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Accuracy</a:t>
            </a:r>
          </a:p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Versatility</a:t>
            </a:r>
          </a:p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Redundant data sources</a:t>
            </a:r>
          </a:p>
        </p:txBody>
      </p:sp>
      <p:pic>
        <p:nvPicPr>
          <p:cNvPr id="7" name="Graphic 6" descr="Pyramid with levels outline">
            <a:extLst>
              <a:ext uri="{FF2B5EF4-FFF2-40B4-BE49-F238E27FC236}">
                <a16:creationId xmlns:a16="http://schemas.microsoft.com/office/drawing/2014/main" id="{FEE6A7B6-281B-ECAC-AFD4-D0C911E00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591" y="1053548"/>
            <a:ext cx="6271593" cy="607612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0880C9-3FD8-EA48-C837-4F735D0D7F92}"/>
              </a:ext>
            </a:extLst>
          </p:cNvPr>
          <p:cNvCxnSpPr>
            <a:cxnSpLocks/>
          </p:cNvCxnSpPr>
          <p:nvPr/>
        </p:nvCxnSpPr>
        <p:spPr>
          <a:xfrm flipV="1">
            <a:off x="4207565" y="1859507"/>
            <a:ext cx="1630018" cy="810806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E64DDE-AD39-5FD2-8D14-B8A459A83B2B}"/>
              </a:ext>
            </a:extLst>
          </p:cNvPr>
          <p:cNvSpPr txBox="1">
            <a:spLocks/>
          </p:cNvSpPr>
          <p:nvPr/>
        </p:nvSpPr>
        <p:spPr>
          <a:xfrm>
            <a:off x="6671864" y="3075946"/>
            <a:ext cx="3228136" cy="1015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Response time/detail</a:t>
            </a:r>
          </a:p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Intuitive Chat UI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5B02CE9-1472-2F61-4F4C-8986E798E1B4}"/>
              </a:ext>
            </a:extLst>
          </p:cNvPr>
          <p:cNvSpPr txBox="1">
            <a:spLocks/>
          </p:cNvSpPr>
          <p:nvPr/>
        </p:nvSpPr>
        <p:spPr>
          <a:xfrm>
            <a:off x="7370733" y="4255089"/>
            <a:ext cx="3014664" cy="466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Streamed response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10C5EE-E4EC-1816-BA08-38BE8879BE5A}"/>
              </a:ext>
            </a:extLst>
          </p:cNvPr>
          <p:cNvCxnSpPr>
            <a:cxnSpLocks/>
          </p:cNvCxnSpPr>
          <p:nvPr/>
        </p:nvCxnSpPr>
        <p:spPr>
          <a:xfrm flipV="1">
            <a:off x="4856922" y="3505200"/>
            <a:ext cx="1669774" cy="188818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E0E3FDE-1A80-8739-10E1-5435D255E00F}"/>
              </a:ext>
            </a:extLst>
          </p:cNvPr>
          <p:cNvCxnSpPr>
            <a:cxnSpLocks/>
          </p:cNvCxnSpPr>
          <p:nvPr/>
        </p:nvCxnSpPr>
        <p:spPr>
          <a:xfrm flipV="1">
            <a:off x="5385600" y="4479008"/>
            <a:ext cx="1850396" cy="240916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8059450-8FD6-F275-AABA-0BA2D9E97422}"/>
              </a:ext>
            </a:extLst>
          </p:cNvPr>
          <p:cNvSpPr txBox="1">
            <a:spLocks/>
          </p:cNvSpPr>
          <p:nvPr/>
        </p:nvSpPr>
        <p:spPr>
          <a:xfrm>
            <a:off x="7930768" y="4974825"/>
            <a:ext cx="3326902" cy="1015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Portfolio analysis</a:t>
            </a:r>
          </a:p>
          <a:p>
            <a:pPr marL="342900" lvl="1" indent="-342900"/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Chat history/memory</a:t>
            </a:r>
          </a:p>
          <a:p>
            <a:pPr marL="342900" lvl="1" indent="-342900"/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Less speech precision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16A7AB-9F4F-A960-5172-FED50C35322E}"/>
              </a:ext>
            </a:extLst>
          </p:cNvPr>
          <p:cNvCxnSpPr/>
          <p:nvPr/>
        </p:nvCxnSpPr>
        <p:spPr>
          <a:xfrm>
            <a:off x="6023114" y="5652000"/>
            <a:ext cx="175841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anchor="b">
            <a:norm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185335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{4D10ACA7-E4C0-4619-8594-F6B20B6AFF7D}tf67328976_win32</Template>
  <TotalTime>952</TotalTime>
  <Words>1112</Words>
  <Application>Microsoft Office PowerPoint</Application>
  <PresentationFormat>Widescreen</PresentationFormat>
  <Paragraphs>173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Inter</vt:lpstr>
      <vt:lpstr>Tenorite</vt:lpstr>
      <vt:lpstr>Custom</vt:lpstr>
      <vt:lpstr>Simplifinance  Ryan Waterman</vt:lpstr>
      <vt:lpstr>AGENDA</vt:lpstr>
      <vt:lpstr>The problem</vt:lpstr>
      <vt:lpstr>Performing market research  is  complex  and  time  consuming</vt:lpstr>
      <vt:lpstr>PowerPoint Presentation</vt:lpstr>
      <vt:lpstr>The solution:   Simplifinance</vt:lpstr>
      <vt:lpstr>PowerPoint Presentation</vt:lpstr>
      <vt:lpstr>PowerPoint Presentation</vt:lpstr>
      <vt:lpstr>Demonstration</vt:lpstr>
      <vt:lpstr>What’s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Waterman</dc:creator>
  <cp:lastModifiedBy>Ryan Waterman</cp:lastModifiedBy>
  <cp:revision>19</cp:revision>
  <dcterms:created xsi:type="dcterms:W3CDTF">2024-07-23T23:36:11Z</dcterms:created>
  <dcterms:modified xsi:type="dcterms:W3CDTF">2024-07-25T02:54:55Z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