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271" r:id="rId4"/>
    <p:sldId id="304" r:id="rId5"/>
    <p:sldId id="281" r:id="rId6"/>
    <p:sldId id="292" r:id="rId7"/>
    <p:sldId id="280" r:id="rId8"/>
    <p:sldId id="257" r:id="rId9"/>
    <p:sldId id="316" r:id="rId1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98"/>
            <p14:sldId id="271"/>
            <p14:sldId id="304"/>
            <p14:sldId id="281"/>
            <p14:sldId id="292"/>
            <p14:sldId id="280"/>
            <p14:sldId id="257"/>
            <p14:sldId id="316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文 雨" initials="文" lastIdx="2" clrIdx="4"/>
  <p:cmAuthor id="6" name="Ruan Chongzhi" initials="RC" lastIdx="1" clrIdx="5">
    <p:extLst>
      <p:ext uri="{19B8F6BF-5375-455C-9EA6-DF929625EA0E}">
        <p15:presenceInfo xmlns:p15="http://schemas.microsoft.com/office/powerpoint/2012/main" userId="49904a18673b08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63" y="375"/>
      </p:cViewPr>
      <p:guideLst>
        <p:guide orient="horz" pos="216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t>2021/11/4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32C31BA-67D8-413F-A5DD-028125073D1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 rtlCol="0">
            <a:noAutofit/>
          </a:bodyPr>
          <a:lstStyle>
            <a:lvl1pPr>
              <a:defRPr sz="3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64F045-B923-4320-B8F9-4C7F6DD1D091}" type="datetime1">
              <a:rPr lang="zh-CN" altLang="en-US" noProof="0" smtClean="0"/>
              <a:t>2021/11/4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 rtlCol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8119" y="1806007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en-US" altLang="zh-CN" sz="4800">
                <a:solidFill>
                  <a:schemeClr val="bg1"/>
                </a:solidFill>
              </a:rPr>
              <a:t>B06</a:t>
            </a:r>
            <a:r>
              <a:rPr lang="zh-CN" altLang="en-US" sz="4800">
                <a:solidFill>
                  <a:schemeClr val="bg1"/>
                </a:solidFill>
              </a:rPr>
              <a:t>小组</a:t>
            </a:r>
            <a:r>
              <a:rPr lang="en-US" altLang="zh-CN" sz="4800">
                <a:solidFill>
                  <a:schemeClr val="bg1"/>
                </a:solidFill>
              </a:rPr>
              <a:t>	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软践工作站</a:t>
            </a:r>
            <a:b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>
                <a:solidFill>
                  <a:schemeClr val="bg1"/>
                </a:solidFill>
              </a:rPr>
              <a:t>中期</a:t>
            </a:r>
            <a:r>
              <a:rPr lang="zh-CN" altLang="en-US" sz="4800" dirty="0">
                <a:solidFill>
                  <a:schemeClr val="bg1"/>
                </a:solidFill>
              </a:rPr>
              <a:t>汇报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159975" y="4312689"/>
            <a:ext cx="9582736" cy="1137793"/>
          </a:xfrm>
        </p:spPr>
        <p:txBody>
          <a:bodyPr rtlCol="0">
            <a:normAutofit/>
          </a:bodyPr>
          <a:lstStyle/>
          <a:p>
            <a:pPr marL="0" indent="0" algn="r" rtl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B06</a:t>
            </a:r>
            <a:r>
              <a:rPr lang="zh-CN" altLang="en-US" sz="2400" dirty="0">
                <a:solidFill>
                  <a:schemeClr val="bg1"/>
                </a:solidFill>
              </a:rPr>
              <a:t>小组成员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200" b="1" dirty="0">
                <a:cs typeface="Segoe UI Light" panose="020B0502040204020203" pitchFamily="34" charset="0"/>
              </a:rPr>
              <a:t>汇报流程</a:t>
            </a:r>
          </a:p>
        </p:txBody>
      </p:sp>
      <p:grpSp>
        <p:nvGrpSpPr>
          <p:cNvPr id="4" name="组 3" descr="带有编号 1（表示第 1 步）的小圆圈"/>
          <p:cNvGrpSpPr/>
          <p:nvPr/>
        </p:nvGrpSpPr>
        <p:grpSpPr bwMode="blackWhite">
          <a:xfrm>
            <a:off x="521207" y="1717675"/>
            <a:ext cx="859790" cy="568960"/>
            <a:chOff x="6953343" y="711274"/>
            <a:chExt cx="558179" cy="409838"/>
          </a:xfrm>
        </p:grpSpPr>
        <p:sp>
          <p:nvSpPr>
            <p:cNvPr id="2" name="椭圆形 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" name="文本框 2" descr="编号 1"/>
            <p:cNvSpPr txBox="1">
              <a:spLocks noChangeAspect="1"/>
            </p:cNvSpPr>
            <p:nvPr/>
          </p:nvSpPr>
          <p:spPr bwMode="blackWhite">
            <a:xfrm>
              <a:off x="6953343" y="766842"/>
              <a:ext cx="558179" cy="26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内容占位符 17"/>
          <p:cNvSpPr txBox="1"/>
          <p:nvPr/>
        </p:nvSpPr>
        <p:spPr>
          <a:xfrm>
            <a:off x="1528319" y="1768739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308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需求分析</a:t>
            </a:r>
          </a:p>
        </p:txBody>
      </p:sp>
      <p:grpSp>
        <p:nvGrpSpPr>
          <p:cNvPr id="19" name="组 18" descr="带有编号 2（表示第 2 步）的小圆圈"/>
          <p:cNvGrpSpPr/>
          <p:nvPr/>
        </p:nvGrpSpPr>
        <p:grpSpPr bwMode="blackWhite">
          <a:xfrm>
            <a:off x="525061" y="2543175"/>
            <a:ext cx="859790" cy="568960"/>
            <a:chOff x="6954608" y="711274"/>
            <a:chExt cx="558179" cy="409838"/>
          </a:xfrm>
        </p:grpSpPr>
        <p:sp>
          <p:nvSpPr>
            <p:cNvPr id="20" name="椭圆形 1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 descr="编号 2"/>
            <p:cNvSpPr txBox="1">
              <a:spLocks noChangeAspect="1"/>
            </p:cNvSpPr>
            <p:nvPr/>
          </p:nvSpPr>
          <p:spPr bwMode="blackWhite">
            <a:xfrm>
              <a:off x="6954608" y="789530"/>
              <a:ext cx="558179" cy="26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内容占位符 17"/>
          <p:cNvSpPr txBox="1"/>
          <p:nvPr/>
        </p:nvSpPr>
        <p:spPr>
          <a:xfrm>
            <a:off x="1520298" y="2742336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系统架构设计</a:t>
            </a:r>
          </a:p>
        </p:txBody>
      </p:sp>
      <p:grpSp>
        <p:nvGrpSpPr>
          <p:cNvPr id="31" name="组 30" descr="带有编号 3（表示第 3 步）的小圆圈"/>
          <p:cNvGrpSpPr/>
          <p:nvPr/>
        </p:nvGrpSpPr>
        <p:grpSpPr bwMode="blackWhite">
          <a:xfrm>
            <a:off x="536496" y="3368675"/>
            <a:ext cx="859790" cy="655955"/>
            <a:chOff x="6960795" y="711274"/>
            <a:chExt cx="558179" cy="409838"/>
          </a:xfrm>
        </p:grpSpPr>
        <p:sp>
          <p:nvSpPr>
            <p:cNvPr id="32" name="椭圆形 3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 descr="编号 3"/>
            <p:cNvSpPr txBox="1">
              <a:spLocks noChangeAspect="1"/>
            </p:cNvSpPr>
            <p:nvPr/>
          </p:nvSpPr>
          <p:spPr bwMode="blackWhite">
            <a:xfrm>
              <a:off x="6960795" y="795793"/>
              <a:ext cx="558179" cy="230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内容占位符 17"/>
          <p:cNvSpPr txBox="1"/>
          <p:nvPr/>
        </p:nvSpPr>
        <p:spPr>
          <a:xfrm>
            <a:off x="1528330" y="3611042"/>
            <a:ext cx="3121660" cy="443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3080" rtl="0">
              <a:spcAft>
                <a:spcPts val="2000"/>
              </a:spcAft>
              <a:buNone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业务流程分析</a:t>
            </a:r>
          </a:p>
        </p:txBody>
      </p:sp>
      <p:sp>
        <p:nvSpPr>
          <p:cNvPr id="26" name="文本框 25" descr="编号 3"/>
          <p:cNvSpPr txBox="1">
            <a:spLocks noChangeAspect="1"/>
          </p:cNvSpPr>
          <p:nvPr/>
        </p:nvSpPr>
        <p:spPr bwMode="blackWhite">
          <a:xfrm>
            <a:off x="595630" y="3853180"/>
            <a:ext cx="1915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3</a:t>
            </a:r>
          </a:p>
        </p:txBody>
      </p:sp>
      <p:grpSp>
        <p:nvGrpSpPr>
          <p:cNvPr id="28" name="组 30" descr="带有编号 3（表示第 3 步）的小圆圈"/>
          <p:cNvGrpSpPr/>
          <p:nvPr/>
        </p:nvGrpSpPr>
        <p:grpSpPr bwMode="blackWhite">
          <a:xfrm>
            <a:off x="528955" y="4281170"/>
            <a:ext cx="859790" cy="655955"/>
            <a:chOff x="6954663" y="711274"/>
            <a:chExt cx="558179" cy="409838"/>
          </a:xfrm>
        </p:grpSpPr>
        <p:sp>
          <p:nvSpPr>
            <p:cNvPr id="30" name="椭圆形 3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3"/>
            <p:cNvSpPr txBox="1">
              <a:spLocks noChangeAspect="1"/>
            </p:cNvSpPr>
            <p:nvPr/>
          </p:nvSpPr>
          <p:spPr bwMode="blackWhite">
            <a:xfrm>
              <a:off x="6954663" y="794377"/>
              <a:ext cx="558179" cy="230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527691" y="4499194"/>
            <a:ext cx="2134038" cy="444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3080" rtl="0">
              <a:spcAft>
                <a:spcPts val="2000"/>
              </a:spcAft>
              <a:buNone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原型展示</a:t>
            </a:r>
          </a:p>
        </p:txBody>
      </p:sp>
      <p:grpSp>
        <p:nvGrpSpPr>
          <p:cNvPr id="37" name="组 3" descr="带有编号 1（表示第 1 步）的小圆圈"/>
          <p:cNvGrpSpPr/>
          <p:nvPr/>
        </p:nvGrpSpPr>
        <p:grpSpPr bwMode="blackWhite">
          <a:xfrm>
            <a:off x="528955" y="5193664"/>
            <a:ext cx="859790" cy="655955"/>
            <a:chOff x="6953426" y="711274"/>
            <a:chExt cx="558179" cy="409838"/>
          </a:xfrm>
        </p:grpSpPr>
        <p:sp>
          <p:nvSpPr>
            <p:cNvPr id="39" name="椭圆形 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文本框 39" descr="编号 1"/>
            <p:cNvSpPr txBox="1">
              <a:spLocks noChangeAspect="1"/>
            </p:cNvSpPr>
            <p:nvPr/>
          </p:nvSpPr>
          <p:spPr bwMode="blackWhite">
            <a:xfrm>
              <a:off x="6953426" y="803389"/>
              <a:ext cx="558179" cy="26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1" name="内容占位符 17"/>
          <p:cNvSpPr txBox="1"/>
          <p:nvPr/>
        </p:nvSpPr>
        <p:spPr>
          <a:xfrm>
            <a:off x="1386906" y="5368778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defTabSz="51308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ClrTx/>
              <a:buSzTx/>
              <a:buNone/>
            </a:pPr>
            <a:r>
              <a:rPr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3110" b="1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分工与计划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3200" b="1" dirty="0">
                <a:cs typeface="Segoe UI Light" panose="020B0502040204020203" pitchFamily="34" charset="0"/>
              </a:rPr>
              <a:t>需求分析</a:t>
            </a:r>
            <a:r>
              <a:rPr lang="en-US" altLang="zh-CN" sz="3200" b="1" dirty="0">
                <a:cs typeface="Segoe UI Light" panose="020B0502040204020203" pitchFamily="34" charset="0"/>
              </a:rPr>
              <a:t>-&gt;</a:t>
            </a:r>
            <a:r>
              <a:rPr lang="zh-CN" altLang="en-US" sz="3200" b="1" dirty="0">
                <a:cs typeface="Segoe UI Light" panose="020B0502040204020203" pitchFamily="34" charset="0"/>
              </a:rPr>
              <a:t>产品定义</a:t>
            </a:r>
          </a:p>
        </p:txBody>
      </p:sp>
      <p:sp>
        <p:nvSpPr>
          <p:cNvPr id="38" name="内容占位符 17"/>
          <p:cNvSpPr txBox="1"/>
          <p:nvPr/>
        </p:nvSpPr>
        <p:spPr>
          <a:xfrm>
            <a:off x="541655" y="1524635"/>
            <a:ext cx="10351135" cy="4618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rtl="0" fontAlgn="auto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产品名称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软践工作站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just" rtl="0" fontAlgn="auto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产品定义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just" rtl="0" fontAlgn="auto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产品的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目标用户：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学院团委实践部成员。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just" rtl="0" fontAlgn="auto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的主要问题：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实践部寒暑假财务报销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过程繁琐；在实践部会议中分派任务时，任务分配不明确，成员完成任务的效率较低，容易拖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deadline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just" rtl="0" fontAlgn="auto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用户目标</a:t>
            </a:r>
            <a:r>
              <a:rPr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简化实践活动，尤其是寒暑假实践的财务报销过程；负责人与成员明确 任务分工，提高实践部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负责人成员的工作效率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just" rtl="0" fontAlgn="auto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产品目标</a:t>
            </a:r>
            <a:r>
              <a:rPr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设计一款小程序，在财务报销系统中，通过线上填写信息、提交文件，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线下由负责人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集中报销的方式，简化报销流程；在工作平台中，设计发布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和提交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功能，明确成员人物分工，提高团队实践效率。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200" b="1" dirty="0">
                <a:cs typeface="Segoe UI Light" panose="020B0502040204020203" pitchFamily="34" charset="0"/>
              </a:rPr>
              <a:t>需求分析</a:t>
            </a:r>
            <a:r>
              <a:rPr lang="en-US" altLang="zh-CN" sz="3200" b="1" dirty="0">
                <a:cs typeface="Segoe UI Light" panose="020B0502040204020203" pitchFamily="34" charset="0"/>
              </a:rPr>
              <a:t>-&gt;</a:t>
            </a:r>
            <a:r>
              <a:rPr lang="zh-CN" altLang="en-US" sz="3200" b="1" dirty="0">
                <a:cs typeface="Segoe UI Light" panose="020B0502040204020203" pitchFamily="34" charset="0"/>
              </a:rPr>
              <a:t>用户故事地图</a:t>
            </a:r>
          </a:p>
        </p:txBody>
      </p:sp>
      <p:sp>
        <p:nvSpPr>
          <p:cNvPr id="25" name="内容占位符 17"/>
          <p:cNvSpPr txBox="1"/>
          <p:nvPr/>
        </p:nvSpPr>
        <p:spPr>
          <a:xfrm>
            <a:off x="541609" y="1455492"/>
            <a:ext cx="5891275" cy="523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" y="1712361"/>
            <a:ext cx="4008755" cy="464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609" y="1313581"/>
            <a:ext cx="33887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普通用户：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5D1C1C-2A08-4625-88C2-E2E304CAAA64}"/>
              </a:ext>
            </a:extLst>
          </p:cNvPr>
          <p:cNvSpPr txBox="1"/>
          <p:nvPr/>
        </p:nvSpPr>
        <p:spPr>
          <a:xfrm>
            <a:off x="5573723" y="1313581"/>
            <a:ext cx="33887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管理员用户：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A8E6E0-40F8-477E-93C1-B463B1F0B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017" y="72667"/>
            <a:ext cx="4331272" cy="6712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200" b="1" dirty="0">
                <a:cs typeface="Segoe UI Light" panose="020B0502040204020203" pitchFamily="34" charset="0"/>
              </a:rPr>
              <a:t>系统架构设计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F1B001-2170-4430-9689-2549F0DA1FAF}"/>
              </a:ext>
            </a:extLst>
          </p:cNvPr>
          <p:cNvSpPr/>
          <p:nvPr/>
        </p:nvSpPr>
        <p:spPr>
          <a:xfrm>
            <a:off x="574831" y="1412344"/>
            <a:ext cx="2551662" cy="52284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+mn-ea"/>
              </a:rPr>
              <a:t>前端</a:t>
            </a:r>
            <a:r>
              <a:rPr lang="en-US" altLang="zh-CN" sz="2000" b="1">
                <a:latin typeface="+mn-ea"/>
              </a:rPr>
              <a:t>: </a:t>
            </a:r>
            <a:r>
              <a:rPr lang="zh-CN" altLang="en-US" sz="2000" b="1">
                <a:latin typeface="+mn-ea"/>
              </a:rPr>
              <a:t>微信小程序</a:t>
            </a:r>
            <a:endParaRPr lang="en-US" altLang="zh-CN" sz="2000" b="1">
              <a:latin typeface="+mn-ea"/>
            </a:endParaRPr>
          </a:p>
          <a:p>
            <a:pPr algn="ctr"/>
            <a:r>
              <a:rPr lang="en-US" altLang="zh-CN" sz="2000" b="1">
                <a:latin typeface="+mn-ea"/>
              </a:rPr>
              <a:t>Uni-app</a:t>
            </a:r>
          </a:p>
          <a:p>
            <a:pPr algn="ctr"/>
            <a:endParaRPr lang="en-US" altLang="zh-CN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登录页面</a:t>
            </a:r>
            <a:endParaRPr lang="en-US" altLang="zh-CN" sz="2000" i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>
                <a:latin typeface="+mn-ea"/>
              </a:rPr>
              <a:t>       </a:t>
            </a:r>
            <a:r>
              <a:rPr lang="en-US" altLang="zh-CN" sz="1600">
                <a:latin typeface="+mn-ea"/>
              </a:rPr>
              <a:t>-</a:t>
            </a:r>
            <a:r>
              <a:rPr lang="zh-CN" altLang="en-US" sz="1600">
                <a:latin typeface="+mn-ea"/>
              </a:rPr>
              <a:t> 身份认证</a:t>
            </a:r>
            <a:endParaRPr lang="en-US" altLang="zh-CN" sz="16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工作页面</a:t>
            </a:r>
            <a:endParaRPr lang="en-US" altLang="zh-CN" sz="2000" i="1">
              <a:latin typeface="+mn-ea"/>
            </a:endParaRPr>
          </a:p>
          <a:p>
            <a:pPr algn="ctr"/>
            <a:r>
              <a:rPr lang="en-US" altLang="zh-CN" sz="1600">
                <a:latin typeface="+mn-ea"/>
              </a:rPr>
              <a:t>       - </a:t>
            </a:r>
            <a:r>
              <a:rPr lang="zh-CN" altLang="en-US" sz="1600">
                <a:latin typeface="+mn-ea"/>
              </a:rPr>
              <a:t>任务发布</a:t>
            </a:r>
            <a:endParaRPr lang="en-US" altLang="zh-CN" sz="1600">
              <a:latin typeface="+mn-ea"/>
            </a:endParaRPr>
          </a:p>
          <a:p>
            <a:pPr algn="ctr"/>
            <a:r>
              <a:rPr lang="zh-CN" altLang="en-US" sz="1600">
                <a:latin typeface="+mn-ea"/>
              </a:rPr>
              <a:t>       </a:t>
            </a:r>
            <a:r>
              <a:rPr lang="en-US" altLang="zh-CN" sz="1600">
                <a:latin typeface="+mn-ea"/>
              </a:rPr>
              <a:t>-</a:t>
            </a:r>
            <a:r>
              <a:rPr lang="zh-CN" altLang="en-US" sz="1600">
                <a:latin typeface="+mn-ea"/>
              </a:rPr>
              <a:t> 任务提交</a:t>
            </a:r>
            <a:endParaRPr lang="en-US" altLang="zh-CN" sz="16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文件页面</a:t>
            </a:r>
            <a:endParaRPr lang="en-US" altLang="zh-CN" sz="2000" i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>
                <a:latin typeface="+mn-ea"/>
              </a:rPr>
              <a:t>       </a:t>
            </a:r>
            <a:r>
              <a:rPr lang="en-US" altLang="zh-CN" sz="1600">
                <a:latin typeface="+mn-ea"/>
              </a:rPr>
              <a:t>- </a:t>
            </a:r>
            <a:r>
              <a:rPr lang="zh-CN" altLang="en-US" sz="1600">
                <a:latin typeface="+mn-ea"/>
              </a:rPr>
              <a:t>共享文件</a:t>
            </a:r>
            <a:endParaRPr lang="en-US" altLang="zh-CN" sz="16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报销页面</a:t>
            </a:r>
            <a:endParaRPr lang="en-US" altLang="zh-CN" sz="2000" i="1">
              <a:latin typeface="+mn-ea"/>
            </a:endParaRPr>
          </a:p>
          <a:p>
            <a:pPr algn="ctr"/>
            <a:r>
              <a:rPr lang="en-US" altLang="zh-CN" sz="1600">
                <a:latin typeface="+mn-ea"/>
              </a:rPr>
              <a:t>- </a:t>
            </a:r>
            <a:r>
              <a:rPr lang="zh-CN" altLang="en-US" sz="1600">
                <a:latin typeface="+mn-ea"/>
              </a:rPr>
              <a:t>报账</a:t>
            </a:r>
            <a:endParaRPr lang="en-US" altLang="zh-CN" sz="1600">
              <a:latin typeface="+mn-ea"/>
            </a:endParaRPr>
          </a:p>
          <a:p>
            <a:pPr algn="ctr"/>
            <a:r>
              <a:rPr lang="en-US" altLang="zh-CN" sz="1600">
                <a:latin typeface="+mn-ea"/>
              </a:rPr>
              <a:t>       - </a:t>
            </a:r>
            <a:r>
              <a:rPr lang="zh-CN" altLang="en-US" sz="1600">
                <a:latin typeface="+mn-ea"/>
              </a:rPr>
              <a:t>流程信息</a:t>
            </a:r>
            <a:endParaRPr lang="en-US" altLang="zh-CN" sz="1600">
              <a:latin typeface="+mn-ea"/>
            </a:endParaRPr>
          </a:p>
          <a:p>
            <a:pPr algn="ctr"/>
            <a:r>
              <a:rPr lang="en-US" altLang="zh-CN" sz="1600">
                <a:latin typeface="+mn-ea"/>
              </a:rPr>
              <a:t>       - </a:t>
            </a:r>
            <a:r>
              <a:rPr lang="zh-CN" altLang="en-US" sz="1600">
                <a:latin typeface="+mn-ea"/>
              </a:rPr>
              <a:t>财务公示</a:t>
            </a:r>
            <a:endParaRPr lang="en-US" altLang="zh-CN" sz="1600"/>
          </a:p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6A65075-9A24-4A67-ABB5-EFDA03498C78}"/>
              </a:ext>
            </a:extLst>
          </p:cNvPr>
          <p:cNvSpPr/>
          <p:nvPr/>
        </p:nvSpPr>
        <p:spPr>
          <a:xfrm>
            <a:off x="4649378" y="3429000"/>
            <a:ext cx="1609210" cy="11781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服务器接口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RESTful api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61FDF6-2B76-4816-83AA-5A2FF05129E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126493" y="4018065"/>
            <a:ext cx="1522885" cy="85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D0071C-A055-46FE-AD20-8E11C499D81D}"/>
              </a:ext>
            </a:extLst>
          </p:cNvPr>
          <p:cNvSpPr/>
          <p:nvPr/>
        </p:nvSpPr>
        <p:spPr>
          <a:xfrm>
            <a:off x="6890194" y="1923542"/>
            <a:ext cx="2184137" cy="41890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后端</a:t>
            </a:r>
            <a:endParaRPr lang="en-US" altLang="zh-CN" sz="2000" b="1"/>
          </a:p>
          <a:p>
            <a:pPr algn="ctr"/>
            <a:r>
              <a:rPr lang="en-US" altLang="zh-CN" sz="2000" b="1"/>
              <a:t>Django</a:t>
            </a:r>
          </a:p>
          <a:p>
            <a:pPr algn="ctr"/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用户信息模块</a:t>
            </a:r>
            <a:endParaRPr lang="en-US" altLang="zh-CN" sz="2000" i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任务管理模块</a:t>
            </a:r>
            <a:endParaRPr lang="en-US" altLang="zh-CN" sz="2000" i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文件管理模块</a:t>
            </a:r>
            <a:endParaRPr lang="en-US" altLang="zh-CN" sz="2000" i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>
                <a:latin typeface="+mn-ea"/>
              </a:rPr>
              <a:t>报销处理模块</a:t>
            </a:r>
            <a:endParaRPr lang="en-US" altLang="zh-CN" sz="2000" i="1">
              <a:latin typeface="+mn-ea"/>
            </a:endParaRPr>
          </a:p>
          <a:p>
            <a:pPr algn="ctr"/>
            <a:r>
              <a:rPr lang="en-US" altLang="zh-CN" i="1"/>
              <a:t>……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E7BCCCD-4F2C-4712-82CF-057228DAE6EC}"/>
              </a:ext>
            </a:extLst>
          </p:cNvPr>
          <p:cNvSpPr/>
          <p:nvPr/>
        </p:nvSpPr>
        <p:spPr>
          <a:xfrm>
            <a:off x="9787272" y="2720051"/>
            <a:ext cx="1973070" cy="267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数据库</a:t>
            </a:r>
            <a:endParaRPr lang="en-US" altLang="zh-CN" b="1"/>
          </a:p>
          <a:p>
            <a:pPr algn="ctr"/>
            <a:r>
              <a:rPr lang="en-US" altLang="zh-CN" b="1"/>
              <a:t>MySQL</a:t>
            </a:r>
          </a:p>
          <a:p>
            <a:pPr algn="ctr"/>
            <a:endParaRPr lang="en-US" altLang="zh-CN" b="1"/>
          </a:p>
          <a:p>
            <a:pPr algn="ctr"/>
            <a:r>
              <a:rPr lang="zh-CN" altLang="en-US" i="1"/>
              <a:t>用户信息</a:t>
            </a:r>
            <a:endParaRPr lang="en-US" altLang="zh-CN" i="1"/>
          </a:p>
          <a:p>
            <a:pPr algn="ctr"/>
            <a:r>
              <a:rPr lang="zh-CN" altLang="en-US" i="1"/>
              <a:t>任务信息</a:t>
            </a:r>
            <a:endParaRPr lang="en-US" altLang="zh-CN" i="1"/>
          </a:p>
          <a:p>
            <a:pPr algn="ctr"/>
            <a:r>
              <a:rPr lang="zh-CN" altLang="en-US" i="1"/>
              <a:t>文件管理</a:t>
            </a:r>
            <a:endParaRPr lang="en-US" altLang="zh-CN" i="1"/>
          </a:p>
          <a:p>
            <a:pPr algn="ctr"/>
            <a:r>
              <a:rPr lang="en-US" altLang="zh-CN" i="1"/>
              <a:t>……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A78904-07EA-41ED-B4E8-A5F9195A3A5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258588" y="4018065"/>
            <a:ext cx="6316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04BD21-AF1A-4512-9BAE-B15C34176E34}"/>
              </a:ext>
            </a:extLst>
          </p:cNvPr>
          <p:cNvCxnSpPr>
            <a:cxnSpLocks/>
          </p:cNvCxnSpPr>
          <p:nvPr/>
        </p:nvCxnSpPr>
        <p:spPr>
          <a:xfrm flipV="1">
            <a:off x="9078026" y="4018065"/>
            <a:ext cx="709246" cy="145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1C0F26E-9167-4AEE-8155-E76552098550}"/>
              </a:ext>
            </a:extLst>
          </p:cNvPr>
          <p:cNvSpPr txBox="1"/>
          <p:nvPr/>
        </p:nvSpPr>
        <p:spPr>
          <a:xfrm>
            <a:off x="3246533" y="3419824"/>
            <a:ext cx="119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request</a:t>
            </a:r>
            <a:endParaRPr lang="zh-CN" altLang="en-US" sz="24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588087-86FB-4F13-AACA-503F25BAD2DB}"/>
              </a:ext>
            </a:extLst>
          </p:cNvPr>
          <p:cNvSpPr txBox="1"/>
          <p:nvPr/>
        </p:nvSpPr>
        <p:spPr>
          <a:xfrm>
            <a:off x="3448592" y="40096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data</a:t>
            </a:r>
            <a:endParaRPr lang="zh-CN" altLang="en-US" sz="2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85E971C-968F-4139-937D-780405BF156B}"/>
              </a:ext>
            </a:extLst>
          </p:cNvPr>
          <p:cNvSpPr txBox="1"/>
          <p:nvPr/>
        </p:nvSpPr>
        <p:spPr>
          <a:xfrm>
            <a:off x="9490928" y="5881755"/>
            <a:ext cx="255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负载均衡：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98C8DDB-FCBE-4A84-9DDD-D1666B6D2033}"/>
              </a:ext>
            </a:extLst>
          </p:cNvPr>
          <p:cNvSpPr txBox="1"/>
          <p:nvPr/>
        </p:nvSpPr>
        <p:spPr>
          <a:xfrm>
            <a:off x="3480751" y="5321454"/>
            <a:ext cx="315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管理员系统：与普通用户系统相比增加若干功能，根据登录信息组织不同页面。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05DEAF8-B4AB-492B-ADC5-71079FE41286}"/>
              </a:ext>
            </a:extLst>
          </p:cNvPr>
          <p:cNvSpPr txBox="1"/>
          <p:nvPr/>
        </p:nvSpPr>
        <p:spPr>
          <a:xfrm>
            <a:off x="4088922" y="2648405"/>
            <a:ext cx="1578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A73B7B4-D113-4937-A471-C2B37A481CC7}"/>
              </a:ext>
            </a:extLst>
          </p:cNvPr>
          <p:cNvCxnSpPr>
            <a:cxnSpLocks/>
          </p:cNvCxnSpPr>
          <p:nvPr/>
        </p:nvCxnSpPr>
        <p:spPr>
          <a:xfrm>
            <a:off x="8774885" y="5506327"/>
            <a:ext cx="785712" cy="620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17D09884-AB18-40F7-B0CA-245619A7CB07}"/>
              </a:ext>
            </a:extLst>
          </p:cNvPr>
          <p:cNvCxnSpPr>
            <a:cxnSpLocks/>
            <a:stCxn id="31" idx="0"/>
            <a:endCxn id="65" idx="2"/>
          </p:cNvCxnSpPr>
          <p:nvPr/>
        </p:nvCxnSpPr>
        <p:spPr>
          <a:xfrm rot="5400000" flipH="1" flipV="1">
            <a:off x="4176384" y="2717932"/>
            <a:ext cx="371309" cy="10324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descr="装饰元素"/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 rtlCol="0">
            <a:noAutofit/>
          </a:bodyPr>
          <a:lstStyle/>
          <a:p>
            <a:pPr rtl="0"/>
            <a:r>
              <a:rPr lang="zh-CN" altLang="en-US" dirty="0"/>
              <a:t>业务流程分析</a:t>
            </a:r>
            <a:endParaRPr lang="en-US" altLang="zh-CN" dirty="0"/>
          </a:p>
        </p:txBody>
      </p:sp>
      <p:sp>
        <p:nvSpPr>
          <p:cNvPr id="95" name="椭圆形 94"/>
          <p:cNvSpPr/>
          <p:nvPr/>
        </p:nvSpPr>
        <p:spPr>
          <a:xfrm>
            <a:off x="5887420" y="1549900"/>
            <a:ext cx="85961" cy="8596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长方形​ 17"/>
          <p:cNvSpPr/>
          <p:nvPr/>
        </p:nvSpPr>
        <p:spPr>
          <a:xfrm>
            <a:off x="4617005" y="1238152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用户登录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4" name="长方形 143"/>
          <p:cNvSpPr/>
          <p:nvPr/>
        </p:nvSpPr>
        <p:spPr>
          <a:xfrm>
            <a:off x="416988" y="2449094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首页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0" name="长方形 149"/>
          <p:cNvSpPr/>
          <p:nvPr/>
        </p:nvSpPr>
        <p:spPr>
          <a:xfrm>
            <a:off x="3355258" y="2454759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共享文件夹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3" name="长方形 152"/>
          <p:cNvSpPr/>
          <p:nvPr/>
        </p:nvSpPr>
        <p:spPr>
          <a:xfrm>
            <a:off x="6156304" y="2436861"/>
            <a:ext cx="1828800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6" name="长方形 155"/>
          <p:cNvSpPr/>
          <p:nvPr/>
        </p:nvSpPr>
        <p:spPr>
          <a:xfrm>
            <a:off x="8662301" y="2454759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报销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5" name="直接连接符​​ 84" descr="装饰元素"/>
          <p:cNvCxnSpPr/>
          <p:nvPr/>
        </p:nvCxnSpPr>
        <p:spPr>
          <a:xfrm>
            <a:off x="6475697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装饰元素"/>
          <p:cNvCxnSpPr/>
          <p:nvPr/>
        </p:nvCxnSpPr>
        <p:spPr>
          <a:xfrm>
            <a:off x="9058331" y="3180614"/>
            <a:ext cx="0" cy="2286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：肘形 6" descr="装饰元素"/>
          <p:cNvCxnSpPr/>
          <p:nvPr/>
        </p:nvCxnSpPr>
        <p:spPr>
          <a:xfrm rot="10800000" flipV="1">
            <a:off x="1222489" y="2249089"/>
            <a:ext cx="4826106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 descr="装饰元素"/>
          <p:cNvCxnSpPr>
            <a:endCxn id="150" idx="0"/>
          </p:cNvCxnSpPr>
          <p:nvPr/>
        </p:nvCxnSpPr>
        <p:spPr>
          <a:xfrm>
            <a:off x="4269658" y="2251315"/>
            <a:ext cx="0" cy="20344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​​ 98" descr="装饰元素"/>
          <p:cNvCxnSpPr/>
          <p:nvPr/>
        </p:nvCxnSpPr>
        <p:spPr>
          <a:xfrm>
            <a:off x="7060337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 descr="装饰元素"/>
          <p:cNvCxnSpPr>
            <a:cxnSpLocks/>
          </p:cNvCxnSpPr>
          <p:nvPr/>
        </p:nvCxnSpPr>
        <p:spPr>
          <a:xfrm>
            <a:off x="9032415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​​ 200" descr="装饰元素"/>
          <p:cNvCxnSpPr/>
          <p:nvPr/>
        </p:nvCxnSpPr>
        <p:spPr>
          <a:xfrm flipV="1">
            <a:off x="5461997" y="1939092"/>
            <a:ext cx="1905" cy="2921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​​ 205" descr="装饰元素"/>
          <p:cNvCxnSpPr/>
          <p:nvPr/>
        </p:nvCxnSpPr>
        <p:spPr>
          <a:xfrm>
            <a:off x="599156" y="3168721"/>
            <a:ext cx="0" cy="13716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 descr="装饰元素"/>
          <p:cNvCxnSpPr/>
          <p:nvPr/>
        </p:nvCxnSpPr>
        <p:spPr>
          <a:xfrm flipH="1">
            <a:off x="4516850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 descr="装饰元素"/>
          <p:cNvCxnSpPr/>
          <p:nvPr/>
        </p:nvCxnSpPr>
        <p:spPr>
          <a:xfrm flipH="1">
            <a:off x="6475697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 descr="装饰元素"/>
          <p:cNvCxnSpPr/>
          <p:nvPr/>
        </p:nvCxnSpPr>
        <p:spPr>
          <a:xfrm flipH="1">
            <a:off x="9032415" y="3628724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​​ 16" descr="装饰元素"/>
          <p:cNvCxnSpPr/>
          <p:nvPr/>
        </p:nvCxnSpPr>
        <p:spPr>
          <a:xfrm flipH="1">
            <a:off x="9034788" y="4444064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​​ 18" descr="装饰元素"/>
          <p:cNvCxnSpPr/>
          <p:nvPr/>
        </p:nvCxnSpPr>
        <p:spPr>
          <a:xfrm flipH="1">
            <a:off x="9063992" y="547055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 descr="装饰元素"/>
          <p:cNvCxnSpPr/>
          <p:nvPr/>
        </p:nvCxnSpPr>
        <p:spPr>
          <a:xfrm flipH="1">
            <a:off x="599156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​​ 21" descr="装饰元素"/>
          <p:cNvCxnSpPr/>
          <p:nvPr/>
        </p:nvCxnSpPr>
        <p:spPr>
          <a:xfrm flipH="1">
            <a:off x="605339" y="453651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长方形 167"/>
          <p:cNvSpPr/>
          <p:nvPr/>
        </p:nvSpPr>
        <p:spPr>
          <a:xfrm>
            <a:off x="9155631" y="3229548"/>
            <a:ext cx="1744068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查看报销流程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1" name="长方形 170"/>
          <p:cNvSpPr/>
          <p:nvPr/>
        </p:nvSpPr>
        <p:spPr>
          <a:xfrm>
            <a:off x="9169575" y="4152598"/>
            <a:ext cx="1744063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录入报销信息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4" name="长方形 173"/>
          <p:cNvSpPr/>
          <p:nvPr/>
        </p:nvSpPr>
        <p:spPr>
          <a:xfrm>
            <a:off x="9201152" y="5100854"/>
            <a:ext cx="1744061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财务信息</a:t>
            </a: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公示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7" name="长方形 176"/>
          <p:cNvSpPr/>
          <p:nvPr/>
        </p:nvSpPr>
        <p:spPr>
          <a:xfrm>
            <a:off x="6742134" y="3543922"/>
            <a:ext cx="1301346" cy="430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添加成员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0" name="长方形 179"/>
          <p:cNvSpPr/>
          <p:nvPr/>
        </p:nvSpPr>
        <p:spPr>
          <a:xfrm>
            <a:off x="759837" y="335614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编辑任务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3" name="长方形 182"/>
          <p:cNvSpPr/>
          <p:nvPr/>
        </p:nvSpPr>
        <p:spPr>
          <a:xfrm>
            <a:off x="759837" y="4184984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提交任务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5" name="长方形 194"/>
          <p:cNvSpPr/>
          <p:nvPr/>
        </p:nvSpPr>
        <p:spPr>
          <a:xfrm>
            <a:off x="3651559" y="3453464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查看文件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长方形 176"/>
          <p:cNvSpPr/>
          <p:nvPr/>
        </p:nvSpPr>
        <p:spPr>
          <a:xfrm>
            <a:off x="6742134" y="4087660"/>
            <a:ext cx="1301346" cy="430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删除成员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长方形 176"/>
          <p:cNvSpPr/>
          <p:nvPr/>
        </p:nvSpPr>
        <p:spPr>
          <a:xfrm>
            <a:off x="6742134" y="4631398"/>
            <a:ext cx="1504877" cy="400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管理员设置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长方形 176"/>
          <p:cNvSpPr/>
          <p:nvPr/>
        </p:nvSpPr>
        <p:spPr>
          <a:xfrm>
            <a:off x="6757614" y="5175135"/>
            <a:ext cx="1898706" cy="4184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共享文件夹地址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长方形 176"/>
          <p:cNvSpPr/>
          <p:nvPr/>
        </p:nvSpPr>
        <p:spPr>
          <a:xfrm>
            <a:off x="6753750" y="5659022"/>
            <a:ext cx="1231354" cy="430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密码设置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 flipV="1">
            <a:off x="5973381" y="2236857"/>
            <a:ext cx="3057198" cy="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长方形 176"/>
          <p:cNvSpPr/>
          <p:nvPr/>
        </p:nvSpPr>
        <p:spPr>
          <a:xfrm>
            <a:off x="6720414" y="6282709"/>
            <a:ext cx="1301346" cy="430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反馈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75697" y="3759271"/>
            <a:ext cx="0" cy="270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49" idx="1"/>
          </p:cNvCxnSpPr>
          <p:nvPr/>
        </p:nvCxnSpPr>
        <p:spPr>
          <a:xfrm flipV="1">
            <a:off x="6467814" y="4303009"/>
            <a:ext cx="2743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  <a:stCxn id="50" idx="1"/>
          </p:cNvCxnSpPr>
          <p:nvPr/>
        </p:nvCxnSpPr>
        <p:spPr>
          <a:xfrm flipH="1">
            <a:off x="6467816" y="4831784"/>
            <a:ext cx="274318" cy="1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  <a:stCxn id="51" idx="1"/>
          </p:cNvCxnSpPr>
          <p:nvPr/>
        </p:nvCxnSpPr>
        <p:spPr>
          <a:xfrm flipH="1" flipV="1">
            <a:off x="6483294" y="5360560"/>
            <a:ext cx="274320" cy="2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52" idx="1"/>
          </p:cNvCxnSpPr>
          <p:nvPr/>
        </p:nvCxnSpPr>
        <p:spPr>
          <a:xfrm flipH="1">
            <a:off x="6475697" y="5874371"/>
            <a:ext cx="278053" cy="1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8" idx="1"/>
          </p:cNvCxnSpPr>
          <p:nvPr/>
        </p:nvCxnSpPr>
        <p:spPr>
          <a:xfrm flipH="1">
            <a:off x="6467814" y="6498058"/>
            <a:ext cx="2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95" idx="0"/>
          </p:cNvCxnSpPr>
          <p:nvPr/>
        </p:nvCxnSpPr>
        <p:spPr>
          <a:xfrm>
            <a:off x="4337359" y="3229548"/>
            <a:ext cx="0" cy="22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200" b="1" dirty="0"/>
              <a:t>原型展示</a:t>
            </a:r>
          </a:p>
        </p:txBody>
      </p:sp>
      <p:sp>
        <p:nvSpPr>
          <p:cNvPr id="11" name="椭圆形 10" descr="深蓝色大圆圈中的浅蓝色小圆圈"/>
          <p:cNvSpPr/>
          <p:nvPr/>
        </p:nvSpPr>
        <p:spPr bwMode="ltGray">
          <a:xfrm>
            <a:off x="1436370" y="2773147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椭圆形 10" descr="深蓝色大圆圈中的浅蓝色小圆圈"/>
          <p:cNvSpPr/>
          <p:nvPr/>
        </p:nvSpPr>
        <p:spPr bwMode="ltGray">
          <a:xfrm>
            <a:off x="5021580" y="2773147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椭圆形 10" descr="深蓝色大圆圈中的浅蓝色小圆圈"/>
          <p:cNvSpPr/>
          <p:nvPr/>
        </p:nvSpPr>
        <p:spPr bwMode="ltGray">
          <a:xfrm>
            <a:off x="8606790" y="2831567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sz="3200" b="1" dirty="0">
                <a:cs typeface="Segoe UI Light" panose="020B0502040204020203" pitchFamily="34" charset="0"/>
              </a:rPr>
              <a:t>分工与计划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21335" y="1629410"/>
            <a:ext cx="11297285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 rtl="0" fontAlgn="auto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zh-CN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初步分工：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前端（文雨，关孟潇）后端（阮崇智，张思旭）</a:t>
            </a:r>
          </a:p>
          <a:p>
            <a:pPr marL="0" indent="0" algn="just" rtl="0" fontAlgn="auto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zh-CN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完成情况：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前期准备工作基本完成，正在搭建框架</a:t>
            </a:r>
          </a:p>
          <a:p>
            <a:pPr algn="just">
              <a:lnSpc>
                <a:spcPct val="100000"/>
              </a:lnSpc>
              <a:spcAft>
                <a:spcPts val="2000"/>
              </a:spcAft>
            </a:pPr>
            <a:r>
              <a:rPr lang="zh-CN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后续安排：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搭建框架，完成基础功能，逐渐迭代功能</a:t>
            </a:r>
            <a:endParaRPr lang="en-US" altLang="zh-CN" sz="200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zh-CN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管理：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每周日下午开一次讨论会；每两周迭代一次代码；每两周与甲方进行对接讨论</a:t>
            </a:r>
            <a:br>
              <a:rPr lang="en-US" altLang="zh-CN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</a:br>
            <a:r>
              <a:rPr lang="en-US" altLang="zh-CN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          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使用</a:t>
            </a:r>
            <a:r>
              <a:rPr lang="en-US" altLang="zh-CN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github</a:t>
            </a:r>
            <a:r>
              <a:rPr lang="zh-CN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进行代码管理；日常在微信群中进行站立会议和问题讨论</a:t>
            </a:r>
          </a:p>
          <a:p>
            <a:pPr marL="0" indent="0" algn="just" rtl="0" fontAlgn="auto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zh-CN" altLang="en-US" sz="200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1034" y="2039489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{B0B98F03-1B3E-49F7-A797-D0675D2143D9}tf10001108_win32</Template>
  <TotalTime>262</TotalTime>
  <Words>439</Words>
  <Application>Microsoft Office PowerPoint</Application>
  <PresentationFormat>宽屏</PresentationFormat>
  <Paragraphs>96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楷体</vt:lpstr>
      <vt:lpstr>宋体</vt:lpstr>
      <vt:lpstr>微软雅黑</vt:lpstr>
      <vt:lpstr>Arial</vt:lpstr>
      <vt:lpstr>Segoe UI</vt:lpstr>
      <vt:lpstr>欢迎文档</vt:lpstr>
      <vt:lpstr>B06小组 软践工作站 中期汇报</vt:lpstr>
      <vt:lpstr>汇报流程</vt:lpstr>
      <vt:lpstr>需求分析-&gt;产品定义</vt:lpstr>
      <vt:lpstr>需求分析-&gt;用户故事地图</vt:lpstr>
      <vt:lpstr>系统架构设计</vt:lpstr>
      <vt:lpstr>业务流程分析</vt:lpstr>
      <vt:lpstr>原型展示</vt:lpstr>
      <vt:lpstr>分工与计划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B06小组中期汇报</dc:title>
  <dc:creator>文 雨</dc:creator>
  <cp:lastModifiedBy>Ruan Chongzhi</cp:lastModifiedBy>
  <cp:revision>59</cp:revision>
  <dcterms:created xsi:type="dcterms:W3CDTF">2021-11-03T08:52:00Z</dcterms:created>
  <dcterms:modified xsi:type="dcterms:W3CDTF">2021-11-04T04:17:30Z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00083FC572D54D9DA195755E22E13C1B</vt:lpwstr>
  </property>
  <property fmtid="{D5CDD505-2E9C-101B-9397-08002B2CF9AE}" pid="4" name="KSOProductBuildVer">
    <vt:lpwstr>2052-11.1.0.10938</vt:lpwstr>
  </property>
</Properties>
</file>