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304" r:id="rId4"/>
    <p:sldId id="307" r:id="rId5"/>
    <p:sldId id="298" r:id="rId6"/>
    <p:sldId id="299" r:id="rId7"/>
    <p:sldId id="300" r:id="rId8"/>
    <p:sldId id="306" r:id="rId9"/>
    <p:sldId id="302" r:id="rId10"/>
    <p:sldId id="301" r:id="rId11"/>
    <p:sldId id="30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Jio%20work\CMM%20review%20data\CMM%20review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Jio%20work\CMM%20review%20data\CMM%20review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Jio%20work\CMM%20review%20data\Review%20meeting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Jio%20work\CMM%20review%20data\Review%20meeting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Jio%20work\CMM%20review%20data\Review%20meeting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Jio%20work\CMM%20review%20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Jio%20work\CMM%20review%20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Jio%20work\CMM%20review%20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Jio%20work\CMM%20review%20da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 smtClean="0"/>
              <a:t>Overall NWA</a:t>
            </a:r>
            <a:r>
              <a:rPr lang="en-US" sz="2400" baseline="0" dirty="0" smtClean="0"/>
              <a:t> </a:t>
            </a:r>
            <a:endParaRPr lang="en-US" sz="2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Sheet1!$B$40</c:f>
              <c:strCache>
                <c:ptCount val="1"/>
                <c:pt idx="0">
                  <c:v>NWA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Sheet1!$C$39:$J$39</c:f>
              <c:numCache>
                <c:formatCode>mmm\-yy</c:formatCode>
                <c:ptCount val="8"/>
                <c:pt idx="0">
                  <c:v>45047</c:v>
                </c:pt>
                <c:pt idx="1">
                  <c:v>45078</c:v>
                </c:pt>
                <c:pt idx="2">
                  <c:v>45108</c:v>
                </c:pt>
                <c:pt idx="3">
                  <c:v>45139</c:v>
                </c:pt>
                <c:pt idx="4">
                  <c:v>45170</c:v>
                </c:pt>
                <c:pt idx="5">
                  <c:v>45200</c:v>
                </c:pt>
                <c:pt idx="6">
                  <c:v>45231</c:v>
                </c:pt>
                <c:pt idx="7">
                  <c:v>45261</c:v>
                </c:pt>
              </c:numCache>
            </c:numRef>
          </c:cat>
          <c:val>
            <c:numRef>
              <c:f>Sheet1!$C$40:$J$40</c:f>
              <c:numCache>
                <c:formatCode>0.000</c:formatCode>
                <c:ptCount val="8"/>
                <c:pt idx="0">
                  <c:v>99.246356963001261</c:v>
                </c:pt>
                <c:pt idx="1">
                  <c:v>99.447216921119804</c:v>
                </c:pt>
                <c:pt idx="2">
                  <c:v>99.581160319756108</c:v>
                </c:pt>
                <c:pt idx="3">
                  <c:v>99.785859794854275</c:v>
                </c:pt>
                <c:pt idx="4">
                  <c:v>99.712096511331964</c:v>
                </c:pt>
                <c:pt idx="5">
                  <c:v>99.691570982254206</c:v>
                </c:pt>
                <c:pt idx="6">
                  <c:v>99.619028797145887</c:v>
                </c:pt>
                <c:pt idx="7">
                  <c:v>99.638436648201861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-1753679008"/>
        <c:axId val="-1753683360"/>
      </c:lineChart>
      <c:dateAx>
        <c:axId val="-1753679008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53683360"/>
        <c:crosses val="autoZero"/>
        <c:auto val="1"/>
        <c:lblOffset val="100"/>
        <c:baseTimeUnit val="months"/>
      </c:dateAx>
      <c:valAx>
        <c:axId val="-1753683360"/>
        <c:scaling>
          <c:orientation val="minMax"/>
        </c:scaling>
        <c:delete val="0"/>
        <c:axPos val="l"/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5367900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Overall NWA - After Exclusion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Sheet1!$B$59</c:f>
              <c:strCache>
                <c:ptCount val="1"/>
                <c:pt idx="0">
                  <c:v>NWA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Sheet1!$C$58:$J$58</c:f>
              <c:numCache>
                <c:formatCode>mmm\-yy</c:formatCode>
                <c:ptCount val="8"/>
                <c:pt idx="0">
                  <c:v>45047</c:v>
                </c:pt>
                <c:pt idx="1">
                  <c:v>45078</c:v>
                </c:pt>
                <c:pt idx="2">
                  <c:v>45108</c:v>
                </c:pt>
                <c:pt idx="3">
                  <c:v>45139</c:v>
                </c:pt>
                <c:pt idx="4">
                  <c:v>45170</c:v>
                </c:pt>
                <c:pt idx="5">
                  <c:v>45200</c:v>
                </c:pt>
                <c:pt idx="6">
                  <c:v>45231</c:v>
                </c:pt>
                <c:pt idx="7">
                  <c:v>45261</c:v>
                </c:pt>
              </c:numCache>
            </c:numRef>
          </c:cat>
          <c:val>
            <c:numRef>
              <c:f>Sheet1!$C$59:$J$59</c:f>
              <c:numCache>
                <c:formatCode>0.000</c:formatCode>
                <c:ptCount val="8"/>
                <c:pt idx="0">
                  <c:v>99.246356963001261</c:v>
                </c:pt>
                <c:pt idx="1">
                  <c:v>99.447216921119804</c:v>
                </c:pt>
                <c:pt idx="2">
                  <c:v>99.581160319756108</c:v>
                </c:pt>
                <c:pt idx="3">
                  <c:v>99.785859794854275</c:v>
                </c:pt>
                <c:pt idx="4">
                  <c:v>99.712096511331964</c:v>
                </c:pt>
                <c:pt idx="5" formatCode="General">
                  <c:v>99.742000000000004</c:v>
                </c:pt>
                <c:pt idx="6" formatCode="General">
                  <c:v>99.766999999999996</c:v>
                </c:pt>
                <c:pt idx="7" formatCode="General">
                  <c:v>99.787999999999997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-1753685536"/>
        <c:axId val="-1753688800"/>
      </c:lineChart>
      <c:dateAx>
        <c:axId val="-1753685536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53688800"/>
        <c:crosses val="autoZero"/>
        <c:auto val="1"/>
        <c:lblOffset val="100"/>
        <c:baseTimeUnit val="months"/>
      </c:dateAx>
      <c:valAx>
        <c:axId val="-1753688800"/>
        <c:scaling>
          <c:orientation val="minMax"/>
        </c:scaling>
        <c:delete val="0"/>
        <c:axPos val="l"/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5368553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Sheet1!$B$73</c:f>
              <c:strCache>
                <c:ptCount val="1"/>
                <c:pt idx="0">
                  <c:v>P1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Sheet1!$C$72:$J$72</c:f>
              <c:numCache>
                <c:formatCode>mmm\-yy</c:formatCode>
                <c:ptCount val="8"/>
                <c:pt idx="0">
                  <c:v>45047</c:v>
                </c:pt>
                <c:pt idx="1">
                  <c:v>45078</c:v>
                </c:pt>
                <c:pt idx="2">
                  <c:v>45108</c:v>
                </c:pt>
                <c:pt idx="3">
                  <c:v>45139</c:v>
                </c:pt>
                <c:pt idx="4">
                  <c:v>45170</c:v>
                </c:pt>
                <c:pt idx="5">
                  <c:v>45200</c:v>
                </c:pt>
                <c:pt idx="6">
                  <c:v>45231</c:v>
                </c:pt>
                <c:pt idx="7">
                  <c:v>45261</c:v>
                </c:pt>
              </c:numCache>
            </c:numRef>
          </c:cat>
          <c:val>
            <c:numRef>
              <c:f>Sheet1!$C$73:$J$73</c:f>
              <c:numCache>
                <c:formatCode>0.00</c:formatCode>
                <c:ptCount val="8"/>
                <c:pt idx="0">
                  <c:v>99.78</c:v>
                </c:pt>
                <c:pt idx="1">
                  <c:v>99.81</c:v>
                </c:pt>
                <c:pt idx="2">
                  <c:v>99.85</c:v>
                </c:pt>
                <c:pt idx="3">
                  <c:v>99.94</c:v>
                </c:pt>
                <c:pt idx="4">
                  <c:v>99.89</c:v>
                </c:pt>
                <c:pt idx="5">
                  <c:v>99.91</c:v>
                </c:pt>
                <c:pt idx="6">
                  <c:v>99.92</c:v>
                </c:pt>
                <c:pt idx="7">
                  <c:v>99.93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-1753683904"/>
        <c:axId val="-1753687168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Sheet1!$B$74</c15:sqref>
                        </c15:formulaRef>
                      </c:ext>
                    </c:extLst>
                    <c:strCache>
                      <c:ptCount val="1"/>
                      <c:pt idx="0">
                        <c:v>RP1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4"/>
                  <c:spPr>
                    <a:solidFill>
                      <a:schemeClr val="accent2"/>
                    </a:solidFill>
                    <a:ln w="9525" cap="flat" cmpd="sng" algn="ctr">
                      <a:solidFill>
                        <a:schemeClr val="accent2"/>
                      </a:solidFill>
                      <a:round/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Sheet1!$C$72:$J$72</c15:sqref>
                        </c15:formulaRef>
                      </c:ext>
                    </c:extLst>
                    <c:numCache>
                      <c:formatCode>mmm\-yy</c:formatCode>
                      <c:ptCount val="8"/>
                      <c:pt idx="0">
                        <c:v>45047</c:v>
                      </c:pt>
                      <c:pt idx="1">
                        <c:v>45078</c:v>
                      </c:pt>
                      <c:pt idx="2">
                        <c:v>45108</c:v>
                      </c:pt>
                      <c:pt idx="3">
                        <c:v>45139</c:v>
                      </c:pt>
                      <c:pt idx="4">
                        <c:v>45170</c:v>
                      </c:pt>
                      <c:pt idx="5">
                        <c:v>45200</c:v>
                      </c:pt>
                      <c:pt idx="6">
                        <c:v>45231</c:v>
                      </c:pt>
                      <c:pt idx="7">
                        <c:v>45261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Sheet1!$C$74:$J$74</c15:sqref>
                        </c15:formulaRef>
                      </c:ext>
                    </c:extLst>
                    <c:numCache>
                      <c:formatCode>0.00</c:formatCode>
                      <c:ptCount val="8"/>
                      <c:pt idx="0">
                        <c:v>99.69</c:v>
                      </c:pt>
                      <c:pt idx="1">
                        <c:v>99.55</c:v>
                      </c:pt>
                      <c:pt idx="2">
                        <c:v>99.55</c:v>
                      </c:pt>
                      <c:pt idx="3">
                        <c:v>99.89</c:v>
                      </c:pt>
                      <c:pt idx="4">
                        <c:v>99.68</c:v>
                      </c:pt>
                      <c:pt idx="5">
                        <c:v>99.81</c:v>
                      </c:pt>
                      <c:pt idx="6">
                        <c:v>99.94</c:v>
                      </c:pt>
                      <c:pt idx="7">
                        <c:v>99.37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Sheet1!$B$75</c15:sqref>
                        </c15:formulaRef>
                      </c:ext>
                    </c:extLst>
                    <c:strCache>
                      <c:ptCount val="1"/>
                      <c:pt idx="0">
                        <c:v>IPCOLO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4"/>
                  <c:spPr>
                    <a:solidFill>
                      <a:schemeClr val="accent3"/>
                    </a:solidFill>
                    <a:ln w="9525" cap="flat" cmpd="sng" algn="ctr">
                      <a:solidFill>
                        <a:schemeClr val="accent3"/>
                      </a:solidFill>
                      <a:round/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Sheet1!$C$72:$J$72</c15:sqref>
                        </c15:formulaRef>
                      </c:ext>
                    </c:extLst>
                    <c:numCache>
                      <c:formatCode>mmm\-yy</c:formatCode>
                      <c:ptCount val="8"/>
                      <c:pt idx="0">
                        <c:v>45047</c:v>
                      </c:pt>
                      <c:pt idx="1">
                        <c:v>45078</c:v>
                      </c:pt>
                      <c:pt idx="2">
                        <c:v>45108</c:v>
                      </c:pt>
                      <c:pt idx="3">
                        <c:v>45139</c:v>
                      </c:pt>
                      <c:pt idx="4">
                        <c:v>45170</c:v>
                      </c:pt>
                      <c:pt idx="5">
                        <c:v>45200</c:v>
                      </c:pt>
                      <c:pt idx="6">
                        <c:v>45231</c:v>
                      </c:pt>
                      <c:pt idx="7">
                        <c:v>45261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Sheet1!$C$75:$J$75</c15:sqref>
                        </c15:formulaRef>
                      </c:ext>
                    </c:extLst>
                    <c:numCache>
                      <c:formatCode>0.00</c:formatCode>
                      <c:ptCount val="8"/>
                      <c:pt idx="0">
                        <c:v>99.85</c:v>
                      </c:pt>
                      <c:pt idx="1">
                        <c:v>99.84</c:v>
                      </c:pt>
                      <c:pt idx="2">
                        <c:v>99.9</c:v>
                      </c:pt>
                      <c:pt idx="3">
                        <c:v>99.92</c:v>
                      </c:pt>
                      <c:pt idx="4">
                        <c:v>99.91</c:v>
                      </c:pt>
                      <c:pt idx="5">
                        <c:v>99.95</c:v>
                      </c:pt>
                      <c:pt idx="6">
                        <c:v>99.73</c:v>
                      </c:pt>
                      <c:pt idx="7">
                        <c:v>99.94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Sheet1!$B$76</c15:sqref>
                        </c15:formulaRef>
                      </c:ext>
                    </c:extLst>
                    <c:strCache>
                      <c:ptCount val="1"/>
                      <c:pt idx="0">
                        <c:v>Overall Infra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4"/>
                  <c:spPr>
                    <a:solidFill>
                      <a:schemeClr val="accent4"/>
                    </a:solidFill>
                    <a:ln w="9525" cap="flat" cmpd="sng" algn="ctr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Sheet1!$C$72:$J$72</c15:sqref>
                        </c15:formulaRef>
                      </c:ext>
                    </c:extLst>
                    <c:numCache>
                      <c:formatCode>mmm\-yy</c:formatCode>
                      <c:ptCount val="8"/>
                      <c:pt idx="0">
                        <c:v>45047</c:v>
                      </c:pt>
                      <c:pt idx="1">
                        <c:v>45078</c:v>
                      </c:pt>
                      <c:pt idx="2">
                        <c:v>45108</c:v>
                      </c:pt>
                      <c:pt idx="3">
                        <c:v>45139</c:v>
                      </c:pt>
                      <c:pt idx="4">
                        <c:v>45170</c:v>
                      </c:pt>
                      <c:pt idx="5">
                        <c:v>45200</c:v>
                      </c:pt>
                      <c:pt idx="6">
                        <c:v>45231</c:v>
                      </c:pt>
                      <c:pt idx="7">
                        <c:v>45261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Sheet1!$C$76:$J$76</c15:sqref>
                        </c15:formulaRef>
                      </c:ext>
                    </c:extLst>
                    <c:numCache>
                      <c:formatCode>0.00</c:formatCode>
                      <c:ptCount val="8"/>
                      <c:pt idx="0">
                        <c:v>99.79</c:v>
                      </c:pt>
                      <c:pt idx="1">
                        <c:v>9.7899999999999991</c:v>
                      </c:pt>
                      <c:pt idx="2">
                        <c:v>99.83</c:v>
                      </c:pt>
                      <c:pt idx="3">
                        <c:v>99.93</c:v>
                      </c:pt>
                      <c:pt idx="4">
                        <c:v>99.87</c:v>
                      </c:pt>
                      <c:pt idx="5">
                        <c:v>99.81</c:v>
                      </c:pt>
                      <c:pt idx="6">
                        <c:v>99.79</c:v>
                      </c:pt>
                      <c:pt idx="7">
                        <c:v>99.77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dateAx>
        <c:axId val="-1753683904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53687168"/>
        <c:crosses val="autoZero"/>
        <c:auto val="1"/>
        <c:lblOffset val="100"/>
        <c:baseTimeUnit val="months"/>
      </c:dateAx>
      <c:valAx>
        <c:axId val="-1753687168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53683904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Sheet1!$B$74</c:f>
              <c:strCache>
                <c:ptCount val="1"/>
                <c:pt idx="0">
                  <c:v>RP1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Sheet1!$C$72:$J$72</c:f>
              <c:numCache>
                <c:formatCode>mmm\-yy</c:formatCode>
                <c:ptCount val="8"/>
                <c:pt idx="0">
                  <c:v>45047</c:v>
                </c:pt>
                <c:pt idx="1">
                  <c:v>45078</c:v>
                </c:pt>
                <c:pt idx="2">
                  <c:v>45108</c:v>
                </c:pt>
                <c:pt idx="3">
                  <c:v>45139</c:v>
                </c:pt>
                <c:pt idx="4">
                  <c:v>45170</c:v>
                </c:pt>
                <c:pt idx="5">
                  <c:v>45200</c:v>
                </c:pt>
                <c:pt idx="6">
                  <c:v>45231</c:v>
                </c:pt>
                <c:pt idx="7">
                  <c:v>45261</c:v>
                </c:pt>
              </c:numCache>
            </c:numRef>
          </c:cat>
          <c:val>
            <c:numRef>
              <c:f>Sheet1!$C$74:$J$74</c:f>
              <c:numCache>
                <c:formatCode>0.00</c:formatCode>
                <c:ptCount val="8"/>
                <c:pt idx="0">
                  <c:v>99.69</c:v>
                </c:pt>
                <c:pt idx="1">
                  <c:v>99.55</c:v>
                </c:pt>
                <c:pt idx="2">
                  <c:v>99.55</c:v>
                </c:pt>
                <c:pt idx="3">
                  <c:v>99.89</c:v>
                </c:pt>
                <c:pt idx="4">
                  <c:v>99.68</c:v>
                </c:pt>
                <c:pt idx="5">
                  <c:v>99.81</c:v>
                </c:pt>
                <c:pt idx="6">
                  <c:v>99.94</c:v>
                </c:pt>
                <c:pt idx="7">
                  <c:v>99.37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marker val="1"/>
        <c:smooth val="0"/>
        <c:axId val="-1753693152"/>
        <c:axId val="-175368771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Sheet1!$B$73</c15:sqref>
                        </c15:formulaRef>
                      </c:ext>
                    </c:extLst>
                    <c:strCache>
                      <c:ptCount val="1"/>
                      <c:pt idx="0">
                        <c:v>P1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Sheet1!$C$72:$J$72</c15:sqref>
                        </c15:formulaRef>
                      </c:ext>
                    </c:extLst>
                    <c:numCache>
                      <c:formatCode>mmm\-yy</c:formatCode>
                      <c:ptCount val="8"/>
                      <c:pt idx="0">
                        <c:v>45047</c:v>
                      </c:pt>
                      <c:pt idx="1">
                        <c:v>45078</c:v>
                      </c:pt>
                      <c:pt idx="2">
                        <c:v>45108</c:v>
                      </c:pt>
                      <c:pt idx="3">
                        <c:v>45139</c:v>
                      </c:pt>
                      <c:pt idx="4">
                        <c:v>45170</c:v>
                      </c:pt>
                      <c:pt idx="5">
                        <c:v>45200</c:v>
                      </c:pt>
                      <c:pt idx="6">
                        <c:v>45231</c:v>
                      </c:pt>
                      <c:pt idx="7">
                        <c:v>45261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Sheet1!$C$73:$J$73</c15:sqref>
                        </c15:formulaRef>
                      </c:ext>
                    </c:extLst>
                    <c:numCache>
                      <c:formatCode>0.00</c:formatCode>
                      <c:ptCount val="8"/>
                      <c:pt idx="0">
                        <c:v>99.78</c:v>
                      </c:pt>
                      <c:pt idx="1">
                        <c:v>99.81</c:v>
                      </c:pt>
                      <c:pt idx="2">
                        <c:v>99.85</c:v>
                      </c:pt>
                      <c:pt idx="3">
                        <c:v>99.94</c:v>
                      </c:pt>
                      <c:pt idx="4">
                        <c:v>99.89</c:v>
                      </c:pt>
                      <c:pt idx="5">
                        <c:v>99.91</c:v>
                      </c:pt>
                      <c:pt idx="6">
                        <c:v>99.92</c:v>
                      </c:pt>
                      <c:pt idx="7">
                        <c:v>99.93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Sheet1!$B$75</c15:sqref>
                        </c15:formulaRef>
                      </c:ext>
                    </c:extLst>
                    <c:strCache>
                      <c:ptCount val="1"/>
                      <c:pt idx="0">
                        <c:v>IPCOLO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4"/>
                  <c:spPr>
                    <a:solidFill>
                      <a:schemeClr val="accent3"/>
                    </a:solidFill>
                    <a:ln w="9525" cap="flat" cmpd="sng" algn="ctr">
                      <a:solidFill>
                        <a:schemeClr val="accent3"/>
                      </a:solidFill>
                      <a:round/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Sheet1!$C$72:$J$72</c15:sqref>
                        </c15:formulaRef>
                      </c:ext>
                    </c:extLst>
                    <c:numCache>
                      <c:formatCode>mmm\-yy</c:formatCode>
                      <c:ptCount val="8"/>
                      <c:pt idx="0">
                        <c:v>45047</c:v>
                      </c:pt>
                      <c:pt idx="1">
                        <c:v>45078</c:v>
                      </c:pt>
                      <c:pt idx="2">
                        <c:v>45108</c:v>
                      </c:pt>
                      <c:pt idx="3">
                        <c:v>45139</c:v>
                      </c:pt>
                      <c:pt idx="4">
                        <c:v>45170</c:v>
                      </c:pt>
                      <c:pt idx="5">
                        <c:v>45200</c:v>
                      </c:pt>
                      <c:pt idx="6">
                        <c:v>45231</c:v>
                      </c:pt>
                      <c:pt idx="7">
                        <c:v>45261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Sheet1!$C$75:$J$75</c15:sqref>
                        </c15:formulaRef>
                      </c:ext>
                    </c:extLst>
                    <c:numCache>
                      <c:formatCode>0.00</c:formatCode>
                      <c:ptCount val="8"/>
                      <c:pt idx="0">
                        <c:v>99.85</c:v>
                      </c:pt>
                      <c:pt idx="1">
                        <c:v>99.84</c:v>
                      </c:pt>
                      <c:pt idx="2">
                        <c:v>99.9</c:v>
                      </c:pt>
                      <c:pt idx="3">
                        <c:v>99.92</c:v>
                      </c:pt>
                      <c:pt idx="4">
                        <c:v>99.91</c:v>
                      </c:pt>
                      <c:pt idx="5">
                        <c:v>99.95</c:v>
                      </c:pt>
                      <c:pt idx="6">
                        <c:v>99.73</c:v>
                      </c:pt>
                      <c:pt idx="7">
                        <c:v>99.94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Sheet1!$B$76</c15:sqref>
                        </c15:formulaRef>
                      </c:ext>
                    </c:extLst>
                    <c:strCache>
                      <c:ptCount val="1"/>
                      <c:pt idx="0">
                        <c:v>Overall Infra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4"/>
                  <c:spPr>
                    <a:solidFill>
                      <a:schemeClr val="accent4"/>
                    </a:solidFill>
                    <a:ln w="9525" cap="flat" cmpd="sng" algn="ctr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Sheet1!$C$72:$J$72</c15:sqref>
                        </c15:formulaRef>
                      </c:ext>
                    </c:extLst>
                    <c:numCache>
                      <c:formatCode>mmm\-yy</c:formatCode>
                      <c:ptCount val="8"/>
                      <c:pt idx="0">
                        <c:v>45047</c:v>
                      </c:pt>
                      <c:pt idx="1">
                        <c:v>45078</c:v>
                      </c:pt>
                      <c:pt idx="2">
                        <c:v>45108</c:v>
                      </c:pt>
                      <c:pt idx="3">
                        <c:v>45139</c:v>
                      </c:pt>
                      <c:pt idx="4">
                        <c:v>45170</c:v>
                      </c:pt>
                      <c:pt idx="5">
                        <c:v>45200</c:v>
                      </c:pt>
                      <c:pt idx="6">
                        <c:v>45231</c:v>
                      </c:pt>
                      <c:pt idx="7">
                        <c:v>45261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Sheet1!$C$76:$J$76</c15:sqref>
                        </c15:formulaRef>
                      </c:ext>
                    </c:extLst>
                    <c:numCache>
                      <c:formatCode>0.00</c:formatCode>
                      <c:ptCount val="8"/>
                      <c:pt idx="0">
                        <c:v>99.79</c:v>
                      </c:pt>
                      <c:pt idx="1">
                        <c:v>9.7899999999999991</c:v>
                      </c:pt>
                      <c:pt idx="2">
                        <c:v>99.83</c:v>
                      </c:pt>
                      <c:pt idx="3">
                        <c:v>99.93</c:v>
                      </c:pt>
                      <c:pt idx="4">
                        <c:v>99.87</c:v>
                      </c:pt>
                      <c:pt idx="5">
                        <c:v>99.81</c:v>
                      </c:pt>
                      <c:pt idx="6">
                        <c:v>99.79</c:v>
                      </c:pt>
                      <c:pt idx="7">
                        <c:v>99.77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dateAx>
        <c:axId val="-175369315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53687712"/>
        <c:crosses val="autoZero"/>
        <c:auto val="1"/>
        <c:lblOffset val="100"/>
        <c:baseTimeUnit val="months"/>
      </c:dateAx>
      <c:valAx>
        <c:axId val="-1753687712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5369315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2"/>
          <c:tx>
            <c:strRef>
              <c:f>Sheet1!$B$75</c:f>
              <c:strCache>
                <c:ptCount val="1"/>
                <c:pt idx="0">
                  <c:v>IPCOLO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accent3"/>
              </a:solidFill>
              <a:ln w="9525" cap="flat" cmpd="sng" algn="ctr">
                <a:solidFill>
                  <a:schemeClr val="accent3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Sheet1!$C$72:$J$72</c:f>
              <c:numCache>
                <c:formatCode>mmm\-yy</c:formatCode>
                <c:ptCount val="8"/>
                <c:pt idx="0">
                  <c:v>45047</c:v>
                </c:pt>
                <c:pt idx="1">
                  <c:v>45078</c:v>
                </c:pt>
                <c:pt idx="2">
                  <c:v>45108</c:v>
                </c:pt>
                <c:pt idx="3">
                  <c:v>45139</c:v>
                </c:pt>
                <c:pt idx="4">
                  <c:v>45170</c:v>
                </c:pt>
                <c:pt idx="5">
                  <c:v>45200</c:v>
                </c:pt>
                <c:pt idx="6">
                  <c:v>45231</c:v>
                </c:pt>
                <c:pt idx="7">
                  <c:v>45261</c:v>
                </c:pt>
              </c:numCache>
            </c:numRef>
          </c:cat>
          <c:val>
            <c:numRef>
              <c:f>Sheet1!$C$75:$J$75</c:f>
              <c:numCache>
                <c:formatCode>0.00</c:formatCode>
                <c:ptCount val="8"/>
                <c:pt idx="0">
                  <c:v>99.85</c:v>
                </c:pt>
                <c:pt idx="1">
                  <c:v>99.84</c:v>
                </c:pt>
                <c:pt idx="2">
                  <c:v>99.9</c:v>
                </c:pt>
                <c:pt idx="3">
                  <c:v>99.92</c:v>
                </c:pt>
                <c:pt idx="4">
                  <c:v>99.91</c:v>
                </c:pt>
                <c:pt idx="5">
                  <c:v>99.95</c:v>
                </c:pt>
                <c:pt idx="6">
                  <c:v>99.73</c:v>
                </c:pt>
                <c:pt idx="7">
                  <c:v>99.94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marker val="1"/>
        <c:smooth val="0"/>
        <c:axId val="-1753680640"/>
        <c:axId val="-175369260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Sheet1!$B$73</c15:sqref>
                        </c15:formulaRef>
                      </c:ext>
                    </c:extLst>
                    <c:strCache>
                      <c:ptCount val="1"/>
                      <c:pt idx="0">
                        <c:v>P1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Sheet1!$C$72:$J$72</c15:sqref>
                        </c15:formulaRef>
                      </c:ext>
                    </c:extLst>
                    <c:numCache>
                      <c:formatCode>mmm\-yy</c:formatCode>
                      <c:ptCount val="8"/>
                      <c:pt idx="0">
                        <c:v>45047</c:v>
                      </c:pt>
                      <c:pt idx="1">
                        <c:v>45078</c:v>
                      </c:pt>
                      <c:pt idx="2">
                        <c:v>45108</c:v>
                      </c:pt>
                      <c:pt idx="3">
                        <c:v>45139</c:v>
                      </c:pt>
                      <c:pt idx="4">
                        <c:v>45170</c:v>
                      </c:pt>
                      <c:pt idx="5">
                        <c:v>45200</c:v>
                      </c:pt>
                      <c:pt idx="6">
                        <c:v>45231</c:v>
                      </c:pt>
                      <c:pt idx="7">
                        <c:v>45261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Sheet1!$C$73:$J$73</c15:sqref>
                        </c15:formulaRef>
                      </c:ext>
                    </c:extLst>
                    <c:numCache>
                      <c:formatCode>0.00</c:formatCode>
                      <c:ptCount val="8"/>
                      <c:pt idx="0">
                        <c:v>99.78</c:v>
                      </c:pt>
                      <c:pt idx="1">
                        <c:v>99.81</c:v>
                      </c:pt>
                      <c:pt idx="2">
                        <c:v>99.85</c:v>
                      </c:pt>
                      <c:pt idx="3">
                        <c:v>99.94</c:v>
                      </c:pt>
                      <c:pt idx="4">
                        <c:v>99.89</c:v>
                      </c:pt>
                      <c:pt idx="5">
                        <c:v>99.91</c:v>
                      </c:pt>
                      <c:pt idx="6">
                        <c:v>99.92</c:v>
                      </c:pt>
                      <c:pt idx="7">
                        <c:v>99.93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Sheet1!$B$74</c15:sqref>
                        </c15:formulaRef>
                      </c:ext>
                    </c:extLst>
                    <c:strCache>
                      <c:ptCount val="1"/>
                      <c:pt idx="0">
                        <c:v>RP1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4"/>
                  <c:spPr>
                    <a:solidFill>
                      <a:schemeClr val="accent2"/>
                    </a:solidFill>
                    <a:ln w="9525" cap="flat" cmpd="sng" algn="ctr">
                      <a:solidFill>
                        <a:schemeClr val="accent2"/>
                      </a:solidFill>
                      <a:round/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Sheet1!$C$72:$J$72</c15:sqref>
                        </c15:formulaRef>
                      </c:ext>
                    </c:extLst>
                    <c:numCache>
                      <c:formatCode>mmm\-yy</c:formatCode>
                      <c:ptCount val="8"/>
                      <c:pt idx="0">
                        <c:v>45047</c:v>
                      </c:pt>
                      <c:pt idx="1">
                        <c:v>45078</c:v>
                      </c:pt>
                      <c:pt idx="2">
                        <c:v>45108</c:v>
                      </c:pt>
                      <c:pt idx="3">
                        <c:v>45139</c:v>
                      </c:pt>
                      <c:pt idx="4">
                        <c:v>45170</c:v>
                      </c:pt>
                      <c:pt idx="5">
                        <c:v>45200</c:v>
                      </c:pt>
                      <c:pt idx="6">
                        <c:v>45231</c:v>
                      </c:pt>
                      <c:pt idx="7">
                        <c:v>45261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Sheet1!$C$74:$J$74</c15:sqref>
                        </c15:formulaRef>
                      </c:ext>
                    </c:extLst>
                    <c:numCache>
                      <c:formatCode>0.00</c:formatCode>
                      <c:ptCount val="8"/>
                      <c:pt idx="0">
                        <c:v>99.69</c:v>
                      </c:pt>
                      <c:pt idx="1">
                        <c:v>99.55</c:v>
                      </c:pt>
                      <c:pt idx="2">
                        <c:v>99.55</c:v>
                      </c:pt>
                      <c:pt idx="3">
                        <c:v>99.89</c:v>
                      </c:pt>
                      <c:pt idx="4">
                        <c:v>99.68</c:v>
                      </c:pt>
                      <c:pt idx="5">
                        <c:v>99.81</c:v>
                      </c:pt>
                      <c:pt idx="6">
                        <c:v>99.94</c:v>
                      </c:pt>
                      <c:pt idx="7">
                        <c:v>99.37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Sheet1!$B$76</c15:sqref>
                        </c15:formulaRef>
                      </c:ext>
                    </c:extLst>
                    <c:strCache>
                      <c:ptCount val="1"/>
                      <c:pt idx="0">
                        <c:v>Overall Infra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4"/>
                  <c:spPr>
                    <a:solidFill>
                      <a:schemeClr val="accent4"/>
                    </a:solidFill>
                    <a:ln w="9525" cap="flat" cmpd="sng" algn="ctr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Sheet1!$C$72:$J$72</c15:sqref>
                        </c15:formulaRef>
                      </c:ext>
                    </c:extLst>
                    <c:numCache>
                      <c:formatCode>mmm\-yy</c:formatCode>
                      <c:ptCount val="8"/>
                      <c:pt idx="0">
                        <c:v>45047</c:v>
                      </c:pt>
                      <c:pt idx="1">
                        <c:v>45078</c:v>
                      </c:pt>
                      <c:pt idx="2">
                        <c:v>45108</c:v>
                      </c:pt>
                      <c:pt idx="3">
                        <c:v>45139</c:v>
                      </c:pt>
                      <c:pt idx="4">
                        <c:v>45170</c:v>
                      </c:pt>
                      <c:pt idx="5">
                        <c:v>45200</c:v>
                      </c:pt>
                      <c:pt idx="6">
                        <c:v>45231</c:v>
                      </c:pt>
                      <c:pt idx="7">
                        <c:v>45261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Sheet1!$C$76:$J$76</c15:sqref>
                        </c15:formulaRef>
                      </c:ext>
                    </c:extLst>
                    <c:numCache>
                      <c:formatCode>0.00</c:formatCode>
                      <c:ptCount val="8"/>
                      <c:pt idx="0">
                        <c:v>99.79</c:v>
                      </c:pt>
                      <c:pt idx="1">
                        <c:v>9.7899999999999991</c:v>
                      </c:pt>
                      <c:pt idx="2">
                        <c:v>99.83</c:v>
                      </c:pt>
                      <c:pt idx="3">
                        <c:v>99.93</c:v>
                      </c:pt>
                      <c:pt idx="4">
                        <c:v>99.87</c:v>
                      </c:pt>
                      <c:pt idx="5">
                        <c:v>99.81</c:v>
                      </c:pt>
                      <c:pt idx="6">
                        <c:v>99.79</c:v>
                      </c:pt>
                      <c:pt idx="7">
                        <c:v>99.77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dateAx>
        <c:axId val="-1753680640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53692608"/>
        <c:crosses val="autoZero"/>
        <c:auto val="1"/>
        <c:lblOffset val="100"/>
        <c:baseTimeUnit val="months"/>
      </c:dateAx>
      <c:valAx>
        <c:axId val="-1753692608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5368064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Zero RM sites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Sheet1!$B$4</c:f>
              <c:strCache>
                <c:ptCount val="1"/>
                <c:pt idx="0">
                  <c:v>Zero RM sites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Sheet1!$C$2:$G$2</c:f>
              <c:numCache>
                <c:formatCode>mmm\-yy</c:formatCode>
                <c:ptCount val="5"/>
                <c:pt idx="0">
                  <c:v>45170</c:v>
                </c:pt>
                <c:pt idx="1">
                  <c:v>45200</c:v>
                </c:pt>
                <c:pt idx="2">
                  <c:v>45231</c:v>
                </c:pt>
                <c:pt idx="3">
                  <c:v>45261</c:v>
                </c:pt>
                <c:pt idx="4">
                  <c:v>45292</c:v>
                </c:pt>
              </c:numCache>
            </c:numRef>
          </c:cat>
          <c:val>
            <c:numRef>
              <c:f>Sheet1!$C$4:$G$4</c:f>
              <c:numCache>
                <c:formatCode>General</c:formatCode>
                <c:ptCount val="5"/>
                <c:pt idx="0">
                  <c:v>71</c:v>
                </c:pt>
                <c:pt idx="1">
                  <c:v>91</c:v>
                </c:pt>
                <c:pt idx="2">
                  <c:v>45</c:v>
                </c:pt>
                <c:pt idx="3">
                  <c:v>9</c:v>
                </c:pt>
                <c:pt idx="4">
                  <c:v>3</c:v>
                </c:pt>
              </c:numCache>
              <c:extLst xmlns:c15="http://schemas.microsoft.com/office/drawing/2012/chart"/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-1753688256"/>
        <c:axId val="-175368608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Sheet1!$B$3</c15:sqref>
                        </c15:formulaRef>
                      </c:ext>
                    </c:extLst>
                    <c:strCache>
                      <c:ptCount val="1"/>
                      <c:pt idx="0">
                        <c:v>Zero BM sites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Sheet1!$C$2:$G$2</c15:sqref>
                        </c15:formulaRef>
                      </c:ext>
                    </c:extLst>
                    <c:numCache>
                      <c:formatCode>mmm\-yy</c:formatCode>
                      <c:ptCount val="5"/>
                      <c:pt idx="0">
                        <c:v>45170</c:v>
                      </c:pt>
                      <c:pt idx="1">
                        <c:v>45200</c:v>
                      </c:pt>
                      <c:pt idx="2">
                        <c:v>45231</c:v>
                      </c:pt>
                      <c:pt idx="3">
                        <c:v>45261</c:v>
                      </c:pt>
                      <c:pt idx="4">
                        <c:v>45292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Sheet1!$C$3:$G$3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139</c:v>
                      </c:pt>
                      <c:pt idx="1">
                        <c:v>184</c:v>
                      </c:pt>
                      <c:pt idx="2">
                        <c:v>102</c:v>
                      </c:pt>
                      <c:pt idx="3">
                        <c:v>55</c:v>
                      </c:pt>
                      <c:pt idx="4">
                        <c:v>8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dateAx>
        <c:axId val="-1753688256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53686080"/>
        <c:crosses val="autoZero"/>
        <c:auto val="1"/>
        <c:lblOffset val="100"/>
        <c:baseTimeUnit val="months"/>
      </c:dateAx>
      <c:valAx>
        <c:axId val="-1753686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53688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Zero BM sites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Zero BM sites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Sheet1!$C$2:$G$2</c:f>
              <c:numCache>
                <c:formatCode>mmm\-yy</c:formatCode>
                <c:ptCount val="5"/>
                <c:pt idx="0">
                  <c:v>45170</c:v>
                </c:pt>
                <c:pt idx="1">
                  <c:v>45200</c:v>
                </c:pt>
                <c:pt idx="2">
                  <c:v>45231</c:v>
                </c:pt>
                <c:pt idx="3">
                  <c:v>45261</c:v>
                </c:pt>
                <c:pt idx="4">
                  <c:v>45292</c:v>
                </c:pt>
              </c:numCache>
            </c:numRef>
          </c:cat>
          <c:val>
            <c:numRef>
              <c:f>Sheet1!$C$3:$G$3</c:f>
              <c:numCache>
                <c:formatCode>General</c:formatCode>
                <c:ptCount val="5"/>
                <c:pt idx="0">
                  <c:v>139</c:v>
                </c:pt>
                <c:pt idx="1">
                  <c:v>184</c:v>
                </c:pt>
                <c:pt idx="2">
                  <c:v>102</c:v>
                </c:pt>
                <c:pt idx="3">
                  <c:v>55</c:v>
                </c:pt>
                <c:pt idx="4">
                  <c:v>8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-1714300976"/>
        <c:axId val="-1714299888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Sheet1!$B$4</c15:sqref>
                        </c15:formulaRef>
                      </c:ext>
                    </c:extLst>
                    <c:strCache>
                      <c:ptCount val="1"/>
                      <c:pt idx="0">
                        <c:v>Zero RM sites</c:v>
                      </c:pt>
                    </c:strCache>
                  </c:strRef>
                </c:tx>
                <c:spPr>
                  <a:ln w="317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2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2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2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 w="12700">
                      <a:solidFill>
                        <a:schemeClr val="lt2"/>
                      </a:solidFill>
                      <a:round/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2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Sheet1!$C$2:$G$2</c15:sqref>
                        </c15:formulaRef>
                      </c:ext>
                    </c:extLst>
                    <c:numCache>
                      <c:formatCode>mmm\-yy</c:formatCode>
                      <c:ptCount val="5"/>
                      <c:pt idx="0">
                        <c:v>45170</c:v>
                      </c:pt>
                      <c:pt idx="1">
                        <c:v>45200</c:v>
                      </c:pt>
                      <c:pt idx="2">
                        <c:v>45231</c:v>
                      </c:pt>
                      <c:pt idx="3">
                        <c:v>45261</c:v>
                      </c:pt>
                      <c:pt idx="4">
                        <c:v>45292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Sheet1!$C$4:$G$4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71</c:v>
                      </c:pt>
                      <c:pt idx="1">
                        <c:v>91</c:v>
                      </c:pt>
                      <c:pt idx="2">
                        <c:v>45</c:v>
                      </c:pt>
                      <c:pt idx="3">
                        <c:v>9</c:v>
                      </c:pt>
                      <c:pt idx="4">
                        <c:v>3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dateAx>
        <c:axId val="-1714300976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14299888"/>
        <c:crosses val="autoZero"/>
        <c:auto val="1"/>
        <c:lblOffset val="100"/>
        <c:baseTimeUnit val="months"/>
      </c:dateAx>
      <c:valAx>
        <c:axId val="-1714299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14300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15" b="0" i="0" u="none" strike="noStrike" kern="1200" cap="all" spc="0" baseline="0">
                <a:gradFill>
                  <a:gsLst>
                    <a:gs pos="0">
                      <a:schemeClr val="dk1">
                        <a:lumMod val="50000"/>
                        <a:lumOff val="50000"/>
                      </a:schemeClr>
                    </a:gs>
                    <a:gs pos="100000">
                      <a:schemeClr val="dk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pPr>
            <a:r>
              <a:rPr lang="en-US" dirty="0"/>
              <a:t>SMPS not </a:t>
            </a:r>
            <a:r>
              <a:rPr lang="en-US" dirty="0" smtClean="0"/>
              <a:t>reachable SITES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15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2"/>
          <c:tx>
            <c:strRef>
              <c:f>Sheet1!$B$5</c:f>
              <c:strCache>
                <c:ptCount val="1"/>
                <c:pt idx="0">
                  <c:v>SMPS not reachable</c:v>
                </c:pt>
              </c:strCache>
            </c:strRef>
          </c:tx>
          <c:spPr>
            <a:ln w="19050" cap="rnd" cmpd="sng" algn="ctr">
              <a:solidFill>
                <a:schemeClr val="accent6">
                  <a:shade val="65000"/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6">
                        <a:shade val="6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Sheet1!$C$2:$G$2</c:f>
              <c:numCache>
                <c:formatCode>mmm\-yy</c:formatCode>
                <c:ptCount val="5"/>
                <c:pt idx="0">
                  <c:v>45170</c:v>
                </c:pt>
                <c:pt idx="1">
                  <c:v>45200</c:v>
                </c:pt>
                <c:pt idx="2">
                  <c:v>45231</c:v>
                </c:pt>
                <c:pt idx="3">
                  <c:v>45261</c:v>
                </c:pt>
                <c:pt idx="4">
                  <c:v>45292</c:v>
                </c:pt>
              </c:numCache>
            </c:numRef>
          </c:cat>
          <c:val>
            <c:numRef>
              <c:f>Sheet1!$C$5:$G$5</c:f>
              <c:numCache>
                <c:formatCode>General</c:formatCode>
                <c:ptCount val="5"/>
                <c:pt idx="0">
                  <c:v>25</c:v>
                </c:pt>
                <c:pt idx="1">
                  <c:v>18</c:v>
                </c:pt>
                <c:pt idx="2">
                  <c:v>10</c:v>
                </c:pt>
                <c:pt idx="3">
                  <c:v>6</c:v>
                </c:pt>
                <c:pt idx="4">
                  <c:v>2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1714302064"/>
        <c:axId val="-171430641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Sheet1!$B$3</c15:sqref>
                        </c15:formulaRef>
                      </c:ext>
                    </c:extLst>
                    <c:strCache>
                      <c:ptCount val="1"/>
                      <c:pt idx="0">
                        <c:v>Zero BM sites</c:v>
                      </c:pt>
                    </c:strCache>
                  </c:strRef>
                </c:tx>
                <c:spPr>
                  <a:ln w="19050" cap="rnd" cmpd="sng" algn="ctr">
                    <a:solidFill>
                      <a:schemeClr val="accent6">
                        <a:tint val="65000"/>
                        <a:shade val="95000"/>
                        <a:satMod val="10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1" i="0" u="none" strike="noStrike" kern="1200" baseline="0">
                          <a:solidFill>
                            <a:schemeClr val="accent6">
                              <a:tint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Sheet1!$C$2:$G$2</c15:sqref>
                        </c15:formulaRef>
                      </c:ext>
                    </c:extLst>
                    <c:numCache>
                      <c:formatCode>mmm\-yy</c:formatCode>
                      <c:ptCount val="5"/>
                      <c:pt idx="0">
                        <c:v>45170</c:v>
                      </c:pt>
                      <c:pt idx="1">
                        <c:v>45200</c:v>
                      </c:pt>
                      <c:pt idx="2">
                        <c:v>45231</c:v>
                      </c:pt>
                      <c:pt idx="3">
                        <c:v>45261</c:v>
                      </c:pt>
                      <c:pt idx="4">
                        <c:v>45292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Sheet1!$C$3:$G$3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139</c:v>
                      </c:pt>
                      <c:pt idx="1">
                        <c:v>184</c:v>
                      </c:pt>
                      <c:pt idx="2">
                        <c:v>102</c:v>
                      </c:pt>
                      <c:pt idx="3">
                        <c:v>55</c:v>
                      </c:pt>
                      <c:pt idx="4">
                        <c:v>8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Sheet1!$B$4</c15:sqref>
                        </c15:formulaRef>
                      </c:ext>
                    </c:extLst>
                    <c:strCache>
                      <c:ptCount val="1"/>
                      <c:pt idx="0">
                        <c:v>Zero RM sites</c:v>
                      </c:pt>
                    </c:strCache>
                  </c:strRef>
                </c:tx>
                <c:spPr>
                  <a:ln w="19050" cap="rnd" cmpd="sng" algn="ctr">
                    <a:solidFill>
                      <a:schemeClr val="accent6">
                        <a:shade val="95000"/>
                        <a:satMod val="10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1" i="0" u="none" strike="noStrike" kern="1200" baseline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Sheet1!$C$2:$G$2</c15:sqref>
                        </c15:formulaRef>
                      </c:ext>
                    </c:extLst>
                    <c:numCache>
                      <c:formatCode>mmm\-yy</c:formatCode>
                      <c:ptCount val="5"/>
                      <c:pt idx="0">
                        <c:v>45170</c:v>
                      </c:pt>
                      <c:pt idx="1">
                        <c:v>45200</c:v>
                      </c:pt>
                      <c:pt idx="2">
                        <c:v>45231</c:v>
                      </c:pt>
                      <c:pt idx="3">
                        <c:v>45261</c:v>
                      </c:pt>
                      <c:pt idx="4">
                        <c:v>45292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Sheet1!$C$4:$G$4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71</c:v>
                      </c:pt>
                      <c:pt idx="1">
                        <c:v>91</c:v>
                      </c:pt>
                      <c:pt idx="2">
                        <c:v>45</c:v>
                      </c:pt>
                      <c:pt idx="3">
                        <c:v>9</c:v>
                      </c:pt>
                      <c:pt idx="4">
                        <c:v>3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dateAx>
        <c:axId val="-1714302064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3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14306416"/>
        <c:crosses val="autoZero"/>
        <c:auto val="1"/>
        <c:lblOffset val="100"/>
        <c:baseTimeUnit val="months"/>
      </c:dateAx>
      <c:valAx>
        <c:axId val="-17143064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14302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15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4"/>
          <c:order val="4"/>
          <c:tx>
            <c:strRef>
              <c:f>Sheet1!$B$7</c:f>
              <c:strCache>
                <c:ptCount val="1"/>
                <c:pt idx="0">
                  <c:v>Fuel Consumtion</c:v>
                </c:pt>
              </c:strCache>
            </c:strRef>
          </c:tx>
          <c:spPr>
            <a:ln w="19050" cap="rnd" cmpd="sng" algn="ctr">
              <a:solidFill>
                <a:schemeClr val="accent5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5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Sheet1!$C$2:$G$2</c:f>
              <c:numCache>
                <c:formatCode>mmm\-yy</c:formatCode>
                <c:ptCount val="5"/>
                <c:pt idx="0">
                  <c:v>45170</c:v>
                </c:pt>
                <c:pt idx="1">
                  <c:v>45200</c:v>
                </c:pt>
                <c:pt idx="2">
                  <c:v>45231</c:v>
                </c:pt>
                <c:pt idx="3">
                  <c:v>45261</c:v>
                </c:pt>
                <c:pt idx="4">
                  <c:v>45292</c:v>
                </c:pt>
              </c:numCache>
            </c:numRef>
          </c:cat>
          <c:val>
            <c:numRef>
              <c:f>Sheet1!$C$7:$G$7</c:f>
              <c:numCache>
                <c:formatCode>General</c:formatCode>
                <c:ptCount val="5"/>
                <c:pt idx="0">
                  <c:v>22201</c:v>
                </c:pt>
                <c:pt idx="1">
                  <c:v>13748</c:v>
                </c:pt>
                <c:pt idx="2">
                  <c:v>13493</c:v>
                </c:pt>
                <c:pt idx="3">
                  <c:v>12663</c:v>
                </c:pt>
                <c:pt idx="4">
                  <c:v>4480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1714303152"/>
        <c:axId val="-171430532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Sheet1!$B$3</c15:sqref>
                        </c15:formulaRef>
                      </c:ext>
                    </c:extLst>
                    <c:strCache>
                      <c:ptCount val="1"/>
                      <c:pt idx="0">
                        <c:v>Zero BM sites</c:v>
                      </c:pt>
                    </c:strCache>
                  </c:strRef>
                </c:tx>
                <c:spPr>
                  <a:ln w="19050" cap="rnd" cmpd="sng" algn="ctr">
                    <a:solidFill>
                      <a:schemeClr val="accent1">
                        <a:shade val="95000"/>
                        <a:satMod val="105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17"/>
                  <c:spPr>
                    <a:solidFill>
                      <a:schemeClr val="lt1"/>
                    </a:solidFill>
                    <a:ln>
                      <a:noFill/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Sheet1!$C$2:$G$2</c15:sqref>
                        </c15:formulaRef>
                      </c:ext>
                    </c:extLst>
                    <c:numCache>
                      <c:formatCode>mmm\-yy</c:formatCode>
                      <c:ptCount val="5"/>
                      <c:pt idx="0">
                        <c:v>45170</c:v>
                      </c:pt>
                      <c:pt idx="1">
                        <c:v>45200</c:v>
                      </c:pt>
                      <c:pt idx="2">
                        <c:v>45231</c:v>
                      </c:pt>
                      <c:pt idx="3">
                        <c:v>45261</c:v>
                      </c:pt>
                      <c:pt idx="4">
                        <c:v>45292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Sheet1!$C$3:$G$3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139</c:v>
                      </c:pt>
                      <c:pt idx="1">
                        <c:v>184</c:v>
                      </c:pt>
                      <c:pt idx="2">
                        <c:v>102</c:v>
                      </c:pt>
                      <c:pt idx="3">
                        <c:v>55</c:v>
                      </c:pt>
                      <c:pt idx="4">
                        <c:v>8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Sheet1!$B$4</c15:sqref>
                        </c15:formulaRef>
                      </c:ext>
                    </c:extLst>
                    <c:strCache>
                      <c:ptCount val="1"/>
                      <c:pt idx="0">
                        <c:v>Zero RM sites</c:v>
                      </c:pt>
                    </c:strCache>
                  </c:strRef>
                </c:tx>
                <c:spPr>
                  <a:ln w="19050" cap="rnd" cmpd="sng" algn="ctr">
                    <a:solidFill>
                      <a:schemeClr val="accent2">
                        <a:shade val="95000"/>
                        <a:satMod val="105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17"/>
                  <c:spPr>
                    <a:solidFill>
                      <a:schemeClr val="lt1"/>
                    </a:solidFill>
                    <a:ln>
                      <a:noFill/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1" i="0" u="none" strike="noStrike" kern="1200" baseline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Sheet1!$C$2:$G$2</c15:sqref>
                        </c15:formulaRef>
                      </c:ext>
                    </c:extLst>
                    <c:numCache>
                      <c:formatCode>mmm\-yy</c:formatCode>
                      <c:ptCount val="5"/>
                      <c:pt idx="0">
                        <c:v>45170</c:v>
                      </c:pt>
                      <c:pt idx="1">
                        <c:v>45200</c:v>
                      </c:pt>
                      <c:pt idx="2">
                        <c:v>45231</c:v>
                      </c:pt>
                      <c:pt idx="3">
                        <c:v>45261</c:v>
                      </c:pt>
                      <c:pt idx="4">
                        <c:v>45292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Sheet1!$C$4:$G$4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71</c:v>
                      </c:pt>
                      <c:pt idx="1">
                        <c:v>91</c:v>
                      </c:pt>
                      <c:pt idx="2">
                        <c:v>45</c:v>
                      </c:pt>
                      <c:pt idx="3">
                        <c:v>9</c:v>
                      </c:pt>
                      <c:pt idx="4">
                        <c:v>3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Sheet1!$B$5</c15:sqref>
                        </c15:formulaRef>
                      </c:ext>
                    </c:extLst>
                    <c:strCache>
                      <c:ptCount val="1"/>
                      <c:pt idx="0">
                        <c:v>SMPS not reachable</c:v>
                      </c:pt>
                    </c:strCache>
                  </c:strRef>
                </c:tx>
                <c:spPr>
                  <a:ln w="19050" cap="rnd" cmpd="sng" algn="ctr">
                    <a:solidFill>
                      <a:schemeClr val="accent3">
                        <a:shade val="95000"/>
                        <a:satMod val="105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17"/>
                  <c:spPr>
                    <a:solidFill>
                      <a:schemeClr val="lt1"/>
                    </a:solidFill>
                    <a:ln>
                      <a:noFill/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1" i="0" u="none" strike="noStrike" kern="1200" baseline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Sheet1!$C$2:$G$2</c15:sqref>
                        </c15:formulaRef>
                      </c:ext>
                    </c:extLst>
                    <c:numCache>
                      <c:formatCode>mmm\-yy</c:formatCode>
                      <c:ptCount val="5"/>
                      <c:pt idx="0">
                        <c:v>45170</c:v>
                      </c:pt>
                      <c:pt idx="1">
                        <c:v>45200</c:v>
                      </c:pt>
                      <c:pt idx="2">
                        <c:v>45231</c:v>
                      </c:pt>
                      <c:pt idx="3">
                        <c:v>45261</c:v>
                      </c:pt>
                      <c:pt idx="4">
                        <c:v>45292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Sheet1!$C$5:$G$5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25</c:v>
                      </c:pt>
                      <c:pt idx="1">
                        <c:v>18</c:v>
                      </c:pt>
                      <c:pt idx="2">
                        <c:v>10</c:v>
                      </c:pt>
                      <c:pt idx="3">
                        <c:v>6</c:v>
                      </c:pt>
                      <c:pt idx="4">
                        <c:v>2</c:v>
                      </c:pt>
                    </c:numCache>
                  </c:numRef>
                </c:val>
                <c:smooth val="0"/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Sheet1!$B$6</c15:sqref>
                        </c15:formulaRef>
                      </c:ext>
                    </c:extLst>
                    <c:strCache>
                      <c:ptCount val="1"/>
                      <c:pt idx="0">
                        <c:v>Invalid KPI</c:v>
                      </c:pt>
                    </c:strCache>
                  </c:strRef>
                </c:tx>
                <c:spPr>
                  <a:ln w="19050" cap="rnd" cmpd="sng" algn="ctr">
                    <a:solidFill>
                      <a:schemeClr val="accent4">
                        <a:shade val="95000"/>
                        <a:satMod val="105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17"/>
                  <c:spPr>
                    <a:solidFill>
                      <a:schemeClr val="lt1"/>
                    </a:solidFill>
                    <a:ln>
                      <a:noFill/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1" i="0" u="none" strike="noStrike" kern="1200" baseline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Sheet1!$C$2:$G$2</c15:sqref>
                        </c15:formulaRef>
                      </c:ext>
                    </c:extLst>
                    <c:numCache>
                      <c:formatCode>mmm\-yy</c:formatCode>
                      <c:ptCount val="5"/>
                      <c:pt idx="0">
                        <c:v>45170</c:v>
                      </c:pt>
                      <c:pt idx="1">
                        <c:v>45200</c:v>
                      </c:pt>
                      <c:pt idx="2">
                        <c:v>45231</c:v>
                      </c:pt>
                      <c:pt idx="3">
                        <c:v>45261</c:v>
                      </c:pt>
                      <c:pt idx="4">
                        <c:v>45292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Sheet1!$C$6:$G$6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83</c:v>
                      </c:pt>
                      <c:pt idx="4">
                        <c:v>29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dateAx>
        <c:axId val="-171430315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3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14305328"/>
        <c:crosses val="autoZero"/>
        <c:auto val="1"/>
        <c:lblOffset val="100"/>
        <c:baseTimeUnit val="months"/>
      </c:dateAx>
      <c:valAx>
        <c:axId val="-1714305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14303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E2C476-4E6E-43DC-B4D8-BD9E8A194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DC33983-C8B5-46B9-9AE3-F426EA536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540B05F-21B0-4670-884F-EDFEB0E1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8EDB-8DF6-4766-9E4E-91FCACC135A2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10C67E1-D29D-421B-9ADD-F8A57998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B83BBA-9C7D-456C-BC8C-F5D9B516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A4F3-451B-4F99-A9CE-19A294601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16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90C28A-57E9-487A-9CAE-2BA30AE9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AD891AA-6E20-47E3-8CAF-4A49BAB44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19BED4F-585F-4562-B777-BCDEBD0C2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8EDB-8DF6-4766-9E4E-91FCACC135A2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C6EE1B-9613-41C4-BAB3-308BD446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5BA820C-033A-4210-9663-8950351E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A4F3-451B-4F99-A9CE-19A294601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70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F226F54-7DA0-4CC2-AD6C-0939597C9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7D84DEC-F85F-42C9-88EB-60A60AE3C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60B2F86-3900-4B2E-AEAE-7F53333E7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8EDB-8DF6-4766-9E4E-91FCACC135A2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DB18F33-DE77-4ED4-A8EA-005667786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AC0FF1F-2945-4A15-81D7-EA764256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A4F3-451B-4F99-A9CE-19A294601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66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0150BC-8ABC-4890-B7DA-6DF3A44A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9E1BF0-5114-4A73-BA9A-AFB27A8B8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E7B5815-8BCE-43E5-9C40-75B1D789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8EDB-8DF6-4766-9E4E-91FCACC135A2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7669A2D-C6BF-4115-A4B8-EBB50770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3A61D85-3D8D-4631-9C3C-99377789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A4F3-451B-4F99-A9CE-19A294601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28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A2AD05-C398-4A4B-A7B7-21ABFB05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00445DA-5903-4266-9575-2137F16C7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69B70EC-1A3B-4ED8-899F-122055F3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8EDB-8DF6-4766-9E4E-91FCACC135A2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D7D1BDE-9FF0-4E49-9BA3-2A1A90A0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B60DC16-D597-4AFB-9BC3-75EDC72C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A4F3-451B-4F99-A9CE-19A294601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04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D36379-5125-4B36-B71D-F8E581F5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5613F1-2358-4508-A2CF-28A7641FB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7E275A9-FDF1-481F-8694-C7F7E7BA7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7536D8A-2D5D-454E-8441-B77F798F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8EDB-8DF6-4766-9E4E-91FCACC135A2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9E6133B-08BC-41D4-A97D-E3A7902D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C7EEBD3-7ECD-46B9-9F84-780FDCDB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A4F3-451B-4F99-A9CE-19A294601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94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689A18-A56F-4AC2-8F4F-6567518AA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E570B02-42E3-4BCC-B74F-195829F99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2CAF354-B03B-4D6C-BBD6-3B31B732E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6A9980A-F950-4FCA-A421-A6C9F7788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238C661-7751-429B-950C-0E1AF9C28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9F9E25F-1741-466F-95EC-D8E950699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8EDB-8DF6-4766-9E4E-91FCACC135A2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5417561-EF60-4F00-95E3-8ED6D940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272B06F-BDA2-4D09-906E-B3FA4A8E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A4F3-451B-4F99-A9CE-19A294601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12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A2FCA0-5AC7-44D6-BA42-9810F9D4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C5CA3B1-0504-4DEF-B1C1-16C27727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8EDB-8DF6-4766-9E4E-91FCACC135A2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94CCC7F-06EB-4A26-814A-703431F3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032E467-5370-428B-B363-54BD7D8C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A4F3-451B-4F99-A9CE-19A294601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88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F753CD0-74EB-4CBE-BE80-A132B52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8EDB-8DF6-4766-9E4E-91FCACC135A2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2A6BF36-0104-4539-8B58-9C8E0C5C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727EEB6-00C5-473E-946A-82777DF7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A4F3-451B-4F99-A9CE-19A294601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59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8D1CE5-D97E-4683-9CA6-1DA3C2F6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CC00B3-A3C4-4379-876A-BC9CC1EA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725AC86-6AC5-44D9-A80B-EF3BE5EC4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EAC5785-0BDA-4E75-90FE-2E2791D8F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8EDB-8DF6-4766-9E4E-91FCACC135A2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6559C05-0AF8-420E-8BE2-84449442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1DE7B22-B3AE-4B77-B8B4-0709DC6F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A4F3-451B-4F99-A9CE-19A294601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17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D4A393-1B52-4349-84E3-3E57733BC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BA0CE12-9C3F-410F-B119-220D9A7BB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CE97DE6-EED0-4011-84F5-10A645F60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2F89B8F-251B-4328-A8DA-6C4FD0E0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8EDB-8DF6-4766-9E4E-91FCACC135A2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13B09D7-BD3F-41C5-9E98-AD2507B7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2E527D8-4674-4F94-8984-24DEA7F4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A4F3-451B-4F99-A9CE-19A294601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60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6E17A33-A721-41A9-BDEF-55E1914E5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2C81B97-934F-4BAB-93CE-105F2B95A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3113398-249B-4F08-BA0F-C0B99A553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F8EDB-8DF6-4766-9E4E-91FCACC135A2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3726A6-EEBA-4F38-A48A-F07ED39AE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660EDEB-5D6A-465F-B2FE-AD6C9DEF8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4A4F3-451B-4F99-A9CE-19A294601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12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400974-67FA-4F75-9978-88F32522C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2248" y="2408709"/>
            <a:ext cx="6247504" cy="6858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Ahmedabad -2</a:t>
            </a:r>
            <a:endParaRPr lang="en-IN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F9D266D-5A5E-467B-B80A-329C50BF8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19752" y="6250890"/>
            <a:ext cx="2932434" cy="607110"/>
          </a:xfrm>
        </p:spPr>
        <p:txBody>
          <a:bodyPr>
            <a:normAutofit/>
          </a:bodyPr>
          <a:lstStyle/>
          <a:p>
            <a:r>
              <a:rPr lang="en-US" b="1" dirty="0" smtClean="0"/>
              <a:t>Date</a:t>
            </a:r>
            <a:r>
              <a:rPr lang="en-US" b="1" dirty="0"/>
              <a:t>: </a:t>
            </a:r>
            <a:r>
              <a:rPr lang="en-US" b="1" dirty="0" smtClean="0"/>
              <a:t>18-01-2023 </a:t>
            </a:r>
            <a:endParaRPr lang="en-IN" b="1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9F400974-67FA-4F75-9978-88F32522C48F}"/>
              </a:ext>
            </a:extLst>
          </p:cNvPr>
          <p:cNvSpPr txBox="1">
            <a:spLocks/>
          </p:cNvSpPr>
          <p:nvPr/>
        </p:nvSpPr>
        <p:spPr>
          <a:xfrm>
            <a:off x="2972248" y="1517531"/>
            <a:ext cx="6247504" cy="8911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 smtClean="0"/>
              <a:t>Review Meeting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308052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BE830A-668D-44C6-9A62-81DBFFAF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" y="129194"/>
            <a:ext cx="11846560" cy="825846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Support Required from circle:</a:t>
            </a:r>
            <a:endParaRPr lang="en-IN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45588" y="955040"/>
            <a:ext cx="1089843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 KVA DG and 100 </a:t>
            </a:r>
            <a:r>
              <a:rPr lang="en-US" dirty="0" err="1" smtClean="0"/>
              <a:t>mtr</a:t>
            </a:r>
            <a:r>
              <a:rPr lang="en-US" dirty="0" smtClean="0"/>
              <a:t> length of power cable required for 5 MDG.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50 </a:t>
            </a:r>
            <a:r>
              <a:rPr lang="en-US" dirty="0" err="1" smtClean="0"/>
              <a:t>sqmm</a:t>
            </a:r>
            <a:r>
              <a:rPr lang="en-US" dirty="0" smtClean="0"/>
              <a:t> 1 core 200 </a:t>
            </a:r>
            <a:r>
              <a:rPr lang="en-US" dirty="0" err="1" smtClean="0"/>
              <a:t>mtr</a:t>
            </a:r>
            <a:r>
              <a:rPr lang="en-US" dirty="0" smtClean="0"/>
              <a:t> and 35 </a:t>
            </a:r>
            <a:r>
              <a:rPr lang="en-US" dirty="0" err="1" smtClean="0"/>
              <a:t>sqmm</a:t>
            </a:r>
            <a:r>
              <a:rPr lang="en-US" dirty="0" smtClean="0"/>
              <a:t> 1 core 140 </a:t>
            </a:r>
            <a:r>
              <a:rPr lang="en-US" dirty="0" err="1" smtClean="0"/>
              <a:t>mtr</a:t>
            </a:r>
            <a:r>
              <a:rPr lang="en-US" dirty="0" smtClean="0"/>
              <a:t> power cable requirement for Zero BM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261-262 reduction for 229 BM and 443 RM gap.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10 </a:t>
            </a:r>
            <a:r>
              <a:rPr lang="en-US" dirty="0" err="1" smtClean="0"/>
              <a:t>nos</a:t>
            </a:r>
            <a:r>
              <a:rPr lang="en-US" dirty="0" smtClean="0"/>
              <a:t> Procom GCU requirement for DG visibility.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 </a:t>
            </a:r>
            <a:r>
              <a:rPr lang="en-US" dirty="0" err="1" smtClean="0"/>
              <a:t>nos</a:t>
            </a:r>
            <a:r>
              <a:rPr lang="en-US" dirty="0" smtClean="0"/>
              <a:t> DG AMF panel required for DG automation and visibility.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 IPMS required for Zero BM-RM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Site back filling required on water logging site cases to reduce monsoon outage and access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35 </a:t>
            </a:r>
            <a:r>
              <a:rPr lang="en-US" dirty="0" err="1" smtClean="0"/>
              <a:t>sqmm</a:t>
            </a:r>
            <a:r>
              <a:rPr lang="en-US" dirty="0" smtClean="0"/>
              <a:t> Al 4 core cable 910 </a:t>
            </a:r>
            <a:r>
              <a:rPr lang="en-US" dirty="0" err="1" smtClean="0"/>
              <a:t>mtr</a:t>
            </a:r>
            <a:r>
              <a:rPr lang="en-US" dirty="0" smtClean="0"/>
              <a:t> required for underground power cable </a:t>
            </a:r>
            <a:r>
              <a:rPr lang="en-US" dirty="0" err="1" smtClean="0"/>
              <a:t>agaist</a:t>
            </a:r>
            <a:r>
              <a:rPr lang="en-US" dirty="0" smtClean="0"/>
              <a:t> 16 sites. Supporting docs shared.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12 </a:t>
            </a:r>
            <a:r>
              <a:rPr lang="en-US" dirty="0" err="1" smtClean="0"/>
              <a:t>nos</a:t>
            </a:r>
            <a:r>
              <a:rPr lang="en-US" dirty="0" smtClean="0"/>
              <a:t> Airtel sharing sites DG </a:t>
            </a:r>
            <a:r>
              <a:rPr lang="en-US" dirty="0" err="1" smtClean="0"/>
              <a:t>upgradation</a:t>
            </a:r>
            <a:r>
              <a:rPr lang="en-US" dirty="0" smtClean="0"/>
              <a:t>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1DBE830A-668D-44C6-9A62-81DBFFAF46AE}"/>
              </a:ext>
            </a:extLst>
          </p:cNvPr>
          <p:cNvSpPr txBox="1">
            <a:spLocks/>
          </p:cNvSpPr>
          <p:nvPr/>
        </p:nvSpPr>
        <p:spPr>
          <a:xfrm>
            <a:off x="172720" y="4094361"/>
            <a:ext cx="11846560" cy="8258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Focus required from CMP: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5588" y="4920207"/>
            <a:ext cx="4063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Site PM quality improvement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3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Thank you!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0497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BE830A-668D-44C6-9A62-81DBFFAF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" y="129194"/>
            <a:ext cx="11846560" cy="825846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Overall NWA Analysis:</a:t>
            </a:r>
            <a:endParaRPr lang="en-IN" sz="32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91050"/>
              </p:ext>
            </p:extLst>
          </p:nvPr>
        </p:nvGraphicFramePr>
        <p:xfrm>
          <a:off x="2144933" y="6049108"/>
          <a:ext cx="7986542" cy="548262"/>
        </p:xfrm>
        <a:graphic>
          <a:graphicData uri="http://schemas.openxmlformats.org/drawingml/2006/table">
            <a:tbl>
              <a:tblPr/>
              <a:tblGrid>
                <a:gridCol w="888061"/>
                <a:gridCol w="960065"/>
                <a:gridCol w="846057"/>
                <a:gridCol w="840057"/>
                <a:gridCol w="912061"/>
                <a:gridCol w="888061"/>
                <a:gridCol w="846057"/>
                <a:gridCol w="918062"/>
                <a:gridCol w="888061"/>
              </a:tblGrid>
              <a:tr h="2741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May-23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Jun-23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Jul-23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Aug-23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Sep-23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Oct-23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Nov-23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Dec-23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2741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NWA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99.236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99.447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99.581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99.786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99.712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99.692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99.619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99.638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0934181"/>
              </p:ext>
            </p:extLst>
          </p:nvPr>
        </p:nvGraphicFramePr>
        <p:xfrm>
          <a:off x="325975" y="955040"/>
          <a:ext cx="11547157" cy="4812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137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BE830A-668D-44C6-9A62-81DBFFAF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" y="129194"/>
            <a:ext cx="11846560" cy="825846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Overall NWA Analysis:</a:t>
            </a:r>
            <a:endParaRPr lang="en-IN" sz="3200" b="1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3396753"/>
              </p:ext>
            </p:extLst>
          </p:nvPr>
        </p:nvGraphicFramePr>
        <p:xfrm>
          <a:off x="172720" y="955040"/>
          <a:ext cx="11846560" cy="4854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417304"/>
              </p:ext>
            </p:extLst>
          </p:nvPr>
        </p:nvGraphicFramePr>
        <p:xfrm>
          <a:off x="2836399" y="6005352"/>
          <a:ext cx="6519201" cy="606462"/>
        </p:xfrm>
        <a:graphic>
          <a:graphicData uri="http://schemas.openxmlformats.org/drawingml/2006/table">
            <a:tbl>
              <a:tblPr/>
              <a:tblGrid>
                <a:gridCol w="1625696"/>
                <a:gridCol w="656846"/>
                <a:gridCol w="578846"/>
                <a:gridCol w="628109"/>
                <a:gridCol w="607583"/>
                <a:gridCol w="607583"/>
                <a:gridCol w="578846"/>
                <a:gridCol w="628109"/>
                <a:gridCol w="607583"/>
              </a:tblGrid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May-23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Jun-23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Jul-23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Aug-23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Sep-23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Oct-23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Nov-23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Dec-23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303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NWA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99.236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99.447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99.581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99.786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99.712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99.742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99.767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99.788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26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BE830A-668D-44C6-9A62-81DBFFAF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" y="129194"/>
            <a:ext cx="11846560" cy="825846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Overall NWA Analysis:</a:t>
            </a:r>
            <a:endParaRPr lang="en-IN" sz="3200" b="1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322788"/>
              </p:ext>
            </p:extLst>
          </p:nvPr>
        </p:nvGraphicFramePr>
        <p:xfrm>
          <a:off x="580683" y="9550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0051857"/>
              </p:ext>
            </p:extLst>
          </p:nvPr>
        </p:nvGraphicFramePr>
        <p:xfrm>
          <a:off x="6707944" y="9550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98958"/>
              </p:ext>
            </p:extLst>
          </p:nvPr>
        </p:nvGraphicFramePr>
        <p:xfrm>
          <a:off x="6736080" y="39002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65596"/>
              </p:ext>
            </p:extLst>
          </p:nvPr>
        </p:nvGraphicFramePr>
        <p:xfrm>
          <a:off x="373967" y="4903678"/>
          <a:ext cx="6069037" cy="1342380"/>
        </p:xfrm>
        <a:graphic>
          <a:graphicData uri="http://schemas.openxmlformats.org/drawingml/2006/table">
            <a:tbl>
              <a:tblPr/>
              <a:tblGrid>
                <a:gridCol w="1513439"/>
                <a:gridCol w="611490"/>
                <a:gridCol w="538875"/>
                <a:gridCol w="584737"/>
                <a:gridCol w="565628"/>
                <a:gridCol w="565628"/>
                <a:gridCol w="538875"/>
                <a:gridCol w="584737"/>
                <a:gridCol w="565628"/>
              </a:tblGrid>
              <a:tr h="268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May-23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Jun-23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Jul-23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Aug-23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Sep-23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Oct-23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Nov-23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Dec-23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268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B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C4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5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7E"/>
                    </a:solidFill>
                  </a:tcPr>
                </a:tc>
              </a:tr>
              <a:tr h="268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C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7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7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9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B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C4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</a:tr>
              <a:tr h="268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IPCOLO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5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C47D"/>
                    </a:solidFill>
                  </a:tcPr>
                </a:tc>
              </a:tr>
              <a:tr h="268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 Infra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0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BE830A-668D-44C6-9A62-81DBFFAF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" y="129194"/>
            <a:ext cx="11846560" cy="825846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Zero RM-BM sites:</a:t>
            </a:r>
            <a:endParaRPr lang="en-IN" sz="3200" b="1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8207133"/>
              </p:ext>
            </p:extLst>
          </p:nvPr>
        </p:nvGraphicFramePr>
        <p:xfrm>
          <a:off x="172720" y="955039"/>
          <a:ext cx="5918364" cy="3513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2781444"/>
              </p:ext>
            </p:extLst>
          </p:nvPr>
        </p:nvGraphicFramePr>
        <p:xfrm>
          <a:off x="6105832" y="955040"/>
          <a:ext cx="5913448" cy="3469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707432"/>
              </p:ext>
            </p:extLst>
          </p:nvPr>
        </p:nvGraphicFramePr>
        <p:xfrm>
          <a:off x="3647973" y="5234628"/>
          <a:ext cx="5201058" cy="812211"/>
        </p:xfrm>
        <a:graphic>
          <a:graphicData uri="http://schemas.openxmlformats.org/drawingml/2006/table">
            <a:tbl>
              <a:tblPr/>
              <a:tblGrid>
                <a:gridCol w="1829148"/>
                <a:gridCol w="683620"/>
                <a:gridCol w="651287"/>
                <a:gridCol w="706716"/>
                <a:gridCol w="683620"/>
                <a:gridCol w="646667"/>
              </a:tblGrid>
              <a:tr h="2707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Sep-23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Oct-23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Nov-23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Dec-23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Jan-23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707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 BM sites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7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 RM sites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634294"/>
              </p:ext>
            </p:extLst>
          </p:nvPr>
        </p:nvGraphicFramePr>
        <p:xfrm>
          <a:off x="9079230" y="4683135"/>
          <a:ext cx="2343735" cy="1633260"/>
        </p:xfrm>
        <a:graphic>
          <a:graphicData uri="http://schemas.openxmlformats.org/drawingml/2006/table">
            <a:tbl>
              <a:tblPr/>
              <a:tblGrid>
                <a:gridCol w="1093743"/>
                <a:gridCol w="1249992"/>
              </a:tblGrid>
              <a:tr h="27221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 RM sites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22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Bucket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SAP_ID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2722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2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2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Material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2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630576"/>
              </p:ext>
            </p:extLst>
          </p:nvPr>
        </p:nvGraphicFramePr>
        <p:xfrm>
          <a:off x="1046577" y="4704092"/>
          <a:ext cx="2343737" cy="1963992"/>
        </p:xfrm>
        <a:graphic>
          <a:graphicData uri="http://schemas.openxmlformats.org/drawingml/2006/table">
            <a:tbl>
              <a:tblPr/>
              <a:tblGrid>
                <a:gridCol w="1093744"/>
                <a:gridCol w="1249993"/>
              </a:tblGrid>
              <a:tr h="24549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 BM sites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5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Bucket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SAP_ID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245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Material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6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BE830A-668D-44C6-9A62-81DBFFAF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" y="129194"/>
            <a:ext cx="11846560" cy="825846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SMPS not reachable:</a:t>
            </a:r>
            <a:endParaRPr lang="en-IN" sz="3200" b="1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9884554"/>
              </p:ext>
            </p:extLst>
          </p:nvPr>
        </p:nvGraphicFramePr>
        <p:xfrm>
          <a:off x="172720" y="955040"/>
          <a:ext cx="11846560" cy="4575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717720"/>
              </p:ext>
            </p:extLst>
          </p:nvPr>
        </p:nvGraphicFramePr>
        <p:xfrm>
          <a:off x="172720" y="5962017"/>
          <a:ext cx="4832350" cy="554728"/>
        </p:xfrm>
        <a:graphic>
          <a:graphicData uri="http://schemas.openxmlformats.org/drawingml/2006/table">
            <a:tbl>
              <a:tblPr/>
              <a:tblGrid>
                <a:gridCol w="1699478"/>
                <a:gridCol w="635157"/>
                <a:gridCol w="605117"/>
                <a:gridCol w="656616"/>
                <a:gridCol w="635157"/>
                <a:gridCol w="600825"/>
              </a:tblGrid>
              <a:tr h="2341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Sep-23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Oct-23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Nov-23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Dec-23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Jan-23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3206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SMPS not reachable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913105"/>
              </p:ext>
            </p:extLst>
          </p:nvPr>
        </p:nvGraphicFramePr>
        <p:xfrm>
          <a:off x="6432061" y="5811631"/>
          <a:ext cx="5587219" cy="800184"/>
        </p:xfrm>
        <a:graphic>
          <a:graphicData uri="http://schemas.openxmlformats.org/drawingml/2006/table">
            <a:tbl>
              <a:tblPr/>
              <a:tblGrid>
                <a:gridCol w="1612965"/>
                <a:gridCol w="589353"/>
                <a:gridCol w="965452"/>
                <a:gridCol w="2419449"/>
              </a:tblGrid>
              <a:tr h="2667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SAP 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Ageing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Remakrs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Sub remarks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2667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I-GJ-BRJA-ENB-6000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 issue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Owner required site removal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2667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I-GJ-AMBD-ENB-6137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 issue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Agreement expired - Rent issue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0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BE830A-668D-44C6-9A62-81DBFFAF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" y="129194"/>
            <a:ext cx="11846560" cy="825846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Fuel Consumption:</a:t>
            </a:r>
            <a:endParaRPr lang="en-IN" sz="3200" b="1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982773"/>
              </p:ext>
            </p:extLst>
          </p:nvPr>
        </p:nvGraphicFramePr>
        <p:xfrm>
          <a:off x="172720" y="955039"/>
          <a:ext cx="11846560" cy="4503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008333"/>
              </p:ext>
            </p:extLst>
          </p:nvPr>
        </p:nvGraphicFramePr>
        <p:xfrm>
          <a:off x="3494039" y="5780269"/>
          <a:ext cx="5203922" cy="606464"/>
        </p:xfrm>
        <a:graphic>
          <a:graphicData uri="http://schemas.openxmlformats.org/drawingml/2006/table">
            <a:tbl>
              <a:tblPr/>
              <a:tblGrid>
                <a:gridCol w="1830154"/>
                <a:gridCol w="683997"/>
                <a:gridCol w="651645"/>
                <a:gridCol w="707105"/>
                <a:gridCol w="683997"/>
                <a:gridCol w="647024"/>
              </a:tblGrid>
              <a:tr h="318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Sep-23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Oct-23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Nov-23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Dec-23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Jan-23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880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Fuel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Consumption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77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BE830A-668D-44C6-9A62-81DBFFAF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" y="129194"/>
            <a:ext cx="11846560" cy="825846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BSNL sites BM-RM gap:</a:t>
            </a:r>
            <a:endParaRPr lang="en-IN" sz="32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777890"/>
              </p:ext>
            </p:extLst>
          </p:nvPr>
        </p:nvGraphicFramePr>
        <p:xfrm>
          <a:off x="6049107" y="1181894"/>
          <a:ext cx="5970173" cy="4008120"/>
        </p:xfrm>
        <a:graphic>
          <a:graphicData uri="http://schemas.openxmlformats.org/drawingml/2006/table">
            <a:tbl>
              <a:tblPr/>
              <a:tblGrid>
                <a:gridCol w="1091755"/>
                <a:gridCol w="551623"/>
                <a:gridCol w="551623"/>
                <a:gridCol w="784340"/>
                <a:gridCol w="551623"/>
                <a:gridCol w="551623"/>
                <a:gridCol w="551623"/>
                <a:gridCol w="784340"/>
                <a:gridCol w="551623"/>
              </a:tblGrid>
              <a:tr h="2381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R4G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 Visibility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 Visibility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8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Visible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Visible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Gandhidham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Valsad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D75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Junagadh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87B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Bhavnagar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80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Jamnagar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Godhra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0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Surat-2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Surendranagar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Mehsana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Rajkot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Palanpur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 Week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806108"/>
              </p:ext>
            </p:extLst>
          </p:nvPr>
        </p:nvGraphicFramePr>
        <p:xfrm>
          <a:off x="172720" y="1181894"/>
          <a:ext cx="5683054" cy="4009081"/>
        </p:xfrm>
        <a:graphic>
          <a:graphicData uri="http://schemas.openxmlformats.org/drawingml/2006/table">
            <a:tbl>
              <a:tblPr/>
              <a:tblGrid>
                <a:gridCol w="1618529"/>
                <a:gridCol w="383945"/>
                <a:gridCol w="383945"/>
                <a:gridCol w="383945"/>
                <a:gridCol w="383945"/>
                <a:gridCol w="383945"/>
                <a:gridCol w="383945"/>
                <a:gridCol w="582539"/>
                <a:gridCol w="595777"/>
                <a:gridCol w="582539"/>
              </a:tblGrid>
              <a:tr h="8018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RM Sites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RM Sites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RM Sites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RM Sites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RM Sites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RM Sites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RM GAP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SMPS Not reachable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BM GAP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2004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Gandhidham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</a:tr>
              <a:tr h="2004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Valsad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D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F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</a:tr>
              <a:tr h="2004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Junagadh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3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5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</a:tr>
              <a:tr h="2004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Ahmedabad-2 (Drive -In)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F73"/>
                    </a:solidFill>
                  </a:tcPr>
                </a:tc>
              </a:tr>
              <a:tr h="2004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Palanpur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176"/>
                    </a:solidFill>
                  </a:tcPr>
                </a:tc>
              </a:tr>
              <a:tr h="2004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Surendranagar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81"/>
                    </a:solidFill>
                  </a:tcPr>
                </a:tc>
              </a:tr>
              <a:tr h="2004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Mehsana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F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004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Godhra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9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004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Bhavnagar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004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Vadodara-1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0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004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Jamnagar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7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004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Ahmedabad-1 (Naroda)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2004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Surat-2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8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2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  <a:tr h="2004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Surat-1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  <a:tr h="2004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Rajkot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  <a:tr h="2004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Vadodara-2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25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BE830A-668D-44C6-9A62-81DBFFAF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224" y="141699"/>
            <a:ext cx="3920978" cy="825846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DG visibility status</a:t>
            </a:r>
            <a:endParaRPr lang="en-IN" sz="3200" b="1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1DBE830A-668D-44C6-9A62-81DBFFAF46AE}"/>
              </a:ext>
            </a:extLst>
          </p:cNvPr>
          <p:cNvSpPr txBox="1">
            <a:spLocks/>
          </p:cNvSpPr>
          <p:nvPr/>
        </p:nvSpPr>
        <p:spPr>
          <a:xfrm>
            <a:off x="6838461" y="141699"/>
            <a:ext cx="4725183" cy="8258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/>
              <a:t>Solar MPPT visibility status</a:t>
            </a:r>
            <a:endParaRPr lang="en-IN" sz="32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291350"/>
              </p:ext>
            </p:extLst>
          </p:nvPr>
        </p:nvGraphicFramePr>
        <p:xfrm>
          <a:off x="1444723" y="967545"/>
          <a:ext cx="3467979" cy="2127352"/>
        </p:xfrm>
        <a:graphic>
          <a:graphicData uri="http://schemas.openxmlformats.org/drawingml/2006/table">
            <a:tbl>
              <a:tblPr/>
              <a:tblGrid>
                <a:gridCol w="2173426"/>
                <a:gridCol w="1294553"/>
              </a:tblGrid>
              <a:tr h="26591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DG visibility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5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Bucket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 SAP-ID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265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DG 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DG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faulty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GCU faulty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Workable - Field Actionable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707167"/>
              </p:ext>
            </p:extLst>
          </p:nvPr>
        </p:nvGraphicFramePr>
        <p:xfrm>
          <a:off x="622886" y="5089379"/>
          <a:ext cx="5111654" cy="1274384"/>
        </p:xfrm>
        <a:graphic>
          <a:graphicData uri="http://schemas.openxmlformats.org/drawingml/2006/table">
            <a:tbl>
              <a:tblPr/>
              <a:tblGrid>
                <a:gridCol w="2161024"/>
                <a:gridCol w="1483626"/>
                <a:gridCol w="436361"/>
                <a:gridCol w="1030643"/>
              </a:tblGrid>
              <a:tr h="31859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Item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Grand Total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31859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BM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-800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1029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229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59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RM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-2726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3169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443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59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Grand Total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-3526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4198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="" xmlns:a16="http://schemas.microsoft.com/office/drawing/2014/main" id="{1DBE830A-668D-44C6-9A62-81DBFFAF46AE}"/>
              </a:ext>
            </a:extLst>
          </p:cNvPr>
          <p:cNvSpPr txBox="1">
            <a:spLocks/>
          </p:cNvSpPr>
          <p:nvPr/>
        </p:nvSpPr>
        <p:spPr>
          <a:xfrm>
            <a:off x="1218224" y="4263533"/>
            <a:ext cx="3920978" cy="8258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/>
              <a:t>261-262 gap status</a:t>
            </a:r>
            <a:endParaRPr lang="en-IN" sz="3200" b="1" dirty="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1DBE830A-668D-44C6-9A62-81DBFFAF46AE}"/>
              </a:ext>
            </a:extLst>
          </p:cNvPr>
          <p:cNvSpPr txBox="1">
            <a:spLocks/>
          </p:cNvSpPr>
          <p:nvPr/>
        </p:nvSpPr>
        <p:spPr>
          <a:xfrm>
            <a:off x="6838461" y="4263533"/>
            <a:ext cx="4725183" cy="8258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/>
              <a:t>Invalid KPI status</a:t>
            </a:r>
            <a:endParaRPr lang="en-IN" sz="3200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352050"/>
              </p:ext>
            </p:extLst>
          </p:nvPr>
        </p:nvGraphicFramePr>
        <p:xfrm>
          <a:off x="7563069" y="5089379"/>
          <a:ext cx="3275966" cy="664307"/>
        </p:xfrm>
        <a:graphic>
          <a:graphicData uri="http://schemas.openxmlformats.org/drawingml/2006/table">
            <a:tbl>
              <a:tblPr/>
              <a:tblGrid>
                <a:gridCol w="1896612"/>
                <a:gridCol w="708834"/>
                <a:gridCol w="670520"/>
              </a:tblGrid>
              <a:tr h="359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Dec-23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Jan-23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3048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Invalid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KPI sites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795412"/>
              </p:ext>
            </p:extLst>
          </p:nvPr>
        </p:nvGraphicFramePr>
        <p:xfrm>
          <a:off x="7325555" y="967545"/>
          <a:ext cx="3689449" cy="2564220"/>
        </p:xfrm>
        <a:graphic>
          <a:graphicData uri="http://schemas.openxmlformats.org/drawingml/2006/table">
            <a:tbl>
              <a:tblPr/>
              <a:tblGrid>
                <a:gridCol w="1799416"/>
                <a:gridCol w="569599"/>
                <a:gridCol w="1320434"/>
              </a:tblGrid>
              <a:tr h="25642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SOLAR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MPPT visibility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64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Bucket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PDIMS 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564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MPPT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4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MPPT Visibility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64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 done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64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MPPT faulty at JC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64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 Actionable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64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Faulty MPPT at site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64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PDMIS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HPS_2023_2949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4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3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780</Words>
  <Application>Microsoft Office PowerPoint</Application>
  <PresentationFormat>Widescreen</PresentationFormat>
  <Paragraphs>564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Ahmedabad -2</vt:lpstr>
      <vt:lpstr>Overall NWA Analysis:</vt:lpstr>
      <vt:lpstr>Overall NWA Analysis:</vt:lpstr>
      <vt:lpstr>Overall NWA Analysis:</vt:lpstr>
      <vt:lpstr>Zero RM-BM sites:</vt:lpstr>
      <vt:lpstr>SMPS not reachable:</vt:lpstr>
      <vt:lpstr>Fuel Consumption:</vt:lpstr>
      <vt:lpstr>BSNL sites BM-RM gap:</vt:lpstr>
      <vt:lpstr>DG visibility status</vt:lpstr>
      <vt:lpstr>Support Required from circle: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I-GJ-AMBD-AG2-0002</dc:title>
  <dc:creator>Piyush31 Sharma</dc:creator>
  <cp:lastModifiedBy>ADMIN</cp:lastModifiedBy>
  <cp:revision>45</cp:revision>
  <dcterms:created xsi:type="dcterms:W3CDTF">2023-12-06T12:32:08Z</dcterms:created>
  <dcterms:modified xsi:type="dcterms:W3CDTF">2025-01-08T11:04:18Z</dcterms:modified>
</cp:coreProperties>
</file>