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57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11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6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5546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2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552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07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6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95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94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2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54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5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3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7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68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2A6E-62BA-469C-AD0B-02054DD0C50A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5A95-CF47-4424-A7D4-12413623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638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15073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4554-FC27-4BD2-BBC9-09E1D0CF2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br>
              <a:rPr lang="en-US" dirty="0"/>
            </a:br>
            <a:r>
              <a:rPr lang="en-US" sz="8000" cap="none" dirty="0"/>
              <a:t>FusAtNet</a:t>
            </a:r>
            <a:br>
              <a:rPr lang="en-US" cap="none" dirty="0"/>
            </a:br>
            <a:r>
              <a:rPr lang="en-US" sz="2800" cap="none" dirty="0"/>
              <a:t>GNR 638 Course Project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31549A-0EC1-4EA9-A807-7FAC91671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89260"/>
              </p:ext>
            </p:extLst>
          </p:nvPr>
        </p:nvGraphicFramePr>
        <p:xfrm>
          <a:off x="2208211" y="4393890"/>
          <a:ext cx="4654502" cy="1101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7251">
                  <a:extLst>
                    <a:ext uri="{9D8B030D-6E8A-4147-A177-3AD203B41FA5}">
                      <a16:colId xmlns:a16="http://schemas.microsoft.com/office/drawing/2014/main" val="3610675905"/>
                    </a:ext>
                  </a:extLst>
                </a:gridCol>
                <a:gridCol w="2327251">
                  <a:extLst>
                    <a:ext uri="{9D8B030D-6E8A-4147-A177-3AD203B41FA5}">
                      <a16:colId xmlns:a16="http://schemas.microsoft.com/office/drawing/2014/main" val="1795672849"/>
                    </a:ext>
                  </a:extLst>
                </a:gridCol>
              </a:tblGrid>
              <a:tr h="3673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VIKRANT RANGNEKAR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18D100023</a:t>
                      </a:r>
                    </a:p>
                  </a:txBody>
                  <a:tcPr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55739"/>
                  </a:ext>
                </a:extLst>
              </a:tr>
              <a:tr h="3673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RITWIK KADU</a:t>
                      </a:r>
                      <a:endParaRPr lang="en-IN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180100098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721963"/>
                  </a:ext>
                </a:extLst>
              </a:tr>
              <a:tr h="3673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PRATHMESH BELE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180110020</a:t>
                      </a:r>
                      <a:endParaRPr lang="en-IN" dirty="0"/>
                    </a:p>
                  </a:txBody>
                  <a:tcPr anchor="ctr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6115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2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B7E2-14C7-4F4E-9CE8-5E4D3CE8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256"/>
            <a:ext cx="9905998" cy="782425"/>
          </a:xfrm>
        </p:spPr>
        <p:txBody>
          <a:bodyPr/>
          <a:lstStyle/>
          <a:p>
            <a:r>
              <a:rPr lang="en-US" dirty="0"/>
              <a:t>INTRODUCTION and 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4A5E-84E4-4CE5-B3D3-12F6D1CA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42680"/>
            <a:ext cx="9905999" cy="5241303"/>
          </a:xfrm>
        </p:spPr>
        <p:txBody>
          <a:bodyPr/>
          <a:lstStyle/>
          <a:p>
            <a:r>
              <a:rPr lang="en-US" dirty="0"/>
              <a:t>In remote sensing, different types of data sources like Multispectral, Hyperspectral, Synthetic Aperture Radar, Panchromatic as well as Light Detection and Ranging (LiDAR) are available</a:t>
            </a:r>
          </a:p>
          <a:p>
            <a:r>
              <a:rPr lang="en-US" dirty="0"/>
              <a:t>While each of the source provides a different kind of information for same geographical region, the Hyperspectral and LiDAR are some of the most common sources of data</a:t>
            </a:r>
          </a:p>
          <a:p>
            <a:r>
              <a:rPr lang="en-US" dirty="0"/>
              <a:t>The LiDAR provides information about the elevation of the region under consideration</a:t>
            </a:r>
          </a:p>
          <a:p>
            <a:r>
              <a:rPr lang="en-US" dirty="0"/>
              <a:t>The Hyperspectral data has 144 spectrums such that each one of them interacts with the region in different way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29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B7E2-14C7-4F4E-9CE8-5E4D3CE8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256"/>
            <a:ext cx="9905998" cy="782425"/>
          </a:xfrm>
        </p:spPr>
        <p:txBody>
          <a:bodyPr/>
          <a:lstStyle/>
          <a:p>
            <a:r>
              <a:rPr lang="en-US" dirty="0"/>
              <a:t>INTRODUCTION and 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4A5E-84E4-4CE5-B3D3-12F6D1CA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28860"/>
            <a:ext cx="9905999" cy="4600280"/>
          </a:xfrm>
        </p:spPr>
        <p:txBody>
          <a:bodyPr/>
          <a:lstStyle/>
          <a:p>
            <a:r>
              <a:rPr lang="en-US" dirty="0"/>
              <a:t>Even though these datasets from two different sources can be used separately for classification purposes, their fusion results in extraction of more interesting features and better classification accuracy</a:t>
            </a:r>
          </a:p>
          <a:p>
            <a:r>
              <a:rPr lang="en-US" dirty="0"/>
              <a:t>We shall be implementing </a:t>
            </a:r>
            <a:r>
              <a:rPr lang="en-US" dirty="0" err="1">
                <a:hlinkClick r:id="rId2"/>
              </a:rPr>
              <a:t>FusAtNet</a:t>
            </a:r>
            <a:r>
              <a:rPr lang="en-US" dirty="0"/>
              <a:t>, to carryout the classification task using the fusion of data from two sources</a:t>
            </a:r>
          </a:p>
          <a:p>
            <a:r>
              <a:rPr lang="en-US" dirty="0"/>
              <a:t>This uses attention to put more emphasis on important features</a:t>
            </a:r>
          </a:p>
          <a:p>
            <a:r>
              <a:rPr lang="en-US" dirty="0"/>
              <a:t>Along with self-attention, cross-modality attention from LiDAR data’s attention map is also used to highlight some features which could have been missed by self-attention</a:t>
            </a:r>
          </a:p>
        </p:txBody>
      </p:sp>
    </p:spTree>
    <p:extLst>
      <p:ext uri="{BB962C8B-B14F-4D97-AF65-F5344CB8AC3E}">
        <p14:creationId xmlns:p14="http://schemas.microsoft.com/office/powerpoint/2010/main" val="376875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C265-EF57-4F12-B0C7-08A6892B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3783"/>
          </a:xfrm>
        </p:spPr>
        <p:txBody>
          <a:bodyPr/>
          <a:lstStyle/>
          <a:p>
            <a:r>
              <a:rPr lang="en-US" dirty="0"/>
              <a:t>BACKGROUND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F57A2-5AA9-4835-BC8B-21C9CF90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2301"/>
            <a:ext cx="9905999" cy="4348900"/>
          </a:xfrm>
        </p:spPr>
        <p:txBody>
          <a:bodyPr>
            <a:normAutofit/>
          </a:bodyPr>
          <a:lstStyle/>
          <a:p>
            <a:r>
              <a:rPr lang="en-IN" b="0" i="0" u="none" strike="noStrike" baseline="0" dirty="0">
                <a:latin typeface="NimbusRomNo9L-Regu"/>
              </a:rPr>
              <a:t>several classical techniques </a:t>
            </a:r>
            <a:r>
              <a:rPr lang="en-US" b="0" i="0" u="none" strike="noStrike" baseline="0" dirty="0">
                <a:latin typeface="NimbusRomNo9L-Regu"/>
              </a:rPr>
              <a:t>such as Support Vector Machines, Random Forest, Extreme Learning Machines have been applied to achieve multimodal </a:t>
            </a:r>
            <a:r>
              <a:rPr lang="en-IN" b="0" i="0" u="none" strike="noStrike" baseline="0" dirty="0">
                <a:latin typeface="NimbusRomNo9L-Regu"/>
              </a:rPr>
              <a:t>fusion.</a:t>
            </a:r>
          </a:p>
          <a:p>
            <a:pPr algn="l"/>
            <a:r>
              <a:rPr lang="en-US" b="0" i="0" u="none" strike="noStrike" baseline="0" dirty="0">
                <a:latin typeface="NimbusRomNo9L-Regu"/>
              </a:rPr>
              <a:t>With the advent of deep learning, it has been actively used in multimodal learning and feature attention.</a:t>
            </a:r>
          </a:p>
          <a:p>
            <a:pPr algn="l"/>
            <a:r>
              <a:rPr lang="en-IN" b="0" i="0" u="none" strike="noStrike" baseline="0" dirty="0">
                <a:latin typeface="NimbusRomNo9L-Regu"/>
              </a:rPr>
              <a:t>Spectral </a:t>
            </a:r>
            <a:r>
              <a:rPr lang="en-US" b="0" i="0" u="none" strike="noStrike" baseline="0" dirty="0">
                <a:latin typeface="NimbusRomNo9L-Regu"/>
              </a:rPr>
              <a:t>attention frameworks have been suggested [2] to discover material-dependent features for better classification accuracy.</a:t>
            </a:r>
          </a:p>
          <a:p>
            <a:pPr algn="l"/>
            <a:r>
              <a:rPr lang="en-US" b="0" i="0" u="none" strike="noStrike" baseline="0" dirty="0">
                <a:latin typeface="NimbusRomNo9L-Regu"/>
              </a:rPr>
              <a:t>Multi-stream models have also been introduced in [3].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9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462B-1853-4F02-A51B-AE4815F2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9875"/>
            <a:ext cx="9905998" cy="641023"/>
          </a:xfrm>
        </p:spPr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2841A-804E-454B-A1B6-AB14B7983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75" y="900898"/>
            <a:ext cx="9317050" cy="5056204"/>
          </a:xfrm>
        </p:spPr>
      </p:pic>
    </p:spTree>
    <p:extLst>
      <p:ext uri="{BB962C8B-B14F-4D97-AF65-F5344CB8AC3E}">
        <p14:creationId xmlns:p14="http://schemas.microsoft.com/office/powerpoint/2010/main" val="322497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FCE-3F09-42B4-82AF-EC3D793B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870A9-7546-4825-AE05-3F1002205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the paper has results obtained using three different datasets, namely, </a:t>
            </a:r>
            <a:r>
              <a:rPr lang="en-IN" b="0" i="0" u="none" strike="noStrike" baseline="0" dirty="0">
                <a:latin typeface="NimbusRomNo9L-Regu"/>
              </a:rPr>
              <a:t>Houston</a:t>
            </a:r>
            <a:r>
              <a:rPr lang="en-IN" dirty="0">
                <a:latin typeface="NimbusRomNo9L-Regu"/>
              </a:rPr>
              <a:t> </a:t>
            </a:r>
            <a:r>
              <a:rPr lang="nb-NO" b="0" i="0" u="none" strike="noStrike" baseline="0" dirty="0">
                <a:latin typeface="NimbusRomNo9L-Regu"/>
              </a:rPr>
              <a:t>2013 dataset, MUUFL Gulfport dataset, Trento dataset, we have trained and tested our model on the Houston 2013 dataset</a:t>
            </a:r>
            <a:endParaRPr lang="en-US" b="0" i="0" u="none" strike="noStrike" baseline="0" dirty="0">
              <a:latin typeface="NimbusRomNo9L-Regu"/>
            </a:endParaRPr>
          </a:p>
          <a:p>
            <a:r>
              <a:rPr lang="en-US" b="0" i="0" u="none" strike="noStrike" baseline="0" dirty="0">
                <a:latin typeface="NimbusRomNo9L-Regu"/>
              </a:rPr>
              <a:t>It consists of 144 spectral bands capturing data around the Houston university campus. 15029 ground truth samples are available segregated into 15 classes. There are 2832 training and 12197 testing samples.</a:t>
            </a:r>
            <a:endParaRPr lang="nb-NO" b="0" i="0" u="none" strike="noStrike" baseline="0" dirty="0">
              <a:latin typeface="NimbusRomNo9L-Regu"/>
            </a:endParaRPr>
          </a:p>
          <a:p>
            <a:pPr marL="0" indent="0" algn="l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6041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7DA3-0FEA-4CA9-9B88-973F5C28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710152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A08FE1-1AD0-4A21-A4B5-B8652E891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395012"/>
            <a:ext cx="5891213" cy="41102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8E536-0771-4C2E-8DA0-7E66C9BA4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319753"/>
            <a:ext cx="3856037" cy="4471447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trained the model for 50 epochs on the Houston 2013 dataset with batch size of 32 using Adam optimizer and sparse cross entropy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testing accuracy of 80% was observed (The maximum accuracy as mentioned in the paper is 89.98% when trained for 1000 epochs)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54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BC9B-9D3C-425C-9292-8B9C0E4A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7997-5338-492F-869B-CD8E6D81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S. </a:t>
            </a:r>
            <a:r>
              <a:rPr lang="en-IN" sz="1600" b="0" i="0" dirty="0" err="1">
                <a:effectLst/>
                <a:latin typeface="Arial" panose="020B0604020202020204" pitchFamily="34" charset="0"/>
              </a:rPr>
              <a:t>Mohla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, S. Pande, B. Banerjee and S. Chaudhuri, "</a:t>
            </a:r>
            <a:r>
              <a:rPr lang="en-IN" sz="1600" b="0" i="0" dirty="0" err="1">
                <a:effectLst/>
                <a:latin typeface="Arial" panose="020B0604020202020204" pitchFamily="34" charset="0"/>
              </a:rPr>
              <a:t>FusAtNet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: Dual Attention based </a:t>
            </a:r>
            <a:r>
              <a:rPr lang="en-IN" sz="1600" b="0" i="0" dirty="0" err="1">
                <a:effectLst/>
                <a:latin typeface="Arial" panose="020B0604020202020204" pitchFamily="34" charset="0"/>
              </a:rPr>
              <a:t>SpectroSpatial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 Multimodal Fusion Network for Hyperspectral and LiDAR Classification," </a:t>
            </a:r>
            <a:r>
              <a:rPr lang="en-IN" sz="1600" b="0" i="1" dirty="0">
                <a:effectLst/>
                <a:latin typeface="Arial" panose="020B0604020202020204" pitchFamily="34" charset="0"/>
              </a:rPr>
              <a:t>2020 IEEE/CVF Conference on Computer Vision and Pattern Recognition Workshops (CVPRW)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, 2020, pp. 416-425, </a:t>
            </a:r>
            <a:r>
              <a:rPr lang="en-IN" sz="1600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: 10.1109/CVPRW50498.2020.00054.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L. </a:t>
            </a:r>
            <a:r>
              <a:rPr lang="en-IN" sz="1600" b="0" i="0" dirty="0" err="1">
                <a:effectLst/>
                <a:latin typeface="Arial" panose="020B0604020202020204" pitchFamily="34" charset="0"/>
              </a:rPr>
              <a:t>Mou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 and X. X. Zhu, "Learning to Pay Attention on Spectral Domain: A Spectral Attention Module-Based Convolutional Network for Hyperspectral Image Classification," in </a:t>
            </a:r>
            <a:r>
              <a:rPr lang="en-IN" sz="1600" b="0" i="1" dirty="0">
                <a:effectLst/>
                <a:latin typeface="Arial" panose="020B0604020202020204" pitchFamily="34" charset="0"/>
              </a:rPr>
              <a:t>IEEE Transactions on Geoscience and Remote Sensing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, vol. 58, no. 1, pp. 110-122, Jan. 2020, </a:t>
            </a:r>
            <a:r>
              <a:rPr lang="en-IN" sz="1600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: 10.1109/TGRS.2019.2933609.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Y. Chen, C. Li, P. </a:t>
            </a:r>
            <a:r>
              <a:rPr lang="en-IN" sz="1600" b="0" i="0" dirty="0" err="1">
                <a:effectLst/>
                <a:latin typeface="Arial" panose="020B0604020202020204" pitchFamily="34" charset="0"/>
              </a:rPr>
              <a:t>Ghamisi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, C. Shi and Y. Gu, "Deep fusion of hyperspectral and LiDAR data for thematic classification," </a:t>
            </a:r>
            <a:r>
              <a:rPr lang="en-IN" sz="1600" b="0" i="1" dirty="0">
                <a:effectLst/>
                <a:latin typeface="Arial" panose="020B0604020202020204" pitchFamily="34" charset="0"/>
              </a:rPr>
              <a:t>2016 IEEE International Geoscience and Remote Sensing Symposium (IGARSS)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, 2016, pp. 3591-3594, </a:t>
            </a:r>
            <a:r>
              <a:rPr lang="en-IN" sz="1600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: 10.1109/IGARSS.2016.7729930.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5712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70</TotalTime>
  <Words>575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NimbusRomNo9L-Regu</vt:lpstr>
      <vt:lpstr>Tw Cen MT</vt:lpstr>
      <vt:lpstr>Circuit</vt:lpstr>
      <vt:lpstr> FusAtNet GNR 638 Course Project</vt:lpstr>
      <vt:lpstr>INTRODUCTION and problem statement</vt:lpstr>
      <vt:lpstr>INTRODUCTION and problem statement</vt:lpstr>
      <vt:lpstr>BACKGROUND WORK</vt:lpstr>
      <vt:lpstr>MODEL ARCHITECTURE</vt:lpstr>
      <vt:lpstr>DATASETS</vt:lpstr>
      <vt:lpstr>RESULTS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PRATHMESH BELE</dc:creator>
  <cp:lastModifiedBy>PRATHMESH BELE</cp:lastModifiedBy>
  <cp:revision>13</cp:revision>
  <dcterms:created xsi:type="dcterms:W3CDTF">2021-11-08T11:03:32Z</dcterms:created>
  <dcterms:modified xsi:type="dcterms:W3CDTF">2021-11-08T16:30:01Z</dcterms:modified>
</cp:coreProperties>
</file>