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72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81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67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33C0-16E3-4E51-874D-3CC4D4B3BD1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8FA-E111-4842-9136-6BD3BC58DDE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93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33C0-16E3-4E51-874D-3CC4D4B3BD1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8FA-E111-4842-9136-6BD3BC58D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92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33C0-16E3-4E51-874D-3CC4D4B3BD1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8FA-E111-4842-9136-6BD3BC58D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6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33C0-16E3-4E51-874D-3CC4D4B3BD1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8FA-E111-4842-9136-6BD3BC58D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0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33C0-16E3-4E51-874D-3CC4D4B3BD1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8FA-E111-4842-9136-6BD3BC58DDE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1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33C0-16E3-4E51-874D-3CC4D4B3BD1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8FA-E111-4842-9136-6BD3BC58D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3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33C0-16E3-4E51-874D-3CC4D4B3BD1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8FA-E111-4842-9136-6BD3BC58D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0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33C0-16E3-4E51-874D-3CC4D4B3BD1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8FA-E111-4842-9136-6BD3BC58D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7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33C0-16E3-4E51-874D-3CC4D4B3BD1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8FA-E111-4842-9136-6BD3BC58D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37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3733C0-16E3-4E51-874D-3CC4D4B3BD1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2B08FA-E111-4842-9136-6BD3BC58D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33C0-16E3-4E51-874D-3CC4D4B3BD1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8FA-E111-4842-9136-6BD3BC58D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06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3733C0-16E3-4E51-874D-3CC4D4B3BD10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2B08FA-E111-4842-9136-6BD3BC58DDE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9F11-8429-4859-163D-A357C2354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519" y="690060"/>
            <a:ext cx="10058400" cy="158074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ADVANCED CONTROL DESIGN TECHNIQUES FOR POWER CONVERTERS(EE608)</a:t>
            </a:r>
            <a:endParaRPr lang="en-IN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FC3AC-249C-A0EA-7814-87DD70B24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74449"/>
            <a:ext cx="10058400" cy="1863199"/>
          </a:xfrm>
        </p:spPr>
        <p:txBody>
          <a:bodyPr>
            <a:normAutofit fontScale="55000" lnSpcReduction="20000"/>
          </a:bodyPr>
          <a:lstStyle/>
          <a:p>
            <a:r>
              <a:rPr lang="en-IN" sz="5100" b="1" dirty="0"/>
              <a:t>   Topic: </a:t>
            </a:r>
            <a:r>
              <a:rPr lang="en-IN" sz="5100" dirty="0">
                <a:solidFill>
                  <a:schemeClr val="accent1"/>
                </a:solidFill>
              </a:rPr>
              <a:t>Current mode control in BUCK converter</a:t>
            </a:r>
          </a:p>
          <a:p>
            <a:pPr algn="l"/>
            <a:r>
              <a:rPr lang="en-IN" dirty="0"/>
              <a:t>                    </a:t>
            </a:r>
            <a:r>
              <a:rPr lang="en-IN" b="1" dirty="0"/>
              <a:t>Faculty </a:t>
            </a:r>
            <a:r>
              <a:rPr lang="en-IN" dirty="0"/>
              <a:t>                                                                                           </a:t>
            </a:r>
            <a:r>
              <a:rPr lang="en-IN" b="1" dirty="0"/>
              <a:t>Student</a:t>
            </a:r>
          </a:p>
          <a:p>
            <a:pPr algn="l"/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                Dr. A.V. </a:t>
            </a:r>
            <a:r>
              <a:rPr lang="en-IN" b="0" i="0" dirty="0">
                <a:solidFill>
                  <a:schemeClr val="accent3">
                    <a:lumMod val="75000"/>
                  </a:schemeClr>
                </a:solidFill>
                <a:effectLst/>
                <a:latin typeface="Google Sans"/>
              </a:rPr>
              <a:t>Raviteja                                                           (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Google Sans"/>
              </a:rPr>
              <a:t>Shivam saini        ) 2023EEM1050</a:t>
            </a:r>
            <a:endParaRPr lang="en-IN" b="0" i="0" dirty="0">
              <a:solidFill>
                <a:schemeClr val="accent3">
                  <a:lumMod val="75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Google Sans"/>
              </a:rPr>
              <a:t>                                                                                                    </a:t>
            </a:r>
            <a:r>
              <a:rPr lang="en-IN" b="0" i="0" dirty="0">
                <a:solidFill>
                  <a:schemeClr val="accent3">
                    <a:lumMod val="75000"/>
                  </a:schemeClr>
                </a:solidFill>
                <a:effectLst/>
                <a:latin typeface="Google Sans"/>
              </a:rPr>
              <a:t>(Shubham Faujda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Google Sans"/>
              </a:rPr>
              <a:t>R</a:t>
            </a:r>
            <a:r>
              <a:rPr lang="en-IN" b="0" i="0" dirty="0">
                <a:solidFill>
                  <a:schemeClr val="accent3">
                    <a:lumMod val="75000"/>
                  </a:schemeClr>
                </a:solidFill>
                <a:effectLst/>
                <a:latin typeface="Google Sans"/>
              </a:rPr>
              <a:t>) 2023EEM1051</a:t>
            </a:r>
          </a:p>
          <a:p>
            <a:pPr algn="l"/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Google Sans"/>
              </a:rPr>
              <a:t>                                                                                                   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7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33CD18-A60B-8D02-8D2F-3672C501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3" y="1409525"/>
            <a:ext cx="5235394" cy="403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B53CB7-6506-5681-D250-9C1ED00C4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9525"/>
            <a:ext cx="5357324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7280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1DF7A-9F09-4954-DEEF-5E56BCAB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6" y="891248"/>
            <a:ext cx="5349704" cy="4000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061901-C3EE-5411-05F1-9CCF5FF1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19" y="891247"/>
            <a:ext cx="5296359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440C-6BA7-B517-4761-C2FBF6488B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3200" b="1" dirty="0"/>
              <a:t>Draw the root-locus of the inductor series Resistance variation and show the limits of the inductor series resistance variation for stable operation.</a:t>
            </a:r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ECF11-9ED0-C90A-0137-CFC8245F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53" y="1737360"/>
            <a:ext cx="992210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6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6D534D-D8DD-7CE2-BF72-A8970FA6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6" y="386499"/>
            <a:ext cx="9964132" cy="58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42392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0B7037-9725-83B4-CD85-23389E40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34" y="978894"/>
            <a:ext cx="3977985" cy="922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2B07C7-186B-B7CC-EF27-57A9D8FFC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0176"/>
            <a:ext cx="5342083" cy="3985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AB714A-0D6C-E997-4CE4-449BDAF49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34" y="1967314"/>
            <a:ext cx="5303980" cy="4008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A15171-02F0-A390-9252-2A5E47D78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854" y="1260858"/>
            <a:ext cx="1600339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0310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4142-F907-529B-2166-9C4A5107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944" y="2633878"/>
            <a:ext cx="3729244" cy="1450757"/>
          </a:xfrm>
        </p:spPr>
        <p:txBody>
          <a:bodyPr/>
          <a:lstStyle/>
          <a:p>
            <a:r>
              <a:rPr lang="en-IN" dirty="0"/>
              <a:t>EXTRA TASKS</a:t>
            </a:r>
          </a:p>
        </p:txBody>
      </p:sp>
    </p:spTree>
    <p:extLst>
      <p:ext uri="{BB962C8B-B14F-4D97-AF65-F5344CB8AC3E}">
        <p14:creationId xmlns:p14="http://schemas.microsoft.com/office/powerpoint/2010/main" val="1963635365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9F00-1998-84B5-058C-2999DE06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370" y="248896"/>
            <a:ext cx="4426827" cy="1450757"/>
          </a:xfrm>
        </p:spPr>
        <p:txBody>
          <a:bodyPr/>
          <a:lstStyle/>
          <a:p>
            <a:r>
              <a:rPr lang="en-US" dirty="0"/>
              <a:t>SHORT CIRCUIT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4A991-DF34-454E-327A-25C63A124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00" y="2064470"/>
            <a:ext cx="9081060" cy="37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7511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C19D4-4DB0-7F4F-A461-C20DFFD8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" y="772997"/>
            <a:ext cx="5024487" cy="3015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3EFA38-E1C3-354B-4B45-E07E074530BE}"/>
                  </a:ext>
                </a:extLst>
              </p:cNvPr>
              <p:cNvSpPr txBox="1"/>
              <p:nvPr/>
            </p:nvSpPr>
            <p:spPr>
              <a:xfrm>
                <a:off x="1769772" y="4048341"/>
                <a:ext cx="1690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𝑃𝑟𝑜𝑓𝑖𝑙𝑒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3EFA38-E1C3-354B-4B45-E07E07453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772" y="4048341"/>
                <a:ext cx="1690078" cy="276999"/>
              </a:xfrm>
              <a:prstGeom prst="rect">
                <a:avLst/>
              </a:prstGeom>
              <a:blipFill>
                <a:blip r:embed="rId3"/>
                <a:stretch>
                  <a:fillRect l="-4317" t="-2174" r="-431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021536B-683C-48EC-C342-8074FE685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83360"/>
            <a:ext cx="5354425" cy="3194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2E2786-E596-C36A-09B7-66D22DE2566B}"/>
              </a:ext>
            </a:extLst>
          </p:cNvPr>
          <p:cNvSpPr txBox="1"/>
          <p:nvPr/>
        </p:nvSpPr>
        <p:spPr>
          <a:xfrm>
            <a:off x="8201319" y="4048341"/>
            <a:ext cx="13761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Current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808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9F00-1998-84B5-058C-2999DE06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5" y="248896"/>
            <a:ext cx="10303496" cy="1450757"/>
          </a:xfrm>
        </p:spPr>
        <p:txBody>
          <a:bodyPr>
            <a:normAutofit/>
          </a:bodyPr>
          <a:lstStyle/>
          <a:p>
            <a:r>
              <a:rPr lang="en-US" dirty="0"/>
              <a:t>SHORT CIRCUIT WITH SATURATION BLOCK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B51DB-4180-A0E5-858E-020BE5BA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69" y="1935833"/>
            <a:ext cx="7763751" cy="39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64552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3EFA38-E1C3-354B-4B45-E07E074530BE}"/>
                  </a:ext>
                </a:extLst>
              </p:cNvPr>
              <p:cNvSpPr txBox="1"/>
              <p:nvPr/>
            </p:nvSpPr>
            <p:spPr>
              <a:xfrm>
                <a:off x="1769772" y="4048341"/>
                <a:ext cx="1690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𝑃𝑟𝑜𝑓𝑖𝑙𝑒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3EFA38-E1C3-354B-4B45-E07E07453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772" y="4048341"/>
                <a:ext cx="1690078" cy="276999"/>
              </a:xfrm>
              <a:prstGeom prst="rect">
                <a:avLst/>
              </a:prstGeom>
              <a:blipFill>
                <a:blip r:embed="rId2"/>
                <a:stretch>
                  <a:fillRect l="-4317" t="-2174" r="-431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72E2786-E596-C36A-09B7-66D22DE2566B}"/>
              </a:ext>
            </a:extLst>
          </p:cNvPr>
          <p:cNvSpPr txBox="1"/>
          <p:nvPr/>
        </p:nvSpPr>
        <p:spPr>
          <a:xfrm>
            <a:off x="8201319" y="4048341"/>
            <a:ext cx="13761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Current Profile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B5FD2-D2C3-E97C-E1C5-CD2882E3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360"/>
            <a:ext cx="5712643" cy="3194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7B83C-8F88-74F1-B4A9-D889DD862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292" y="631825"/>
            <a:ext cx="5951456" cy="32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68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84A6-6DF5-486A-E39B-FFE89C00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0143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BUCK CONVERTER CURRENT MODE          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D0F5-D5E4-C9F6-A2DE-F52DD92ED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1: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Simulate a closed loop buck converter with current mode control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2: Obtain the bode plot before and after the controller design and show that a phase margin of 35 degrees is achieved.</a:t>
            </a:r>
          </a:p>
          <a:p>
            <a:r>
              <a:rPr lang="en-US" dirty="0"/>
              <a:t>Objective 3: Draw the </a:t>
            </a:r>
            <a:r>
              <a:rPr lang="en-US" dirty="0" err="1"/>
              <a:t>nyquist</a:t>
            </a:r>
            <a:r>
              <a:rPr lang="en-US" dirty="0"/>
              <a:t> plot of open loop gain and confirm the same as in 2</a:t>
            </a:r>
          </a:p>
          <a:p>
            <a:r>
              <a:rPr lang="en-US" dirty="0"/>
              <a:t>Objective 4:Draw the root-locus of the inductor series resistance variation and show the limits of the inductor series resistance variation for stable operation.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60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F6E4-016F-9B67-4199-73C5789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Draw the root-locus of the inductor series Resistance variation and show the limits of the Capacitor series resistance variation for stable operation.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F36B8-2CC3-9977-CE0C-9FB891BF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64" y="1970202"/>
            <a:ext cx="7902163" cy="38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72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4C6BC-E609-C988-ECB2-C3E970FC9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35" y="1234911"/>
            <a:ext cx="11408129" cy="42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7362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501DC-A889-D8E7-08E3-8A96037A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822" y="5321039"/>
            <a:ext cx="5349704" cy="89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95963B-4CF3-7C2D-D132-F1394595A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822" y="466235"/>
            <a:ext cx="4816257" cy="464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2630AB-91EB-59AC-9C78-B049FA28C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61" y="2204189"/>
            <a:ext cx="5281118" cy="4008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FBB040-9D9A-DC98-C5A0-AC718D84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07" y="216187"/>
            <a:ext cx="459525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9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15D6-EFF0-64CA-82D9-A7985225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933E-247E-C4EF-8EC0-8AC08B91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[1]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sv-SE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Hasan Sucu, Taner Goktas, Muslum Arkan ,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“Design, Simulation and Application of Buck Converter with Digital PI Controller </a:t>
            </a:r>
            <a:r>
              <a:rPr lang="sv-SE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,B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alkan journal of electrical &amp; computer engineering, Vol. 9, No. 2, April 2021.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[2]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P.C. Sen,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</a:rPr>
              <a:t>Zaohong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 Yang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“</a:t>
            </a:r>
            <a:r>
              <a:rPr lang="en-US" sz="1800" i="0" u="none" strike="noStrike" baseline="0" dirty="0">
                <a:latin typeface="Times New Roman" panose="02020603050405020304" pitchFamily="18" charset="0"/>
              </a:rPr>
              <a:t>DC-TO-DC buck Converters with novel current mode control</a:t>
            </a:r>
            <a:r>
              <a:rPr lang="sv-SE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 IEEE</a:t>
            </a:r>
            <a:endParaRPr lang="en-US" sz="16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68795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9663-B268-BCE3-A09B-DB1D44AE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95" y="2567890"/>
            <a:ext cx="10058400" cy="1450757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Ink Free" panose="03080402000500000000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716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45E7-6400-5023-CD75-6A97B557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3360"/>
            <a:ext cx="10058400" cy="748454"/>
          </a:xfrm>
        </p:spPr>
        <p:txBody>
          <a:bodyPr/>
          <a:lstStyle/>
          <a:p>
            <a:pPr algn="ctr"/>
            <a:r>
              <a:rPr lang="en-IN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4D7C-4B24-623F-8015-4831A7DB4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3224" y="1898375"/>
            <a:ext cx="4245833" cy="40601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Inner loop is faster than outer loop.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Some tolerance is also considered.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93BA25-A73C-D458-17D7-70ED36EED223}"/>
                  </a:ext>
                </a:extLst>
              </p:cNvPr>
              <p:cNvSpPr txBox="1"/>
              <p:nvPr/>
            </p:nvSpPr>
            <p:spPr>
              <a:xfrm>
                <a:off x="1750919" y="1898375"/>
                <a:ext cx="1138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f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𝐾𝐻𝑧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93BA25-A73C-D458-17D7-70ED36EED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19" y="1898375"/>
                <a:ext cx="1138902" cy="276999"/>
              </a:xfrm>
              <a:prstGeom prst="rect">
                <a:avLst/>
              </a:prstGeom>
              <a:blipFill>
                <a:blip r:embed="rId2"/>
                <a:stretch>
                  <a:fillRect l="-12299" t="-28261" r="-6952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1C1BA7-D2F9-0601-403B-24254C5188D5}"/>
                  </a:ext>
                </a:extLst>
              </p:cNvPr>
              <p:cNvSpPr txBox="1"/>
              <p:nvPr/>
            </p:nvSpPr>
            <p:spPr>
              <a:xfrm>
                <a:off x="1750919" y="2276101"/>
                <a:ext cx="829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Vi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48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1C1BA7-D2F9-0601-403B-24254C518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19" y="2276101"/>
                <a:ext cx="829651" cy="276999"/>
              </a:xfrm>
              <a:prstGeom prst="rect">
                <a:avLst/>
              </a:prstGeom>
              <a:blipFill>
                <a:blip r:embed="rId3"/>
                <a:stretch>
                  <a:fillRect l="-16912" t="-28261" r="-9559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7F096B-B087-E9EE-E9A6-7DC60046FCA9}"/>
                  </a:ext>
                </a:extLst>
              </p:cNvPr>
              <p:cNvSpPr txBox="1"/>
              <p:nvPr/>
            </p:nvSpPr>
            <p:spPr>
              <a:xfrm>
                <a:off x="1717796" y="2653827"/>
                <a:ext cx="888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Vo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7F096B-B087-E9EE-E9A6-7DC60046F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796" y="2653827"/>
                <a:ext cx="888898" cy="276999"/>
              </a:xfrm>
              <a:prstGeom prst="rect">
                <a:avLst/>
              </a:prstGeom>
              <a:blipFill>
                <a:blip r:embed="rId4"/>
                <a:stretch>
                  <a:fillRect l="-16438" t="-28261" r="-7534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428C13-3737-529B-D98F-9674629BEA8E}"/>
                  </a:ext>
                </a:extLst>
              </p:cNvPr>
              <p:cNvSpPr txBox="1"/>
              <p:nvPr/>
            </p:nvSpPr>
            <p:spPr>
              <a:xfrm>
                <a:off x="1659785" y="3085657"/>
                <a:ext cx="775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R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428C13-3737-529B-D98F-9674629BE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785" y="3085657"/>
                <a:ext cx="775853" cy="276999"/>
              </a:xfrm>
              <a:prstGeom prst="rect">
                <a:avLst/>
              </a:prstGeom>
              <a:blipFill>
                <a:blip r:embed="rId5"/>
                <a:stretch>
                  <a:fillRect l="-17969" t="-28261" r="-10938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DF59BE-631C-F940-8090-8D55BB240590}"/>
                  </a:ext>
                </a:extLst>
              </p:cNvPr>
              <p:cNvSpPr txBox="1"/>
              <p:nvPr/>
            </p:nvSpPr>
            <p:spPr>
              <a:xfrm>
                <a:off x="1551910" y="3486515"/>
                <a:ext cx="989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L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100µ</m:t>
                    </m:r>
                  </m:oMath>
                </a14:m>
                <a:r>
                  <a:rPr lang="en-IN" dirty="0"/>
                  <a:t>H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DF59BE-631C-F940-8090-8D55BB240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910" y="3486515"/>
                <a:ext cx="989053" cy="276999"/>
              </a:xfrm>
              <a:prstGeom prst="rect">
                <a:avLst/>
              </a:prstGeom>
              <a:blipFill>
                <a:blip r:embed="rId6"/>
                <a:stretch>
                  <a:fillRect l="-14815" t="-28889" r="-13580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13D674-0906-4F21-FD25-A9DF6EDBBBB5}"/>
                  </a:ext>
                </a:extLst>
              </p:cNvPr>
              <p:cNvSpPr txBox="1"/>
              <p:nvPr/>
            </p:nvSpPr>
            <p:spPr>
              <a:xfrm>
                <a:off x="1619998" y="3848887"/>
                <a:ext cx="8922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C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26µ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13D674-0906-4F21-FD25-A9DF6EDBB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98" y="3848887"/>
                <a:ext cx="892296" cy="276999"/>
              </a:xfrm>
              <a:prstGeom prst="rect">
                <a:avLst/>
              </a:prstGeom>
              <a:blipFill>
                <a:blip r:embed="rId7"/>
                <a:stretch>
                  <a:fillRect l="-16438" t="-28261" r="-10274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684A4-6DBF-9DEA-33A0-D01D69A73406}"/>
                  </a:ext>
                </a:extLst>
              </p:cNvPr>
              <p:cNvSpPr txBox="1"/>
              <p:nvPr/>
            </p:nvSpPr>
            <p:spPr>
              <a:xfrm>
                <a:off x="1622915" y="4429546"/>
                <a:ext cx="812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D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684A4-6DBF-9DEA-33A0-D01D69A73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15" y="4429546"/>
                <a:ext cx="812723" cy="276999"/>
              </a:xfrm>
              <a:prstGeom prst="rect">
                <a:avLst/>
              </a:prstGeom>
              <a:blipFill>
                <a:blip r:embed="rId8"/>
                <a:stretch>
                  <a:fillRect l="-17164" t="-28889" r="-9701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744F9D-5B5E-B91B-7F11-0978C7FB704D}"/>
                  </a:ext>
                </a:extLst>
              </p:cNvPr>
              <p:cNvSpPr txBox="1"/>
              <p:nvPr/>
            </p:nvSpPr>
            <p:spPr>
              <a:xfrm>
                <a:off x="4210914" y="3100556"/>
                <a:ext cx="1136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𝐼𝑛𝑛𝑒𝑟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𝑙𝑜𝑜𝑝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744F9D-5B5E-B91B-7F11-0978C7FB7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914" y="3100556"/>
                <a:ext cx="1136401" cy="276999"/>
              </a:xfrm>
              <a:prstGeom prst="rect">
                <a:avLst/>
              </a:prstGeom>
              <a:blipFill>
                <a:blip r:embed="rId9"/>
                <a:stretch>
                  <a:fillRect l="-4839" t="-4444" r="-6989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C3991DF-C848-8F34-702A-54B40C8930BB}"/>
              </a:ext>
            </a:extLst>
          </p:cNvPr>
          <p:cNvSpPr txBox="1"/>
          <p:nvPr/>
        </p:nvSpPr>
        <p:spPr>
          <a:xfrm>
            <a:off x="4380046" y="2429834"/>
            <a:ext cx="7626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dirty="0" err="1"/>
              <a:t>Kp</a:t>
            </a:r>
            <a:r>
              <a:rPr lang="en-IN" dirty="0"/>
              <a:t>=0.08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F817D2-8B7E-6991-F7C1-13E44DBCE122}"/>
              </a:ext>
            </a:extLst>
          </p:cNvPr>
          <p:cNvSpPr txBox="1"/>
          <p:nvPr/>
        </p:nvSpPr>
        <p:spPr>
          <a:xfrm>
            <a:off x="4366622" y="2767026"/>
            <a:ext cx="93134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dirty="0"/>
              <a:t>Ki=704.03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CC2CAE-5244-129C-473E-1E180CD1757B}"/>
                  </a:ext>
                </a:extLst>
              </p:cNvPr>
              <p:cNvSpPr txBox="1"/>
              <p:nvPr/>
            </p:nvSpPr>
            <p:spPr>
              <a:xfrm>
                <a:off x="4136154" y="2014895"/>
                <a:ext cx="25213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0" dirty="0"/>
                  <a:t>Outer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𝑙𝑜𝑜𝑝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CC2CAE-5244-129C-473E-1E180CD1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54" y="2014895"/>
                <a:ext cx="2521389" cy="369332"/>
              </a:xfrm>
              <a:prstGeom prst="rect">
                <a:avLst/>
              </a:prstGeom>
              <a:blipFill>
                <a:blip r:embed="rId10"/>
                <a:stretch>
                  <a:fillRect l="-2179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2B40E07-4BB4-A161-989C-D88BB9660FCA}"/>
              </a:ext>
            </a:extLst>
          </p:cNvPr>
          <p:cNvSpPr txBox="1"/>
          <p:nvPr/>
        </p:nvSpPr>
        <p:spPr>
          <a:xfrm>
            <a:off x="4450973" y="3362656"/>
            <a:ext cx="8796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dirty="0" err="1"/>
              <a:t>Kp</a:t>
            </a:r>
            <a:r>
              <a:rPr lang="en-IN" dirty="0"/>
              <a:t>=0.009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E8C4A9-871D-B719-41E7-83E73E195FE7}"/>
              </a:ext>
            </a:extLst>
          </p:cNvPr>
          <p:cNvSpPr txBox="1"/>
          <p:nvPr/>
        </p:nvSpPr>
        <p:spPr>
          <a:xfrm>
            <a:off x="4476188" y="3698532"/>
            <a:ext cx="81432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dirty="0"/>
              <a:t>Ki=50.90</a:t>
            </a:r>
          </a:p>
          <a:p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FBA8ADC-0C36-C676-B825-AABF305C2F56}"/>
              </a:ext>
            </a:extLst>
          </p:cNvPr>
          <p:cNvSpPr txBox="1">
            <a:spLocks/>
          </p:cNvSpPr>
          <p:nvPr/>
        </p:nvSpPr>
        <p:spPr>
          <a:xfrm>
            <a:off x="3015617" y="1914872"/>
            <a:ext cx="4245833" cy="40601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IN" dirty="0"/>
              <a:t>  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35261AA2-1D07-F63C-7DE8-C0057C07F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901" y="3344701"/>
            <a:ext cx="424583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Inductor current ripple: 90 mA (11.25%)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 voltage ripple: 4.33 mV (0.0361%) </a:t>
            </a:r>
          </a:p>
        </p:txBody>
      </p:sp>
    </p:spTree>
    <p:extLst>
      <p:ext uri="{BB962C8B-B14F-4D97-AF65-F5344CB8AC3E}">
        <p14:creationId xmlns:p14="http://schemas.microsoft.com/office/powerpoint/2010/main" val="17068790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4EA5-E108-FD90-C2FA-F36F691B48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68050" y="315618"/>
            <a:ext cx="7413625" cy="1449387"/>
          </a:xfrm>
        </p:spPr>
        <p:txBody>
          <a:bodyPr/>
          <a:lstStyle/>
          <a:p>
            <a:r>
              <a:rPr lang="en-IN" dirty="0"/>
              <a:t>BLOCK DIAGRAM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AD2ED-2EB4-3012-BCA3-B195F4F9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06" y="2046294"/>
            <a:ext cx="10691787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89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3330B0-B6C3-AB24-E10C-3855E434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2" y="350197"/>
            <a:ext cx="11371634" cy="5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507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31C2-CB02-1254-2356-FDA9B5F8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46" y="646528"/>
            <a:ext cx="9359954" cy="66670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Output Voltage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C8882-0739-B19D-106F-88605CA6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19" y="1781666"/>
            <a:ext cx="9505361" cy="42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6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6ADB-5E16-1B59-227A-CF16EEC3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01383"/>
            <a:ext cx="10058400" cy="75977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MATLAB CODE FOR FINDING PHASE</a:t>
            </a:r>
            <a:br>
              <a:rPr lang="en-IN" dirty="0"/>
            </a:br>
            <a:r>
              <a:rPr lang="en-IN" dirty="0"/>
              <a:t> MARGIN Without 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C1A0F-BF43-783D-56F6-ACD4B39B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97" y="2338208"/>
            <a:ext cx="6404989" cy="2252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0DD606-9679-02A7-7E2D-BC4BA7F95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14" y="2176956"/>
            <a:ext cx="4939868" cy="273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737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E3CFA6-A0DF-CCA4-DFB2-01480C4D8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51" y="1420956"/>
            <a:ext cx="5273497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48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B67E-57BD-FFCD-6BB0-01DA3D22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MATLAB CODE FOR FINDING PHASE</a:t>
            </a:r>
            <a:br>
              <a:rPr lang="en-IN" dirty="0"/>
            </a:br>
            <a:r>
              <a:rPr lang="en-IN" dirty="0"/>
              <a:t> MARGIN With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B5F45-06CC-49A1-EEB7-63C64A570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787" y="1997805"/>
            <a:ext cx="6835732" cy="1810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AE7F1C-50D6-E8DB-07C4-338FA111E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92" y="2033156"/>
            <a:ext cx="4008467" cy="39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29775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647</TotalTime>
  <Words>368</Words>
  <Application>Microsoft Office PowerPoint</Application>
  <PresentationFormat>Widescreen</PresentationFormat>
  <Paragraphs>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Google Sans</vt:lpstr>
      <vt:lpstr>Ink Free</vt:lpstr>
      <vt:lpstr>Times New Roman</vt:lpstr>
      <vt:lpstr>Wingdings</vt:lpstr>
      <vt:lpstr>Retrospect</vt:lpstr>
      <vt:lpstr>ADVANCED CONTROL DESIGN TECHNIQUES FOR POWER CONVERTERS(EE608)</vt:lpstr>
      <vt:lpstr>BUCK CONVERTER CURRENT MODE           CONTROL</vt:lpstr>
      <vt:lpstr>CALCULATIONS</vt:lpstr>
      <vt:lpstr>BLOCK DIAGRAM </vt:lpstr>
      <vt:lpstr>PowerPoint Presentation</vt:lpstr>
      <vt:lpstr>Output Voltage</vt:lpstr>
      <vt:lpstr>MATLAB CODE FOR FINDING PHASE  MARGIN Without Controller</vt:lpstr>
      <vt:lpstr>PowerPoint Presentation</vt:lpstr>
      <vt:lpstr>MATLAB CODE FOR FINDING PHASE  MARGIN With Controller</vt:lpstr>
      <vt:lpstr>PowerPoint Presentation</vt:lpstr>
      <vt:lpstr>PowerPoint Presentation</vt:lpstr>
      <vt:lpstr>Draw the root-locus of the inductor series Resistance variation and show the limits of the inductor series resistance variation for stable operation.</vt:lpstr>
      <vt:lpstr>PowerPoint Presentation</vt:lpstr>
      <vt:lpstr>PowerPoint Presentation</vt:lpstr>
      <vt:lpstr>EXTRA TASKS</vt:lpstr>
      <vt:lpstr>SHORT CIRCUIT</vt:lpstr>
      <vt:lpstr>PowerPoint Presentation</vt:lpstr>
      <vt:lpstr>SHORT CIRCUIT WITH SATURATION BLOCK</vt:lpstr>
      <vt:lpstr>PowerPoint Presentation</vt:lpstr>
      <vt:lpstr>Draw the root-locus of the inductor series Resistance variation and show the limits of the Capacitor series resistance variation for stable operation.</vt:lpstr>
      <vt:lpstr>PowerPoint Presentation</vt:lpstr>
      <vt:lpstr>PowerPoint Presentation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CONTROL TECHNIQUES FOR POWER CONVERTERS(EE608)</dc:title>
  <dc:creator>Shivam saini</dc:creator>
  <cp:lastModifiedBy>Shivam saini</cp:lastModifiedBy>
  <cp:revision>57</cp:revision>
  <dcterms:created xsi:type="dcterms:W3CDTF">2023-10-24T17:33:52Z</dcterms:created>
  <dcterms:modified xsi:type="dcterms:W3CDTF">2024-06-29T11:39:13Z</dcterms:modified>
</cp:coreProperties>
</file>