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58"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PEMOGRAMAN MOBILE II</a:t>
            </a:r>
            <a:endParaRPr lang="en-US" dirty="0"/>
          </a:p>
        </p:txBody>
      </p:sp>
      <p:sp>
        <p:nvSpPr>
          <p:cNvPr id="3" name="Subtitle 2"/>
          <p:cNvSpPr>
            <a:spLocks noGrp="1"/>
          </p:cNvSpPr>
          <p:nvPr>
            <p:ph type="subTitle" idx="1"/>
          </p:nvPr>
        </p:nvSpPr>
        <p:spPr/>
        <p:txBody>
          <a:bodyPr/>
          <a:lstStyle/>
          <a:p>
            <a:r>
              <a:rPr lang="en-US"/>
              <a:t>Ade Sukron, M.Kom</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API (Application Programming Interface)</a:t>
            </a:r>
            <a:endParaRPr lang="en-US"/>
          </a:p>
        </p:txBody>
      </p:sp>
      <p:sp>
        <p:nvSpPr>
          <p:cNvPr id="3" name="Content Placeholder 2"/>
          <p:cNvSpPr>
            <a:spLocks noGrp="1"/>
          </p:cNvSpPr>
          <p:nvPr>
            <p:ph idx="1"/>
          </p:nvPr>
        </p:nvSpPr>
        <p:spPr/>
        <p:txBody>
          <a:bodyPr/>
          <a:p>
            <a:r>
              <a:rPr lang="en-US"/>
              <a:t>sebuah interface yang dapat menghubungkan aplikasi satu dengan aplikasi lainnya.</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Jenis API</a:t>
            </a:r>
            <a:endParaRPr lang="en-US"/>
          </a:p>
        </p:txBody>
      </p:sp>
      <p:sp>
        <p:nvSpPr>
          <p:cNvPr id="3" name="Content Placeholder 2"/>
          <p:cNvSpPr>
            <a:spLocks noGrp="1"/>
          </p:cNvSpPr>
          <p:nvPr>
            <p:ph idx="1"/>
          </p:nvPr>
        </p:nvSpPr>
        <p:spPr/>
        <p:txBody>
          <a:bodyPr/>
          <a:p>
            <a:r>
              <a:rPr lang="en-US"/>
              <a:t>Public API</a:t>
            </a:r>
            <a:endParaRPr lang="en-US"/>
          </a:p>
          <a:p>
            <a:r>
              <a:rPr lang="en-US"/>
              <a:t>Private API</a:t>
            </a:r>
            <a:endParaRPr lang="en-US"/>
          </a:p>
          <a:p>
            <a:r>
              <a:rPr lang="en-US"/>
              <a:t>Partner API</a:t>
            </a:r>
            <a:endParaRPr lang="en-US"/>
          </a:p>
          <a:p>
            <a:r>
              <a:rPr lang="en-US"/>
              <a:t>Composite API</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Jenis API</a:t>
            </a:r>
            <a:endParaRPr lang="en-US"/>
          </a:p>
        </p:txBody>
      </p:sp>
      <p:sp>
        <p:nvSpPr>
          <p:cNvPr id="3" name="Content Placeholder 2"/>
          <p:cNvSpPr>
            <a:spLocks noGrp="1"/>
          </p:cNvSpPr>
          <p:nvPr>
            <p:ph idx="1"/>
          </p:nvPr>
        </p:nvSpPr>
        <p:spPr/>
        <p:txBody>
          <a:bodyPr/>
          <a:p>
            <a:r>
              <a:rPr lang="en-US"/>
              <a:t>Memudahkan Membangun Aplikasi yang Fungsional</a:t>
            </a:r>
            <a:endParaRPr lang="en-US"/>
          </a:p>
          <a:p>
            <a:r>
              <a:rPr lang="en-US"/>
              <a:t>Pengembangan Aplikasi Menjadi Lebih Efisien</a:t>
            </a:r>
            <a:endParaRPr lang="en-US"/>
          </a:p>
          <a:p>
            <a:r>
              <a:rPr lang="en-US"/>
              <a:t>Meringankan Beban Server</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Arsitektur API</a:t>
            </a:r>
            <a:endParaRPr lang="en-US"/>
          </a:p>
        </p:txBody>
      </p:sp>
      <p:sp>
        <p:nvSpPr>
          <p:cNvPr id="3" name="Content Placeholder 2"/>
          <p:cNvSpPr>
            <a:spLocks noGrp="1"/>
          </p:cNvSpPr>
          <p:nvPr>
            <p:ph idx="1"/>
          </p:nvPr>
        </p:nvSpPr>
        <p:spPr/>
        <p:txBody>
          <a:bodyPr>
            <a:normAutofit fontScale="70000"/>
          </a:bodyPr>
          <a:p>
            <a:r>
              <a:rPr lang="en-US"/>
              <a:t>RPC</a:t>
            </a:r>
            <a:endParaRPr lang="en-US"/>
          </a:p>
          <a:p>
            <a:pPr marL="457200" lvl="1" indent="0">
              <a:buNone/>
            </a:pPr>
            <a:r>
              <a:rPr lang="en-US">
                <a:sym typeface="+mn-ea"/>
              </a:rPr>
              <a:t>RPC merupakan teknologi untuk membuat komunikasi antara client side dan server side bisa dilakukan dengan konsep sederhana. </a:t>
            </a:r>
            <a:endParaRPr lang="en-US"/>
          </a:p>
          <a:p>
            <a:pPr marL="457200" lvl="1" indent="0">
              <a:buNone/>
            </a:pPr>
            <a:r>
              <a:rPr lang="en-US">
                <a:sym typeface="+mn-ea"/>
              </a:rPr>
              <a:t>RPC memiliki dua jenis, yaitu XML-RPC dan JSON-RPC. Sesuai namanya, XML-RPC menggunakan format XML sebagai media perpindahan data, sedangkan JSON-RPC menggunakan JSON untuk perpindahan data.</a:t>
            </a:r>
            <a:endParaRPr lang="en-US"/>
          </a:p>
          <a:p>
            <a:r>
              <a:rPr lang="en-US"/>
              <a:t>SOAP</a:t>
            </a:r>
            <a:endParaRPr lang="en-US"/>
          </a:p>
          <a:p>
            <a:pPr lvl="1"/>
            <a:r>
              <a:rPr lang="en-US"/>
              <a:t>Arsitektur API lainnya adalah SOAP (Simple Object Access Protocol). Arsitektur ini menggunakan XML (Extensible Markup Language) yang memungkinkan semua data disimpan dalam dokumen.</a:t>
            </a:r>
            <a:endParaRPr lang="en-US"/>
          </a:p>
          <a:p>
            <a:r>
              <a:rPr lang="en-US"/>
              <a:t>REST</a:t>
            </a:r>
            <a:endParaRPr lang="en-US"/>
          </a:p>
          <a:p>
            <a:pPr lvl="1"/>
            <a:r>
              <a:rPr lang="en-US"/>
              <a:t>REST atau Representational State Transfer adalah arsitektur API yang cukup populer karena kemudahan penggunaannya.</a:t>
            </a:r>
            <a:endParaRPr lang="en-US"/>
          </a:p>
          <a:p>
            <a:pPr lvl="1"/>
            <a:r>
              <a:rPr lang="en-US"/>
              <a:t>REST menggunakan JSON sebagai bentuk datanya sehingga lebih ringan. Performa aplikasi pun menjadi lebih baik. </a:t>
            </a:r>
            <a:endParaRPr lang="en-US"/>
          </a:p>
          <a:p>
            <a:pPr marL="457200" lvl="1" indent="0">
              <a:buNone/>
            </a:pPr>
            <a:endParaRPr lang="en-US" sz="154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Cara Kerja API</a:t>
            </a:r>
            <a:endParaRPr lang="en-US"/>
          </a:p>
        </p:txBody>
      </p:sp>
      <p:pic>
        <p:nvPicPr>
          <p:cNvPr id="100" name="Content Placeholder 99"/>
          <p:cNvPicPr/>
          <p:nvPr>
            <p:ph idx="1"/>
          </p:nvPr>
        </p:nvPicPr>
        <p:blipFill>
          <a:blip r:embed="rId1"/>
          <a:stretch>
            <a:fillRect/>
          </a:stretch>
        </p:blipFill>
        <p:spPr>
          <a:xfrm>
            <a:off x="391160" y="1987550"/>
            <a:ext cx="10515600" cy="435165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Konsep-Konsep yang Harus Diterapkan Sebelum Membangun REST API</a:t>
            </a:r>
            <a:endParaRPr lang="en-US"/>
          </a:p>
        </p:txBody>
      </p:sp>
      <p:sp>
        <p:nvSpPr>
          <p:cNvPr id="3" name="Content Placeholder 2"/>
          <p:cNvSpPr>
            <a:spLocks noGrp="1"/>
          </p:cNvSpPr>
          <p:nvPr>
            <p:ph idx="1"/>
          </p:nvPr>
        </p:nvSpPr>
        <p:spPr/>
        <p:txBody>
          <a:bodyPr>
            <a:normAutofit fontScale="40000"/>
          </a:bodyPr>
          <a:p>
            <a:r>
              <a:rPr lang="en-US"/>
              <a:t>Format Request dan Response</a:t>
            </a:r>
            <a:endParaRPr lang="en-US"/>
          </a:p>
          <a:p>
            <a:pPr marL="0" indent="0">
              <a:buNone/>
            </a:pPr>
            <a:r>
              <a:rPr lang="en-US"/>
              <a:t>REST API sering menggunakan JavaScript Object Notation atau JSON sebagai format data baik pada request ataupun response. Saat ini JSON adalah salah satu format standar dalam transaksi data. JSON sendiri menjadi format terpopuler mengalahkan pendahulunya, yaitu XML. Agar REST API dapat selalu merespon dengan format JSON, pastikan setiap response terdapat properti Content-Type dengan nilai application/json .</a:t>
            </a:r>
            <a:endParaRPr lang="en-US"/>
          </a:p>
          <a:p>
            <a:r>
              <a:rPr lang="en-US"/>
              <a:t>HTTP Verbs/Methods</a:t>
            </a:r>
            <a:endParaRPr lang="en-US"/>
          </a:p>
          <a:p>
            <a:pPr marL="0" indent="0">
              <a:buNone/>
            </a:pPr>
            <a:r>
              <a:rPr lang="en-US"/>
              <a:t>Karena REST API menggunakan protokol HTTP, maka kita dapat memanfaatkan HTTP verbs (kata kerja) untuk menentukan aksi. Contohnya GET untuk mendapatkan data, POST untuk mengirimkan data baru, PUT untuk memperbarui data yang ada, dan DELETE untuk menghapus data. Verbs tersebut adalah verbs yang umum digunakan dalam operasi CRUD (Create, read, update, and delete).</a:t>
            </a:r>
            <a:endParaRPr lang="en-US"/>
          </a:p>
          <a:p>
            <a:r>
              <a:rPr lang="en-US"/>
              <a:t>HTTP Response Code</a:t>
            </a:r>
            <a:endParaRPr lang="en-US"/>
          </a:p>
          <a:p>
            <a:pPr marL="0" indent="0">
              <a:buNone/>
            </a:pPr>
            <a:r>
              <a:rPr lang="en-US"/>
              <a:t>Status-Line merupakan salah satu bagian dari HTTP Response. Dalam status line terdapat response code yang mengindikasikan bahwa permintaan yang client lakukan telah berhasil atau tidak. Maka dari itu, ketika membangun REST API kita perlu memperhatikan dan menetapkan response code secara benar. Status code bernilai 3 digit angka, berikut nilai-nilai status code yang sering digunakan:</a:t>
            </a:r>
            <a:endParaRPr lang="en-US"/>
          </a:p>
          <a:p>
            <a:pPr lvl="1"/>
            <a:r>
              <a:rPr lang="en-US"/>
              <a:t>200 (OK) – Permintaan client berhasil dijalankan oleh server.</a:t>
            </a:r>
            <a:endParaRPr lang="en-US"/>
          </a:p>
          <a:p>
            <a:pPr lvl="1"/>
            <a:r>
              <a:rPr lang="en-US"/>
              <a:t>400 (Bad Request) – Permintaan client tidak dapat dijalankan karena kegagalan dalam proses validasi input dari client.</a:t>
            </a:r>
            <a:endParaRPr lang="en-US"/>
          </a:p>
          <a:p>
            <a:pPr lvl="1"/>
            <a:r>
              <a:rPr lang="en-US"/>
              <a:t>500 (Internal Server Error) – Permintaan client tidak dapat dijalankan karena server mengalami kesalahan.</a:t>
            </a:r>
            <a:endParaRPr lang="en-US"/>
          </a:p>
          <a:p>
            <a:r>
              <a:rPr lang="en-US"/>
              <a:t>URL Design</a:t>
            </a:r>
            <a:endParaRPr lang="en-US"/>
          </a:p>
          <a:p>
            <a:pPr marL="0" indent="0">
              <a:buNone/>
            </a:pPr>
            <a:r>
              <a:rPr lang="en-US"/>
              <a:t>URL, Path, atau End point merupakan beberapa hal penting yang harus diperhatikan ketika membangun REST API. Dengan merancang endpoint yang baik, penggunaan API akan lebih mudah dipahami. Ikutilah aturan umum atau convention agar penggunaan API memiliki standar yang diharapkan oleh banyak developer.</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2963</Words>
  <Application>WPS Presentation</Application>
  <PresentationFormat>Widescreen</PresentationFormat>
  <Paragraphs>49</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Calibri Light</vt:lpstr>
      <vt:lpstr>Calibri</vt:lpstr>
      <vt:lpstr>Microsoft YaHei</vt:lpstr>
      <vt:lpstr>Arial Unicode MS</vt:lpstr>
      <vt:lpstr>Office Theme</vt:lpstr>
      <vt:lpstr>PEMOGRAMAN MOBILE II</vt:lpstr>
      <vt:lpstr>API (Application Programming Interface)</vt:lpstr>
      <vt:lpstr>Jenis API</vt:lpstr>
      <vt:lpstr>Jenis API</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PEMOGRAMAN MOBILE II</dc:title>
  <dc:creator/>
  <cp:lastModifiedBy>RADEN</cp:lastModifiedBy>
  <cp:revision>3</cp:revision>
  <dcterms:created xsi:type="dcterms:W3CDTF">2021-10-19T02:20:27Z</dcterms:created>
  <dcterms:modified xsi:type="dcterms:W3CDTF">2021-10-19T07:50:34Z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2FA033B5A5BD45808848430C8B531CAD</vt:lpwstr>
  </property>
  <property fmtid="{D5CDD505-2E9C-101B-9397-08002B2CF9AE}" pid="3" name="KSOProductBuildVer">
    <vt:lpwstr>1033-11.2.0.10323</vt:lpwstr>
  </property>
</Properties>
</file>