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7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3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B694-034D-6944-997F-856C80CD6A0A}" type="datetimeFigureOut">
              <a:rPr lang="en-US" smtClean="0"/>
              <a:t>5/14/14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B727-C543-C24C-BC42-6F9CDBC2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4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u="none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3050"/>
            <a:ext cx="7772400" cy="1470025"/>
          </a:xfrm>
        </p:spPr>
        <p:txBody>
          <a:bodyPr/>
          <a:lstStyle/>
          <a:p>
            <a:r>
              <a:rPr lang="en-US" dirty="0" err="1" smtClean="0"/>
              <a:t>Autopaxos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2251" y="2936875"/>
            <a:ext cx="6159500" cy="7810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Efficiently Achieving Consensus in a Changing Environment </a:t>
            </a:r>
            <a:endParaRPr lang="en-US" sz="24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92251" y="4314825"/>
            <a:ext cx="61595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/>
                <a:ea typeface="+mn-ea"/>
                <a:cs typeface="Helvetica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Bob Adolf and Mike Rizzo</a:t>
            </a:r>
          </a:p>
          <a:p>
            <a:r>
              <a:rPr lang="en-US" sz="2000" dirty="0" smtClean="0"/>
              <a:t>Harvard University</a:t>
            </a:r>
          </a:p>
        </p:txBody>
      </p:sp>
    </p:spTree>
    <p:extLst>
      <p:ext uri="{BB962C8B-B14F-4D97-AF65-F5344CB8AC3E}">
        <p14:creationId xmlns:p14="http://schemas.microsoft.com/office/powerpoint/2010/main" val="367298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_rtt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" r="-363"/>
          <a:stretch>
            <a:fillRect/>
          </a:stretch>
        </p:blipFill>
        <p:spPr>
          <a:xfrm>
            <a:off x="457200" y="365125"/>
            <a:ext cx="8229600" cy="6127750"/>
          </a:xfrm>
        </p:spPr>
      </p:pic>
    </p:spTree>
    <p:extLst>
      <p:ext uri="{BB962C8B-B14F-4D97-AF65-F5344CB8AC3E}">
        <p14:creationId xmlns:p14="http://schemas.microsoft.com/office/powerpoint/2010/main" val="2275344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_mtbf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9" r="-1429"/>
          <a:stretch>
            <a:fillRect/>
          </a:stretch>
        </p:blipFill>
        <p:spPr>
          <a:xfrm>
            <a:off x="457200" y="428626"/>
            <a:ext cx="8229600" cy="6000749"/>
          </a:xfrm>
        </p:spPr>
      </p:pic>
    </p:spTree>
    <p:extLst>
      <p:ext uri="{BB962C8B-B14F-4D97-AF65-F5344CB8AC3E}">
        <p14:creationId xmlns:p14="http://schemas.microsoft.com/office/powerpoint/2010/main" val="31126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</a:t>
            </a:r>
            <a:endParaRPr lang="en-US" dirty="0"/>
          </a:p>
        </p:txBody>
      </p:sp>
      <p:pic>
        <p:nvPicPr>
          <p:cNvPr id="4" name="Content Placeholder 3" descr="search_space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85" r="-9085"/>
          <a:stretch>
            <a:fillRect/>
          </a:stretch>
        </p:blipFill>
        <p:spPr>
          <a:xfrm>
            <a:off x="585788" y="1417638"/>
            <a:ext cx="7972425" cy="5059970"/>
          </a:xfrm>
        </p:spPr>
      </p:pic>
    </p:spTree>
    <p:extLst>
      <p:ext uri="{BB962C8B-B14F-4D97-AF65-F5344CB8AC3E}">
        <p14:creationId xmlns:p14="http://schemas.microsoft.com/office/powerpoint/2010/main" val="411698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Sweep</a:t>
            </a:r>
            <a:endParaRPr lang="en-US" dirty="0"/>
          </a:p>
        </p:txBody>
      </p:sp>
      <p:pic>
        <p:nvPicPr>
          <p:cNvPr id="4" name="Content Placeholder 3" descr="sweep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96" r="-9896"/>
          <a:stretch>
            <a:fillRect/>
          </a:stretch>
        </p:blipFill>
        <p:spPr>
          <a:xfrm>
            <a:off x="385763" y="1219200"/>
            <a:ext cx="8372475" cy="5241925"/>
          </a:xfrm>
        </p:spPr>
      </p:pic>
    </p:spTree>
    <p:extLst>
      <p:ext uri="{BB962C8B-B14F-4D97-AF65-F5344CB8AC3E}">
        <p14:creationId xmlns:p14="http://schemas.microsoft.com/office/powerpoint/2010/main" val="73248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rack_policy_fin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6" r="-4166"/>
          <a:stretch>
            <a:fillRect/>
          </a:stretch>
        </p:blipFill>
        <p:spPr>
          <a:xfrm>
            <a:off x="457200" y="580231"/>
            <a:ext cx="8229600" cy="5697538"/>
          </a:xfrm>
        </p:spPr>
      </p:pic>
    </p:spTree>
    <p:extLst>
      <p:ext uri="{BB962C8B-B14F-4D97-AF65-F5344CB8AC3E}">
        <p14:creationId xmlns:p14="http://schemas.microsoft.com/office/powerpoint/2010/main" val="210136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Monotonic Shift</a:t>
            </a:r>
            <a:endParaRPr lang="en-US" dirty="0"/>
          </a:p>
        </p:txBody>
      </p:sp>
      <p:pic>
        <p:nvPicPr>
          <p:cNvPr id="5" name="Content Placeholder 3" descr="analysis_of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328" b="-23328"/>
          <a:stretch>
            <a:fillRect/>
          </a:stretch>
        </p:blipFill>
        <p:spPr>
          <a:xfrm>
            <a:off x="638175" y="1600200"/>
            <a:ext cx="4114800" cy="4525963"/>
          </a:xfrm>
          <a:prstGeom prst="rect">
            <a:avLst/>
          </a:prstGeom>
        </p:spPr>
      </p:pic>
      <p:pic>
        <p:nvPicPr>
          <p:cNvPr id="7" name="Content Placeholder 6" descr="analysis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702" b="-26702"/>
          <a:stretch>
            <a:fillRect/>
          </a:stretch>
        </p:blipFill>
        <p:spPr>
          <a:xfrm>
            <a:off x="4752974" y="1600200"/>
            <a:ext cx="3933825" cy="4525963"/>
          </a:xfrm>
        </p:spPr>
      </p:pic>
    </p:spTree>
    <p:extLst>
      <p:ext uri="{BB962C8B-B14F-4D97-AF65-F5344CB8AC3E}">
        <p14:creationId xmlns:p14="http://schemas.microsoft.com/office/powerpoint/2010/main" val="411642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policy does a really good job of predicting the best parameters</a:t>
            </a:r>
          </a:p>
          <a:p>
            <a:r>
              <a:rPr lang="en-US" dirty="0" smtClean="0"/>
              <a:t>But these don’t really make a big difference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3606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3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Achieving distributed, fault-tolerant consensus: </a:t>
            </a:r>
            <a:r>
              <a:rPr lang="en-US" dirty="0" err="1" smtClean="0"/>
              <a:t>Paxos</a:t>
            </a:r>
            <a:r>
              <a:rPr lang="en-US" dirty="0" smtClean="0"/>
              <a:t>!</a:t>
            </a:r>
          </a:p>
          <a:p>
            <a:r>
              <a:rPr lang="en-US" dirty="0" smtClean="0"/>
              <a:t>Applying </a:t>
            </a:r>
            <a:r>
              <a:rPr lang="en-US" dirty="0" err="1" smtClean="0"/>
              <a:t>Paxos</a:t>
            </a:r>
            <a:r>
              <a:rPr lang="en-US" dirty="0" smtClean="0"/>
              <a:t> in real world situations (cf. </a:t>
            </a:r>
            <a:r>
              <a:rPr lang="en-US" dirty="0" err="1" smtClean="0"/>
              <a:t>Paxos</a:t>
            </a:r>
            <a:r>
              <a:rPr lang="en-US" dirty="0" smtClean="0"/>
              <a:t> Made Live)</a:t>
            </a:r>
          </a:p>
          <a:p>
            <a:r>
              <a:rPr lang="en-US" dirty="0" smtClean="0"/>
              <a:t>Our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3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constants: heartbeat frequency and master timeouts</a:t>
            </a:r>
          </a:p>
          <a:p>
            <a:pPr lvl="1"/>
            <a:r>
              <a:rPr lang="en-US" dirty="0" smtClean="0"/>
              <a:t>Set based on an initial environment (sweep)</a:t>
            </a:r>
          </a:p>
          <a:p>
            <a:pPr lvl="1"/>
            <a:r>
              <a:rPr lang="en-US" dirty="0" smtClean="0"/>
              <a:t>Not often revisited later on even though environment parameters (like latency and node failure rate) might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4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7788"/>
            <a:ext cx="8229600" cy="162242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A </a:t>
            </a:r>
            <a:r>
              <a:rPr lang="en-US" i="1" dirty="0" err="1"/>
              <a:t>Paxos</a:t>
            </a:r>
            <a:r>
              <a:rPr lang="en-US" i="1" dirty="0"/>
              <a:t> system that measures and adapts to its environment will perform better </a:t>
            </a:r>
            <a:r>
              <a:rPr lang="en-US" i="1" dirty="0" smtClean="0"/>
              <a:t>than one that does not.</a:t>
            </a:r>
          </a:p>
        </p:txBody>
      </p:sp>
    </p:spTree>
    <p:extLst>
      <p:ext uri="{BB962C8B-B14F-4D97-AF65-F5344CB8AC3E}">
        <p14:creationId xmlns:p14="http://schemas.microsoft.com/office/powerpoint/2010/main" val="410697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The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6000" y="1635125"/>
            <a:ext cx="7223125" cy="4206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8737" y="1841499"/>
            <a:ext cx="405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Prestige Elite Std Bold"/>
                <a:cs typeface="Prestige Elite Std Bold"/>
              </a:rPr>
              <a:t>Paxos_Server</a:t>
            </a:r>
            <a:endParaRPr lang="en-US" sz="2400" dirty="0" smtClean="0">
              <a:latin typeface="Prestige Elite Std Bold"/>
              <a:cs typeface="Prestige Elite Std Bold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92250" y="3190875"/>
            <a:ext cx="2587625" cy="2381250"/>
            <a:chOff x="1492250" y="2778125"/>
            <a:chExt cx="2587625" cy="2381250"/>
          </a:xfrm>
        </p:grpSpPr>
        <p:sp>
          <p:nvSpPr>
            <p:cNvPr id="6" name="Rectangle 5"/>
            <p:cNvSpPr/>
            <p:nvPr/>
          </p:nvSpPr>
          <p:spPr>
            <a:xfrm>
              <a:off x="1492250" y="2778125"/>
              <a:ext cx="2587625" cy="23812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51001" y="2995314"/>
              <a:ext cx="2225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Prestige Elite Std Bold"/>
                  <a:cs typeface="Prestige Elite Std Bold"/>
                </a:rPr>
                <a:t>Paxos_Acceptor</a:t>
              </a:r>
              <a:endParaRPr lang="en-US" dirty="0">
                <a:latin typeface="Prestige Elite Std Bold"/>
                <a:cs typeface="Prestige Elite Std Bold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37150" y="3190875"/>
            <a:ext cx="2587625" cy="2381250"/>
            <a:chOff x="5137150" y="2778125"/>
            <a:chExt cx="2587625" cy="2381250"/>
          </a:xfrm>
        </p:grpSpPr>
        <p:sp>
          <p:nvSpPr>
            <p:cNvPr id="7" name="Rectangle 6"/>
            <p:cNvSpPr/>
            <p:nvPr/>
          </p:nvSpPr>
          <p:spPr>
            <a:xfrm>
              <a:off x="5137150" y="2778125"/>
              <a:ext cx="2587625" cy="23812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251" y="2995314"/>
              <a:ext cx="230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Prestige Elite Std Bold"/>
                  <a:cs typeface="Prestige Elite Std Bold"/>
                </a:rPr>
                <a:t>Paxos_Proposer</a:t>
              </a:r>
              <a:endParaRPr lang="en-US" dirty="0">
                <a:latin typeface="Prestige Elite Std Bold"/>
                <a:cs typeface="Prestige Elite Std Bold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47293" y="2303164"/>
            <a:ext cx="277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Heartbeat frequency </a:t>
            </a:r>
          </a:p>
          <a:p>
            <a:r>
              <a:rPr lang="en-US" dirty="0" smtClean="0"/>
              <a:t>- master timeout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79875" y="4218979"/>
            <a:ext cx="105727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079875" y="4524375"/>
            <a:ext cx="105727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288881" y="2921000"/>
            <a:ext cx="238125" cy="487064"/>
            <a:chOff x="5857875" y="2921000"/>
            <a:chExt cx="238125" cy="487064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5857875" y="2921000"/>
              <a:ext cx="0" cy="487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96000" y="2921000"/>
              <a:ext cx="0" cy="487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598737" y="2921000"/>
            <a:ext cx="238125" cy="487064"/>
            <a:chOff x="5857875" y="2921000"/>
            <a:chExt cx="238125" cy="48706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5857875" y="2921000"/>
              <a:ext cx="0" cy="487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096000" y="2921000"/>
              <a:ext cx="0" cy="4870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5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Tracking latency</a:t>
            </a:r>
          </a:p>
          <a:p>
            <a:r>
              <a:rPr lang="en-US" dirty="0" smtClean="0"/>
              <a:t>Tracking drop events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Master notices node drop</a:t>
            </a:r>
          </a:p>
          <a:p>
            <a:pPr marL="914400" lvl="1" indent="-457200">
              <a:buAutoNum type="arabicPeriod"/>
            </a:pPr>
            <a:r>
              <a:rPr lang="en-US" dirty="0" smtClean="0"/>
              <a:t>Node notices master drop (master timeout)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Prestige Elite Std Bold"/>
                <a:cs typeface="Prestige Elite Std Bold"/>
              </a:rPr>
              <a:t>Telemetry</a:t>
            </a:r>
          </a:p>
          <a:p>
            <a:pPr marL="0" indent="0">
              <a:buNone/>
            </a:pPr>
            <a:r>
              <a:rPr lang="en-US" dirty="0">
                <a:latin typeface="Prestige Elite Std Bold"/>
                <a:cs typeface="Prestige Elite Std Bold"/>
              </a:rPr>
              <a:t>	</a:t>
            </a:r>
            <a:r>
              <a:rPr lang="en-US" sz="2000" dirty="0" smtClean="0">
                <a:latin typeface="Prestige Elite Std Bold"/>
                <a:cs typeface="Prestige Elite Std Bold"/>
              </a:rPr>
              <a:t>- average RTT</a:t>
            </a:r>
          </a:p>
          <a:p>
            <a:pPr marL="0" indent="0">
              <a:buNone/>
            </a:pPr>
            <a:r>
              <a:rPr lang="en-US" sz="2000" dirty="0">
                <a:latin typeface="Prestige Elite Std Bold"/>
                <a:cs typeface="Prestige Elite Std Bold"/>
              </a:rPr>
              <a:t>	</a:t>
            </a:r>
            <a:r>
              <a:rPr lang="en-US" sz="2000" dirty="0" smtClean="0">
                <a:latin typeface="Prestige Elite Std Bold"/>
                <a:cs typeface="Prestige Elite Std Bold"/>
              </a:rPr>
              <a:t>- logging drop events</a:t>
            </a:r>
          </a:p>
          <a:p>
            <a:pPr marL="0" indent="0">
              <a:buNone/>
            </a:pPr>
            <a:r>
              <a:rPr lang="en-US" sz="2000" dirty="0">
                <a:latin typeface="Prestige Elite Std Bold"/>
                <a:cs typeface="Prestige Elite Std Bold"/>
              </a:rPr>
              <a:t>	</a:t>
            </a:r>
            <a:r>
              <a:rPr lang="en-US" sz="2000" dirty="0" smtClean="0">
                <a:latin typeface="Prestige Elite Std Bold"/>
                <a:cs typeface="Prestige Elite Std Bold"/>
              </a:rPr>
              <a:t>- MTBF</a:t>
            </a:r>
            <a:endParaRPr lang="en-US" dirty="0">
              <a:latin typeface="Prestige Elite Std Bold"/>
              <a:cs typeface="Prestige Elite Std Bold"/>
            </a:endParaRPr>
          </a:p>
        </p:txBody>
      </p:sp>
    </p:spTree>
    <p:extLst>
      <p:ext uri="{BB962C8B-B14F-4D97-AF65-F5344CB8AC3E}">
        <p14:creationId xmlns:p14="http://schemas.microsoft.com/office/powerpoint/2010/main" val="266044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and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the best overall goodness possible in the current environment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305085"/>
              </p:ext>
            </p:extLst>
          </p:nvPr>
        </p:nvGraphicFramePr>
        <p:xfrm>
          <a:off x="3012141" y="3305175"/>
          <a:ext cx="311971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219200" imgH="431800" progId="Equation.3">
                  <p:embed/>
                </p:oleObj>
              </mc:Choice>
              <mc:Fallback>
                <p:oleObj name="Equation" r:id="rId3" imgW="1219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2141" y="3305175"/>
                        <a:ext cx="3119718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29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be able to adequately measure:</a:t>
            </a:r>
          </a:p>
          <a:p>
            <a:pPr lvl="1"/>
            <a:r>
              <a:rPr lang="en-US" dirty="0" smtClean="0"/>
              <a:t>RTT (latency)</a:t>
            </a:r>
          </a:p>
          <a:p>
            <a:pPr lvl="1"/>
            <a:r>
              <a:rPr lang="en-US" dirty="0" smtClean="0"/>
              <a:t>MTBF</a:t>
            </a:r>
          </a:p>
          <a:p>
            <a:r>
              <a:rPr lang="en-US" dirty="0" smtClean="0"/>
              <a:t>Using these, we had to optimize our policy score of goodness using the heartbeat frequency and master timeout parameters</a:t>
            </a:r>
          </a:p>
        </p:txBody>
      </p:sp>
    </p:spTree>
    <p:extLst>
      <p:ext uri="{BB962C8B-B14F-4D97-AF65-F5344CB8AC3E}">
        <p14:creationId xmlns:p14="http://schemas.microsoft.com/office/powerpoint/2010/main" val="354572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214</Words>
  <Application>Microsoft Macintosh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Equation</vt:lpstr>
      <vt:lpstr>Autopaxos:</vt:lpstr>
      <vt:lpstr>Outline</vt:lpstr>
      <vt:lpstr>Introduction</vt:lpstr>
      <vt:lpstr>Motivation</vt:lpstr>
      <vt:lpstr>PowerPoint Presentation</vt:lpstr>
      <vt:lpstr>Design: The System</vt:lpstr>
      <vt:lpstr>Measurement</vt:lpstr>
      <vt:lpstr>Policy and Adaptation</vt:lpstr>
      <vt:lpstr>Evaluation</vt:lpstr>
      <vt:lpstr>PowerPoint Presentation</vt:lpstr>
      <vt:lpstr>PowerPoint Presentation</vt:lpstr>
      <vt:lpstr>Search Space</vt:lpstr>
      <vt:lpstr>Search Sweep</vt:lpstr>
      <vt:lpstr>PowerPoint Presentation</vt:lpstr>
      <vt:lpstr>Monotonic Shift</vt:lpstr>
      <vt:lpstr>Conclusions</vt:lpstr>
    </vt:vector>
  </TitlesOfParts>
  <Company>24 N Walling Dr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Rizzo</dc:creator>
  <cp:lastModifiedBy>Mike Rizzo</cp:lastModifiedBy>
  <cp:revision>28</cp:revision>
  <dcterms:created xsi:type="dcterms:W3CDTF">2014-05-14T15:06:50Z</dcterms:created>
  <dcterms:modified xsi:type="dcterms:W3CDTF">2014-05-14T15:50:08Z</dcterms:modified>
</cp:coreProperties>
</file>