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80" r:id="rId4"/>
    <p:sldId id="276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51EBD28-074F-4FC3-B7D1-236B85FF2E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1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0ABA84-97AF-41B6-9507-8FEEDA935418}" type="slidenum">
              <a:rPr lang="en-US" sz="1200" b="0" strike="noStrike" spc="-1">
                <a:solidFill>
                  <a:srgbClr val="001C3D"/>
                </a:solidFill>
                <a:latin typeface="Verdana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8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3CAA1F-1053-46B1-B3BA-C8625A1BCC74}" type="slidenum">
              <a:rPr lang="en-US" sz="1200" b="0" strike="noStrike" spc="-1">
                <a:solidFill>
                  <a:srgbClr val="001C3D"/>
                </a:solidFill>
                <a:latin typeface="Verdana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8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51EBD28-074F-4FC3-B7D1-236B85FF2EB4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965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3CAA1F-1053-46B1-B3BA-C8625A1BCC74}" type="slidenum">
              <a:rPr lang="en-US" sz="1200" b="0" strike="noStrike" spc="-1">
                <a:solidFill>
                  <a:srgbClr val="001C3D"/>
                </a:solidFill>
                <a:latin typeface="Verdana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64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3CAA1F-1053-46B1-B3BA-C8625A1BCC74}" type="slidenum">
              <a:rPr lang="en-US" sz="1200" b="0" strike="noStrike" spc="-1">
                <a:solidFill>
                  <a:srgbClr val="001C3D"/>
                </a:solidFill>
                <a:latin typeface="Verdana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11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A1510B5C-672C-EF48-9547-3A5E0583B9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2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6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914400"/>
            <a:ext cx="211455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619125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42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12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10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38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60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5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2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3008313" cy="7032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0" cy="5394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89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>
            <a:extLst>
              <a:ext uri="{FF2B5EF4-FFF2-40B4-BE49-F238E27FC236}">
                <a16:creationId xmlns:a16="http://schemas.microsoft.com/office/drawing/2014/main" id="{5D1BEB6D-5981-6C43-816F-8FD873ACF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7D03DD5E-53E7-6343-BF49-AC2734CFD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14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3CC619C-0A60-CB44-BCB2-4F6A9D4A8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text styles</a:t>
            </a:r>
          </a:p>
          <a:p>
            <a:pPr lvl="1"/>
            <a:r>
              <a:rPr lang="en-US" altLang="en-US" noProof="0" dirty="0"/>
              <a:t>Second level</a:t>
            </a:r>
          </a:p>
          <a:p>
            <a:pPr lvl="2"/>
            <a:r>
              <a:rPr lang="en-US" altLang="en-US" noProof="0" dirty="0"/>
              <a:t>Third level</a:t>
            </a:r>
          </a:p>
          <a:p>
            <a:pPr lvl="3"/>
            <a:r>
              <a:rPr lang="en-US" altLang="en-US" noProof="0" dirty="0"/>
              <a:t>Fourth level</a:t>
            </a:r>
          </a:p>
          <a:p>
            <a:pPr lvl="4"/>
            <a:r>
              <a:rPr lang="en-US" altLang="en-US" noProof="0" dirty="0"/>
              <a:t>Fifth level</a:t>
            </a:r>
          </a:p>
        </p:txBody>
      </p:sp>
      <p:sp>
        <p:nvSpPr>
          <p:cNvPr id="1029" name="Text Box 12">
            <a:extLst>
              <a:ext uri="{FF2B5EF4-FFF2-40B4-BE49-F238E27FC236}">
                <a16:creationId xmlns:a16="http://schemas.microsoft.com/office/drawing/2014/main" id="{49D290B9-691D-9845-B1EF-DDB6373CE6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7500" y="6223000"/>
            <a:ext cx="6248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defRPr sz="32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 b="1" dirty="0">
                <a:solidFill>
                  <a:schemeClr val="bg1"/>
                </a:solidFill>
              </a:rPr>
              <a:t>DKE project: A</a:t>
            </a:r>
            <a:r>
              <a:rPr lang="en-US" altLang="en-US" sz="1400" b="1" baseline="0" dirty="0">
                <a:solidFill>
                  <a:schemeClr val="bg1"/>
                </a:solidFill>
              </a:rPr>
              <a:t> Space Odyssey </a:t>
            </a:r>
            <a:r>
              <a:rPr lang="mr-IN" altLang="en-US" sz="1400" b="1" baseline="0" dirty="0">
                <a:solidFill>
                  <a:schemeClr val="bg1"/>
                </a:solidFill>
              </a:rPr>
              <a:t>–</a:t>
            </a:r>
            <a:r>
              <a:rPr lang="en-US" altLang="en-US" sz="1400" b="1" baseline="0" dirty="0">
                <a:solidFill>
                  <a:schemeClr val="bg1"/>
                </a:solidFill>
              </a:rPr>
              <a:t> Group 3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1C3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33520" y="1890720"/>
            <a:ext cx="8228880" cy="10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PROJECT 2.1: A SPACE ODDYSEY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33520" y="2757960"/>
            <a:ext cx="822888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Group 3: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Verdana"/>
                <a:ea typeface="DejaVu Sans"/>
              </a:rPr>
              <a:t>Vande-Wouwer</a:t>
            </a: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. E., Huang Y., Ntourali A.,</a:t>
            </a:r>
            <a:r>
              <a:rPr lang="en-US" sz="2800" spc="-1" dirty="0">
                <a:solidFill>
                  <a:srgbClr val="FFFFFF"/>
                </a:solidFill>
                <a:ea typeface="DejaVu Sans"/>
              </a:rPr>
              <a:t> Dick T. </a:t>
            </a: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&amp; Van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Verdana"/>
                <a:ea typeface="DejaVu Sans"/>
              </a:rPr>
              <a:t>Boeijen</a:t>
            </a: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I.M.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04920" y="914400"/>
            <a:ext cx="845748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1C3D"/>
                </a:solidFill>
                <a:latin typeface="Verdana"/>
                <a:ea typeface="DejaVu Sans"/>
              </a:rPr>
              <a:t>Problem definition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04920" y="3048120"/>
            <a:ext cx="822888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304920" y="1739880"/>
            <a:ext cx="8474760" cy="44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A cannonball shot from the Earth that follows the simulated physics rules on a solar system with actual solar and planetary orbital positions and velocities.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Acquire actual solar &amp; planetary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A physics engine that computes the paths of celestial objects</a:t>
            </a:r>
            <a:endParaRPr lang="en-US" sz="2800" strike="noStrike" spc="-1" dirty="0">
              <a:solidFill>
                <a:srgbClr val="001C3D"/>
              </a:solidFill>
              <a:latin typeface="Arial"/>
              <a:ea typeface="DejaVu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ea typeface="DejaVu Sans"/>
              </a:rPr>
              <a:t>A ballistic shot to Titan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trike="noStrike" spc="-1" dirty="0">
              <a:solidFill>
                <a:srgbClr val="001C3D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529F-8CC9-7341-A177-E9437DF5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Planetary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5F31-5A6F-A14E-9C8D-BCDF68F3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phases</a:t>
            </a:r>
          </a:p>
          <a:p>
            <a:pPr lvl="1"/>
            <a:r>
              <a:rPr lang="en-US" dirty="0"/>
              <a:t>Kepler approximation</a:t>
            </a:r>
          </a:p>
          <a:p>
            <a:pPr lvl="2"/>
            <a:r>
              <a:rPr lang="en-US" dirty="0"/>
              <a:t>Time jump</a:t>
            </a:r>
          </a:p>
          <a:p>
            <a:pPr lvl="1"/>
            <a:r>
              <a:rPr lang="en-US" dirty="0"/>
              <a:t>N–body simulator</a:t>
            </a:r>
          </a:p>
          <a:p>
            <a:pPr lvl="2"/>
            <a:r>
              <a:rPr lang="en-US" dirty="0" err="1"/>
              <a:t>Eueler</a:t>
            </a:r>
            <a:endParaRPr lang="en-US" dirty="0"/>
          </a:p>
          <a:p>
            <a:pPr lvl="2"/>
            <a:r>
              <a:rPr lang="en-US" dirty="0"/>
              <a:t>Velocity </a:t>
            </a:r>
            <a:r>
              <a:rPr lang="en-US" dirty="0" err="1"/>
              <a:t>verlet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3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4"/>
          <p:cNvSpPr/>
          <p:nvPr/>
        </p:nvSpPr>
        <p:spPr>
          <a:xfrm>
            <a:off x="304920" y="1739880"/>
            <a:ext cx="8474760" cy="44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800" strike="noStrike" spc="-1" dirty="0">
              <a:solidFill>
                <a:srgbClr val="001C3D"/>
              </a:solidFill>
              <a:latin typeface="Arial"/>
              <a:ea typeface="DejaVu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CF191-05C3-874C-8F05-E0607874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– body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2DD0-7268-844D-B5C6-7BB7A57D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3722914" cy="4114800"/>
          </a:xfrm>
        </p:spPr>
        <p:txBody>
          <a:bodyPr/>
          <a:lstStyle/>
          <a:p>
            <a:r>
              <a:rPr lang="en-US" dirty="0"/>
              <a:t>Euler</a:t>
            </a:r>
          </a:p>
          <a:p>
            <a:pPr lvl="1"/>
            <a:r>
              <a:rPr lang="en-US" dirty="0"/>
              <a:t>First order ODE</a:t>
            </a:r>
          </a:p>
          <a:p>
            <a:pPr lvl="1"/>
            <a:r>
              <a:rPr lang="en-US" dirty="0"/>
              <a:t>O(h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 err="1"/>
              <a:t>Verlet</a:t>
            </a:r>
            <a:r>
              <a:rPr lang="en-US" dirty="0"/>
              <a:t> velocity</a:t>
            </a:r>
          </a:p>
          <a:p>
            <a:pPr lvl="1"/>
            <a:r>
              <a:rPr lang="en-US" dirty="0"/>
              <a:t>Second order ODE</a:t>
            </a:r>
          </a:p>
          <a:p>
            <a:pPr lvl="1"/>
            <a:r>
              <a:rPr lang="en-US" dirty="0"/>
              <a:t>O(h</a:t>
            </a:r>
            <a:r>
              <a:rPr lang="en-US" baseline="30000" dirty="0"/>
              <a:t>4</a:t>
            </a:r>
            <a:r>
              <a:rPr lang="en-US" dirty="0"/>
              <a:t>) position</a:t>
            </a:r>
          </a:p>
          <a:p>
            <a:pPr lvl="1"/>
            <a:r>
              <a:rPr lang="en-US" dirty="0"/>
              <a:t>O(h</a:t>
            </a:r>
            <a:r>
              <a:rPr lang="en-US" baseline="30000" dirty="0"/>
              <a:t>2</a:t>
            </a:r>
            <a:r>
              <a:rPr lang="en-US" dirty="0"/>
              <a:t>) velocity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D7F83-79DE-A04D-BD0A-1A6E26CE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68" y="3755571"/>
            <a:ext cx="5088712" cy="2022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89795D-85BA-D146-97B5-3642B1790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16" y="1966686"/>
            <a:ext cx="3864429" cy="14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4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04920" y="914400"/>
            <a:ext cx="845748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Visualization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304920" y="3048120"/>
            <a:ext cx="822888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304920" y="1739880"/>
            <a:ext cx="8474760" cy="44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dirty="0" err="1"/>
              <a:t>JavaFX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trike="noStrike" spc="-1" dirty="0">
                <a:solidFill>
                  <a:srgbClr val="001C3D"/>
                </a:solidFill>
                <a:latin typeface="Arial"/>
                <a:ea typeface="DejaVu Sans"/>
              </a:rPr>
              <a:t>3D Space (3D Shapes)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Camera Events (Rotation, Move and Zoom)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trike="noStrike" spc="-1" dirty="0">
                <a:solidFill>
                  <a:srgbClr val="001C3D"/>
                </a:solidFill>
                <a:latin typeface="Arial"/>
                <a:ea typeface="DejaVu Sans"/>
              </a:rPr>
              <a:t>Textures</a:t>
            </a:r>
          </a:p>
        </p:txBody>
      </p:sp>
    </p:spTree>
    <p:extLst>
      <p:ext uri="{BB962C8B-B14F-4D97-AF65-F5344CB8AC3E}">
        <p14:creationId xmlns:p14="http://schemas.microsoft.com/office/powerpoint/2010/main" val="1021514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04920" y="914400"/>
            <a:ext cx="845748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Plans for the Next Phase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304920" y="3048120"/>
            <a:ext cx="822888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304920" y="1739880"/>
            <a:ext cx="8474760" cy="44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Runge-</a:t>
            </a:r>
            <a:r>
              <a:rPr lang="en-US" sz="2800" spc="-1" dirty="0" err="1">
                <a:solidFill>
                  <a:srgbClr val="001C3D"/>
                </a:solidFill>
                <a:latin typeface="Arial"/>
                <a:ea typeface="DejaVu Sans"/>
              </a:rPr>
              <a:t>Kutta</a:t>
            </a: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 Methods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trike="noStrike" spc="-1" dirty="0">
                <a:solidFill>
                  <a:srgbClr val="001C3D"/>
                </a:solidFill>
                <a:latin typeface="Arial"/>
                <a:ea typeface="DejaVu Sans"/>
              </a:rPr>
              <a:t>A multiple-staged rocket with propulsive forces.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Gravitational Catapult Orbit Calculations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Transfer Orbits &amp; </a:t>
            </a:r>
            <a:r>
              <a:rPr lang="en-US" sz="2800" spc="-1" dirty="0" err="1">
                <a:solidFill>
                  <a:srgbClr val="001C3D"/>
                </a:solidFill>
                <a:latin typeface="Arial"/>
                <a:ea typeface="DejaVu Sans"/>
              </a:rPr>
              <a:t>Rendez-vous</a:t>
            </a: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 Orbit Calculations</a:t>
            </a:r>
            <a:endParaRPr lang="en-US" sz="2800" strike="noStrike" spc="-1" dirty="0">
              <a:solidFill>
                <a:srgbClr val="001C3D"/>
              </a:solidFill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" dirty="0">
                <a:solidFill>
                  <a:srgbClr val="001C3D"/>
                </a:solidFill>
                <a:latin typeface="Arial"/>
                <a:ea typeface="DejaVu Sans"/>
              </a:rPr>
              <a:t>Orbit visualization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2800" strike="noStrike" spc="-1" dirty="0">
              <a:solidFill>
                <a:srgbClr val="001C3D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25375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1C3D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1C3D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169</Words>
  <Application>Microsoft Macintosh PowerPoint</Application>
  <PresentationFormat>On-screen Show (4:3)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Verdana</vt:lpstr>
      <vt:lpstr>Blank Presentation</vt:lpstr>
      <vt:lpstr>PowerPoint Presentation</vt:lpstr>
      <vt:lpstr>PowerPoint Presentation</vt:lpstr>
      <vt:lpstr>Planetary positioning</vt:lpstr>
      <vt:lpstr>N – body simulator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Boeijen, Inger van (Stud. DKE / FPN / Alumni)</dc:creator>
  <cp:lastModifiedBy>Boeijen, Inger van (Stud. DKE / Alumni)</cp:lastModifiedBy>
  <cp:revision>28</cp:revision>
  <dcterms:created xsi:type="dcterms:W3CDTF">2018-12-12T22:35:37Z</dcterms:created>
  <dcterms:modified xsi:type="dcterms:W3CDTF">2019-03-22T10:19:50Z</dcterms:modified>
</cp:coreProperties>
</file>