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6" r:id="rId6"/>
    <p:sldId id="264" r:id="rId7"/>
    <p:sldId id="265" r:id="rId8"/>
    <p:sldId id="258" r:id="rId9"/>
    <p:sldId id="26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83192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F08EC6-5A70-4FEF-AE08-5B9D8AC1A6BE}"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355407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49403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822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81036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82821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22810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976582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579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287252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33479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F08EC6-5A70-4FEF-AE08-5B9D8AC1A6BE}"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334273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08EC6-5A70-4FEF-AE08-5B9D8AC1A6BE}" type="datetimeFigureOut">
              <a:rPr lang="en-IN" smtClean="0"/>
              <a:t>01-12-2018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84289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337408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87404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FF08EC6-5A70-4FEF-AE08-5B9D8AC1A6BE}" type="datetimeFigureOut">
              <a:rPr lang="en-IN" smtClean="0"/>
              <a:t>01-12-2018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105643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F08EC6-5A70-4FEF-AE08-5B9D8AC1A6BE}"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E9730-343A-420F-96B4-018A1115A8F1}" type="slidenum">
              <a:rPr lang="en-IN" smtClean="0"/>
              <a:t>‹#›</a:t>
            </a:fld>
            <a:endParaRPr lang="en-IN"/>
          </a:p>
        </p:txBody>
      </p:sp>
    </p:spTree>
    <p:extLst>
      <p:ext uri="{BB962C8B-B14F-4D97-AF65-F5344CB8AC3E}">
        <p14:creationId xmlns:p14="http://schemas.microsoft.com/office/powerpoint/2010/main" val="93262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F08EC6-5A70-4FEF-AE08-5B9D8AC1A6BE}" type="datetimeFigureOut">
              <a:rPr lang="en-IN" smtClean="0"/>
              <a:t>01-12-2018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EE9730-343A-420F-96B4-018A1115A8F1}" type="slidenum">
              <a:rPr lang="en-IN" smtClean="0"/>
              <a:t>‹#›</a:t>
            </a:fld>
            <a:endParaRPr lang="en-IN"/>
          </a:p>
        </p:txBody>
      </p:sp>
    </p:spTree>
    <p:extLst>
      <p:ext uri="{BB962C8B-B14F-4D97-AF65-F5344CB8AC3E}">
        <p14:creationId xmlns:p14="http://schemas.microsoft.com/office/powerpoint/2010/main" val="28856559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29343"/>
            <a:ext cx="8825658" cy="3329581"/>
          </a:xfrm>
        </p:spPr>
        <p:txBody>
          <a:bodyPr/>
          <a:lstStyle/>
          <a:p>
            <a:r>
              <a:rPr lang="en-US" dirty="0" smtClean="0"/>
              <a:t>AI PLAYS GAME USING NUERAL NETWORK</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8368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52718"/>
            <a:ext cx="9404723" cy="1400530"/>
          </a:xfrm>
        </p:spPr>
        <p:txBody>
          <a:bodyPr/>
          <a:lstStyle/>
          <a:p>
            <a:r>
              <a:rPr lang="en-IN" dirty="0" smtClean="0"/>
              <a:t>EXPECTED OUTCOME</a:t>
            </a:r>
            <a:endParaRPr lang="en-IN" dirty="0"/>
          </a:p>
        </p:txBody>
      </p:sp>
      <p:sp>
        <p:nvSpPr>
          <p:cNvPr id="3" name="Content Placeholder 2"/>
          <p:cNvSpPr>
            <a:spLocks noGrp="1"/>
          </p:cNvSpPr>
          <p:nvPr>
            <p:ph idx="1"/>
          </p:nvPr>
        </p:nvSpPr>
        <p:spPr/>
        <p:txBody>
          <a:bodyPr/>
          <a:lstStyle/>
          <a:p>
            <a:r>
              <a:rPr lang="en-IN" dirty="0" smtClean="0"/>
              <a:t>At the end Dino will learn to play the game.</a:t>
            </a:r>
            <a:endParaRPr lang="en-IN" dirty="0"/>
          </a:p>
        </p:txBody>
      </p:sp>
    </p:spTree>
    <p:extLst>
      <p:ext uri="{BB962C8B-B14F-4D97-AF65-F5344CB8AC3E}">
        <p14:creationId xmlns:p14="http://schemas.microsoft.com/office/powerpoint/2010/main" val="382624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4955" y="729344"/>
            <a:ext cx="8825658" cy="10863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PREDICTION MODEL</a:t>
            </a:r>
            <a:endParaRPr lang="en-IN" dirty="0"/>
          </a:p>
        </p:txBody>
      </p:sp>
      <p:sp>
        <p:nvSpPr>
          <p:cNvPr id="8" name="Subtitle 2"/>
          <p:cNvSpPr txBox="1">
            <a:spLocks/>
          </p:cNvSpPr>
          <p:nvPr/>
        </p:nvSpPr>
        <p:spPr>
          <a:xfrm>
            <a:off x="1154954" y="2664823"/>
            <a:ext cx="9752531" cy="2973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3600" dirty="0" smtClean="0"/>
              <a:t>Q Learning</a:t>
            </a:r>
          </a:p>
          <a:p>
            <a:r>
              <a:rPr lang="en-IN" sz="3600" dirty="0" smtClean="0"/>
              <a:t>Reinforcement Learning</a:t>
            </a:r>
            <a:endParaRPr lang="en-IN" sz="3600" dirty="0"/>
          </a:p>
        </p:txBody>
      </p:sp>
    </p:spTree>
    <p:extLst>
      <p:ext uri="{BB962C8B-B14F-4D97-AF65-F5344CB8AC3E}">
        <p14:creationId xmlns:p14="http://schemas.microsoft.com/office/powerpoint/2010/main" val="280911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94132"/>
            <a:ext cx="9404723" cy="811708"/>
          </a:xfrm>
        </p:spPr>
        <p:txBody>
          <a:bodyPr/>
          <a:lstStyle/>
          <a:p>
            <a:r>
              <a:rPr lang="en-US" dirty="0" smtClean="0"/>
              <a:t>Q Learning</a:t>
            </a:r>
            <a:endParaRPr lang="en-IN" dirty="0"/>
          </a:p>
        </p:txBody>
      </p:sp>
      <p:sp>
        <p:nvSpPr>
          <p:cNvPr id="3" name="Content Placeholder 2"/>
          <p:cNvSpPr>
            <a:spLocks noGrp="1"/>
          </p:cNvSpPr>
          <p:nvPr>
            <p:ph idx="1"/>
          </p:nvPr>
        </p:nvSpPr>
        <p:spPr>
          <a:xfrm>
            <a:off x="646111" y="979714"/>
            <a:ext cx="10522631" cy="5336177"/>
          </a:xfrm>
        </p:spPr>
        <p:txBody>
          <a:bodyPr>
            <a:noAutofit/>
          </a:bodyPr>
          <a:lstStyle/>
          <a:p>
            <a:r>
              <a:rPr lang="en-US" dirty="0" smtClean="0">
                <a:latin typeface="Arial Black" panose="020B0A04020102020204" pitchFamily="34" charset="0"/>
              </a:rPr>
              <a:t>It is a reinforcement learning technique, where we try to approximate a special function which drives the action-selection policy for any sequence of environment states.</a:t>
            </a:r>
          </a:p>
          <a:p>
            <a:r>
              <a:rPr lang="en-US" dirty="0" smtClean="0">
                <a:latin typeface="Arial Black" panose="020B0A04020102020204" pitchFamily="34" charset="0"/>
              </a:rPr>
              <a:t>Goal </a:t>
            </a:r>
            <a:r>
              <a:rPr lang="en-US" dirty="0">
                <a:latin typeface="Arial Black" panose="020B0A04020102020204" pitchFamily="34" charset="0"/>
              </a:rPr>
              <a:t>is to learn a policy which tells an agent what action to take under what circumstances.</a:t>
            </a:r>
          </a:p>
          <a:p>
            <a:r>
              <a:rPr lang="en-US" dirty="0">
                <a:latin typeface="Arial Black" panose="020B0A04020102020204" pitchFamily="34" charset="0"/>
              </a:rPr>
              <a:t>Q-learning is a model-less implementation of Reinforcement Learning where a table of Q values is maintained against each state, action taken and the resulting reward.</a:t>
            </a:r>
          </a:p>
          <a:p>
            <a:r>
              <a:rPr lang="en-US" dirty="0">
                <a:latin typeface="Arial Black" panose="020B0A04020102020204" pitchFamily="34" charset="0"/>
              </a:rPr>
              <a:t>Does not require model of environment</a:t>
            </a:r>
          </a:p>
          <a:p>
            <a:r>
              <a:rPr lang="en-US" dirty="0">
                <a:latin typeface="Arial Black" panose="020B0A04020102020204" pitchFamily="34" charset="0"/>
              </a:rPr>
              <a:t>Handle problems with stochastic transitions and rewards, without requiring </a:t>
            </a:r>
            <a:r>
              <a:rPr lang="en-US" dirty="0" smtClean="0">
                <a:latin typeface="Arial Black" panose="020B0A04020102020204" pitchFamily="34" charset="0"/>
              </a:rPr>
              <a:t>adaptations</a:t>
            </a:r>
            <a:endParaRPr lang="en-US" dirty="0">
              <a:latin typeface="Arial Black" panose="020B0A04020102020204" pitchFamily="34" charset="0"/>
            </a:endParaRPr>
          </a:p>
          <a:p>
            <a:r>
              <a:rPr lang="en-US" dirty="0" smtClean="0">
                <a:latin typeface="Arial Black" panose="020B0A04020102020204" pitchFamily="34" charset="0"/>
              </a:rPr>
              <a:t>Here, the </a:t>
            </a:r>
            <a:r>
              <a:rPr lang="en-US" dirty="0">
                <a:latin typeface="Arial Black" panose="020B0A04020102020204" pitchFamily="34" charset="0"/>
              </a:rPr>
              <a:t>states are game screenshots and actions, do nothing and jump[0,1]</a:t>
            </a:r>
            <a:endParaRPr lang="en-US" dirty="0">
              <a:latin typeface="Arial Black" panose="020B0A04020102020204" pitchFamily="34" charset="0"/>
            </a:endParaRPr>
          </a:p>
        </p:txBody>
      </p:sp>
    </p:spTree>
    <p:extLst>
      <p:ext uri="{BB962C8B-B14F-4D97-AF65-F5344CB8AC3E}">
        <p14:creationId xmlns:p14="http://schemas.microsoft.com/office/powerpoint/2010/main" val="133160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75370" y="125552"/>
            <a:ext cx="9404723" cy="811708"/>
          </a:xfrm>
        </p:spPr>
        <p:txBody>
          <a:bodyPr/>
          <a:lstStyle/>
          <a:p>
            <a:r>
              <a:rPr lang="en-US" dirty="0" smtClean="0"/>
              <a:t>Reinforcement Learning</a:t>
            </a:r>
            <a:endParaRPr lang="en-IN" dirty="0"/>
          </a:p>
        </p:txBody>
      </p:sp>
      <p:sp>
        <p:nvSpPr>
          <p:cNvPr id="8" name="Content Placeholder 2"/>
          <p:cNvSpPr>
            <a:spLocks noGrp="1"/>
          </p:cNvSpPr>
          <p:nvPr>
            <p:ph idx="1"/>
          </p:nvPr>
        </p:nvSpPr>
        <p:spPr>
          <a:xfrm>
            <a:off x="0" y="791282"/>
            <a:ext cx="7889966" cy="5869795"/>
          </a:xfrm>
        </p:spPr>
        <p:txBody>
          <a:bodyPr>
            <a:noAutofit/>
          </a:bodyPr>
          <a:lstStyle/>
          <a:p>
            <a:pPr algn="just"/>
            <a:r>
              <a:rPr lang="en-US" sz="1950" dirty="0" smtClean="0">
                <a:latin typeface="Arial Black" panose="020B0A04020102020204" pitchFamily="34" charset="0"/>
              </a:rPr>
              <a:t>Each </a:t>
            </a:r>
            <a:r>
              <a:rPr lang="en-US" sz="1950" dirty="0">
                <a:latin typeface="Arial Black" panose="020B0A04020102020204" pitchFamily="34" charset="0"/>
              </a:rPr>
              <a:t>and every one of us has learned to walk using the concept of Reinforcement Learning (RL) and this is how our brain still works</a:t>
            </a:r>
            <a:r>
              <a:rPr lang="en-US" sz="1950" dirty="0" smtClean="0">
                <a:latin typeface="Arial Black" panose="020B0A04020102020204" pitchFamily="34" charset="0"/>
              </a:rPr>
              <a:t>.</a:t>
            </a:r>
          </a:p>
          <a:p>
            <a:pPr algn="just"/>
            <a:r>
              <a:rPr lang="en-US" sz="1950" dirty="0" smtClean="0">
                <a:latin typeface="Arial Black" panose="020B0A04020102020204" pitchFamily="34" charset="0"/>
              </a:rPr>
              <a:t>In the </a:t>
            </a:r>
            <a:r>
              <a:rPr lang="en-US" sz="1950" dirty="0">
                <a:latin typeface="Arial Black" panose="020B0A04020102020204" pitchFamily="34" charset="0"/>
              </a:rPr>
              <a:t>analogy of child’s walk, a positive reward would be a clap from parents or ability to reach a candy and a negative reward would be no candy. The child then first learns to stand up before starting to walk.</a:t>
            </a:r>
            <a:endParaRPr lang="en-US" sz="1950" dirty="0" smtClean="0">
              <a:latin typeface="Arial Black" panose="020B0A04020102020204" pitchFamily="34" charset="0"/>
            </a:endParaRPr>
          </a:p>
          <a:p>
            <a:pPr algn="just"/>
            <a:r>
              <a:rPr lang="en-US" sz="1950" dirty="0">
                <a:latin typeface="Arial Black" panose="020B0A04020102020204" pitchFamily="34" charset="0"/>
              </a:rPr>
              <a:t> Dino, is to maximize a certain numeric reward by performing a particular sequence of actions in the </a:t>
            </a:r>
            <a:r>
              <a:rPr lang="en-US" sz="1950" dirty="0" smtClean="0">
                <a:latin typeface="Arial Black" panose="020B0A04020102020204" pitchFamily="34" charset="0"/>
              </a:rPr>
              <a:t>environment.</a:t>
            </a:r>
          </a:p>
          <a:p>
            <a:pPr algn="just"/>
            <a:r>
              <a:rPr lang="en-US" sz="1950" dirty="0" smtClean="0">
                <a:latin typeface="Arial Black" panose="020B0A04020102020204" pitchFamily="34" charset="0"/>
              </a:rPr>
              <a:t>The </a:t>
            </a:r>
            <a:r>
              <a:rPr lang="en-US" sz="1950" dirty="0">
                <a:latin typeface="Arial Black" panose="020B0A04020102020204" pitchFamily="34" charset="0"/>
              </a:rPr>
              <a:t>biggest challenge in RL is the absence of supervision (labeled data) to guide the agent</a:t>
            </a:r>
            <a:r>
              <a:rPr lang="en-US" sz="1950" dirty="0" smtClean="0">
                <a:latin typeface="Arial Black" panose="020B0A04020102020204" pitchFamily="34" charset="0"/>
              </a:rPr>
              <a:t>.</a:t>
            </a:r>
          </a:p>
          <a:p>
            <a:pPr algn="just"/>
            <a:r>
              <a:rPr lang="en-US" sz="1950" dirty="0" smtClean="0">
                <a:latin typeface="Arial Black" panose="020B0A04020102020204" pitchFamily="34" charset="0"/>
              </a:rPr>
              <a:t>It </a:t>
            </a:r>
            <a:r>
              <a:rPr lang="en-US" sz="1950" dirty="0">
                <a:latin typeface="Arial Black" panose="020B0A04020102020204" pitchFamily="34" charset="0"/>
              </a:rPr>
              <a:t>must explore and learn on its own. The agent starts by randomly performing actions and observing the rewards each action brings and learns to predict the best possible action when faced with a similar state of the environment</a:t>
            </a:r>
            <a:endParaRPr lang="en-US" sz="1950" dirty="0">
              <a:latin typeface="Arial Black" panose="020B0A04020102020204" pitchFamily="34" charset="0"/>
            </a:endParaRPr>
          </a:p>
        </p:txBody>
      </p:sp>
      <p:pic>
        <p:nvPicPr>
          <p:cNvPr id="2050" name="Picture 2" descr="rl-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966" y="2295058"/>
            <a:ext cx="4180255" cy="381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3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IN" dirty="0"/>
          </a:p>
        </p:txBody>
      </p:sp>
      <p:sp>
        <p:nvSpPr>
          <p:cNvPr id="3" name="Content Placeholder 2"/>
          <p:cNvSpPr>
            <a:spLocks noGrp="1"/>
          </p:cNvSpPr>
          <p:nvPr>
            <p:ph idx="1"/>
          </p:nvPr>
        </p:nvSpPr>
        <p:spPr>
          <a:xfrm>
            <a:off x="410979" y="2052916"/>
            <a:ext cx="11345591" cy="4195481"/>
          </a:xfrm>
        </p:spPr>
        <p:txBody>
          <a:bodyPr>
            <a:normAutofit lnSpcReduction="10000"/>
          </a:bodyPr>
          <a:lstStyle/>
          <a:p>
            <a:pPr marL="0" indent="0">
              <a:spcBef>
                <a:spcPts val="0"/>
              </a:spcBef>
              <a:buNone/>
            </a:pPr>
            <a:r>
              <a:rPr lang="en-US" dirty="0">
                <a:latin typeface="Arial Black" panose="020B0A04020102020204" pitchFamily="34" charset="0"/>
              </a:rPr>
              <a:t>class Game:</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__</a:t>
            </a:r>
            <a:r>
              <a:rPr lang="en-US" dirty="0" err="1">
                <a:latin typeface="Arial Black" panose="020B0A04020102020204" pitchFamily="34" charset="0"/>
              </a:rPr>
              <a:t>init</a:t>
            </a:r>
            <a:r>
              <a:rPr lang="en-US" dirty="0">
                <a:latin typeface="Arial Black" panose="020B0A04020102020204" pitchFamily="34" charset="0"/>
              </a:rPr>
              <a:t>__(self):</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self._driver</a:t>
            </a:r>
            <a:r>
              <a:rPr lang="en-US" dirty="0">
                <a:latin typeface="Arial Black" panose="020B0A04020102020204" pitchFamily="34" charset="0"/>
              </a:rPr>
              <a:t> = </a:t>
            </a:r>
            <a:r>
              <a:rPr lang="en-US" dirty="0" err="1">
                <a:latin typeface="Arial Black" panose="020B0A04020102020204" pitchFamily="34" charset="0"/>
              </a:rPr>
              <a:t>webdriver.Chrome</a:t>
            </a:r>
            <a:r>
              <a:rPr lang="en-US" dirty="0">
                <a:latin typeface="Arial Black" panose="020B0A04020102020204" pitchFamily="34" charset="0"/>
              </a:rPr>
              <a:t>(</a:t>
            </a:r>
            <a:r>
              <a:rPr lang="en-US" dirty="0" err="1">
                <a:latin typeface="Arial Black" panose="020B0A04020102020204" pitchFamily="34" charset="0"/>
              </a:rPr>
              <a:t>executable_path</a:t>
            </a:r>
            <a:r>
              <a:rPr lang="en-US" dirty="0">
                <a:latin typeface="Arial Black" panose="020B0A04020102020204" pitchFamily="34" charset="0"/>
              </a:rPr>
              <a:t> = </a:t>
            </a:r>
            <a:r>
              <a:rPr lang="en-US" dirty="0" err="1">
                <a:latin typeface="Arial Black" panose="020B0A04020102020204" pitchFamily="34" charset="0"/>
              </a:rPr>
              <a:t>chrome_driver_path</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self._</a:t>
            </a:r>
            <a:r>
              <a:rPr lang="en-US" dirty="0" err="1">
                <a:latin typeface="Arial Black" panose="020B0A04020102020204" pitchFamily="34" charset="0"/>
              </a:rPr>
              <a:t>driver.set_window_position</a:t>
            </a:r>
            <a:r>
              <a:rPr lang="en-US" dirty="0">
                <a:latin typeface="Arial Black" panose="020B0A04020102020204" pitchFamily="34" charset="0"/>
              </a:rPr>
              <a:t>(x=-10,y=0)</a:t>
            </a:r>
          </a:p>
          <a:p>
            <a:pPr marL="0" indent="0">
              <a:spcBef>
                <a:spcPts val="0"/>
              </a:spcBef>
              <a:buNone/>
            </a:pPr>
            <a:r>
              <a:rPr lang="en-US" dirty="0">
                <a:latin typeface="Arial Black" panose="020B0A04020102020204" pitchFamily="34" charset="0"/>
              </a:rPr>
              <a:t>        self._</a:t>
            </a:r>
            <a:r>
              <a:rPr lang="en-US" dirty="0" err="1">
                <a:latin typeface="Arial Black" panose="020B0A04020102020204" pitchFamily="34" charset="0"/>
              </a:rPr>
              <a:t>driver.get</a:t>
            </a:r>
            <a:r>
              <a:rPr lang="en-US" dirty="0">
                <a:latin typeface="Arial Black" panose="020B0A04020102020204" pitchFamily="34" charset="0"/>
              </a:rPr>
              <a:t>(</a:t>
            </a:r>
            <a:r>
              <a:rPr lang="en-US" dirty="0" err="1">
                <a:latin typeface="Arial Black" panose="020B0A04020102020204" pitchFamily="34" charset="0"/>
              </a:rPr>
              <a:t>game_url</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restart(self):</a:t>
            </a:r>
          </a:p>
          <a:p>
            <a:pPr marL="0" indent="0">
              <a:spcBef>
                <a:spcPts val="0"/>
              </a:spcBef>
              <a:buNone/>
            </a:pPr>
            <a:r>
              <a:rPr lang="en-US" dirty="0">
                <a:latin typeface="Arial Black" panose="020B0A04020102020204" pitchFamily="34" charset="0"/>
              </a:rPr>
              <a:t>        self._</a:t>
            </a:r>
            <a:r>
              <a:rPr lang="en-US" dirty="0" err="1">
                <a:latin typeface="Arial Black" panose="020B0A04020102020204" pitchFamily="34" charset="0"/>
              </a:rPr>
              <a:t>driver.execute_script</a:t>
            </a:r>
            <a:r>
              <a:rPr lang="en-US" dirty="0">
                <a:latin typeface="Arial Black" panose="020B0A04020102020204" pitchFamily="34" charset="0"/>
              </a:rPr>
              <a:t>("</a:t>
            </a:r>
            <a:r>
              <a:rPr lang="en-US" dirty="0" err="1">
                <a:latin typeface="Arial Black" panose="020B0A04020102020204" pitchFamily="34" charset="0"/>
              </a:rPr>
              <a:t>Runner.instance_.restart</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a:t>
            </a:r>
            <a:r>
              <a:rPr lang="en-US" dirty="0" err="1">
                <a:latin typeface="Arial Black" panose="020B0A04020102020204" pitchFamily="34" charset="0"/>
              </a:rPr>
              <a:t>press_up</a:t>
            </a:r>
            <a:r>
              <a:rPr lang="en-US" dirty="0">
                <a:latin typeface="Arial Black" panose="020B0A04020102020204" pitchFamily="34" charset="0"/>
              </a:rPr>
              <a:t>(self):</a:t>
            </a:r>
          </a:p>
          <a:p>
            <a:pPr marL="0" indent="0">
              <a:spcBef>
                <a:spcPts val="0"/>
              </a:spcBef>
              <a:buNone/>
            </a:pPr>
            <a:r>
              <a:rPr lang="en-US" dirty="0">
                <a:latin typeface="Arial Black" panose="020B0A04020102020204" pitchFamily="34" charset="0"/>
              </a:rPr>
              <a:t>        self._</a:t>
            </a:r>
            <a:r>
              <a:rPr lang="en-US" dirty="0" err="1">
                <a:latin typeface="Arial Black" panose="020B0A04020102020204" pitchFamily="34" charset="0"/>
              </a:rPr>
              <a:t>driver.find_element_by_tag_name</a:t>
            </a:r>
            <a:r>
              <a:rPr lang="en-US" dirty="0">
                <a:latin typeface="Arial Black" panose="020B0A04020102020204" pitchFamily="34" charset="0"/>
              </a:rPr>
              <a:t>("body").</a:t>
            </a:r>
            <a:r>
              <a:rPr lang="en-US" dirty="0" err="1">
                <a:latin typeface="Arial Black" panose="020B0A04020102020204" pitchFamily="34" charset="0"/>
              </a:rPr>
              <a:t>send_keys</a:t>
            </a:r>
            <a:r>
              <a:rPr lang="en-US" dirty="0">
                <a:latin typeface="Arial Black" panose="020B0A04020102020204" pitchFamily="34" charset="0"/>
              </a:rPr>
              <a:t>(</a:t>
            </a:r>
            <a:r>
              <a:rPr lang="en-US" dirty="0" err="1">
                <a:latin typeface="Arial Black" panose="020B0A04020102020204" pitchFamily="34" charset="0"/>
              </a:rPr>
              <a:t>Keys.ARROW_UP</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a:t>
            </a:r>
            <a:r>
              <a:rPr lang="en-US" dirty="0" err="1">
                <a:latin typeface="Arial Black" panose="020B0A04020102020204" pitchFamily="34" charset="0"/>
              </a:rPr>
              <a:t>get_score</a:t>
            </a:r>
            <a:r>
              <a:rPr lang="en-US" dirty="0">
                <a:latin typeface="Arial Black" panose="020B0A04020102020204" pitchFamily="34" charset="0"/>
              </a:rPr>
              <a:t>(self):</a:t>
            </a:r>
          </a:p>
          <a:p>
            <a:pPr marL="0" indent="0">
              <a:spcBef>
                <a:spcPts val="0"/>
              </a:spcBef>
              <a:buNone/>
            </a:pPr>
            <a:r>
              <a:rPr lang="en-US" dirty="0">
                <a:latin typeface="Arial Black" panose="020B0A04020102020204" pitchFamily="34" charset="0"/>
              </a:rPr>
              <a:t>        </a:t>
            </a:r>
            <a:r>
              <a:rPr lang="en-US" dirty="0" err="1">
                <a:latin typeface="Arial Black" panose="020B0A04020102020204" pitchFamily="34" charset="0"/>
              </a:rPr>
              <a:t>score_array</a:t>
            </a:r>
            <a:r>
              <a:rPr lang="en-US" dirty="0">
                <a:latin typeface="Arial Black" panose="020B0A04020102020204" pitchFamily="34" charset="0"/>
              </a:rPr>
              <a:t> = self._</a:t>
            </a:r>
            <a:r>
              <a:rPr lang="en-US" dirty="0" err="1">
                <a:latin typeface="Arial Black" panose="020B0A04020102020204" pitchFamily="34" charset="0"/>
              </a:rPr>
              <a:t>driver.execute_script</a:t>
            </a:r>
            <a:r>
              <a:rPr lang="en-US" dirty="0">
                <a:latin typeface="Arial Black" panose="020B0A04020102020204" pitchFamily="34" charset="0"/>
              </a:rPr>
              <a:t>("return Runner.instance_.</a:t>
            </a:r>
            <a:r>
              <a:rPr lang="en-US" dirty="0" err="1">
                <a:latin typeface="Arial Black" panose="020B0A04020102020204" pitchFamily="34" charset="0"/>
              </a:rPr>
              <a:t>distanceMeter.digits</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score = ''.join(</a:t>
            </a:r>
            <a:r>
              <a:rPr lang="en-US" dirty="0" err="1">
                <a:latin typeface="Arial Black" panose="020B0A04020102020204" pitchFamily="34" charset="0"/>
              </a:rPr>
              <a:t>score_array</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return </a:t>
            </a:r>
            <a:r>
              <a:rPr lang="en-US" dirty="0" err="1">
                <a:latin typeface="Arial Black" panose="020B0A04020102020204" pitchFamily="34" charset="0"/>
              </a:rPr>
              <a:t>int</a:t>
            </a:r>
            <a:r>
              <a:rPr lang="en-US" dirty="0">
                <a:latin typeface="Arial Black" panose="020B0A04020102020204" pitchFamily="34" charset="0"/>
              </a:rPr>
              <a:t>(score)</a:t>
            </a:r>
            <a:endParaRPr lang="en-IN" dirty="0">
              <a:latin typeface="Arial Black" panose="020B0A04020102020204" pitchFamily="34" charset="0"/>
            </a:endParaRPr>
          </a:p>
        </p:txBody>
      </p:sp>
      <p:sp>
        <p:nvSpPr>
          <p:cNvPr id="5" name="TextBox 4"/>
          <p:cNvSpPr txBox="1"/>
          <p:nvPr/>
        </p:nvSpPr>
        <p:spPr>
          <a:xfrm>
            <a:off x="1233941" y="1429862"/>
            <a:ext cx="2712602" cy="523220"/>
          </a:xfrm>
          <a:prstGeom prst="rect">
            <a:avLst/>
          </a:prstGeom>
          <a:noFill/>
        </p:spPr>
        <p:txBody>
          <a:bodyPr wrap="none" rtlCol="0">
            <a:spAutoFit/>
          </a:bodyPr>
          <a:lstStyle/>
          <a:p>
            <a:r>
              <a:rPr lang="en-IN" sz="2800" b="1" i="1" u="sng" dirty="0" smtClean="0"/>
              <a:t>Game Module</a:t>
            </a:r>
            <a:endParaRPr lang="en-IN" sz="2800" b="1" i="1" u="sng" dirty="0"/>
          </a:p>
        </p:txBody>
      </p:sp>
    </p:spTree>
    <p:extLst>
      <p:ext uri="{BB962C8B-B14F-4D97-AF65-F5344CB8AC3E}">
        <p14:creationId xmlns:p14="http://schemas.microsoft.com/office/powerpoint/2010/main" val="245009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IN" dirty="0"/>
          </a:p>
        </p:txBody>
      </p:sp>
      <p:sp>
        <p:nvSpPr>
          <p:cNvPr id="3" name="Content Placeholder 2"/>
          <p:cNvSpPr>
            <a:spLocks noGrp="1"/>
          </p:cNvSpPr>
          <p:nvPr>
            <p:ph idx="1"/>
          </p:nvPr>
        </p:nvSpPr>
        <p:spPr>
          <a:xfrm>
            <a:off x="410981" y="2052916"/>
            <a:ext cx="5434648" cy="4195481"/>
          </a:xfrm>
        </p:spPr>
        <p:txBody>
          <a:bodyPr/>
          <a:lstStyle/>
          <a:p>
            <a:pPr marL="0" indent="0">
              <a:spcBef>
                <a:spcPts val="0"/>
              </a:spcBef>
              <a:buNone/>
            </a:pPr>
            <a:r>
              <a:rPr lang="en-US" dirty="0">
                <a:latin typeface="Arial Black" panose="020B0A04020102020204" pitchFamily="34" charset="0"/>
              </a:rPr>
              <a:t>class </a:t>
            </a:r>
            <a:r>
              <a:rPr lang="en-US" dirty="0" err="1">
                <a:latin typeface="Arial Black" panose="020B0A04020102020204" pitchFamily="34" charset="0"/>
              </a:rPr>
              <a:t>DinoAgent</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def</a:t>
            </a:r>
            <a:r>
              <a:rPr lang="en-US" dirty="0" smtClean="0">
                <a:latin typeface="Arial Black" panose="020B0A04020102020204" pitchFamily="34" charset="0"/>
              </a:rPr>
              <a:t> </a:t>
            </a:r>
            <a:r>
              <a:rPr lang="en-US" dirty="0">
                <a:latin typeface="Arial Black" panose="020B0A04020102020204" pitchFamily="34" charset="0"/>
              </a:rPr>
              <a:t>__</a:t>
            </a:r>
            <a:r>
              <a:rPr lang="en-US" dirty="0" err="1">
                <a:latin typeface="Arial Black" panose="020B0A04020102020204" pitchFamily="34" charset="0"/>
              </a:rPr>
              <a:t>init</a:t>
            </a:r>
            <a:r>
              <a:rPr lang="en-US" dirty="0">
                <a:latin typeface="Arial Black" panose="020B0A04020102020204" pitchFamily="34" charset="0"/>
              </a:rPr>
              <a:t>__(</a:t>
            </a:r>
            <a:r>
              <a:rPr lang="en-US" dirty="0" err="1">
                <a:latin typeface="Arial Black" panose="020B0A04020102020204" pitchFamily="34" charset="0"/>
              </a:rPr>
              <a:t>self,game</a:t>
            </a:r>
            <a:r>
              <a:rPr lang="en-US" dirty="0" smtClean="0">
                <a:latin typeface="Arial Black" panose="020B0A04020102020204" pitchFamily="34" charset="0"/>
              </a:rPr>
              <a:t>):</a:t>
            </a:r>
            <a:endParaRPr lang="en-US" dirty="0">
              <a:latin typeface="Arial Black" panose="020B0A04020102020204" pitchFamily="34" charset="0"/>
            </a:endParaRP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self</a:t>
            </a:r>
            <a:r>
              <a:rPr lang="en-US" dirty="0" err="1">
                <a:latin typeface="Arial Black" panose="020B0A04020102020204" pitchFamily="34" charset="0"/>
              </a:rPr>
              <a:t>._game</a:t>
            </a:r>
            <a:r>
              <a:rPr lang="en-US" dirty="0">
                <a:latin typeface="Arial Black" panose="020B0A04020102020204" pitchFamily="34" charset="0"/>
              </a:rPr>
              <a:t> = game; </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self.jump</a:t>
            </a:r>
            <a:r>
              <a:rPr lang="en-US" dirty="0" smtClean="0">
                <a:latin typeface="Arial Black" panose="020B0A04020102020204" pitchFamily="34" charset="0"/>
              </a:rPr>
              <a:t>();</a:t>
            </a:r>
            <a:endParaRPr lang="en-US" dirty="0">
              <a:latin typeface="Arial Black" panose="020B0A04020102020204" pitchFamily="34" charset="0"/>
            </a:endParaRP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a:t>
            </a:r>
            <a:r>
              <a:rPr lang="en-US" dirty="0" err="1">
                <a:latin typeface="Arial Black" panose="020B0A04020102020204" pitchFamily="34" charset="0"/>
              </a:rPr>
              <a:t>is_crashed</a:t>
            </a:r>
            <a:r>
              <a:rPr lang="en-US" dirty="0">
                <a:latin typeface="Arial Black" panose="020B0A04020102020204" pitchFamily="34" charset="0"/>
              </a:rPr>
              <a:t>(self):</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a:latin typeface="Arial Black" panose="020B0A04020102020204" pitchFamily="34" charset="0"/>
              </a:rPr>
              <a:t>return self._</a:t>
            </a:r>
            <a:r>
              <a:rPr lang="en-US" dirty="0" err="1">
                <a:latin typeface="Arial Black" panose="020B0A04020102020204" pitchFamily="34" charset="0"/>
              </a:rPr>
              <a:t>game.get_crashed</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a:latin typeface="Arial Black" panose="020B0A04020102020204" pitchFamily="34" charset="0"/>
              </a:rPr>
              <a:t>def</a:t>
            </a:r>
            <a:r>
              <a:rPr lang="en-US" dirty="0">
                <a:latin typeface="Arial Black" panose="020B0A04020102020204" pitchFamily="34" charset="0"/>
              </a:rPr>
              <a:t> jump(self):</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self</a:t>
            </a:r>
            <a:r>
              <a:rPr lang="en-US" dirty="0">
                <a:latin typeface="Arial Black" panose="020B0A04020102020204" pitchFamily="34" charset="0"/>
              </a:rPr>
              <a:t>._</a:t>
            </a:r>
            <a:r>
              <a:rPr lang="en-US" dirty="0" err="1">
                <a:latin typeface="Arial Black" panose="020B0A04020102020204" pitchFamily="34" charset="0"/>
              </a:rPr>
              <a:t>game.press_up</a:t>
            </a:r>
            <a:r>
              <a:rPr lang="en-US" dirty="0">
                <a:latin typeface="Arial Black" panose="020B0A04020102020204" pitchFamily="34" charset="0"/>
              </a:rPr>
              <a:t>()</a:t>
            </a:r>
            <a:endParaRPr lang="en-IN" dirty="0">
              <a:latin typeface="Arial Black" panose="020B0A04020102020204" pitchFamily="34" charset="0"/>
            </a:endParaRPr>
          </a:p>
        </p:txBody>
      </p:sp>
      <p:sp>
        <p:nvSpPr>
          <p:cNvPr id="4" name="Content Placeholder 2"/>
          <p:cNvSpPr txBox="1">
            <a:spLocks/>
          </p:cNvSpPr>
          <p:nvPr/>
        </p:nvSpPr>
        <p:spPr>
          <a:xfrm>
            <a:off x="5554980" y="2052915"/>
            <a:ext cx="6462849" cy="419548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buNone/>
            </a:pPr>
            <a:r>
              <a:rPr lang="en-US" dirty="0">
                <a:latin typeface="Arial Black" panose="020B0A04020102020204" pitchFamily="34" charset="0"/>
              </a:rPr>
              <a:t>class </a:t>
            </a:r>
            <a:r>
              <a:rPr lang="en-US" dirty="0" err="1">
                <a:latin typeface="Arial Black" panose="020B0A04020102020204" pitchFamily="34" charset="0"/>
              </a:rPr>
              <a:t>Game_sate</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def</a:t>
            </a:r>
            <a:r>
              <a:rPr lang="en-US" dirty="0" smtClean="0">
                <a:latin typeface="Arial Black" panose="020B0A04020102020204" pitchFamily="34" charset="0"/>
              </a:rPr>
              <a:t> </a:t>
            </a:r>
            <a:r>
              <a:rPr lang="en-US" dirty="0">
                <a:latin typeface="Arial Black" panose="020B0A04020102020204" pitchFamily="34" charset="0"/>
              </a:rPr>
              <a:t>__</a:t>
            </a:r>
            <a:r>
              <a:rPr lang="en-US" dirty="0" err="1">
                <a:latin typeface="Arial Black" panose="020B0A04020102020204" pitchFamily="34" charset="0"/>
              </a:rPr>
              <a:t>init</a:t>
            </a:r>
            <a:r>
              <a:rPr lang="en-US" dirty="0">
                <a:latin typeface="Arial Black" panose="020B0A04020102020204" pitchFamily="34" charset="0"/>
              </a:rPr>
              <a:t>__(</a:t>
            </a:r>
            <a:r>
              <a:rPr lang="en-US" dirty="0" err="1">
                <a:latin typeface="Arial Black" panose="020B0A04020102020204" pitchFamily="34" charset="0"/>
              </a:rPr>
              <a:t>self,agent,game</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self</a:t>
            </a:r>
            <a:r>
              <a:rPr lang="en-US" dirty="0" err="1">
                <a:latin typeface="Arial Black" panose="020B0A04020102020204" pitchFamily="34" charset="0"/>
              </a:rPr>
              <a:t>._agent</a:t>
            </a:r>
            <a:r>
              <a:rPr lang="en-US" dirty="0">
                <a:latin typeface="Arial Black" panose="020B0A04020102020204" pitchFamily="34" charset="0"/>
              </a:rPr>
              <a:t> = agent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self</a:t>
            </a:r>
            <a:r>
              <a:rPr lang="en-US" dirty="0" err="1">
                <a:latin typeface="Arial Black" panose="020B0A04020102020204" pitchFamily="34" charset="0"/>
              </a:rPr>
              <a:t>._game</a:t>
            </a:r>
            <a:r>
              <a:rPr lang="en-US" dirty="0">
                <a:latin typeface="Arial Black" panose="020B0A04020102020204" pitchFamily="34" charset="0"/>
              </a:rPr>
              <a:t> = game</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def</a:t>
            </a:r>
            <a:r>
              <a:rPr lang="en-US" dirty="0" smtClean="0">
                <a:latin typeface="Arial Black" panose="020B0A04020102020204" pitchFamily="34" charset="0"/>
              </a:rPr>
              <a:t> </a:t>
            </a:r>
            <a:r>
              <a:rPr lang="en-US" dirty="0" err="1">
                <a:latin typeface="Arial Black" panose="020B0A04020102020204" pitchFamily="34" charset="0"/>
              </a:rPr>
              <a:t>get_state</a:t>
            </a:r>
            <a:r>
              <a:rPr lang="en-US" dirty="0">
                <a:latin typeface="Arial Black" panose="020B0A04020102020204" pitchFamily="34" charset="0"/>
              </a:rPr>
              <a:t>(</a:t>
            </a:r>
            <a:r>
              <a:rPr lang="en-US" dirty="0" err="1">
                <a:latin typeface="Arial Black" panose="020B0A04020102020204" pitchFamily="34" charset="0"/>
              </a:rPr>
              <a:t>self,actions</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score </a:t>
            </a:r>
            <a:r>
              <a:rPr lang="en-US" dirty="0">
                <a:latin typeface="Arial Black" panose="020B0A04020102020204" pitchFamily="34" charset="0"/>
              </a:rPr>
              <a:t>= self._</a:t>
            </a:r>
            <a:r>
              <a:rPr lang="en-US" dirty="0" err="1">
                <a:latin typeface="Arial Black" panose="020B0A04020102020204" pitchFamily="34" charset="0"/>
              </a:rPr>
              <a:t>game.get_score</a:t>
            </a:r>
            <a:r>
              <a:rPr lang="en-US" dirty="0">
                <a:latin typeface="Arial Black" panose="020B0A04020102020204" pitchFamily="34" charset="0"/>
              </a:rPr>
              <a:t>() </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reward </a:t>
            </a:r>
            <a:r>
              <a:rPr lang="en-US" dirty="0">
                <a:latin typeface="Arial Black" panose="020B0A04020102020204" pitchFamily="34" charset="0"/>
              </a:rPr>
              <a:t>= </a:t>
            </a:r>
            <a:r>
              <a:rPr lang="en-US" dirty="0" smtClean="0">
                <a:latin typeface="Arial Black" panose="020B0A04020102020204" pitchFamily="34" charset="0"/>
              </a:rPr>
              <a:t>0.1</a:t>
            </a:r>
          </a:p>
          <a:p>
            <a:pPr marL="0" indent="0">
              <a:spcBef>
                <a:spcPts val="0"/>
              </a:spcBef>
              <a:buNone/>
            </a:pPr>
            <a:r>
              <a:rPr lang="en-US" dirty="0" smtClean="0">
                <a:latin typeface="Arial Black" panose="020B0A04020102020204" pitchFamily="34" charset="0"/>
              </a:rPr>
              <a:t>        	</a:t>
            </a:r>
            <a:r>
              <a:rPr lang="en-US" dirty="0" err="1" smtClean="0">
                <a:latin typeface="Arial Black" panose="020B0A04020102020204" pitchFamily="34" charset="0"/>
              </a:rPr>
              <a:t>is_over</a:t>
            </a:r>
            <a:r>
              <a:rPr lang="en-US" dirty="0" smtClean="0">
                <a:latin typeface="Arial Black" panose="020B0A04020102020204" pitchFamily="34" charset="0"/>
              </a:rPr>
              <a:t> = False</a:t>
            </a:r>
          </a:p>
          <a:p>
            <a:pPr marL="0" indent="0">
              <a:spcBef>
                <a:spcPts val="0"/>
              </a:spcBef>
              <a:buNone/>
            </a:pPr>
            <a:r>
              <a:rPr lang="en-US" dirty="0" smtClean="0">
                <a:latin typeface="Arial Black" panose="020B0A04020102020204" pitchFamily="34" charset="0"/>
              </a:rPr>
              <a:t>        	if </a:t>
            </a:r>
            <a:r>
              <a:rPr lang="en-US" dirty="0">
                <a:latin typeface="Arial Black" panose="020B0A04020102020204" pitchFamily="34" charset="0"/>
              </a:rPr>
              <a:t>actions[1] == 1: #else do nothing</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self</a:t>
            </a:r>
            <a:r>
              <a:rPr lang="en-US" dirty="0">
                <a:latin typeface="Arial Black" panose="020B0A04020102020204" pitchFamily="34" charset="0"/>
              </a:rPr>
              <a:t>._</a:t>
            </a:r>
            <a:r>
              <a:rPr lang="en-US" dirty="0" err="1">
                <a:latin typeface="Arial Black" panose="020B0A04020102020204" pitchFamily="34" charset="0"/>
              </a:rPr>
              <a:t>agent.jump</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image </a:t>
            </a:r>
            <a:r>
              <a:rPr lang="en-US" dirty="0">
                <a:latin typeface="Arial Black" panose="020B0A04020102020204" pitchFamily="34" charset="0"/>
              </a:rPr>
              <a:t>= </a:t>
            </a:r>
            <a:r>
              <a:rPr lang="en-US" dirty="0" err="1">
                <a:latin typeface="Arial Black" panose="020B0A04020102020204" pitchFamily="34" charset="0"/>
              </a:rPr>
              <a:t>grab_screen</a:t>
            </a:r>
            <a:r>
              <a:rPr lang="en-US" dirty="0">
                <a:latin typeface="Arial Black" panose="020B0A04020102020204" pitchFamily="34" charset="0"/>
              </a:rPr>
              <a:t>(</a:t>
            </a:r>
            <a:r>
              <a:rPr lang="en-US" dirty="0" err="1">
                <a:latin typeface="Arial Black" panose="020B0A04020102020204" pitchFamily="34" charset="0"/>
              </a:rPr>
              <a:t>self._game._driver</a:t>
            </a:r>
            <a:r>
              <a:rPr lang="en-US" dirty="0" smtClean="0">
                <a:latin typeface="Arial Black" panose="020B0A04020102020204" pitchFamily="34" charset="0"/>
              </a:rPr>
              <a:t>)</a:t>
            </a:r>
          </a:p>
          <a:p>
            <a:pPr marL="0" indent="0">
              <a:spcBef>
                <a:spcPts val="0"/>
              </a:spcBef>
              <a:buNone/>
            </a:pPr>
            <a:r>
              <a:rPr lang="en-US" dirty="0" smtClean="0">
                <a:latin typeface="Arial Black" panose="020B0A04020102020204" pitchFamily="34" charset="0"/>
              </a:rPr>
              <a:t>        	if </a:t>
            </a:r>
            <a:r>
              <a:rPr lang="en-US" dirty="0">
                <a:latin typeface="Arial Black" panose="020B0A04020102020204" pitchFamily="34" charset="0"/>
              </a:rPr>
              <a:t>self._</a:t>
            </a:r>
            <a:r>
              <a:rPr lang="en-US" dirty="0" err="1">
                <a:latin typeface="Arial Black" panose="020B0A04020102020204" pitchFamily="34" charset="0"/>
              </a:rPr>
              <a:t>agent.is_crashed</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self</a:t>
            </a:r>
            <a:r>
              <a:rPr lang="en-US" dirty="0">
                <a:latin typeface="Arial Black" panose="020B0A04020102020204" pitchFamily="34" charset="0"/>
              </a:rPr>
              <a:t>._</a:t>
            </a:r>
            <a:r>
              <a:rPr lang="en-US" dirty="0" err="1">
                <a:latin typeface="Arial Black" panose="020B0A04020102020204" pitchFamily="34" charset="0"/>
              </a:rPr>
              <a:t>game.restart</a:t>
            </a:r>
            <a:r>
              <a:rPr lang="en-US" dirty="0">
                <a:latin typeface="Arial Black" panose="020B0A04020102020204" pitchFamily="34" charset="0"/>
              </a:rPr>
              <a:t>()</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reward </a:t>
            </a:r>
            <a:r>
              <a:rPr lang="en-US" dirty="0">
                <a:latin typeface="Arial Black" panose="020B0A04020102020204" pitchFamily="34" charset="0"/>
              </a:rPr>
              <a:t>= -1</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a:t>
            </a:r>
            <a:r>
              <a:rPr lang="en-US" dirty="0" err="1" smtClean="0">
                <a:latin typeface="Arial Black" panose="020B0A04020102020204" pitchFamily="34" charset="0"/>
              </a:rPr>
              <a:t>is_over</a:t>
            </a:r>
            <a:r>
              <a:rPr lang="en-US" dirty="0" smtClean="0">
                <a:latin typeface="Arial Black" panose="020B0A04020102020204" pitchFamily="34" charset="0"/>
              </a:rPr>
              <a:t> </a:t>
            </a:r>
            <a:r>
              <a:rPr lang="en-US" dirty="0">
                <a:latin typeface="Arial Black" panose="020B0A04020102020204" pitchFamily="34" charset="0"/>
              </a:rPr>
              <a:t>= True</a:t>
            </a:r>
          </a:p>
          <a:p>
            <a:pPr marL="0" indent="0">
              <a:spcBef>
                <a:spcPts val="0"/>
              </a:spcBef>
              <a:buNone/>
            </a:pPr>
            <a:r>
              <a:rPr lang="en-US" dirty="0">
                <a:latin typeface="Arial Black" panose="020B0A04020102020204" pitchFamily="34" charset="0"/>
              </a:rPr>
              <a:t>        </a:t>
            </a:r>
            <a:r>
              <a:rPr lang="en-US" dirty="0" smtClean="0">
                <a:latin typeface="Arial Black" panose="020B0A04020102020204" pitchFamily="34" charset="0"/>
              </a:rPr>
              <a:t>	return </a:t>
            </a:r>
            <a:r>
              <a:rPr lang="en-US" dirty="0">
                <a:latin typeface="Arial Black" panose="020B0A04020102020204" pitchFamily="34" charset="0"/>
              </a:rPr>
              <a:t>image, reward, </a:t>
            </a:r>
            <a:r>
              <a:rPr lang="en-US" dirty="0" err="1" smtClean="0">
                <a:latin typeface="Arial Black" panose="020B0A04020102020204" pitchFamily="34" charset="0"/>
              </a:rPr>
              <a:t>is_over</a:t>
            </a:r>
            <a:endParaRPr lang="en-IN" dirty="0">
              <a:latin typeface="Arial Black" panose="020B0A04020102020204" pitchFamily="34" charset="0"/>
            </a:endParaRPr>
          </a:p>
        </p:txBody>
      </p:sp>
      <p:sp>
        <p:nvSpPr>
          <p:cNvPr id="5" name="TextBox 4"/>
          <p:cNvSpPr txBox="1"/>
          <p:nvPr/>
        </p:nvSpPr>
        <p:spPr>
          <a:xfrm>
            <a:off x="1233941" y="1556068"/>
            <a:ext cx="2021707" cy="523220"/>
          </a:xfrm>
          <a:prstGeom prst="rect">
            <a:avLst/>
          </a:prstGeom>
          <a:noFill/>
        </p:spPr>
        <p:txBody>
          <a:bodyPr wrap="none" rtlCol="0">
            <a:spAutoFit/>
          </a:bodyPr>
          <a:lstStyle/>
          <a:p>
            <a:r>
              <a:rPr lang="en-IN" sz="2800" b="1" i="1" u="sng" dirty="0" err="1" smtClean="0"/>
              <a:t>DinoAgent</a:t>
            </a:r>
            <a:endParaRPr lang="en-IN" sz="2800" b="1" i="1" u="sng" dirty="0"/>
          </a:p>
        </p:txBody>
      </p:sp>
      <p:sp>
        <p:nvSpPr>
          <p:cNvPr id="6" name="TextBox 5"/>
          <p:cNvSpPr txBox="1"/>
          <p:nvPr/>
        </p:nvSpPr>
        <p:spPr>
          <a:xfrm>
            <a:off x="7489961" y="1479868"/>
            <a:ext cx="2258952" cy="523220"/>
          </a:xfrm>
          <a:prstGeom prst="rect">
            <a:avLst/>
          </a:prstGeom>
          <a:noFill/>
        </p:spPr>
        <p:txBody>
          <a:bodyPr wrap="none" rtlCol="0">
            <a:spAutoFit/>
          </a:bodyPr>
          <a:lstStyle/>
          <a:p>
            <a:r>
              <a:rPr lang="en-IN" sz="2800" b="1" i="1" u="sng" dirty="0" smtClean="0"/>
              <a:t>Game State</a:t>
            </a:r>
            <a:endParaRPr lang="en-IN" sz="2800" b="1" i="1" u="sng" dirty="0"/>
          </a:p>
        </p:txBody>
      </p:sp>
    </p:spTree>
    <p:extLst>
      <p:ext uri="{BB962C8B-B14F-4D97-AF65-F5344CB8AC3E}">
        <p14:creationId xmlns:p14="http://schemas.microsoft.com/office/powerpoint/2010/main" val="37944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IN" dirty="0"/>
          </a:p>
        </p:txBody>
      </p:sp>
      <p:sp>
        <p:nvSpPr>
          <p:cNvPr id="3" name="Content Placeholder 2"/>
          <p:cNvSpPr>
            <a:spLocks noGrp="1"/>
          </p:cNvSpPr>
          <p:nvPr>
            <p:ph idx="1"/>
          </p:nvPr>
        </p:nvSpPr>
        <p:spPr>
          <a:xfrm>
            <a:off x="410980" y="2052916"/>
            <a:ext cx="8138659" cy="4195481"/>
          </a:xfrm>
        </p:spPr>
        <p:txBody>
          <a:bodyPr/>
          <a:lstStyle/>
          <a:p>
            <a:pPr marL="0" indent="0">
              <a:spcBef>
                <a:spcPts val="0"/>
              </a:spcBef>
              <a:buNone/>
            </a:pPr>
            <a:r>
              <a:rPr lang="en-US" dirty="0" err="1">
                <a:latin typeface="Arial Black" panose="020B0A04020102020204" pitchFamily="34" charset="0"/>
              </a:rPr>
              <a:t>def</a:t>
            </a:r>
            <a:r>
              <a:rPr lang="en-US" dirty="0">
                <a:latin typeface="Arial Black" panose="020B0A04020102020204" pitchFamily="34" charset="0"/>
              </a:rPr>
              <a:t> </a:t>
            </a:r>
            <a:r>
              <a:rPr lang="en-US" dirty="0" err="1">
                <a:latin typeface="Arial Black" panose="020B0A04020102020204" pitchFamily="34" charset="0"/>
              </a:rPr>
              <a:t>process_img</a:t>
            </a:r>
            <a:r>
              <a:rPr lang="en-US" dirty="0">
                <a:latin typeface="Arial Black" panose="020B0A04020102020204" pitchFamily="34" charset="0"/>
              </a:rPr>
              <a:t>(image):</a:t>
            </a:r>
          </a:p>
          <a:p>
            <a:pPr marL="0" indent="0">
              <a:spcBef>
                <a:spcPts val="0"/>
              </a:spcBef>
              <a:buNone/>
            </a:pPr>
            <a:r>
              <a:rPr lang="en-US" dirty="0">
                <a:latin typeface="Arial Black" panose="020B0A04020102020204" pitchFamily="34" charset="0"/>
              </a:rPr>
              <a:t>    image = cv2.cvtColor(image, cv2.COLOR_BGR2GRAY)</a:t>
            </a:r>
          </a:p>
          <a:p>
            <a:pPr marL="0" indent="0">
              <a:spcBef>
                <a:spcPts val="0"/>
              </a:spcBef>
              <a:buNone/>
            </a:pPr>
            <a:r>
              <a:rPr lang="en-US" dirty="0">
                <a:latin typeface="Arial Black" panose="020B0A04020102020204" pitchFamily="34" charset="0"/>
              </a:rPr>
              <a:t>    image = image[:300, :500]</a:t>
            </a:r>
          </a:p>
          <a:p>
            <a:pPr marL="0" indent="0">
              <a:spcBef>
                <a:spcPts val="0"/>
              </a:spcBef>
              <a:buNone/>
            </a:pPr>
            <a:r>
              <a:rPr lang="en-US" dirty="0">
                <a:latin typeface="Arial Black" panose="020B0A04020102020204" pitchFamily="34" charset="0"/>
              </a:rPr>
              <a:t>    return image</a:t>
            </a:r>
            <a:endParaRPr lang="en-IN" dirty="0">
              <a:latin typeface="Arial Black" panose="020B0A04020102020204" pitchFamily="34" charset="0"/>
            </a:endParaRPr>
          </a:p>
        </p:txBody>
      </p:sp>
      <p:sp>
        <p:nvSpPr>
          <p:cNvPr id="5" name="TextBox 4"/>
          <p:cNvSpPr txBox="1"/>
          <p:nvPr/>
        </p:nvSpPr>
        <p:spPr>
          <a:xfrm>
            <a:off x="891041" y="1556068"/>
            <a:ext cx="3324949" cy="523220"/>
          </a:xfrm>
          <a:prstGeom prst="rect">
            <a:avLst/>
          </a:prstGeom>
          <a:noFill/>
        </p:spPr>
        <p:txBody>
          <a:bodyPr wrap="none" rtlCol="0">
            <a:spAutoFit/>
          </a:bodyPr>
          <a:lstStyle/>
          <a:p>
            <a:r>
              <a:rPr lang="en-IN" sz="2800" b="1" i="1" u="sng" dirty="0"/>
              <a:t>Image processing</a:t>
            </a:r>
          </a:p>
        </p:txBody>
      </p:sp>
      <p:pic>
        <p:nvPicPr>
          <p:cNvPr id="3076" name="Picture 4" descr="https://blog.paperspace.com/content/images/2018/05/1_gYhUtmc5v1XM2mWaX_GsyQ--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3824922"/>
            <a:ext cx="991552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40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pic>
        <p:nvPicPr>
          <p:cNvPr id="4" name="Picture 2" descr="q-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37" y="1616555"/>
            <a:ext cx="4783719" cy="330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1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 </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781" y="1551584"/>
            <a:ext cx="8369053" cy="4143821"/>
          </a:xfrm>
          <a:prstGeom prst="rect">
            <a:avLst/>
          </a:prstGeom>
        </p:spPr>
      </p:pic>
    </p:spTree>
    <p:extLst>
      <p:ext uri="{BB962C8B-B14F-4D97-AF65-F5344CB8AC3E}">
        <p14:creationId xmlns:p14="http://schemas.microsoft.com/office/powerpoint/2010/main" val="653946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447</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Wingdings 3</vt:lpstr>
      <vt:lpstr>Ion</vt:lpstr>
      <vt:lpstr>AI PLAYS GAME USING NUERAL NETWORK</vt:lpstr>
      <vt:lpstr>PowerPoint Presentation</vt:lpstr>
      <vt:lpstr>Q Learning</vt:lpstr>
      <vt:lpstr>Reinforcement Learning</vt:lpstr>
      <vt:lpstr>ALGORITHMS</vt:lpstr>
      <vt:lpstr>ALGORITHMS</vt:lpstr>
      <vt:lpstr>ALGORITHMS</vt:lpstr>
      <vt:lpstr>DATASET</vt:lpstr>
      <vt:lpstr>MODEL ARCHITECTURE </vt:lpstr>
      <vt:lpstr>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PLAYS GAME USING NUERAL NETWORK</dc:title>
  <dc:creator>Rahul Agrawal</dc:creator>
  <cp:lastModifiedBy>Rahul Agrawal</cp:lastModifiedBy>
  <cp:revision>10</cp:revision>
  <dcterms:created xsi:type="dcterms:W3CDTF">2018-12-01T05:38:43Z</dcterms:created>
  <dcterms:modified xsi:type="dcterms:W3CDTF">2018-12-01T09:50:51Z</dcterms:modified>
</cp:coreProperties>
</file>