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65775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200320" y="4345560"/>
            <a:ext cx="65775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2200320" y="434556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571000" y="434556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424400" y="243828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48480" y="243828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2200320" y="434556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424400" y="434556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648480" y="434556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2200320" y="2438280"/>
            <a:ext cx="6577560" cy="365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65775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2104920" y="568440"/>
            <a:ext cx="6672960" cy="723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200320" y="434556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2200320" y="2438280"/>
            <a:ext cx="6577560" cy="365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571000" y="434556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200320" y="4345560"/>
            <a:ext cx="65775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65775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200320" y="4345560"/>
            <a:ext cx="65775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200320" y="434556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5571000" y="434556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424400" y="243828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648480" y="243828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2200320" y="434556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4424400" y="434556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6648480" y="4345560"/>
            <a:ext cx="211788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65775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2104920" y="568440"/>
            <a:ext cx="6672960" cy="723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200320" y="434556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365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571000" y="434556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20032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571000" y="2438280"/>
            <a:ext cx="32097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200320" y="4345560"/>
            <a:ext cx="6577560" cy="17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242280" y="723240"/>
            <a:ext cx="3173400" cy="5631480"/>
            <a:chOff x="242280" y="723240"/>
            <a:chExt cx="3173400" cy="5631480"/>
          </a:xfrm>
        </p:grpSpPr>
        <p:sp>
          <p:nvSpPr>
            <p:cNvPr id="1" name="CustomShape 2"/>
            <p:cNvSpPr/>
            <p:nvPr/>
          </p:nvSpPr>
          <p:spPr>
            <a:xfrm>
              <a:off x="242280" y="723240"/>
              <a:ext cx="2013480" cy="5631480"/>
            </a:xfrm>
            <a:custGeom>
              <a:avLst/>
              <a:gdLst/>
              <a:ahLst/>
              <a:rect l="l" t="t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07920" y="2037600"/>
              <a:ext cx="2507760" cy="4308480"/>
            </a:xfrm>
            <a:custGeom>
              <a:avLst/>
              <a:gdLst/>
              <a:ahLst/>
              <a:rect l="l" t="t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Line 4"/>
          <p:cNvSpPr/>
          <p:nvPr/>
        </p:nvSpPr>
        <p:spPr>
          <a:xfrm>
            <a:off x="2199960" y="2175840"/>
            <a:ext cx="657792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2199960" y="2175840"/>
            <a:ext cx="657792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6120" y="0"/>
            <a:ext cx="9151920" cy="6867000"/>
            <a:chOff x="-6120" y="0"/>
            <a:chExt cx="9151920" cy="6867000"/>
          </a:xfrm>
        </p:grpSpPr>
        <p:sp>
          <p:nvSpPr>
            <p:cNvPr id="6" name="CustomShape 7"/>
            <p:cNvSpPr/>
            <p:nvPr/>
          </p:nvSpPr>
          <p:spPr>
            <a:xfrm>
              <a:off x="0" y="0"/>
              <a:ext cx="9145800" cy="6857640"/>
            </a:xfrm>
            <a:custGeom>
              <a:avLst/>
              <a:gdLst/>
              <a:ahLst/>
              <a:rect l="l" t="t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-6120" y="0"/>
              <a:ext cx="9149760" cy="5819760"/>
            </a:xfrm>
            <a:custGeom>
              <a:avLst/>
              <a:gdLst/>
              <a:ahLst/>
              <a:rect l="l" t="t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800" y="0"/>
              <a:ext cx="8640720" cy="6867000"/>
            </a:xfrm>
            <a:custGeom>
              <a:avLst/>
              <a:gdLst/>
              <a:ahLst/>
              <a:rect l="l" t="t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" name="Group 10"/>
          <p:cNvGrpSpPr/>
          <p:nvPr/>
        </p:nvGrpSpPr>
        <p:grpSpPr>
          <a:xfrm>
            <a:off x="5486400" y="466560"/>
            <a:ext cx="3661920" cy="5922720"/>
            <a:chOff x="5486400" y="466560"/>
            <a:chExt cx="3661920" cy="5922720"/>
          </a:xfrm>
        </p:grpSpPr>
        <p:sp>
          <p:nvSpPr>
            <p:cNvPr id="10" name="CustomShape 11"/>
            <p:cNvSpPr/>
            <p:nvPr/>
          </p:nvSpPr>
          <p:spPr>
            <a:xfrm>
              <a:off x="5486400" y="466560"/>
              <a:ext cx="3661920" cy="5922720"/>
            </a:xfrm>
            <a:custGeom>
              <a:avLst/>
              <a:gdLst/>
              <a:ahLst/>
              <a:rect l="l" t="t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6009840" y="4714200"/>
              <a:ext cx="521280" cy="360"/>
            </a:xfrm>
            <a:prstGeom prst="line">
              <a:avLst/>
            </a:prstGeom>
            <a:ln w="38160">
              <a:solidFill>
                <a:schemeClr val="bg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5673600" y="658800"/>
              <a:ext cx="3472920" cy="5538600"/>
            </a:xfrm>
            <a:custGeom>
              <a:avLst/>
              <a:gdLst/>
              <a:ahLst/>
              <a:rect l="l" t="t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6729840" y="644256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A4AE4A-5BE2-4063-BEFE-4B954CE32A4C}" type="datetime">
              <a:rPr b="0" lang="en-IN" sz="1000" spc="-1" strike="noStrike">
                <a:solidFill>
                  <a:srgbClr val="474b57"/>
                </a:solidFill>
                <a:latin typeface="Century Schoolbook"/>
              </a:rPr>
              <a:t>03/05/19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3024000" y="644256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349920" y="6442560"/>
            <a:ext cx="2066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7D988B-46CE-49BB-8722-5D7E35D71BF2}" type="slidenum">
              <a:rPr b="0" lang="en-IN" sz="900" spc="-1" strike="noStrike">
                <a:solidFill>
                  <a:srgbClr val="474b57"/>
                </a:solidFill>
                <a:latin typeface="Century Schoolbook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6" name="CustomShape 17"/>
          <p:cNvSpPr/>
          <p:nvPr/>
        </p:nvSpPr>
        <p:spPr>
          <a:xfrm>
            <a:off x="3342240" y="31680"/>
            <a:ext cx="360" cy="108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3299400" y="-5000760"/>
            <a:ext cx="720" cy="2880"/>
          </a:xfrm>
          <a:custGeom>
            <a:avLst/>
            <a:gdLst/>
            <a:ahLst/>
            <a:rect l="l" t="t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>
            <a:solidFill>
              <a:srgbClr val="adbc8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5940720" y="1023840"/>
            <a:ext cx="2844720" cy="33494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5000"/>
              </a:lnSpc>
            </a:pPr>
            <a:r>
              <a:rPr b="0" lang="en-US" sz="3300" spc="-1" strike="noStrike">
                <a:solidFill>
                  <a:srgbClr val="fefcf7"/>
                </a:solidFill>
                <a:latin typeface="Century Schoolbook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stomShape 20"/>
          <p:cNvSpPr/>
          <p:nvPr/>
        </p:nvSpPr>
        <p:spPr>
          <a:xfrm>
            <a:off x="3342240" y="31680"/>
            <a:ext cx="360" cy="108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3299400" y="-5000760"/>
            <a:ext cx="720" cy="2880"/>
          </a:xfrm>
          <a:custGeom>
            <a:avLst/>
            <a:gdLst/>
            <a:ahLst/>
            <a:rect l="l" t="t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>
            <a:solidFill>
              <a:srgbClr val="adbc87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600" spc="-1" strike="noStrike">
                <a:solidFill>
                  <a:srgbClr val="474b57"/>
                </a:solidFill>
                <a:latin typeface="Calibri"/>
              </a:rPr>
              <a:t>Second Outline Level</a:t>
            </a:r>
            <a:endParaRPr b="0" i="1" lang="en-US" sz="1600" spc="-1" strike="noStrike">
              <a:solidFill>
                <a:srgbClr val="474b57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74b57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74b57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400" spc="-1" strike="noStrike">
                <a:solidFill>
                  <a:srgbClr val="474b57"/>
                </a:solidFill>
                <a:latin typeface="Calibri"/>
              </a:rPr>
              <a:t>Fourth Outline Level</a:t>
            </a:r>
            <a:endParaRPr b="0" i="1" lang="en-US" sz="1400" spc="-1" strike="noStrike">
              <a:solidFill>
                <a:srgbClr val="474b57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74b57"/>
                </a:solidFill>
                <a:latin typeface="Calibri"/>
              </a:rPr>
              <a:t>Fifth Outline Level</a:t>
            </a:r>
            <a:endParaRPr b="0" i="1" lang="en-US" sz="2000" spc="-1" strike="noStrike">
              <a:solidFill>
                <a:srgbClr val="474b57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74b57"/>
                </a:solidFill>
                <a:latin typeface="Calibri"/>
              </a:rPr>
              <a:t>Sixth Outline Level</a:t>
            </a:r>
            <a:endParaRPr b="0" i="1" lang="en-US" sz="2000" spc="-1" strike="noStrike">
              <a:solidFill>
                <a:srgbClr val="474b57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74b57"/>
                </a:solidFill>
                <a:latin typeface="Calibri"/>
              </a:rPr>
              <a:t>Seventh Outline Level</a:t>
            </a:r>
            <a:endParaRPr b="0" i="1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242280" y="723240"/>
            <a:ext cx="3173400" cy="5631480"/>
            <a:chOff x="242280" y="723240"/>
            <a:chExt cx="3173400" cy="5631480"/>
          </a:xfrm>
        </p:grpSpPr>
        <p:sp>
          <p:nvSpPr>
            <p:cNvPr id="59" name="CustomShape 2"/>
            <p:cNvSpPr/>
            <p:nvPr/>
          </p:nvSpPr>
          <p:spPr>
            <a:xfrm>
              <a:off x="242280" y="723240"/>
              <a:ext cx="2013480" cy="5631480"/>
            </a:xfrm>
            <a:custGeom>
              <a:avLst/>
              <a:gdLst/>
              <a:ahLst/>
              <a:rect l="l" t="t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3"/>
            <p:cNvSpPr/>
            <p:nvPr/>
          </p:nvSpPr>
          <p:spPr>
            <a:xfrm>
              <a:off x="907920" y="2037600"/>
              <a:ext cx="2507760" cy="4308480"/>
            </a:xfrm>
            <a:custGeom>
              <a:avLst/>
              <a:gdLst/>
              <a:ahLst/>
              <a:rect l="l" t="t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Line 4"/>
          <p:cNvSpPr/>
          <p:nvPr/>
        </p:nvSpPr>
        <p:spPr>
          <a:xfrm>
            <a:off x="2199960" y="2175840"/>
            <a:ext cx="657792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2199960" y="2175840"/>
            <a:ext cx="657792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PlaceHolder 6"/>
          <p:cNvSpPr>
            <a:spLocks noGrp="1"/>
          </p:cNvSpPr>
          <p:nvPr>
            <p:ph type="title"/>
          </p:nvPr>
        </p:nvSpPr>
        <p:spPr>
          <a:xfrm>
            <a:off x="2104920" y="568440"/>
            <a:ext cx="6672960" cy="1560240"/>
          </a:xfrm>
          <a:prstGeom prst="rect">
            <a:avLst/>
          </a:prstGeom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Click to edit Master title style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2200320" y="2438280"/>
            <a:ext cx="6577560" cy="3651120"/>
          </a:xfrm>
          <a:prstGeom prst="rect">
            <a:avLst/>
          </a:prstGeom>
        </p:spPr>
        <p:txBody>
          <a:bodyPr/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lvl="1" marL="48024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474b57"/>
                </a:solidFill>
                <a:latin typeface="Calibri"/>
              </a:rPr>
              <a:t>Second level</a:t>
            </a:r>
            <a:endParaRPr b="0" i="1" lang="en-US" sz="1800" spc="-1" strike="noStrike">
              <a:solidFill>
                <a:srgbClr val="474b57"/>
              </a:solidFill>
              <a:latin typeface="Calibri"/>
            </a:endParaRPr>
          </a:p>
          <a:p>
            <a:pPr lvl="2" marL="72000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i="1" lang="en-US" sz="1600" spc="-1" strike="noStrike">
                <a:solidFill>
                  <a:srgbClr val="474b57"/>
                </a:solidFill>
                <a:latin typeface="Calibri"/>
              </a:rPr>
              <a:t>Third level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 lvl="3" marL="96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1400" spc="-1" strike="noStrike">
                <a:solidFill>
                  <a:srgbClr val="474b57"/>
                </a:solidFill>
                <a:latin typeface="Calibri"/>
              </a:rPr>
              <a:t>Fourth level</a:t>
            </a:r>
            <a:endParaRPr b="0" i="1" lang="en-US" sz="1400" spc="-1" strike="noStrike">
              <a:solidFill>
                <a:srgbClr val="474b57"/>
              </a:solidFill>
              <a:latin typeface="Calibri"/>
            </a:endParaRPr>
          </a:p>
          <a:p>
            <a:pPr lvl="4" marL="120024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i="1" lang="en-US" sz="1400" spc="-1" strike="noStrike">
                <a:solidFill>
                  <a:srgbClr val="474b57"/>
                </a:solidFill>
                <a:latin typeface="Calibri"/>
              </a:rPr>
              <a:t>Fifth level</a:t>
            </a:r>
            <a:endParaRPr b="0" i="1" lang="en-US" sz="1400" spc="-1" strike="noStrike">
              <a:solidFill>
                <a:srgbClr val="474b57"/>
              </a:solidFill>
              <a:latin typeface="Calibri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dt"/>
          </p:nvPr>
        </p:nvSpPr>
        <p:spPr>
          <a:xfrm>
            <a:off x="6720840" y="629676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85DD9C7-133A-4B8F-AF26-B578413CC164}" type="datetime">
              <a:rPr b="0" lang="en-IN" sz="1000" spc="-1" strike="noStrike">
                <a:solidFill>
                  <a:srgbClr val="474b57"/>
                </a:solidFill>
                <a:latin typeface="Century Schoolbook"/>
              </a:rPr>
              <a:t>03/05/19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ftr"/>
          </p:nvPr>
        </p:nvSpPr>
        <p:spPr>
          <a:xfrm>
            <a:off x="2200320" y="6296760"/>
            <a:ext cx="42501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sldNum"/>
          </p:nvPr>
        </p:nvSpPr>
        <p:spPr>
          <a:xfrm>
            <a:off x="285840" y="627840"/>
            <a:ext cx="1413000" cy="604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7601C2E-E131-41FA-B0A4-2B4B3BEEBBC1}" type="slidenum">
              <a:rPr b="0" lang="en-IN" sz="3800" spc="-1" strike="noStrike">
                <a:solidFill>
                  <a:srgbClr val="474b57"/>
                </a:solidFill>
                <a:latin typeface="Century Schoolbook"/>
              </a:rPr>
              <a:t>&lt;number&gt;</a:t>
            </a:fld>
            <a:endParaRPr b="0" lang="en-IN" sz="3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940720" y="1023840"/>
            <a:ext cx="2844720" cy="3349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5000"/>
              </a:lnSpc>
            </a:pPr>
            <a:r>
              <a:rPr b="0" lang="en-US" sz="3300" spc="-1" strike="noStrike">
                <a:solidFill>
                  <a:srgbClr val="fefcf7"/>
                </a:solidFill>
                <a:latin typeface="Century Schoolbook"/>
              </a:rPr>
              <a:t>Automated Essay</a:t>
            </a:r>
            <a:br/>
            <a:r>
              <a:rPr b="0" lang="en-US" sz="3300" spc="-1" strike="noStrike">
                <a:solidFill>
                  <a:srgbClr val="fefcf7"/>
                </a:solidFill>
                <a:latin typeface="Century Schoolbook"/>
              </a:rPr>
              <a:t>Grader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5560" y="1066680"/>
            <a:ext cx="73911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30000"/>
              </a:lnSpc>
              <a:spcBef>
                <a:spcPts val="930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Mini Project for Machine Learning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930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930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Name of Guide: Mrs. Padma Nimbhore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930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930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Name of Students: 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93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Shardul Dubey T184034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93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Rahul Agarawal T184029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30000"/>
              </a:lnSpc>
              <a:spcBef>
                <a:spcPts val="930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</a:rPr>
              <a:t>Tanisk Annpurna T184030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Algorithm Used/Explain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2592000"/>
            <a:ext cx="54324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1. Using only BOW features: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a. Linear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b. Lasso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Using only numerical/POS/Orthographic features: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a. Linear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b. Ridge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c. Lasso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d. Gradient Boosting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3. Using all features: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a. Linear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b. Ridge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c. Lasso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d. Support Vector Regression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</a:t>
            </a:r>
            <a:r>
              <a:rPr b="0" lang="en-IN" sz="1800" spc="-1" strike="noStrike">
                <a:latin typeface="Arial"/>
              </a:rPr>
              <a:t>e. Gradient Boosting Regression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Application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792000" y="2438280"/>
            <a:ext cx="7985880" cy="365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GRE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NCAT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IELTS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Any Online Examinations which have brief answers type questions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Target Specification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200320" y="2438280"/>
            <a:ext cx="6577560" cy="365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Whether Result Match with Target /Goal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Any Lacuna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How it Solve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Conclusion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200320" y="2438280"/>
            <a:ext cx="6577560" cy="365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Automated essay scoring systems yield scores that consistently agree with those of human raters at a level as high, if not higher, as the level of agreement among human raters themselves. 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The system offers medical educators many benefits for scoring constructed-response tasks, such as improving the consistency of scoring, reducing the time required for scoring and reporting, minimizing the costs of scoring, and providing students with immediate feedback on constructed-response tasks.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References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200320" y="2286000"/>
            <a:ext cx="6943320" cy="4419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1000"/>
              </a:lnSpc>
              <a:spcBef>
                <a:spcPts val="930"/>
              </a:spcBef>
            </a:pP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474b57"/>
                </a:solidFill>
                <a:latin typeface="Calibri"/>
              </a:rPr>
              <a:t>Valenti S., Neri F and Cucchiarelli A. 2003 An Overview of Current Research on Automated Essay Grading.</a:t>
            </a:r>
            <a:endParaRPr b="0" lang="en-US" sz="23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474b57"/>
                </a:solidFill>
                <a:latin typeface="Calibri"/>
              </a:rPr>
              <a:t>Andrew N 2012 CS229 Machine Learning Autumn 2012 Lecture Notes from Stanford University.</a:t>
            </a:r>
            <a:endParaRPr b="0" lang="en-US" sz="23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474b57"/>
                </a:solidFill>
                <a:latin typeface="Calibri"/>
              </a:rPr>
              <a:t>Bird Steven, Loper Edward and Klein Ewan 2009 Natural Language Processing with Python.</a:t>
            </a:r>
            <a:endParaRPr b="0" lang="en-US" sz="23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474b57"/>
                </a:solidFill>
                <a:latin typeface="Calibri"/>
              </a:rPr>
              <a:t>Jones Eric, Oliphant Travis and Peterson Pearu SciPy: Open source scientific tools for Python.</a:t>
            </a:r>
            <a:endParaRPr b="0" lang="en-US" sz="23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300" spc="-1" strike="noStrike">
                <a:solidFill>
                  <a:srgbClr val="474b57"/>
                </a:solidFill>
                <a:latin typeface="Calibri"/>
              </a:rPr>
              <a:t>Pedregosa F, Weiss R and Brucher M 2011 Scikit-learn : Machine Learning in Python.</a:t>
            </a:r>
            <a:endParaRPr b="0" lang="en-US" sz="23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Demonstration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Q/A 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Objective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200320" y="2438280"/>
            <a:ext cx="6943320" cy="4419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0" lang="en-US" sz="2000" spc="-1" strike="noStrike">
                <a:solidFill>
                  <a:srgbClr val="474b57"/>
                </a:solidFill>
                <a:latin typeface="Times New Roman"/>
              </a:rPr>
              <a:t>Create an automated essay grading system based on the following guidelines: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74b57"/>
                </a:solidFill>
                <a:latin typeface="Times New Roman"/>
              </a:rPr>
              <a:t>Errors in grammar.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74b57"/>
                </a:solidFill>
                <a:latin typeface="Times New Roman"/>
              </a:rPr>
              <a:t>Vocabulary usage.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74b57"/>
                </a:solidFill>
                <a:latin typeface="Times New Roman"/>
              </a:rPr>
              <a:t>Coherence quality.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0" lang="en-US" sz="2000" spc="-1" strike="noStrike">
                <a:solidFill>
                  <a:srgbClr val="474b57"/>
                </a:solidFill>
                <a:latin typeface="Times New Roman"/>
              </a:rPr>
              <a:t>To facilitate and simplify traditional essay grading which requires a significant amount of time and effort, and to reduce subjectivity and human errors that could possibly lead to unfair grading.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Hardware/Software Requirement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200320" y="2438280"/>
            <a:ext cx="65775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1" lang="en-US" sz="2300" spc="-1" strike="noStrike">
                <a:solidFill>
                  <a:srgbClr val="474b57"/>
                </a:solidFill>
                <a:latin typeface="Calibri"/>
              </a:rPr>
              <a:t>Hardware Requirement:</a:t>
            </a:r>
            <a:endParaRPr b="0" lang="en-US" sz="23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Window 7,8,10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Ubuntu 16.4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Ram- 4Gb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Hard disk- 500GB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1" lang="en-US" sz="2300" spc="-1" strike="noStrike">
                <a:solidFill>
                  <a:srgbClr val="474b57"/>
                </a:solidFill>
                <a:latin typeface="Calibri"/>
              </a:rPr>
              <a:t>Software Requirement:</a:t>
            </a:r>
            <a:endParaRPr b="0" lang="en-US" sz="23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An Automated Essay Grader, which scores student essays based on the following features: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Spellings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Structure and Grammar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Language flow - Coherence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Statistics of the Essay.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133720" y="685800"/>
            <a:ext cx="6644160" cy="6019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1" lang="en-US" sz="2200" spc="-1" strike="noStrike">
                <a:solidFill>
                  <a:srgbClr val="474b57"/>
                </a:solidFill>
                <a:latin typeface="Times New Roman"/>
              </a:rPr>
              <a:t>Python and Libraries:</a:t>
            </a:r>
            <a:endParaRPr b="0" lang="en-US" sz="22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endParaRPr b="0" lang="en-US" sz="22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endParaRPr b="0" lang="en-US" sz="22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endParaRPr b="0" lang="en-US" sz="22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Nltk 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Pandas: read csv file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Numpy 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Word lemmatizer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Word net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Re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Count vectorizer: tokenize a collection of text and build a vocabulary of text.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Mean_squared_error: plot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Implementation Flow/Architecture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2200320" y="2438280"/>
            <a:ext cx="6577560" cy="365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AEG is an engine which automatically grades an English essay based on: Essay Statistics, Spelling, Grammar, Coherence, Frequent Phrases and Vocabulary. The techniques employed to achieve this encompass, not only a vast area of computer science, but also some ‘abstract aspects’ of the English language and grammar; the subtle points such as the deviation from the central topic, structure of the sentences, etc., that help determine the qualities of a good essay. We have developed our own concept of Conceptual Word Graph and designed an algorithm to analyse the Essay Coherence without a corpus. The whole system is modelled using Modular approach.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Regression: Feature Extraction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200320" y="2438280"/>
            <a:ext cx="6577560" cy="365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Word embedding: generating numerical representation of text.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BOW (bag of words)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N-grams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Corbel"/>
              <a:buChar char="–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TFIDIF (term frequency)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Find the best classifier 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Most accurate prediction selected as features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Input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057400" y="2057400"/>
            <a:ext cx="7086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11000"/>
              </a:lnSpc>
              <a:spcBef>
                <a:spcPts val="930"/>
              </a:spcBef>
            </a:pP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The input should be in the text file format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The input file should contain: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a. The topic of the essay.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b. The essay itself.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The topic should be the first paragraph of the file.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The topic and the essay should be separated by a blank line.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>
              <a:lnSpc>
                <a:spcPct val="111000"/>
              </a:lnSpc>
              <a:spcBef>
                <a:spcPts val="930"/>
              </a:spcBef>
            </a:pPr>
            <a:r>
              <a:rPr b="1" lang="en-US" sz="1800" spc="-1" strike="noStrike">
                <a:solidFill>
                  <a:srgbClr val="474b57"/>
                </a:solidFill>
                <a:latin typeface="Times New Roman"/>
              </a:rPr>
              <a:t>Assumptions:</a:t>
            </a:r>
            <a:endParaRPr b="0" lang="en-US" sz="18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The essays will be in “simple” format - without any bullets and numbering.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The paragraphs in the essay, if it contains multiple paragraphs, will be separated by a blank line.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474b57"/>
                </a:solidFill>
                <a:latin typeface="Times New Roman"/>
              </a:rPr>
              <a:t>The essay will be on the lines of GRE/GMAT essays.</a:t>
            </a:r>
            <a:endParaRPr b="0" lang="en-US" sz="16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Output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200320" y="2438280"/>
            <a:ext cx="6577560" cy="365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A report with scores for individual parameters based on which the essay was graded.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An overall score computed by taking the weighted mean of individual scores. 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A statistical report on the number of lines, words, paragraphs, average length of sentences, difference in length between the longest and the shortest sentence, etc.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104920" y="568440"/>
            <a:ext cx="6672960" cy="156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9000"/>
              </a:lnSpc>
            </a:pPr>
            <a:r>
              <a:rPr b="0" lang="en-US" sz="3800" spc="-1" strike="noStrike">
                <a:solidFill>
                  <a:srgbClr val="474b57"/>
                </a:solidFill>
                <a:latin typeface="Century Schoolbook"/>
              </a:rPr>
              <a:t>Feature Extraction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200320" y="2438280"/>
            <a:ext cx="6577560" cy="365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Grammar error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Spelling error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  <a:p>
            <a:pPr marL="240120" indent="-239760">
              <a:lnSpc>
                <a:spcPct val="111000"/>
              </a:lnSpc>
              <a:spcBef>
                <a:spcPts val="930"/>
              </a:spcBef>
              <a:buClr>
                <a:srgbClr val="474b57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74b57"/>
                </a:solidFill>
                <a:latin typeface="Calibri"/>
              </a:rPr>
              <a:t>Similarity to high score essays </a:t>
            </a:r>
            <a:endParaRPr b="0" lang="en-US" sz="2000" spc="-1" strike="noStrike">
              <a:solidFill>
                <a:srgbClr val="474b57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2019-02-05T22:27:44Z</dcterms:created>
  <dc:creator>Admin</dc:creator>
  <dc:description/>
  <dc:language>en-IN</dc:language>
  <cp:lastModifiedBy/>
  <dcterms:modified xsi:type="dcterms:W3CDTF">2019-05-03T14:50:11Z</dcterms:modified>
  <cp:revision>1</cp:revision>
  <dc:subject/>
  <dc:title>Title of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LinksUpToDate">
    <vt:bool>0</vt:bool>
  </property>
  <property fmtid="{D5CDD505-2E9C-101B-9397-08002B2CF9AE}" pid="4" name="ScaleCrop">
    <vt:bool>0</vt:bool>
  </property>
</Properties>
</file>