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70" r:id="rId13"/>
    <p:sldId id="269" r:id="rId14"/>
    <p:sldId id="276" r:id="rId15"/>
    <p:sldId id="271" r:id="rId16"/>
    <p:sldId id="268" r:id="rId17"/>
    <p:sldId id="273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4B183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/>
    <p:restoredTop sz="8735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E362E-1E36-0B4F-B898-6291AEAF454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79AF5-4581-1C42-AE1C-4BC74DE9B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79AF5-4581-1C42-AE1C-4BC74DE9B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imagine that this particular pipeline has multiple steps – I had to go through every one of them to update the samples…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79AF5-4581-1C42-AE1C-4BC74DE9B3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F8A5-6E81-BE4D-AE83-45643D09D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39273-0EF0-B64C-B833-5C4F2398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44D10-A806-7C4B-BE1B-5717BDC8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11CA-E396-674B-844F-F9CF888C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413F-A8F4-6649-B27C-EB604AE0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AB17-FC90-7E41-A31B-256A2185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61E18-9EF8-3843-8F6F-3356E5A1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C8F7-5E5B-494C-AE15-048D05D0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FAF3-82D1-0E43-BB36-C6488C7D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C330-9754-1143-89B9-9FDC5903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735B2-85F9-454F-8C05-22DFB99BE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9A891-8B20-B94F-80D5-9B2020F04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49C4-4CBF-C645-AAA1-28742D0F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6016-6844-3648-A35D-4E880280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76F2-8747-3B4F-ADDA-6F93602D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FF18-704F-2748-A041-71CE7DFF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0660-659E-9A4E-8760-7EEA6D0C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F714-3F3F-7242-B16C-667A36BA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9C7C-BC6C-BC46-BD59-3D2C5D9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6090-3763-024F-8C25-9AC7D99A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333D-E443-8542-9F3A-51B5C844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1DF70-4E87-BF47-B89B-F1D6F3B8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727D-E1C8-4647-93C3-C411E919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986C-EFD7-B248-9E97-CFBC4C3C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D54C-6384-9A44-A12D-C772EC3E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3A6C-C607-4046-8D16-7B914B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D747-D0EF-B34D-8FE3-36775127E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A2645-4874-F546-BE1D-9730090B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74D00-A7E8-2C4B-BC28-6B2951B0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ED5E4-A88B-B649-B55B-6308ADC7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85E97-6123-F543-9998-09B99E7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2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3F2A-4605-3448-B20B-9698D1E6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88CD1-045A-6F46-A9F7-9811A929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9B5EB-9329-824B-90DD-FE01BCED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50A0D-7D7C-2A48-9D22-44D5D62AB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70DE8-28D2-6241-9491-3A9360407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E82A-AFB7-7C43-B6F1-8DFD1F15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55680-6BF6-9D41-BD20-E418B59E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77E89-54B0-FA44-AA47-E84BB2CF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2CEE-8E7C-744A-BDE6-3A1EAB9F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2D00D-34AD-AD46-BDD0-0D29F398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73B8-115A-D44C-9B6C-EE9B20E1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0FFEB-A552-F840-8DAD-B0CE45A4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8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E37E0-B878-0449-809A-20945E8F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F08BE-6D4D-D945-9AD9-36FA4267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7954-EBBA-8144-8276-EBBED879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B3A3-4A93-1B4B-9058-2A395247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17FE-6ECE-944D-B156-7F249AB60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117D8-728F-E241-B167-5FD6B5D1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26D71-0AC3-E943-9ACA-7251E4F1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58F18-B88B-3F4A-B41D-A995F65B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30D4-ACAB-9D4B-91BD-3C982601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F5D-9F94-634F-9A73-68F583ED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B01F5-A19A-3347-8239-149BD7ABB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905D5-8C55-EF49-AB3C-39D2F281F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8152-F368-CE44-8C1F-D071B13E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DBFD-A893-014F-A31D-4A50B5C4CA0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AA8C0-2DB7-4D4F-B0FB-36C74982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22-5579-FE4A-A3C8-76C080A4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DC1-2B0F-0D40-B6A3-34F22DE9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DED5A-4450-EF4E-BFCD-94290EC6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64457-3138-8F41-ACD4-AEF96FF0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739C-1EEA-8544-B071-C954659AE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C6E0DBFD-A893-014F-A31D-4A50B5C4CA06}" type="datetimeFigureOut">
              <a:rPr lang="en-US" smtClean="0"/>
              <a:pPr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2811-3DA1-D24E-B9C3-A9917043B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5E86-B9D9-EB4E-AC58-318491EE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2954DC1-2B0F-0D40-B6A3-34F22DE93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nakemake.readthedocs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E002-3D44-C347-B2F4-97690FEBB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 soft introduction to Snakemake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E9EC0-BC39-1A44-99EE-D6807B816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Ricardo D’O. Albanus</a:t>
            </a:r>
          </a:p>
          <a:p>
            <a:r>
              <a:rPr lang="en-US" dirty="0">
                <a:latin typeface="Helvetica" pitchFamily="2" charset="0"/>
              </a:rPr>
              <a:t>The Parker Lab</a:t>
            </a:r>
          </a:p>
        </p:txBody>
      </p:sp>
    </p:spTree>
    <p:extLst>
      <p:ext uri="{BB962C8B-B14F-4D97-AF65-F5344CB8AC3E}">
        <p14:creationId xmlns:p14="http://schemas.microsoft.com/office/powerpoint/2010/main" val="47899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EA99-4C92-FC41-876E-7FB691DE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9D6C-1146-324A-A0F9-E534A776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primary Snakemake file is called </a:t>
            </a:r>
            <a:r>
              <a:rPr lang="en-US" b="1" dirty="0" err="1"/>
              <a:t>Snakefile</a:t>
            </a:r>
            <a:r>
              <a:rPr lang="en-US" dirty="0"/>
              <a:t>. This is where all the </a:t>
            </a:r>
            <a:r>
              <a:rPr lang="en-US" b="1" dirty="0"/>
              <a:t>rules</a:t>
            </a:r>
            <a:r>
              <a:rPr lang="en-US" dirty="0"/>
              <a:t> are. Rules are the skeleton of any </a:t>
            </a:r>
            <a:r>
              <a:rPr lang="en-US" dirty="0" err="1"/>
              <a:t>Snakefile</a:t>
            </a:r>
            <a:r>
              <a:rPr lang="en-US" dirty="0"/>
              <a:t>. They are composed by:</a:t>
            </a:r>
          </a:p>
          <a:p>
            <a:pPr lvl="1"/>
            <a:r>
              <a:rPr lang="en-US" b="1" dirty="0"/>
              <a:t>input</a:t>
            </a:r>
            <a:r>
              <a:rPr lang="en-US" dirty="0"/>
              <a:t>: file(s) to be processed</a:t>
            </a:r>
            <a:endParaRPr lang="en-US" b="1" dirty="0"/>
          </a:p>
          <a:p>
            <a:pPr lvl="1"/>
            <a:r>
              <a:rPr lang="en-US" b="1" dirty="0"/>
              <a:t>output</a:t>
            </a:r>
            <a:r>
              <a:rPr lang="en-US" dirty="0"/>
              <a:t>: resulting file(s)</a:t>
            </a:r>
            <a:endParaRPr lang="en-US" b="1" dirty="0"/>
          </a:p>
          <a:p>
            <a:pPr lvl="1"/>
            <a:r>
              <a:rPr lang="en-US" b="1" dirty="0" err="1"/>
              <a:t>params</a:t>
            </a:r>
            <a:r>
              <a:rPr lang="en-US" dirty="0"/>
              <a:t>: additional parameters (e.g. program flags)</a:t>
            </a:r>
          </a:p>
          <a:p>
            <a:pPr lvl="1"/>
            <a:r>
              <a:rPr lang="en-US" b="1" dirty="0"/>
              <a:t>resources</a:t>
            </a:r>
            <a:r>
              <a:rPr lang="en-US" dirty="0"/>
              <a:t>: threads, memory, and custom resources</a:t>
            </a:r>
            <a:endParaRPr lang="en-US" b="1" dirty="0"/>
          </a:p>
          <a:p>
            <a:pPr lvl="1"/>
            <a:r>
              <a:rPr lang="en-US" b="1" dirty="0"/>
              <a:t>shell</a:t>
            </a:r>
            <a:r>
              <a:rPr lang="en-US" dirty="0"/>
              <a:t>, </a:t>
            </a:r>
            <a:r>
              <a:rPr lang="en-US" b="1" dirty="0"/>
              <a:t>run</a:t>
            </a:r>
            <a:r>
              <a:rPr lang="en-US" dirty="0"/>
              <a:t>, </a:t>
            </a:r>
            <a:r>
              <a:rPr lang="en-US" b="1" dirty="0"/>
              <a:t>script</a:t>
            </a:r>
            <a:r>
              <a:rPr lang="en-US" dirty="0"/>
              <a:t>: the actual command to run</a:t>
            </a:r>
          </a:p>
          <a:p>
            <a:pPr lvl="2"/>
            <a:r>
              <a:rPr lang="en-US" b="1" dirty="0"/>
              <a:t>shell</a:t>
            </a:r>
            <a:r>
              <a:rPr lang="en-US" dirty="0"/>
              <a:t>: runs on shell (bash)</a:t>
            </a:r>
          </a:p>
          <a:p>
            <a:pPr lvl="2"/>
            <a:r>
              <a:rPr lang="en-US" b="1" dirty="0"/>
              <a:t>run</a:t>
            </a:r>
            <a:r>
              <a:rPr lang="en-US" dirty="0"/>
              <a:t>: executes python commands</a:t>
            </a:r>
          </a:p>
          <a:p>
            <a:pPr lvl="2"/>
            <a:r>
              <a:rPr lang="en-US" b="1" dirty="0"/>
              <a:t>script</a:t>
            </a:r>
            <a:r>
              <a:rPr lang="en-US" dirty="0"/>
              <a:t>: executes a python, R, </a:t>
            </a:r>
            <a:r>
              <a:rPr lang="en-US" dirty="0" err="1"/>
              <a:t>etc</a:t>
            </a:r>
            <a:r>
              <a:rPr lang="en-US" dirty="0"/>
              <a:t> 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952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8657-B3F7-C048-9E90-B8F99971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F57CE-55A5-F34C-8CD3-478C0FD2B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2146300"/>
            <a:ext cx="6553200" cy="256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1BF29-5442-B94C-9AE4-7B16E1F13954}"/>
              </a:ext>
            </a:extLst>
          </p:cNvPr>
          <p:cNvSpPr txBox="1"/>
          <p:nvPr/>
        </p:nvSpPr>
        <p:spPr>
          <a:xfrm>
            <a:off x="838201" y="5676406"/>
            <a:ext cx="10633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{sample} is a </a:t>
            </a:r>
            <a:r>
              <a:rPr lang="en-US" sz="2400" b="1" dirty="0">
                <a:latin typeface="Helvetica" pitchFamily="2" charset="0"/>
              </a:rPr>
              <a:t>wildcard</a:t>
            </a:r>
            <a:r>
              <a:rPr lang="en-US" sz="2400" dirty="0">
                <a:latin typeface="Helvetica" pitchFamily="2" charset="0"/>
              </a:rPr>
              <a:t>. The values will be inferred based on the previous rules or by declaring them explicitly (more on this later).</a:t>
            </a:r>
            <a:endParaRPr lang="en-US" sz="2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3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3AE200-86F6-5E49-9530-89C1B64B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98" y="2709557"/>
            <a:ext cx="5329170" cy="1696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FA881-C4CD-5747-AAE5-E8A0F021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98" y="798680"/>
            <a:ext cx="5329169" cy="17350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E61C24-C4A4-2E49-9D76-A9D9EEF09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98" y="4581548"/>
            <a:ext cx="3994959" cy="1662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46BAA-B75E-C349-88E7-B76760F4AEE5}"/>
              </a:ext>
            </a:extLst>
          </p:cNvPr>
          <p:cNvSpPr txBox="1"/>
          <p:nvPr/>
        </p:nvSpPr>
        <p:spPr>
          <a:xfrm>
            <a:off x="6590805" y="1389413"/>
            <a:ext cx="446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1</a:t>
            </a:r>
            <a:r>
              <a:rPr lang="en-US" dirty="0">
                <a:latin typeface="Helvetica" pitchFamily="2" charset="0"/>
              </a:rPr>
              <a:t>: Align sequenced reads to genome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C0743-5289-9246-84CA-DC3D98F319B4}"/>
              </a:ext>
            </a:extLst>
          </p:cNvPr>
          <p:cNvSpPr txBox="1"/>
          <p:nvPr/>
        </p:nvSpPr>
        <p:spPr>
          <a:xfrm>
            <a:off x="6590805" y="3336966"/>
            <a:ext cx="446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2</a:t>
            </a:r>
            <a:r>
              <a:rPr lang="en-US" dirty="0">
                <a:latin typeface="Helvetica" pitchFamily="2" charset="0"/>
              </a:rPr>
              <a:t>: Align sequenced reads to genome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30898-8BBB-C24C-A4C1-7C72A0C57DCE}"/>
              </a:ext>
            </a:extLst>
          </p:cNvPr>
          <p:cNvSpPr txBox="1"/>
          <p:nvPr/>
        </p:nvSpPr>
        <p:spPr>
          <a:xfrm>
            <a:off x="6590805" y="50945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3</a:t>
            </a:r>
            <a:r>
              <a:rPr lang="en-US" dirty="0">
                <a:latin typeface="Helvetica" pitchFamily="2" charset="0"/>
              </a:rPr>
              <a:t>: Index alignments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F6407-43D7-0F4E-8490-AE9C50B8F669}"/>
              </a:ext>
            </a:extLst>
          </p:cNvPr>
          <p:cNvSpPr txBox="1"/>
          <p:nvPr/>
        </p:nvSpPr>
        <p:spPr>
          <a:xfrm>
            <a:off x="874598" y="25354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Snakefile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4716-0218-B94E-B531-14E8ECDA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0B1B-24C9-BF44-A929-98CC9C89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the interesting things in Snakemake is the ability to generate graphs of the pipeline to aid development/debugging.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DA9C5-ACD5-6142-BC7F-E1908515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51" y="2989263"/>
            <a:ext cx="3556000" cy="318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05CCC-2CFB-1048-8DD4-5DF652D8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8" y="4209454"/>
            <a:ext cx="3569877" cy="1136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A182E-DC4B-EB40-BAB1-64E836452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9" y="2912233"/>
            <a:ext cx="3569876" cy="116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E91EDD-7236-C541-BA15-AEC598718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479" y="5478834"/>
            <a:ext cx="2676123" cy="1113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E8FCA-8935-F041-9341-C89370E01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786" y="3194195"/>
            <a:ext cx="2889910" cy="27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2EE3BE-5C71-2948-8CA6-DC32B590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55" y="414069"/>
            <a:ext cx="61976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29A93-08E9-F247-9CEE-14631A3E55B4}"/>
              </a:ext>
            </a:extLst>
          </p:cNvPr>
          <p:cNvSpPr txBox="1"/>
          <p:nvPr/>
        </p:nvSpPr>
        <p:spPr>
          <a:xfrm>
            <a:off x="1546909" y="635426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Example: Cufflinks RNA-seq pipeline</a:t>
            </a:r>
          </a:p>
        </p:txBody>
      </p:sp>
    </p:spTree>
    <p:extLst>
      <p:ext uri="{BB962C8B-B14F-4D97-AF65-F5344CB8AC3E}">
        <p14:creationId xmlns:p14="http://schemas.microsoft.com/office/powerpoint/2010/main" val="129361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55F5-FEEF-7648-ABE8-ECB13BB7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target rule, </a:t>
            </a:r>
            <a:r>
              <a:rPr lang="en-US" b="1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7A77-6C99-594C-BDDB-58A873D3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32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Snakemake will look for the first rule in the pipeline to determine what rules need to be executed and for what wildcards.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468045-7FE7-924A-AC21-09ED577B9F10}"/>
              </a:ext>
            </a:extLst>
          </p:cNvPr>
          <p:cNvSpPr txBox="1">
            <a:spLocks/>
          </p:cNvSpPr>
          <p:nvPr/>
        </p:nvSpPr>
        <p:spPr>
          <a:xfrm>
            <a:off x="838200" y="4331318"/>
            <a:ext cx="10515600" cy="11432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this example, Snakemake knows that it has to generate the </a:t>
            </a:r>
            <a:r>
              <a:rPr lang="en-US" b="1" dirty="0">
                <a:solidFill>
                  <a:srgbClr val="7030A0"/>
                </a:solidFill>
              </a:rPr>
              <a:t>{sample}_</a:t>
            </a:r>
            <a:r>
              <a:rPr lang="en-US" b="1" dirty="0" err="1">
                <a:solidFill>
                  <a:srgbClr val="7030A0"/>
                </a:solidFill>
              </a:rPr>
              <a:t>processed.txt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files in the </a:t>
            </a:r>
            <a:r>
              <a:rPr lang="en-US" b="1" i="1" dirty="0"/>
              <a:t>output</a:t>
            </a:r>
            <a:r>
              <a:rPr lang="en-US" dirty="0"/>
              <a:t> folder with the wildcards </a:t>
            </a:r>
            <a:r>
              <a:rPr lang="en-US" b="1" i="1" dirty="0"/>
              <a:t>sample_1</a:t>
            </a:r>
            <a:r>
              <a:rPr lang="en-US" dirty="0"/>
              <a:t> and </a:t>
            </a:r>
            <a:r>
              <a:rPr lang="en-US" b="1" i="1" dirty="0"/>
              <a:t>sample_2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E34CC-7FF8-B347-B46E-C65EC4C7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3050"/>
            <a:ext cx="6502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E659-F634-2949-8A23-0C37FAA4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within Snakemake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BD82-020F-8043-B655-84F8002B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expand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“path/</a:t>
            </a:r>
            <a:r>
              <a:rPr lang="en-US" dirty="0">
                <a:solidFill>
                  <a:srgbClr val="7030A0"/>
                </a:solidFill>
              </a:rPr>
              <a:t>{wildcard}</a:t>
            </a:r>
            <a:r>
              <a:rPr lang="en-US" dirty="0">
                <a:solidFill>
                  <a:schemeClr val="accent6"/>
                </a:solidFill>
              </a:rPr>
              <a:t>.extension”</a:t>
            </a:r>
            <a:r>
              <a:rPr lang="en-US" dirty="0"/>
              <a:t>,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wildcard</a:t>
            </a:r>
            <a:r>
              <a:rPr lang="en-US" dirty="0"/>
              <a:t>=</a:t>
            </a:r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Expand the string to all the values in the wildcard argument. Used in the </a:t>
            </a:r>
            <a:r>
              <a:rPr lang="en-US" b="1" dirty="0"/>
              <a:t>rule all</a:t>
            </a:r>
            <a:r>
              <a:rPr lang="en-US" dirty="0"/>
              <a:t> and rules with multiple inputs.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wildcards, = </a:t>
            </a:r>
            <a:r>
              <a:rPr lang="en-US" dirty="0" err="1">
                <a:solidFill>
                  <a:schemeClr val="accent1"/>
                </a:solidFill>
              </a:rPr>
              <a:t>glob_wildcards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“path/</a:t>
            </a:r>
            <a:r>
              <a:rPr lang="en-US" dirty="0">
                <a:solidFill>
                  <a:srgbClr val="7030A0"/>
                </a:solidFill>
              </a:rPr>
              <a:t>{wildcard}</a:t>
            </a:r>
            <a:r>
              <a:rPr lang="en-US" dirty="0">
                <a:solidFill>
                  <a:schemeClr val="accent6"/>
                </a:solidFill>
              </a:rPr>
              <a:t>.extension”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Creates a wildcards variable (a named tuple) which contains all the </a:t>
            </a:r>
            <a:r>
              <a:rPr lang="en-US" dirty="0">
                <a:solidFill>
                  <a:srgbClr val="7030A0"/>
                </a:solidFill>
              </a:rPr>
              <a:t>wildcard </a:t>
            </a:r>
            <a:r>
              <a:rPr lang="en-US" dirty="0"/>
              <a:t>values based on pattern matching. It is basically listing the directory contents and running a regular expression match for </a:t>
            </a:r>
            <a:r>
              <a:rPr lang="en-US" dirty="0">
                <a:solidFill>
                  <a:srgbClr val="7030A0"/>
                </a:solidFill>
              </a:rPr>
              <a:t>path/(.*).extension</a:t>
            </a:r>
            <a:r>
              <a:rPr lang="en-US" dirty="0"/>
              <a:t>. </a:t>
            </a:r>
            <a:r>
              <a:rPr lang="en-US" b="1" dirty="0"/>
              <a:t>Don’t forget the trailing comma.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AB3D0-C93A-4D4D-8893-B0C0C6A775BA}"/>
              </a:ext>
            </a:extLst>
          </p:cNvPr>
          <p:cNvSpPr txBox="1"/>
          <p:nvPr/>
        </p:nvSpPr>
        <p:spPr>
          <a:xfrm>
            <a:off x="755072" y="6306127"/>
            <a:ext cx="100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.*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 err="1">
                <a:latin typeface="Helvetica" pitchFamily="2" charset="0"/>
              </a:rPr>
              <a:t>RegEx</a:t>
            </a:r>
            <a:r>
              <a:rPr lang="en-US" dirty="0">
                <a:latin typeface="Helvetica" pitchFamily="2" charset="0"/>
              </a:rPr>
              <a:t> means any character any number of times. There are ways to change this behavior.</a:t>
            </a:r>
          </a:p>
        </p:txBody>
      </p:sp>
    </p:spTree>
    <p:extLst>
      <p:ext uri="{BB962C8B-B14F-4D97-AF65-F5344CB8AC3E}">
        <p14:creationId xmlns:p14="http://schemas.microsoft.com/office/powerpoint/2010/main" val="38197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EA99-4C92-FC41-876E-7FB691DE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Snakemake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9D6C-1146-324A-A0F9-E534A776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Snakemake is called by running </a:t>
            </a:r>
            <a:r>
              <a:rPr lang="en-US" i="1" dirty="0" err="1"/>
              <a:t>snakemake</a:t>
            </a:r>
            <a:r>
              <a:rPr lang="en-US" dirty="0"/>
              <a:t> from your terminal. It assumes that the instructions are in a </a:t>
            </a:r>
            <a:r>
              <a:rPr lang="en-US" dirty="0" err="1"/>
              <a:t>Snakefile</a:t>
            </a:r>
            <a:r>
              <a:rPr lang="en-US" dirty="0"/>
              <a:t> in the same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flags:</a:t>
            </a:r>
          </a:p>
          <a:p>
            <a:r>
              <a:rPr lang="en-US" b="1" dirty="0"/>
              <a:t>-n</a:t>
            </a:r>
            <a:r>
              <a:rPr lang="en-US" dirty="0"/>
              <a:t> does a dry run (don’t execute anything). Great for developing and debugging.</a:t>
            </a:r>
          </a:p>
          <a:p>
            <a:r>
              <a:rPr lang="en-US" b="1" dirty="0"/>
              <a:t>-p</a:t>
            </a:r>
            <a:r>
              <a:rPr lang="en-US" dirty="0"/>
              <a:t> and </a:t>
            </a:r>
            <a:r>
              <a:rPr lang="en-US" b="1" dirty="0"/>
              <a:t>–r </a:t>
            </a:r>
            <a:r>
              <a:rPr lang="en-US" dirty="0"/>
              <a:t>will print the reason for each rule being run and the shell command for each rule, respectively.</a:t>
            </a:r>
          </a:p>
          <a:p>
            <a:r>
              <a:rPr lang="en-US" b="1" dirty="0"/>
              <a:t>--</a:t>
            </a:r>
            <a:r>
              <a:rPr lang="en-US" b="1" dirty="0" err="1"/>
              <a:t>snakefile</a:t>
            </a:r>
            <a:r>
              <a:rPr lang="en-US" dirty="0"/>
              <a:t> points to the </a:t>
            </a:r>
            <a:r>
              <a:rPr lang="en-US" dirty="0" err="1"/>
              <a:t>Snakefile</a:t>
            </a:r>
            <a:r>
              <a:rPr lang="en-US" dirty="0"/>
              <a:t> path, if not on the main directory.</a:t>
            </a:r>
          </a:p>
          <a:p>
            <a:r>
              <a:rPr lang="en-US" b="1" dirty="0"/>
              <a:t>--</a:t>
            </a:r>
            <a:r>
              <a:rPr lang="en-US" b="1" dirty="0" err="1"/>
              <a:t>configfile</a:t>
            </a:r>
            <a:r>
              <a:rPr lang="en-US" b="1" dirty="0"/>
              <a:t> </a:t>
            </a:r>
            <a:r>
              <a:rPr lang="en-US" dirty="0"/>
              <a:t>points to the config file (more on that later).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791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722F-38B4-D644-93A7-6F5BA6B2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0ACD-9715-5A4C-9110-AB3745BB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bad practice to hardcode all your wildcards, input, files, options, </a:t>
            </a:r>
            <a:r>
              <a:rPr lang="en-US" i="1" dirty="0"/>
              <a:t>etc</a:t>
            </a:r>
            <a:r>
              <a:rPr lang="en-US" dirty="0"/>
              <a:t>. in the </a:t>
            </a:r>
            <a:r>
              <a:rPr lang="en-US" dirty="0" err="1"/>
              <a:t>Snakefile</a:t>
            </a:r>
            <a:r>
              <a:rPr lang="en-US" dirty="0"/>
              <a:t>. Use a </a:t>
            </a:r>
            <a:r>
              <a:rPr lang="en-US" b="1" dirty="0"/>
              <a:t>config</a:t>
            </a:r>
            <a:r>
              <a:rPr lang="en-US" dirty="0"/>
              <a:t> file, instead.</a:t>
            </a:r>
          </a:p>
          <a:p>
            <a:r>
              <a:rPr lang="en-US" dirty="0"/>
              <a:t>Snakemake supports </a:t>
            </a:r>
            <a:r>
              <a:rPr lang="en-US" dirty="0" err="1"/>
              <a:t>json</a:t>
            </a:r>
            <a:r>
              <a:rPr lang="en-US" dirty="0"/>
              <a:t> and </a:t>
            </a:r>
            <a:r>
              <a:rPr lang="en-US" dirty="0" err="1"/>
              <a:t>yaml</a:t>
            </a:r>
            <a:r>
              <a:rPr lang="en-US" dirty="0"/>
              <a:t> formats.</a:t>
            </a:r>
          </a:p>
          <a:p>
            <a:r>
              <a:rPr lang="en-US" dirty="0"/>
              <a:t>Use the flag --</a:t>
            </a:r>
            <a:r>
              <a:rPr lang="en-US" dirty="0" err="1"/>
              <a:t>configfile</a:t>
            </a:r>
            <a:r>
              <a:rPr lang="en-US" dirty="0"/>
              <a:t> to point to it.</a:t>
            </a:r>
          </a:p>
          <a:p>
            <a:r>
              <a:rPr lang="en-US" dirty="0"/>
              <a:t>Accessible through the </a:t>
            </a:r>
            <a:r>
              <a:rPr lang="en-US" b="1" dirty="0"/>
              <a:t>config</a:t>
            </a:r>
            <a:r>
              <a:rPr lang="en-US" dirty="0"/>
              <a:t> global variable. Behaves like a </a:t>
            </a:r>
            <a:r>
              <a:rPr lang="en-US" b="1" dirty="0"/>
              <a:t>dictionary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79E3E-35FD-5B4A-9FD6-891F24AB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79" y="5011552"/>
            <a:ext cx="7390042" cy="7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722F-38B4-D644-93A7-6F5BA6B2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0ACD-9715-5A4C-9110-AB3745BB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Output modifiers</a:t>
            </a:r>
          </a:p>
          <a:p>
            <a:pPr lvl="1"/>
            <a:r>
              <a:rPr lang="en-US" i="1" dirty="0"/>
              <a:t>temp( ), protected( ), dynamic( ), directory( ), shadow( )</a:t>
            </a:r>
          </a:p>
          <a:p>
            <a:r>
              <a:rPr lang="en-US" dirty="0"/>
              <a:t>Using anonymous functions inside rules</a:t>
            </a:r>
          </a:p>
          <a:p>
            <a:r>
              <a:rPr lang="en-US" dirty="0"/>
              <a:t>Using the </a:t>
            </a:r>
            <a:r>
              <a:rPr lang="en-US" i="1" dirty="0"/>
              <a:t>rules</a:t>
            </a:r>
            <a:r>
              <a:rPr lang="en-US" dirty="0"/>
              <a:t> object</a:t>
            </a:r>
          </a:p>
          <a:p>
            <a:r>
              <a:rPr lang="en-US" dirty="0"/>
              <a:t>Using </a:t>
            </a:r>
            <a:r>
              <a:rPr lang="en-US" i="1" dirty="0" err="1"/>
              <a:t>glob_wildcards</a:t>
            </a:r>
            <a:r>
              <a:rPr lang="en-US" i="1" dirty="0"/>
              <a:t>( )</a:t>
            </a:r>
          </a:p>
          <a:p>
            <a:r>
              <a:rPr lang="en-US" dirty="0"/>
              <a:t>Resource management</a:t>
            </a:r>
          </a:p>
          <a:p>
            <a:pPr lvl="1"/>
            <a:r>
              <a:rPr lang="en-US" i="1" dirty="0"/>
              <a:t>--resources</a:t>
            </a:r>
            <a:r>
              <a:rPr lang="en-US" dirty="0"/>
              <a:t> flag, followed by values (</a:t>
            </a:r>
            <a:r>
              <a:rPr lang="en-US" i="1" dirty="0"/>
              <a:t>e.g. </a:t>
            </a:r>
            <a:r>
              <a:rPr lang="en-US" i="1" dirty="0" err="1"/>
              <a:t>io_limit</a:t>
            </a:r>
            <a:r>
              <a:rPr lang="en-US" i="1" dirty="0"/>
              <a:t> = 5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gpus</a:t>
            </a:r>
            <a:r>
              <a:rPr lang="en-US" i="1" dirty="0"/>
              <a:t> = 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threads</a:t>
            </a:r>
          </a:p>
          <a:p>
            <a:r>
              <a:rPr lang="en-US" dirty="0"/>
              <a:t>Cluster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0009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5C09-3381-C941-8C13-C2B9AA5D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A (not so) simple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2CC1A-7AF6-F548-AE47-28042C8C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807688"/>
            <a:ext cx="119126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9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F4F3-945E-E645-AFF4-EEB6C3A8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68A2-61AF-2048-A272-B6CBB22C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Build our own toy pipeline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case: BMO</a:t>
            </a:r>
          </a:p>
        </p:txBody>
      </p:sp>
    </p:spTree>
    <p:extLst>
      <p:ext uri="{BB962C8B-B14F-4D97-AF65-F5344CB8AC3E}">
        <p14:creationId xmlns:p14="http://schemas.microsoft.com/office/powerpoint/2010/main" val="17727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5C09-3381-C941-8C13-C2B9AA5D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(not so) simple pipeline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2CC1A-7AF6-F548-AE47-28042C8C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807688"/>
            <a:ext cx="11912600" cy="4216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6520EE-3375-EB41-9F2E-D72C377EAE1D}"/>
              </a:ext>
            </a:extLst>
          </p:cNvPr>
          <p:cNvSpPr/>
          <p:nvPr/>
        </p:nvSpPr>
        <p:spPr>
          <a:xfrm>
            <a:off x="139700" y="2066306"/>
            <a:ext cx="8849921" cy="403063"/>
          </a:xfrm>
          <a:prstGeom prst="rect">
            <a:avLst/>
          </a:prstGeom>
          <a:solidFill>
            <a:srgbClr val="E2F0D9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D8180-E54C-B240-BB8E-C3BFDC400686}"/>
              </a:ext>
            </a:extLst>
          </p:cNvPr>
          <p:cNvSpPr/>
          <p:nvPr/>
        </p:nvSpPr>
        <p:spPr>
          <a:xfrm>
            <a:off x="139700" y="2469369"/>
            <a:ext cx="4729183" cy="1532615"/>
          </a:xfrm>
          <a:prstGeom prst="rect">
            <a:avLst/>
          </a:prstGeom>
          <a:solidFill>
            <a:srgbClr val="F4B183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98D630-1F44-2D46-8AC5-82ED511B4370}"/>
              </a:ext>
            </a:extLst>
          </p:cNvPr>
          <p:cNvSpPr/>
          <p:nvPr/>
        </p:nvSpPr>
        <p:spPr>
          <a:xfrm>
            <a:off x="139700" y="4001985"/>
            <a:ext cx="11818752" cy="1306286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1BCAF7-F21E-9542-99D3-5DF28EE459C2}"/>
              </a:ext>
            </a:extLst>
          </p:cNvPr>
          <p:cNvSpPr/>
          <p:nvPr/>
        </p:nvSpPr>
        <p:spPr>
          <a:xfrm>
            <a:off x="139700" y="5308270"/>
            <a:ext cx="5994399" cy="648029"/>
          </a:xfrm>
          <a:prstGeom prst="rect">
            <a:avLst/>
          </a:prstGeom>
          <a:solidFill>
            <a:srgbClr val="E2F0D9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B7C6E-5630-224D-ADE7-DDB340891416}"/>
              </a:ext>
            </a:extLst>
          </p:cNvPr>
          <p:cNvSpPr txBox="1"/>
          <p:nvPr/>
        </p:nvSpPr>
        <p:spPr>
          <a:xfrm>
            <a:off x="4868883" y="242405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Loop through biological samples (datasets)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8CFE86-21B9-FA47-B7B7-E6C872182488}"/>
              </a:ext>
            </a:extLst>
          </p:cNvPr>
          <p:cNvSpPr txBox="1"/>
          <p:nvPr/>
        </p:nvSpPr>
        <p:spPr>
          <a:xfrm>
            <a:off x="9117306" y="2087466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Job scheduler interaction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BEE35-61A7-434C-A0C4-3E9287BAC7B1}"/>
              </a:ext>
            </a:extLst>
          </p:cNvPr>
          <p:cNvSpPr txBox="1"/>
          <p:nvPr/>
        </p:nvSpPr>
        <p:spPr>
          <a:xfrm>
            <a:off x="4868883" y="3981679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Loop through genes (features)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101AF-96EE-C042-842B-F79682E161F8}"/>
              </a:ext>
            </a:extLst>
          </p:cNvPr>
          <p:cNvSpPr txBox="1"/>
          <p:nvPr/>
        </p:nvSpPr>
        <p:spPr>
          <a:xfrm>
            <a:off x="4868883" y="283968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Input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EA1C8A-4F14-044C-A400-D7AC5E7C89FF}"/>
              </a:ext>
            </a:extLst>
          </p:cNvPr>
          <p:cNvSpPr txBox="1"/>
          <p:nvPr/>
        </p:nvSpPr>
        <p:spPr>
          <a:xfrm>
            <a:off x="9991258" y="507968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Actual command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92A20-0A85-AF47-8D8C-6E206E83568D}"/>
              </a:ext>
            </a:extLst>
          </p:cNvPr>
          <p:cNvSpPr txBox="1"/>
          <p:nvPr/>
        </p:nvSpPr>
        <p:spPr>
          <a:xfrm>
            <a:off x="6184101" y="544818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Job scheduler interaction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6CEA4-A514-FC44-8C42-F62ABE4717D9}"/>
              </a:ext>
            </a:extLst>
          </p:cNvPr>
          <p:cNvSpPr txBox="1"/>
          <p:nvPr/>
        </p:nvSpPr>
        <p:spPr>
          <a:xfrm>
            <a:off x="475488" y="6274340"/>
            <a:ext cx="3841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Which is the newest sample?</a:t>
            </a:r>
          </a:p>
        </p:txBody>
      </p:sp>
    </p:spTree>
    <p:extLst>
      <p:ext uri="{BB962C8B-B14F-4D97-AF65-F5344CB8AC3E}">
        <p14:creationId xmlns:p14="http://schemas.microsoft.com/office/powerpoint/2010/main" val="10576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E9E8-4916-5F40-9E4D-63CA7F86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The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6BDCF6-D852-464E-9382-B18AB030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0324"/>
            <a:ext cx="6845854" cy="24230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FB44992-121A-9F4D-920F-0F8F6134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30" y="2582585"/>
            <a:ext cx="6845854" cy="24230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B090069-25E5-864D-BEE6-19021414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60" y="3024846"/>
            <a:ext cx="6845854" cy="24230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6947B62-7595-6141-BF5A-FD0CAACE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90" y="3467108"/>
            <a:ext cx="6845854" cy="24230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096AA-6EBA-4445-86D4-DC6C53209AE3}"/>
              </a:ext>
            </a:extLst>
          </p:cNvPr>
          <p:cNvSpPr txBox="1"/>
          <p:nvPr/>
        </p:nvSpPr>
        <p:spPr>
          <a:xfrm>
            <a:off x="7877843" y="1803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7EC40-6E4F-CC41-8930-B304D6B94BDA}"/>
              </a:ext>
            </a:extLst>
          </p:cNvPr>
          <p:cNvSpPr txBox="1"/>
          <p:nvPr/>
        </p:nvSpPr>
        <p:spPr>
          <a:xfrm>
            <a:off x="8301396" y="2223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EE9E8-DCE4-3B41-B2E5-4EF4CB910984}"/>
              </a:ext>
            </a:extLst>
          </p:cNvPr>
          <p:cNvSpPr txBox="1"/>
          <p:nvPr/>
        </p:nvSpPr>
        <p:spPr>
          <a:xfrm>
            <a:off x="8724949" y="26429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2E3F7-2675-6843-B944-2706D60B2AAA}"/>
              </a:ext>
            </a:extLst>
          </p:cNvPr>
          <p:cNvSpPr txBox="1"/>
          <p:nvPr/>
        </p:nvSpPr>
        <p:spPr>
          <a:xfrm>
            <a:off x="9148503" y="30625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D5039-8BB3-F94E-8E1E-7E70AAE6E1DE}"/>
              </a:ext>
            </a:extLst>
          </p:cNvPr>
          <p:cNvSpPr txBox="1"/>
          <p:nvPr/>
        </p:nvSpPr>
        <p:spPr>
          <a:xfrm>
            <a:off x="9850096" y="3502981"/>
            <a:ext cx="245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19B50D-597D-7049-B6CE-1FF0D9F72E57}"/>
              </a:ext>
            </a:extLst>
          </p:cNvPr>
          <p:cNvSpPr txBox="1"/>
          <p:nvPr/>
        </p:nvSpPr>
        <p:spPr>
          <a:xfrm>
            <a:off x="10192900" y="3847365"/>
            <a:ext cx="245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CF495-A68C-D14C-842B-84D0F97CF1AB}"/>
              </a:ext>
            </a:extLst>
          </p:cNvPr>
          <p:cNvSpPr txBox="1"/>
          <p:nvPr/>
        </p:nvSpPr>
        <p:spPr>
          <a:xfrm>
            <a:off x="10535704" y="4191750"/>
            <a:ext cx="245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CD6BF7-7FA9-3944-9074-366DA3DE4930}"/>
              </a:ext>
            </a:extLst>
          </p:cNvPr>
          <p:cNvSpPr txBox="1"/>
          <p:nvPr/>
        </p:nvSpPr>
        <p:spPr>
          <a:xfrm>
            <a:off x="11091554" y="495526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Step n</a:t>
            </a:r>
          </a:p>
        </p:txBody>
      </p:sp>
    </p:spTree>
    <p:extLst>
      <p:ext uri="{BB962C8B-B14F-4D97-AF65-F5344CB8AC3E}">
        <p14:creationId xmlns:p14="http://schemas.microsoft.com/office/powerpoint/2010/main" val="52139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B345-0261-494A-8FD0-6D9C9F0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B729-3427-014D-91DE-CF688D8E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Pipelines can grow </a:t>
            </a:r>
            <a:r>
              <a:rPr lang="en-US" i="1" u="sng" dirty="0">
                <a:latin typeface="Helvetica" pitchFamily="2" charset="0"/>
              </a:rPr>
              <a:t>quickly</a:t>
            </a:r>
            <a:r>
              <a:rPr lang="en-US" dirty="0">
                <a:latin typeface="Helvetica" pitchFamily="2" charset="0"/>
              </a:rPr>
              <a:t>:</a:t>
            </a:r>
          </a:p>
          <a:p>
            <a:pPr lvl="1"/>
            <a:r>
              <a:rPr lang="en-US" dirty="0">
                <a:latin typeface="Helvetica" pitchFamily="2" charset="0"/>
              </a:rPr>
              <a:t>New inputs</a:t>
            </a:r>
          </a:p>
          <a:p>
            <a:pPr lvl="1"/>
            <a:r>
              <a:rPr lang="en-US" dirty="0">
                <a:latin typeface="Helvetica" pitchFamily="2" charset="0"/>
              </a:rPr>
              <a:t>New parameters</a:t>
            </a:r>
          </a:p>
          <a:p>
            <a:pPr lvl="1"/>
            <a:r>
              <a:rPr lang="en-US" dirty="0">
                <a:latin typeface="Helvetica" pitchFamily="2" charset="0"/>
              </a:rPr>
              <a:t>New hypotheses</a:t>
            </a:r>
          </a:p>
          <a:p>
            <a:pPr marL="457200" lvl="1" indent="0">
              <a:buNone/>
            </a:pPr>
            <a:r>
              <a:rPr lang="en-US" dirty="0">
                <a:latin typeface="Helvetica" pitchFamily="2" charset="0"/>
              </a:rPr>
              <a:t>(…)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Modifying pipelines manually is tedious, but even worse, </a:t>
            </a:r>
            <a:r>
              <a:rPr lang="en-US" b="1" u="sng" dirty="0">
                <a:latin typeface="Helvetica" pitchFamily="2" charset="0"/>
              </a:rPr>
              <a:t>error prone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pPr lvl="1"/>
            <a:r>
              <a:rPr lang="en-US" dirty="0">
                <a:latin typeface="Helvetica" pitchFamily="2" charset="0"/>
              </a:rPr>
              <a:t>No reproducibility</a:t>
            </a:r>
          </a:p>
          <a:p>
            <a:pPr lvl="1"/>
            <a:r>
              <a:rPr lang="en-US" dirty="0">
                <a:latin typeface="Helvetica" pitchFamily="2" charset="0"/>
              </a:rPr>
              <a:t>Terrible portability</a:t>
            </a:r>
          </a:p>
          <a:p>
            <a:pPr lvl="1"/>
            <a:r>
              <a:rPr lang="en-US" dirty="0">
                <a:latin typeface="Helvetica" pitchFamily="2" charset="0"/>
              </a:rPr>
              <a:t>Extensive debugging</a:t>
            </a:r>
          </a:p>
        </p:txBody>
      </p:sp>
    </p:spTree>
    <p:extLst>
      <p:ext uri="{BB962C8B-B14F-4D97-AF65-F5344CB8AC3E}">
        <p14:creationId xmlns:p14="http://schemas.microsoft.com/office/powerpoint/2010/main" val="71104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B345-0261-494A-8FD0-6D9C9F0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Snakemake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B729-3427-014D-91DE-CF688D8E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Snakemake is a pipeline manager developed by the </a:t>
            </a:r>
            <a:r>
              <a:rPr lang="en-US" dirty="0" err="1">
                <a:latin typeface="Helvetica" pitchFamily="2" charset="0"/>
              </a:rPr>
              <a:t>Köster</a:t>
            </a:r>
            <a:r>
              <a:rPr lang="en-US" dirty="0">
                <a:latin typeface="Helvetica" pitchFamily="2" charset="0"/>
              </a:rPr>
              <a:t> Lab (</a:t>
            </a:r>
            <a:r>
              <a:rPr lang="en-US" dirty="0"/>
              <a:t>Duisburg-Essen - </a:t>
            </a:r>
            <a:r>
              <a:rPr lang="en-US" dirty="0">
                <a:latin typeface="Helvetica" pitchFamily="2" charset="0"/>
              </a:rPr>
              <a:t>Germany) to help solve these issues.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uses a system of </a:t>
            </a:r>
            <a:r>
              <a:rPr lang="en-US" b="1" dirty="0"/>
              <a:t>wildcards</a:t>
            </a:r>
            <a:r>
              <a:rPr lang="en-US" dirty="0"/>
              <a:t> and </a:t>
            </a:r>
            <a:r>
              <a:rPr lang="en-US" b="1" dirty="0"/>
              <a:t>rules</a:t>
            </a:r>
            <a:r>
              <a:rPr lang="en-US" dirty="0"/>
              <a:t> to organize and manage pipelines, taking into account available </a:t>
            </a:r>
            <a:r>
              <a:rPr lang="en-US" b="1" dirty="0"/>
              <a:t>resources</a:t>
            </a:r>
            <a:r>
              <a:rPr lang="en-US" dirty="0"/>
              <a:t> and multiple user specifications.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http://snakemake.readthedocs.io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8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E378-A1F1-D643-A94F-A4C39349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Snakemake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C4B2-48C9-CE49-896D-68A0BE07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i="1" dirty="0"/>
              <a:t>can’t</a:t>
            </a:r>
            <a:r>
              <a:rPr lang="en-US" dirty="0"/>
              <a:t> Snakemake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pPr lvl="1"/>
            <a:r>
              <a:rPr lang="en-US" b="1" dirty="0"/>
              <a:t>Wildcards</a:t>
            </a:r>
            <a:r>
              <a:rPr lang="en-US" dirty="0"/>
              <a:t>. Smart (mostly) determination of names and handles that get carried throughout the pipeline.</a:t>
            </a:r>
          </a:p>
          <a:p>
            <a:pPr lvl="1"/>
            <a:r>
              <a:rPr lang="en-US" b="1" dirty="0"/>
              <a:t>Rules</a:t>
            </a:r>
            <a:r>
              <a:rPr lang="en-US" dirty="0"/>
              <a:t>. A system of interconnected steps that allow information flow from the beginning to the end of a pipeline.</a:t>
            </a:r>
          </a:p>
          <a:p>
            <a:pPr lvl="1"/>
            <a:r>
              <a:rPr lang="en-US" b="1" dirty="0"/>
              <a:t>Resource management</a:t>
            </a:r>
            <a:r>
              <a:rPr lang="en-US" dirty="0"/>
              <a:t>. </a:t>
            </a:r>
            <a:r>
              <a:rPr lang="en-US" u="sng" dirty="0"/>
              <a:t>Any</a:t>
            </a:r>
            <a:r>
              <a:rPr lang="en-US" dirty="0"/>
              <a:t> kind of resource can be incorporated into the pipeline.</a:t>
            </a:r>
          </a:p>
          <a:p>
            <a:pPr lvl="1"/>
            <a:r>
              <a:rPr lang="en-US" b="1" dirty="0"/>
              <a:t>Flexibility</a:t>
            </a:r>
            <a:r>
              <a:rPr lang="en-US" dirty="0"/>
              <a:t>. (Fairly) straightforward integration with DRMAA, </a:t>
            </a:r>
            <a:r>
              <a:rPr lang="en-US" dirty="0" err="1"/>
              <a:t>Slurm</a:t>
            </a:r>
            <a:r>
              <a:rPr lang="en-US" dirty="0"/>
              <a:t>, cloud computing, 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5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694CA4-8EDC-934D-B83F-77707BCB74F2}"/>
              </a:ext>
            </a:extLst>
          </p:cNvPr>
          <p:cNvSpPr/>
          <p:nvPr/>
        </p:nvSpPr>
        <p:spPr>
          <a:xfrm>
            <a:off x="8008401" y="418051"/>
            <a:ext cx="1828800" cy="58893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dataset_1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6429CB-CAC1-DA48-AF8C-67F66CA69C9A}"/>
              </a:ext>
            </a:extLst>
          </p:cNvPr>
          <p:cNvSpPr/>
          <p:nvPr/>
        </p:nvSpPr>
        <p:spPr>
          <a:xfrm>
            <a:off x="8137259" y="1365662"/>
            <a:ext cx="1828800" cy="5889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gene_1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548E6F-24B3-D442-AA3F-8DACCD0DB462}"/>
              </a:ext>
            </a:extLst>
          </p:cNvPr>
          <p:cNvSpPr/>
          <p:nvPr/>
        </p:nvSpPr>
        <p:spPr>
          <a:xfrm>
            <a:off x="10191690" y="1365662"/>
            <a:ext cx="1828800" cy="5889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gene_2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0E0C8C-DD1E-4545-8749-E4251137580F}"/>
              </a:ext>
            </a:extLst>
          </p:cNvPr>
          <p:cNvSpPr/>
          <p:nvPr/>
        </p:nvSpPr>
        <p:spPr>
          <a:xfrm>
            <a:off x="8137258" y="2671948"/>
            <a:ext cx="3883231" cy="5889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measure_raw_signal.py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CF4404-FAB7-534B-BC16-2CC56D117125}"/>
              </a:ext>
            </a:extLst>
          </p:cNvPr>
          <p:cNvSpPr/>
          <p:nvPr/>
        </p:nvSpPr>
        <p:spPr>
          <a:xfrm>
            <a:off x="8137258" y="4695585"/>
            <a:ext cx="3883231" cy="5889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analyze.py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8B05AB-9B14-4E4A-B9B3-551C9449A443}"/>
              </a:ext>
            </a:extLst>
          </p:cNvPr>
          <p:cNvCxnSpPr>
            <a:stCxn id="5" idx="2"/>
          </p:cNvCxnSpPr>
          <p:nvPr/>
        </p:nvCxnSpPr>
        <p:spPr>
          <a:xfrm>
            <a:off x="9051659" y="1954597"/>
            <a:ext cx="0" cy="717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8A69E-D1DB-4B4C-920E-82AAFE57301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106090" y="1954597"/>
            <a:ext cx="0" cy="717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8D8BBB-9B36-4946-AB77-77792FB508D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51659" y="3260883"/>
            <a:ext cx="1027215" cy="1434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9D4503-59FC-934A-B1F1-DFE27C6D2B5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0078874" y="3260883"/>
            <a:ext cx="1027216" cy="1434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ADCD00-574B-FE41-B206-2B59BAE461C8}"/>
              </a:ext>
            </a:extLst>
          </p:cNvPr>
          <p:cNvCxnSpPr>
            <a:cxnSpLocks/>
          </p:cNvCxnSpPr>
          <p:nvPr/>
        </p:nvCxnSpPr>
        <p:spPr>
          <a:xfrm>
            <a:off x="10090749" y="5284520"/>
            <a:ext cx="0" cy="717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3CDAA66-2115-E94B-BFBB-5C949399E81B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5400000">
            <a:off x="7550315" y="1593930"/>
            <a:ext cx="1959430" cy="785543"/>
          </a:xfrm>
          <a:prstGeom prst="bentConnector4">
            <a:avLst>
              <a:gd name="adj1" fmla="val 10365"/>
              <a:gd name="adj2" fmla="val 1291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2DB9CE-8562-9444-8CD1-C862867CD164}"/>
              </a:ext>
            </a:extLst>
          </p:cNvPr>
          <p:cNvSpPr txBox="1"/>
          <p:nvPr/>
        </p:nvSpPr>
        <p:spPr>
          <a:xfrm>
            <a:off x="8922801" y="612656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dataset_1_results.txt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F09319-7888-AB45-A4F6-B67D1B95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42" y="535394"/>
            <a:ext cx="7235363" cy="25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EC768F-CB7F-0243-A739-4F92A09F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27" y="400710"/>
            <a:ext cx="9588747" cy="56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889</Words>
  <Application>Microsoft Macintosh PowerPoint</Application>
  <PresentationFormat>Widescreen</PresentationFormat>
  <Paragraphs>114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Helvetica</vt:lpstr>
      <vt:lpstr>Office Theme</vt:lpstr>
      <vt:lpstr>A soft introduction to Snakemake</vt:lpstr>
      <vt:lpstr>A (not so) simple pipeline</vt:lpstr>
      <vt:lpstr>A (not so) simple pipeline</vt:lpstr>
      <vt:lpstr>The problem</vt:lpstr>
      <vt:lpstr>The problem</vt:lpstr>
      <vt:lpstr>Snakemake</vt:lpstr>
      <vt:lpstr>What can Snakemake do?</vt:lpstr>
      <vt:lpstr>PowerPoint Presentation</vt:lpstr>
      <vt:lpstr>PowerPoint Presentation</vt:lpstr>
      <vt:lpstr>Getting started</vt:lpstr>
      <vt:lpstr>Basic rule syntax</vt:lpstr>
      <vt:lpstr>PowerPoint Presentation</vt:lpstr>
      <vt:lpstr>Directed acyclic graphs (DAGs)</vt:lpstr>
      <vt:lpstr>PowerPoint Presentation</vt:lpstr>
      <vt:lpstr>Creating the target rule, all</vt:lpstr>
      <vt:lpstr>Useful functions within Snakemake</vt:lpstr>
      <vt:lpstr>Running Snakemake</vt:lpstr>
      <vt:lpstr>Config files</vt:lpstr>
      <vt:lpstr>More advanced uses</vt:lpstr>
      <vt:lpstr>Let’s get 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soft introduction to Snakemake</dc:title>
  <dc:creator>D'Oliveira Albanus, Ricardo</dc:creator>
  <cp:lastModifiedBy>D'Oliveira Albanus, Ricardo</cp:lastModifiedBy>
  <cp:revision>85</cp:revision>
  <dcterms:created xsi:type="dcterms:W3CDTF">2018-11-29T22:05:10Z</dcterms:created>
  <dcterms:modified xsi:type="dcterms:W3CDTF">2018-11-30T20:20:30Z</dcterms:modified>
</cp:coreProperties>
</file>