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290" r:id="rId2"/>
    <p:sldId id="327" r:id="rId3"/>
    <p:sldId id="325" r:id="rId4"/>
    <p:sldId id="402" r:id="rId5"/>
    <p:sldId id="404" r:id="rId6"/>
    <p:sldId id="405" r:id="rId7"/>
    <p:sldId id="403" r:id="rId8"/>
    <p:sldId id="415" r:id="rId9"/>
    <p:sldId id="412" r:id="rId10"/>
    <p:sldId id="413" r:id="rId11"/>
    <p:sldId id="414" r:id="rId12"/>
    <p:sldId id="416" r:id="rId13"/>
    <p:sldId id="417" r:id="rId14"/>
    <p:sldId id="418" r:id="rId15"/>
    <p:sldId id="419" r:id="rId16"/>
    <p:sldId id="366" r:id="rId17"/>
    <p:sldId id="420" r:id="rId18"/>
  </p:sldIdLst>
  <p:sldSz cx="9144000" cy="6858000" type="screen4x3"/>
  <p:notesSz cx="6858000" cy="9144000"/>
  <p:defaultTextStyle>
    <a:defPPr>
      <a:defRPr lang="es-A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3300"/>
    <a:srgbClr val="969696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50" autoAdjust="0"/>
    <p:restoredTop sz="85262" autoAdjust="0"/>
  </p:normalViewPr>
  <p:slideViewPr>
    <p:cSldViewPr>
      <p:cViewPr varScale="1">
        <p:scale>
          <a:sx n="62" d="100"/>
          <a:sy n="62" d="100"/>
        </p:scale>
        <p:origin x="-142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97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7CCC42-6F6B-45C0-B871-41133040F953}" type="slidenum">
              <a:rPr lang="es-AR" altLang="en-US"/>
              <a:pPr/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696065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noProof="0" smtClean="0"/>
              <a:t>Click to edit Master text styles</a:t>
            </a:r>
          </a:p>
          <a:p>
            <a:pPr lvl="1"/>
            <a:r>
              <a:rPr lang="es-AR" noProof="0" smtClean="0"/>
              <a:t>Second level</a:t>
            </a:r>
          </a:p>
          <a:p>
            <a:pPr lvl="2"/>
            <a:r>
              <a:rPr lang="es-AR" noProof="0" smtClean="0"/>
              <a:t>Third level</a:t>
            </a:r>
          </a:p>
          <a:p>
            <a:pPr lvl="3"/>
            <a:r>
              <a:rPr lang="es-AR" noProof="0" smtClean="0"/>
              <a:t>Fourth level</a:t>
            </a:r>
          </a:p>
          <a:p>
            <a:pPr lvl="4"/>
            <a:r>
              <a:rPr lang="es-AR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29D99C6-9085-4E12-8736-920C9ED35A26}" type="slidenum">
              <a:rPr lang="es-AR" altLang="en-US"/>
              <a:pPr/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8897314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901BDEB-0E67-4274-9BED-3F8C9CF4E01B}" type="slidenum">
              <a:rPr lang="es-AR" altLang="en-US"/>
              <a:pPr eaLnBrk="1" hangingPunct="1"/>
              <a:t>1</a:t>
            </a:fld>
            <a:endParaRPr lang="es-AR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347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Para invocar a miembros de instancia dentro de la clase se utiliza el $</a:t>
            </a:r>
            <a:r>
              <a:rPr lang="es-AR" dirty="0" err="1" smtClean="0"/>
              <a:t>this</a:t>
            </a:r>
            <a:r>
              <a:rPr lang="es-AR" dirty="0" smtClean="0"/>
              <a:t>-&gt;miembro;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 smtClean="0"/>
              <a:pPr/>
              <a:t>11</a:t>
            </a:fld>
            <a:endParaRPr lang="es-A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16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1060475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F94285-06BC-44B4-8EC7-2ACE2B101B86}" type="slidenum">
              <a:rPr lang="es-AR" altLang="en-US"/>
              <a:pPr eaLnBrk="1" hangingPunct="1"/>
              <a:t>2</a:t>
            </a:fld>
            <a:endParaRPr lang="es-AR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095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E301AB-8FDF-490D-86F7-CF099C6E2E73}" type="slidenum">
              <a:rPr lang="es-AR" altLang="en-US"/>
              <a:pPr eaLnBrk="1" hangingPunct="1"/>
              <a:t>3</a:t>
            </a:fld>
            <a:endParaRPr lang="es-AR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626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4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03780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5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902663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E301AB-8FDF-490D-86F7-CF099C6E2E73}" type="slidenum">
              <a:rPr lang="es-AR" altLang="en-US"/>
              <a:pPr eaLnBrk="1" hangingPunct="1"/>
              <a:t>6</a:t>
            </a:fld>
            <a:endParaRPr lang="es-AR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392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/>
            </a:r>
            <a:br>
              <a:rPr lang="es-ES"/>
            </a:b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7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1401477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E301AB-8FDF-490D-86F7-CF099C6E2E73}" type="slidenum">
              <a:rPr lang="es-AR" altLang="en-US"/>
              <a:pPr eaLnBrk="1" hangingPunct="1"/>
              <a:t>8</a:t>
            </a:fld>
            <a:endParaRPr lang="es-AR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392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Los modificadores de visibilidad para los atributos son:</a:t>
            </a:r>
          </a:p>
          <a:p>
            <a:r>
              <a:rPr lang="es-AR" dirty="0" err="1" smtClean="0"/>
              <a:t>private</a:t>
            </a:r>
            <a:r>
              <a:rPr lang="es-AR" baseline="0" dirty="0" smtClean="0"/>
              <a:t> – privado</a:t>
            </a:r>
          </a:p>
          <a:p>
            <a:r>
              <a:rPr lang="es-AR" baseline="0" dirty="0" err="1" smtClean="0"/>
              <a:t>protected</a:t>
            </a:r>
            <a:r>
              <a:rPr lang="es-AR" baseline="0" dirty="0" smtClean="0"/>
              <a:t> – protegido</a:t>
            </a:r>
          </a:p>
          <a:p>
            <a:r>
              <a:rPr lang="es-AR" baseline="0" dirty="0" err="1" smtClean="0"/>
              <a:t>public</a:t>
            </a:r>
            <a:r>
              <a:rPr lang="es-AR" baseline="0" dirty="0" smtClean="0"/>
              <a:t>/</a:t>
            </a:r>
            <a:r>
              <a:rPr lang="es-AR" baseline="0" dirty="0" err="1" smtClean="0"/>
              <a:t>var</a:t>
            </a:r>
            <a:r>
              <a:rPr lang="es-AR" baseline="0" dirty="0" smtClean="0"/>
              <a:t> – publico</a:t>
            </a:r>
          </a:p>
          <a:p>
            <a:r>
              <a:rPr lang="es-AR" baseline="0" dirty="0" smtClean="0"/>
              <a:t>De atributo</a:t>
            </a:r>
          </a:p>
          <a:p>
            <a:r>
              <a:rPr lang="es-AR" baseline="0" dirty="0" err="1" smtClean="0"/>
              <a:t>static</a:t>
            </a:r>
            <a:endParaRPr lang="es-AR" baseline="0" dirty="0" smtClean="0"/>
          </a:p>
          <a:p>
            <a:endParaRPr lang="es-AR" baseline="0" dirty="0" smtClean="0"/>
          </a:p>
          <a:p>
            <a:r>
              <a:rPr lang="es-AR" baseline="0" dirty="0" smtClean="0"/>
              <a:t>Los modificadores para los métodos son</a:t>
            </a:r>
          </a:p>
          <a:p>
            <a:r>
              <a:rPr lang="es-AR" baseline="0" dirty="0" smtClean="0"/>
              <a:t>Visibilidad:</a:t>
            </a:r>
          </a:p>
          <a:p>
            <a:r>
              <a:rPr lang="es-AR" baseline="0" dirty="0" err="1" smtClean="0"/>
              <a:t>private</a:t>
            </a:r>
            <a:r>
              <a:rPr lang="es-AR" baseline="0" dirty="0" smtClean="0"/>
              <a:t> – privado</a:t>
            </a:r>
          </a:p>
          <a:p>
            <a:r>
              <a:rPr lang="es-AR" baseline="0" dirty="0" err="1" smtClean="0"/>
              <a:t>protected</a:t>
            </a:r>
            <a:r>
              <a:rPr lang="es-AR" baseline="0" dirty="0" smtClean="0"/>
              <a:t> – protegido</a:t>
            </a:r>
          </a:p>
          <a:p>
            <a:r>
              <a:rPr lang="es-AR" baseline="0" dirty="0" err="1" smtClean="0"/>
              <a:t>public</a:t>
            </a:r>
            <a:r>
              <a:rPr lang="es-AR" baseline="0" dirty="0" smtClean="0"/>
              <a:t> – publico</a:t>
            </a:r>
          </a:p>
          <a:p>
            <a:r>
              <a:rPr lang="es-AR" baseline="0" dirty="0" smtClean="0"/>
              <a:t>De método</a:t>
            </a:r>
          </a:p>
          <a:p>
            <a:r>
              <a:rPr lang="es-AR" baseline="0" dirty="0" err="1" smtClean="0"/>
              <a:t>static</a:t>
            </a:r>
            <a:endParaRPr lang="es-AR" baseline="0" dirty="0" smtClean="0"/>
          </a:p>
          <a:p>
            <a:endParaRPr lang="es-AR" baseline="0" dirty="0" smtClean="0"/>
          </a:p>
          <a:p>
            <a:endParaRPr lang="es-AR" baseline="0" dirty="0" smtClean="0"/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 smtClean="0"/>
              <a:pPr/>
              <a:t>9</a:t>
            </a:fld>
            <a:endParaRPr lang="es-A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47700" y="2233613"/>
            <a:ext cx="7772400" cy="750887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601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47700" y="4927600"/>
            <a:ext cx="7861300" cy="585788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9873141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82595636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77025" y="228600"/>
            <a:ext cx="2097088" cy="269875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43625" cy="26987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55559654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381000" y="1416050"/>
            <a:ext cx="8388350" cy="1511300"/>
          </a:xfrm>
        </p:spPr>
        <p:txBody>
          <a:bodyPr/>
          <a:lstStyle/>
          <a:p>
            <a:pPr lvl="0"/>
            <a:endParaRPr lang="es-AR" noProof="0" smtClean="0"/>
          </a:p>
        </p:txBody>
      </p:sp>
    </p:spTree>
    <p:extLst>
      <p:ext uri="{BB962C8B-B14F-4D97-AF65-F5344CB8AC3E}">
        <p14:creationId xmlns:p14="http://schemas.microsoft.com/office/powerpoint/2010/main" val="1266727584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381000" y="1416050"/>
            <a:ext cx="4117975" cy="1511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1511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75393057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40102293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55499384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78942536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66405866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14955222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199056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35273768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76083631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93113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 Slide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16050"/>
            <a:ext cx="838835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>
    <p:zoom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558800" indent="-5588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Blip>
          <a:blip r:embed="rId16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977900" indent="-4175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333500" indent="-3540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65288" indent="-3302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4pPr>
      <a:lvl5pPr marL="1981200" indent="-314325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5pPr>
      <a:lvl6pPr marL="24384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6pPr>
      <a:lvl7pPr marL="28956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7pPr>
      <a:lvl8pPr marL="33528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8pPr>
      <a:lvl9pPr marL="38100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programacion_php@gruposyahoo.com" TargetMode="External"/><Relationship Id="rId2" Type="http://schemas.openxmlformats.org/officeDocument/2006/relationships/hyperlink" Target="mailto:programacion_php-subscribe@gruposyahoo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1613" y="3679825"/>
            <a:ext cx="8697912" cy="755650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Maximiliano </a:t>
            </a:r>
            <a:r>
              <a:rPr lang="es-AR" dirty="0" err="1" smtClean="0"/>
              <a:t>Neiner</a:t>
            </a:r>
            <a:endParaRPr lang="es-AR" sz="2400" dirty="0" smtClean="0"/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328613" y="304800"/>
            <a:ext cx="8588375" cy="2751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74001"/>
              </a:schemeClr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Programación III</a:t>
            </a:r>
            <a:b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</a:br>
            <a: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PHP</a:t>
            </a:r>
          </a:p>
          <a:p>
            <a:pPr algn="ctr">
              <a:lnSpc>
                <a:spcPct val="90000"/>
              </a:lnSpc>
              <a:defRPr/>
            </a:pPr>
            <a: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/>
            </a:r>
            <a:b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</a:br>
            <a:r>
              <a:rPr lang="es-AR" sz="4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Clase </a:t>
            </a:r>
            <a:r>
              <a:rPr lang="es-AR" sz="48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2</a:t>
            </a:r>
            <a:endParaRPr lang="es-AR" sz="4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Clases</a:t>
            </a:r>
            <a:endParaRPr lang="es-AR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03238" y="1371600"/>
            <a:ext cx="8229600" cy="5257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NombreClase</a:t>
            </a:r>
            <a:endParaRPr lang="en-GB" altLang="en-US" sz="2000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Atributos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$_attr1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$_attr2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$attr3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$attr4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endParaRPr lang="en-GB" altLang="en-US" sz="2000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//Constructor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function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__construct() {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Métodos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Func1(</a:t>
            </a:r>
            <a:r>
              <a:rPr lang="en-GB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altLang="en-US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Func2() { 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Func3() { 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function 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Func4() { 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Objetos</a:t>
            </a:r>
            <a:endParaRPr lang="es-AR" dirty="0"/>
          </a:p>
        </p:txBody>
      </p:sp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228850"/>
          </a:xfrm>
        </p:spPr>
        <p:txBody>
          <a:bodyPr/>
          <a:lstStyle/>
          <a:p>
            <a:r>
              <a:rPr lang="es-AR" sz="2800" dirty="0" smtClean="0"/>
              <a:t>La sintaxis básica para declarar un objeto en PHP</a:t>
            </a:r>
          </a:p>
          <a:p>
            <a:endParaRPr lang="es-AR" sz="2800" dirty="0" smtClean="0"/>
          </a:p>
          <a:p>
            <a:endParaRPr lang="es-AR" sz="2800" dirty="0" smtClean="0"/>
          </a:p>
          <a:p>
            <a:r>
              <a:rPr lang="es-AR" sz="2800" dirty="0" smtClean="0"/>
              <a:t>El operador </a:t>
            </a:r>
            <a:r>
              <a:rPr lang="es-AR" sz="2800" b="1" dirty="0" smtClean="0"/>
              <a:t>-&gt;</a:t>
            </a:r>
            <a:r>
              <a:rPr lang="es-AR" sz="2800" dirty="0" smtClean="0"/>
              <a:t> es utilizado para acceder a los miembros de instancia de la clase.</a:t>
            </a:r>
          </a:p>
          <a:p>
            <a:endParaRPr lang="es-AR" sz="2800" dirty="0" smtClean="0"/>
          </a:p>
          <a:p>
            <a:endParaRPr lang="es-AR" sz="2800" dirty="0" smtClean="0"/>
          </a:p>
          <a:p>
            <a:r>
              <a:rPr lang="es-AR" sz="2800" dirty="0" smtClean="0"/>
              <a:t>El operador </a:t>
            </a:r>
            <a:r>
              <a:rPr lang="es-AR" sz="2800" b="1" dirty="0" smtClean="0"/>
              <a:t>::</a:t>
            </a:r>
            <a:r>
              <a:rPr lang="es-AR" sz="2800" dirty="0" smtClean="0"/>
              <a:t> es utilizado para acceder a los miembros estáticos de la clase.</a:t>
            </a:r>
            <a:endParaRPr lang="es-AR" sz="2800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03238" y="1981200"/>
            <a:ext cx="8229600" cy="7620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Creo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 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objeto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altLang="en-US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nombreObj</a:t>
            </a:r>
            <a:r>
              <a:rPr lang="en-GB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GB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NombreClase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33400" y="3886200"/>
            <a:ext cx="8229600" cy="7620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Métodos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instancia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 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Atributos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instancia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altLang="en-US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nombreObj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-&gt;Func3();     </a:t>
            </a:r>
            <a:r>
              <a:rPr lang="en-GB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altLang="en-US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nombreObj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-&gt;attr3;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33400" y="5715000"/>
            <a:ext cx="8229600" cy="7620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Métodos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clase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     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Atributos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estáticos</a:t>
            </a:r>
            <a:endParaRPr lang="en-GB" altLang="en-US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NombreClase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::Func4();   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NombreClase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$attr4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Herencia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1471172"/>
          </a:xfrm>
        </p:spPr>
        <p:txBody>
          <a:bodyPr/>
          <a:lstStyle/>
          <a:p>
            <a:r>
              <a:rPr lang="es-AR" sz="2800" dirty="0" smtClean="0"/>
              <a:t>En PHP se indica herencia a partir de </a:t>
            </a:r>
            <a:r>
              <a:rPr lang="es-AR" sz="2800" b="1" i="1" dirty="0" err="1" smtClean="0"/>
              <a:t>extends</a:t>
            </a:r>
            <a:r>
              <a:rPr lang="es-AR" sz="2800" dirty="0" smtClean="0"/>
              <a:t>.</a:t>
            </a:r>
          </a:p>
          <a:p>
            <a:endParaRPr lang="es-AR" sz="2800" dirty="0" smtClean="0"/>
          </a:p>
          <a:p>
            <a:endParaRPr lang="es-AR" sz="28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03238" y="2057400"/>
            <a:ext cx="8229600" cy="1600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ClaseBase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__construct(){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Inicializar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variables 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aquí</a:t>
            </a:r>
            <a:endParaRPr lang="en-GB" altLang="en-US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200" y="3962400"/>
            <a:ext cx="8305800" cy="19050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ClaseDerivada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ClaseBase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__construct(){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::__construct();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Inicializar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variables 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propias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aquí</a:t>
            </a:r>
            <a:endParaRPr lang="en-GB" altLang="en-US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Polimorfismo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867930"/>
          </a:xfrm>
        </p:spPr>
        <p:txBody>
          <a:bodyPr/>
          <a:lstStyle/>
          <a:p>
            <a:r>
              <a:rPr lang="es-AR" sz="2800" dirty="0" smtClean="0"/>
              <a:t>En PHP cualquier método puede ser modificado en sus clases derivadas.</a:t>
            </a:r>
            <a:endParaRPr lang="es-AR" sz="28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03238" y="2438400"/>
            <a:ext cx="8229600" cy="1600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ClaseBase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Saludar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altLang="en-US" sz="20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Hola</a:t>
            </a:r>
            <a:r>
              <a:rPr lang="en-GB" alt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200" y="4343400"/>
            <a:ext cx="8305800" cy="1600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ClaseDerivada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ClaseBase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Saludar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parent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Saludar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GB" alt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altLang="en-US" sz="2000" dirty="0" smtClean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alt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altLang="en-US" sz="20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mundo</a:t>
            </a:r>
            <a:r>
              <a:rPr lang="en-GB" alt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Interfaces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2850011"/>
          </a:xfrm>
        </p:spPr>
        <p:txBody>
          <a:bodyPr/>
          <a:lstStyle/>
          <a:p>
            <a:r>
              <a:rPr lang="es-AR" sz="2800" dirty="0" smtClean="0"/>
              <a:t>Las interfaces en PHP sólo pueden contener declaraciones de métodos.</a:t>
            </a:r>
          </a:p>
          <a:p>
            <a:endParaRPr lang="es-AR" sz="2800" dirty="0" smtClean="0"/>
          </a:p>
          <a:p>
            <a:endParaRPr lang="es-AR" sz="2800" dirty="0" smtClean="0"/>
          </a:p>
          <a:p>
            <a:endParaRPr lang="es-AR" sz="2800" dirty="0" smtClean="0"/>
          </a:p>
          <a:p>
            <a:r>
              <a:rPr lang="es-AR" sz="2800" dirty="0" smtClean="0"/>
              <a:t>Y se implementan con </a:t>
            </a:r>
            <a:r>
              <a:rPr lang="es-AR" sz="2800" b="1" i="1" dirty="0" err="1" smtClean="0"/>
              <a:t>implements</a:t>
            </a:r>
            <a:r>
              <a:rPr lang="es-AR" sz="2800" dirty="0" smtClean="0"/>
              <a:t>.</a:t>
            </a:r>
            <a:endParaRPr lang="es-AR" sz="28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03238" y="2438400"/>
            <a:ext cx="8229600" cy="1066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IInterfaz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Metodo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3238" y="4419600"/>
            <a:ext cx="8229600" cy="1600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Clase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IInterfaz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Metodo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Implementación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aquí</a:t>
            </a:r>
            <a:endParaRPr lang="en-GB" altLang="en-US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Clases abstractas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1255728"/>
          </a:xfrm>
        </p:spPr>
        <p:txBody>
          <a:bodyPr/>
          <a:lstStyle/>
          <a:p>
            <a:r>
              <a:rPr lang="es-AR" sz="2800" dirty="0" smtClean="0"/>
              <a:t>Las clases abstractas pueden contener atributos  y métodos, pero sólo ellas pueden contener métodos con el modificador </a:t>
            </a:r>
            <a:r>
              <a:rPr lang="es-AR" sz="2800" b="1" i="1" dirty="0" err="1" smtClean="0"/>
              <a:t>abstract</a:t>
            </a:r>
            <a:r>
              <a:rPr lang="es-AR" sz="2800" dirty="0" smtClean="0"/>
              <a:t> .</a:t>
            </a:r>
            <a:endParaRPr lang="es-AR" sz="28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03238" y="2819400"/>
            <a:ext cx="8229600" cy="11430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ClaseAbstracta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 function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Metodo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3238" y="4267200"/>
            <a:ext cx="8229600" cy="1600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ClaseDerivada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ClaseAbstracta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Metodo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Implementación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aquí</a:t>
            </a:r>
            <a:endParaRPr lang="en-GB" altLang="en-US" sz="2000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393113" cy="750888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dirty="0" smtClean="0"/>
              <a:t>Ejercitación</a:t>
            </a:r>
          </a:p>
        </p:txBody>
      </p:sp>
      <p:pic>
        <p:nvPicPr>
          <p:cNvPr id="22531" name="Picture 4" descr="C:\Program Files (x86)\Microsoft Office\MEDIA\CAGCAT10\j0234687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990600"/>
            <a:ext cx="4146550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695325"/>
          </a:xfrm>
        </p:spPr>
        <p:txBody>
          <a:bodyPr/>
          <a:lstStyle/>
          <a:p>
            <a:pPr eaLnBrk="1" hangingPunct="1">
              <a:defRPr/>
            </a:pPr>
            <a:r>
              <a:rPr lang="es-ES" sz="4400" smtClean="0"/>
              <a:t>Ejercicios de Laboratorio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16050"/>
            <a:ext cx="8610600" cy="4447371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/>
              <a:t>Realizar los de la guía.</a:t>
            </a:r>
          </a:p>
          <a:p>
            <a:pPr eaLnBrk="1" hangingPunct="1">
              <a:defRPr/>
            </a:pPr>
            <a:r>
              <a:rPr lang="es-ES" dirty="0" smtClean="0"/>
              <a:t>Anotarse en el grupo de PHP para recibir materiales de estudio.</a:t>
            </a:r>
          </a:p>
          <a:p>
            <a:pPr lvl="1" eaLnBrk="1" hangingPunct="1">
              <a:defRPr/>
            </a:pPr>
            <a:r>
              <a:rPr lang="es-AR" i="1" dirty="0" smtClean="0"/>
              <a:t>Para suscribirse</a:t>
            </a:r>
            <a:r>
              <a:rPr lang="es-AR" dirty="0" smtClean="0"/>
              <a:t>: 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s-AR" sz="2600" dirty="0" smtClean="0">
                <a:hlinkClick r:id="rId2"/>
              </a:rPr>
              <a:t>programacion_php-subscribe@gruposyahoo.com</a:t>
            </a:r>
            <a:endParaRPr lang="es-AR" sz="2600" u="sng" dirty="0" smtClean="0"/>
          </a:p>
          <a:p>
            <a:pPr lvl="1" eaLnBrk="1" hangingPunct="1">
              <a:defRPr/>
            </a:pPr>
            <a:r>
              <a:rPr lang="es-ES" dirty="0" smtClean="0"/>
              <a:t>Colocar Nombre, Apellido y Curso.</a:t>
            </a:r>
          </a:p>
          <a:p>
            <a:pPr lvl="1" eaLnBrk="1" hangingPunct="1">
              <a:defRPr/>
            </a:pPr>
            <a:r>
              <a:rPr lang="es-AR" i="1" dirty="0" smtClean="0"/>
              <a:t>Luego se podrán enviar mensajes a</a:t>
            </a:r>
            <a:r>
              <a:rPr lang="es-AR" dirty="0" smtClean="0"/>
              <a:t>: 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s-AR" sz="2600" dirty="0" smtClean="0">
                <a:hlinkClick r:id="rId3"/>
              </a:rPr>
              <a:t>programacion_php@gruposyahoo.com</a:t>
            </a:r>
            <a:endParaRPr lang="es-AR" sz="2600" dirty="0" smtClean="0"/>
          </a:p>
          <a:p>
            <a:pPr lvl="1" eaLnBrk="1" hangingPunct="1">
              <a:buFont typeface="Wingdings" pitchFamily="2" charset="2"/>
              <a:buNone/>
              <a:defRPr/>
            </a:pPr>
            <a:endParaRPr lang="es-ES" b="1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534988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Programación del lado del Servidor</a:t>
            </a:r>
            <a:endParaRPr lang="es-AR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07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2148280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>
                <a:solidFill>
                  <a:srgbClr val="FFFFFF"/>
                </a:solidFill>
                <a:latin typeface="Franklin Gothic Medium" charset="0"/>
              </a:rPr>
              <a:t>Programación del lado del Servidor</a:t>
            </a:r>
          </a:p>
          <a:p>
            <a:pPr lvl="1" eaLnBrk="1" hangingPunct="1">
              <a:defRPr/>
            </a:pPr>
            <a:r>
              <a:rPr lang="es-ES" sz="3200" dirty="0">
                <a:solidFill>
                  <a:srgbClr val="FCEB98"/>
                </a:solidFill>
              </a:rPr>
              <a:t>Funciones propias</a:t>
            </a:r>
          </a:p>
          <a:p>
            <a:pPr lvl="1" eaLnBrk="1" hangingPunct="1">
              <a:defRPr/>
            </a:pPr>
            <a:r>
              <a:rPr lang="es-ES" dirty="0">
                <a:solidFill>
                  <a:srgbClr val="FFFFFF"/>
                </a:solidFill>
              </a:rPr>
              <a:t>Incluir/Requerir </a:t>
            </a:r>
            <a:r>
              <a:rPr lang="es-ES" dirty="0" smtClean="0">
                <a:solidFill>
                  <a:srgbClr val="FFFFFF"/>
                </a:solidFill>
              </a:rPr>
              <a:t>archivos</a:t>
            </a:r>
          </a:p>
          <a:p>
            <a:pPr lvl="1" eaLnBrk="1" hangingPunct="1">
              <a:defRPr/>
            </a:pPr>
            <a:r>
              <a:rPr lang="es-ES" dirty="0" smtClean="0">
                <a:solidFill>
                  <a:srgbClr val="FFFFFF"/>
                </a:solidFill>
                <a:latin typeface="Franklin Gothic Medium"/>
              </a:rPr>
              <a:t>Clases y objetos</a:t>
            </a:r>
            <a:endParaRPr lang="es-AR" dirty="0">
              <a:solidFill>
                <a:srgbClr val="FFFFFF"/>
              </a:solidFill>
              <a:latin typeface="Franklin Gothic Medium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/>
              <a:t>Funciones propias en </a:t>
            </a:r>
            <a:r>
              <a:rPr lang="es-AR" dirty="0" smtClean="0"/>
              <a:t>PHP </a:t>
            </a:r>
            <a:r>
              <a:rPr lang="es-AR" sz="2800" dirty="0" smtClean="0"/>
              <a:t>(1/2)</a:t>
            </a:r>
            <a:endParaRPr lang="es-AR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2634567"/>
          </a:xfrm>
        </p:spPr>
        <p:txBody>
          <a:bodyPr/>
          <a:lstStyle/>
          <a:p>
            <a:r>
              <a:rPr lang="es-ES" sz="2800"/>
              <a:t>La declaración de una función comienza con la palabra </a:t>
            </a:r>
            <a:r>
              <a:rPr lang="es-ES" sz="2800" b="1" i="1"/>
              <a:t>function</a:t>
            </a:r>
            <a:r>
              <a:rPr lang="es-ES" sz="2800"/>
              <a:t>.</a:t>
            </a:r>
          </a:p>
          <a:p>
            <a:r>
              <a:rPr lang="es-ES" sz="2800"/>
              <a:t>El nombre de la función puede empezar con una letra o guión bajo (_), no con números.</a:t>
            </a:r>
          </a:p>
          <a:p>
            <a:r>
              <a:rPr lang="es-ES" sz="2800"/>
              <a:t>Los nombres de las funciones NO son case-sensitive.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17599" y="4500128"/>
            <a:ext cx="8229600" cy="99817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r>
              <a:rPr lang="en-GB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alt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NombreFuncion</a:t>
            </a: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 </a:t>
            </a:r>
          </a:p>
          <a:p>
            <a:pPr eaLnBrk="1" hangingPunct="1">
              <a:buClr>
                <a:srgbClr val="0000FF"/>
              </a:buClr>
              <a:buSzPct val="100000"/>
            </a:pP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</a:t>
            </a:r>
            <a:r>
              <a:rPr lang="en-GB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AR" alt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18348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/>
              <a:t>Funciones propias en PHP </a:t>
            </a:r>
            <a:r>
              <a:rPr lang="es-AR" sz="2800" dirty="0" smtClean="0"/>
              <a:t>(2/2)</a:t>
            </a:r>
            <a:endParaRPr lang="es-AR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3807196"/>
          </a:xfrm>
        </p:spPr>
        <p:txBody>
          <a:bodyPr/>
          <a:lstStyle/>
          <a:p>
            <a:r>
              <a:rPr lang="es-ES" sz="2800"/>
              <a:t>Las funciones pueden recibir parámetros.</a:t>
            </a:r>
          </a:p>
          <a:p>
            <a:endParaRPr lang="es-ES" sz="2800"/>
          </a:p>
          <a:p>
            <a:r>
              <a:rPr lang="es-ES" sz="1000"/>
              <a:t>1</a:t>
            </a:r>
          </a:p>
          <a:p>
            <a:endParaRPr lang="es-ES" sz="2800"/>
          </a:p>
          <a:p>
            <a:r>
              <a:rPr lang="es-ES" sz="2800"/>
              <a:t>Las funciones pueden retornar valores.</a:t>
            </a:r>
          </a:p>
          <a:p>
            <a:endParaRPr lang="es-ES" sz="2800"/>
          </a:p>
          <a:p>
            <a:r>
              <a:rPr lang="es-ES" sz="1000"/>
              <a:t>1</a:t>
            </a:r>
          </a:p>
          <a:p>
            <a:endParaRPr lang="es-ES" sz="2800"/>
          </a:p>
          <a:p>
            <a:r>
              <a:rPr lang="es-ES" sz="2800"/>
              <a:t>Los parámetros pueden tener valores por default.</a:t>
            </a:r>
            <a:r>
              <a:rPr lang="es-ES" sz="2800">
                <a:latin typeface="Franklin Gothic Medium" charset="0"/>
              </a:rPr>
              <a:t> 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74467" y="1969712"/>
            <a:ext cx="8229600" cy="99817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r>
              <a:rPr lang="en-GB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alt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NombreFuncion</a:t>
            </a: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$par_1</a:t>
            </a: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$par_2</a:t>
            </a: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,..., </a:t>
            </a:r>
            <a:r>
              <a:rPr lang="en-GB" alt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alt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par_n</a:t>
            </a: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eaLnBrk="1" hangingPunct="1">
              <a:buClr>
                <a:srgbClr val="0000FF"/>
              </a:buClr>
              <a:buSzPct val="100000"/>
            </a:pP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</a:t>
            </a:r>
            <a:endParaRPr lang="en-GB" alt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AR" alt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4467" y="3680618"/>
            <a:ext cx="8229600" cy="99817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r>
              <a:rPr lang="en-GB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alt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NombreFuncion</a:t>
            </a: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eaLnBrk="1" hangingPunct="1">
              <a:buClr>
                <a:srgbClr val="0000FF"/>
              </a:buClr>
              <a:buSzPct val="100000"/>
            </a:pP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en-US" sz="2000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GB" altLang="en-US" sz="2000" dirty="0">
                <a:solidFill>
                  <a:schemeClr val="accent2"/>
                </a:solidFill>
                <a:latin typeface="Courier New" charset="0"/>
                <a:cs typeface="Courier New" charset="0"/>
              </a:rPr>
              <a:t>$</a:t>
            </a:r>
            <a:r>
              <a:rPr lang="en-GB" altLang="en-US" sz="2000" dirty="0" err="1">
                <a:solidFill>
                  <a:schemeClr val="accent2"/>
                </a:solidFill>
                <a:latin typeface="Courier New" charset="0"/>
                <a:cs typeface="Courier New" charset="0"/>
              </a:rPr>
              <a:t>valor</a:t>
            </a:r>
            <a:r>
              <a:rPr lang="en-GB" altLang="en-US" sz="200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AR" alt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88845" y="5391524"/>
            <a:ext cx="8229600" cy="99817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r>
              <a:rPr lang="en-GB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alt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NombreFuncion</a:t>
            </a: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$par_1</a:t>
            </a: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par_2 </a:t>
            </a:r>
            <a:r>
              <a:rPr lang="en-GB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alt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alt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</a:t>
            </a:r>
            <a:r>
              <a:rPr lang="en-GB" alt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 </a:t>
            </a:r>
          </a:p>
          <a:p>
            <a:pPr eaLnBrk="1" hangingPunct="1">
              <a:buClr>
                <a:srgbClr val="0000FF"/>
              </a:buClr>
              <a:buSzPct val="100000"/>
            </a:pP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</a:t>
            </a:r>
            <a:endParaRPr lang="en-GB" alt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AR" alt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013916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07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2148280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>
                <a:solidFill>
                  <a:srgbClr val="FFFFFF"/>
                </a:solidFill>
                <a:latin typeface="Franklin Gothic Medium" charset="0"/>
              </a:rPr>
              <a:t>Programación del lado del Servidor</a:t>
            </a:r>
          </a:p>
          <a:p>
            <a:pPr lvl="1" eaLnBrk="1" hangingPunct="1">
              <a:defRPr/>
            </a:pPr>
            <a:r>
              <a:rPr lang="es-ES" dirty="0">
                <a:solidFill>
                  <a:srgbClr val="FFFFFF"/>
                </a:solidFill>
              </a:rPr>
              <a:t>Funciones propias</a:t>
            </a:r>
          </a:p>
          <a:p>
            <a:pPr lvl="1" eaLnBrk="1" hangingPunct="1">
              <a:defRPr/>
            </a:pPr>
            <a:r>
              <a:rPr lang="es-ES" sz="3200" dirty="0">
                <a:solidFill>
                  <a:srgbClr val="FCEB98"/>
                </a:solidFill>
              </a:rPr>
              <a:t>Incluir/Requerir </a:t>
            </a:r>
            <a:r>
              <a:rPr lang="es-ES" sz="3200" dirty="0" smtClean="0">
                <a:solidFill>
                  <a:srgbClr val="FCEB98"/>
                </a:solidFill>
              </a:rPr>
              <a:t>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/>
              </a:rPr>
              <a:t>Clases y objetos</a:t>
            </a:r>
            <a:endParaRPr lang="es-AR" dirty="0"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31766354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/>
              <a:t>Incluir archivos en PHP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3653308"/>
          </a:xfrm>
        </p:spPr>
        <p:txBody>
          <a:bodyPr/>
          <a:lstStyle/>
          <a:p>
            <a:r>
              <a:rPr lang="es-ES" sz="2800"/>
              <a:t>La declaración </a:t>
            </a:r>
            <a:r>
              <a:rPr lang="es-ES" sz="2800" b="1" i="1"/>
              <a:t>include</a:t>
            </a:r>
            <a:r>
              <a:rPr lang="es-ES" sz="2800" b="1"/>
              <a:t> </a:t>
            </a:r>
            <a:r>
              <a:rPr lang="es-ES" sz="2800"/>
              <a:t>(o </a:t>
            </a:r>
            <a:r>
              <a:rPr lang="es-ES" sz="2800" b="1" i="1"/>
              <a:t>require</a:t>
            </a:r>
            <a:r>
              <a:rPr lang="es-ES" sz="2800"/>
              <a:t>) copia todo el código existente del archivo especificado dentro del archivo que posee dicha declaración.</a:t>
            </a:r>
          </a:p>
          <a:p>
            <a:r>
              <a:rPr lang="es-ES" sz="2800"/>
              <a:t>La declaración </a:t>
            </a:r>
            <a:r>
              <a:rPr lang="es-ES" sz="2800" b="1" i="1"/>
              <a:t>include</a:t>
            </a:r>
            <a:r>
              <a:rPr lang="es-ES" sz="2800"/>
              <a:t> y </a:t>
            </a:r>
            <a:r>
              <a:rPr lang="es-ES" sz="2800" b="1" i="1"/>
              <a:t>require</a:t>
            </a:r>
            <a:r>
              <a:rPr lang="es-ES" sz="2800"/>
              <a:t> son idénticas, excepto en caso de falla.</a:t>
            </a:r>
          </a:p>
          <a:p>
            <a:pPr lvl="1"/>
            <a:r>
              <a:rPr lang="es-ES" sz="2400" b="1" i="1"/>
              <a:t>require </a:t>
            </a:r>
            <a:r>
              <a:rPr lang="es-ES" sz="2400"/>
              <a:t>producirá un error fatal (E_COMPILE_ERROR) y frenará el script.</a:t>
            </a:r>
          </a:p>
          <a:p>
            <a:pPr lvl="1"/>
            <a:r>
              <a:rPr lang="es-ES" sz="2400" b="1" i="1"/>
              <a:t>include </a:t>
            </a:r>
            <a:r>
              <a:rPr lang="es-ES" sz="2400"/>
              <a:t>sólo producirá una advertencia (E_WARNING) y el script continuará.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03238" y="5072063"/>
            <a:ext cx="8229600" cy="148602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GB" alt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GB" alt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GB" alt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alt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nombre_archivo</a:t>
            </a:r>
            <a:r>
              <a:rPr lang="en-GB" alt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endParaRPr lang="en-GB" altLang="en-US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 </a:t>
            </a:r>
            <a:r>
              <a:rPr lang="en-GB" alt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alt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nombre_archivo</a:t>
            </a:r>
            <a:r>
              <a:rPr lang="en-GB" alt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s-AR" alt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140260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07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2148280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>
                <a:solidFill>
                  <a:srgbClr val="FFFFFF"/>
                </a:solidFill>
                <a:latin typeface="Franklin Gothic Medium" charset="0"/>
              </a:rPr>
              <a:t>Programación del lado del Servidor</a:t>
            </a:r>
          </a:p>
          <a:p>
            <a:pPr lvl="1" eaLnBrk="1" hangingPunct="1">
              <a:defRPr/>
            </a:pPr>
            <a:r>
              <a:rPr lang="es-ES" dirty="0">
                <a:solidFill>
                  <a:srgbClr val="FFFFFF"/>
                </a:solidFill>
              </a:rPr>
              <a:t>Funciones propias</a:t>
            </a:r>
          </a:p>
          <a:p>
            <a:pPr lvl="1" eaLnBrk="1" hangingPunct="1">
              <a:defRPr/>
            </a:pPr>
            <a:r>
              <a:rPr lang="es-ES" dirty="0"/>
              <a:t>Incluir/Requerir </a:t>
            </a:r>
            <a:r>
              <a:rPr lang="es-ES" dirty="0" smtClean="0"/>
              <a:t>archivos</a:t>
            </a:r>
          </a:p>
          <a:p>
            <a:pPr lvl="1" eaLnBrk="1" hangingPunct="1">
              <a:defRPr/>
            </a:pPr>
            <a:r>
              <a:rPr lang="es-ES" sz="3200" dirty="0" smtClean="0">
                <a:solidFill>
                  <a:schemeClr val="accent1"/>
                </a:solidFill>
                <a:latin typeface="Franklin Gothic Medium"/>
              </a:rPr>
              <a:t>Clases y objetos</a:t>
            </a:r>
            <a:endParaRPr lang="es-AR" sz="3200" dirty="0">
              <a:solidFill>
                <a:schemeClr val="accent1"/>
              </a:solid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31766354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Clases y objetos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3345531"/>
          </a:xfrm>
        </p:spPr>
        <p:txBody>
          <a:bodyPr/>
          <a:lstStyle/>
          <a:p>
            <a:r>
              <a:rPr lang="es-AR" sz="2800" dirty="0" smtClean="0"/>
              <a:t>La sintaxis básica para declarar una clase en PHP</a:t>
            </a:r>
          </a:p>
          <a:p>
            <a:endParaRPr lang="es-AR" sz="2800" dirty="0" smtClean="0"/>
          </a:p>
          <a:p>
            <a:endParaRPr lang="es-AR" sz="2800" dirty="0" smtClean="0"/>
          </a:p>
          <a:p>
            <a:endParaRPr lang="es-AR" sz="2800" dirty="0" smtClean="0"/>
          </a:p>
          <a:p>
            <a:endParaRPr lang="es-AR" sz="2800" dirty="0" smtClean="0"/>
          </a:p>
          <a:p>
            <a:r>
              <a:rPr lang="es-AR" sz="2800" dirty="0" smtClean="0"/>
              <a:t>La sintaxis básica para declarar miembros de una clase (atributos - métodos)</a:t>
            </a:r>
            <a:endParaRPr lang="es-AR" sz="28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03238" y="1981200"/>
            <a:ext cx="8229600" cy="1600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NombreClase</a:t>
            </a:r>
            <a:endParaRPr lang="en-GB" altLang="en-US" sz="2000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Atributos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Métodos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33400" y="4876800"/>
            <a:ext cx="8229600" cy="1600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Atributos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alt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Modificadores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altLang="en-US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nombreAtributo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Métodos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alt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Modificadores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function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NombreMetodo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GB" alt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parametros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... }</a:t>
            </a:r>
          </a:p>
        </p:txBody>
      </p:sp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1_VS_NET Launch Template">
  <a:themeElements>
    <a:clrScheme name="1_VS_NET Launch Template 1">
      <a:dk1>
        <a:srgbClr val="000000"/>
      </a:dk1>
      <a:lt1>
        <a:srgbClr val="FFFFFF"/>
      </a:lt1>
      <a:dk2>
        <a:srgbClr val="00478E"/>
      </a:dk2>
      <a:lt2>
        <a:srgbClr val="FFCC29"/>
      </a:lt2>
      <a:accent1>
        <a:srgbClr val="FCEB98"/>
      </a:accent1>
      <a:accent2>
        <a:srgbClr val="6699FF"/>
      </a:accent2>
      <a:accent3>
        <a:srgbClr val="AAB1C6"/>
      </a:accent3>
      <a:accent4>
        <a:srgbClr val="DADADA"/>
      </a:accent4>
      <a:accent5>
        <a:srgbClr val="FDF3CA"/>
      </a:accent5>
      <a:accent6>
        <a:srgbClr val="5C8AE7"/>
      </a:accent6>
      <a:hlink>
        <a:srgbClr val="66CC66"/>
      </a:hlink>
      <a:folHlink>
        <a:srgbClr val="FA7438"/>
      </a:folHlink>
    </a:clrScheme>
    <a:fontScheme name="1_VS_NET Launch Template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A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A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VS_NET Launch Template 1">
        <a:dk1>
          <a:srgbClr val="000000"/>
        </a:dk1>
        <a:lt1>
          <a:srgbClr val="FFFFFF"/>
        </a:lt1>
        <a:dk2>
          <a:srgbClr val="00478E"/>
        </a:dk2>
        <a:lt2>
          <a:srgbClr val="FFCC29"/>
        </a:lt2>
        <a:accent1>
          <a:srgbClr val="FCEB98"/>
        </a:accent1>
        <a:accent2>
          <a:srgbClr val="6699FF"/>
        </a:accent2>
        <a:accent3>
          <a:srgbClr val="AAB1C6"/>
        </a:accent3>
        <a:accent4>
          <a:srgbClr val="DADADA"/>
        </a:accent4>
        <a:accent5>
          <a:srgbClr val="FDF3CA"/>
        </a:accent5>
        <a:accent6>
          <a:srgbClr val="5C8AE7"/>
        </a:accent6>
        <a:hlink>
          <a:srgbClr val="66CC66"/>
        </a:hlink>
        <a:folHlink>
          <a:srgbClr val="FA743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2537</TotalTime>
  <Words>607</Words>
  <Application>Microsoft Office PowerPoint</Application>
  <PresentationFormat>Presentación en pantalla (4:3)</PresentationFormat>
  <Paragraphs>191</Paragraphs>
  <Slides>17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1_VS_NET Launch Template</vt:lpstr>
      <vt:lpstr>Maximiliano Neiner</vt:lpstr>
      <vt:lpstr>Temas a Tratar</vt:lpstr>
      <vt:lpstr>Temas a Tratar</vt:lpstr>
      <vt:lpstr>Funciones propias en PHP (1/2)</vt:lpstr>
      <vt:lpstr>Funciones propias en PHP (2/2)</vt:lpstr>
      <vt:lpstr>Temas a Tratar</vt:lpstr>
      <vt:lpstr>Incluir archivos en PHP</vt:lpstr>
      <vt:lpstr>Temas a Tratar</vt:lpstr>
      <vt:lpstr>Clases y objetos</vt:lpstr>
      <vt:lpstr>Clases</vt:lpstr>
      <vt:lpstr>Objetos</vt:lpstr>
      <vt:lpstr>Herencia</vt:lpstr>
      <vt:lpstr>Polimorfismo</vt:lpstr>
      <vt:lpstr>Interfaces</vt:lpstr>
      <vt:lpstr>Clases abstractas</vt:lpstr>
      <vt:lpstr>Ejercitación</vt:lpstr>
      <vt:lpstr>Ejercicios de Laboratorio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Programacion_III_Clase_01</dc:title>
  <dc:subject>Presentación de la Materia</dc:subject>
  <dc:creator>profesor</dc:creator>
  <cp:lastModifiedBy>profesor</cp:lastModifiedBy>
  <cp:revision>173</cp:revision>
  <cp:lastPrinted>1601-01-01T00:00:00Z</cp:lastPrinted>
  <dcterms:created xsi:type="dcterms:W3CDTF">1601-01-01T00:00:00Z</dcterms:created>
  <dcterms:modified xsi:type="dcterms:W3CDTF">2015-10-20T11:59:53Z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