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4"/>
  </p:sldMasterIdLst>
  <p:sldIdLst>
    <p:sldId id="256" r:id="rId5"/>
    <p:sldId id="257" r:id="rId6"/>
    <p:sldId id="258" r:id="rId7"/>
    <p:sldId id="269" r:id="rId8"/>
    <p:sldId id="270" r:id="rId9"/>
    <p:sldId id="259" r:id="rId10"/>
    <p:sldId id="264" r:id="rId11"/>
    <p:sldId id="267" r:id="rId12"/>
    <p:sldId id="261" r:id="rId13"/>
    <p:sldId id="262" r:id="rId14"/>
    <p:sldId id="263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54A4934-B971-4B23-B05F-44C2C8A77293}" type="datetimeFigureOut">
              <a:rPr lang="fr-FR" smtClean="0"/>
              <a:t>10/06/2022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B6FDDD53-9073-4418-A659-BFD94CA6332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7792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A4934-B971-4B23-B05F-44C2C8A77293}" type="datetimeFigureOut">
              <a:rPr lang="fr-FR" smtClean="0"/>
              <a:t>10/06/2022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DDD53-9073-4418-A659-BFD94CA6332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919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A4934-B971-4B23-B05F-44C2C8A77293}" type="datetimeFigureOut">
              <a:rPr lang="fr-FR" smtClean="0"/>
              <a:t>10/06/2022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DDD53-9073-4418-A659-BFD94CA6332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75498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A4934-B971-4B23-B05F-44C2C8A77293}" type="datetimeFigureOut">
              <a:rPr lang="fr-FR" smtClean="0"/>
              <a:t>10/06/2022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DDD53-9073-4418-A659-BFD94CA63326}" type="slidenum">
              <a:rPr lang="fr-FR" smtClean="0"/>
              <a:t>‹N°›</a:t>
            </a:fld>
            <a:endParaRPr lang="fr-FR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776069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A4934-B971-4B23-B05F-44C2C8A77293}" type="datetimeFigureOut">
              <a:rPr lang="fr-FR" smtClean="0"/>
              <a:t>10/06/2022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DDD53-9073-4418-A659-BFD94CA6332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92491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A4934-B971-4B23-B05F-44C2C8A77293}" type="datetimeFigureOut">
              <a:rPr lang="fr-FR" smtClean="0"/>
              <a:t>10/06/2022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DDD53-9073-4418-A659-BFD94CA6332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39559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A4934-B971-4B23-B05F-44C2C8A77293}" type="datetimeFigureOut">
              <a:rPr lang="fr-FR" smtClean="0"/>
              <a:t>10/06/2022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DDD53-9073-4418-A659-BFD94CA6332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24398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A4934-B971-4B23-B05F-44C2C8A77293}" type="datetimeFigureOut">
              <a:rPr lang="fr-FR" smtClean="0"/>
              <a:t>10/06/2022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DDD53-9073-4418-A659-BFD94CA6332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79580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A4934-B971-4B23-B05F-44C2C8A77293}" type="datetimeFigureOut">
              <a:rPr lang="fr-FR" smtClean="0"/>
              <a:t>10/06/2022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DDD53-9073-4418-A659-BFD94CA6332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0923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A4934-B971-4B23-B05F-44C2C8A77293}" type="datetimeFigureOut">
              <a:rPr lang="fr-FR" smtClean="0"/>
              <a:t>10/06/2022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DDD53-9073-4418-A659-BFD94CA6332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7759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A4934-B971-4B23-B05F-44C2C8A77293}" type="datetimeFigureOut">
              <a:rPr lang="fr-FR" smtClean="0"/>
              <a:t>10/06/2022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DDD53-9073-4418-A659-BFD94CA6332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5044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A4934-B971-4B23-B05F-44C2C8A77293}" type="datetimeFigureOut">
              <a:rPr lang="fr-FR" smtClean="0"/>
              <a:t>10/06/2022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DDD53-9073-4418-A659-BFD94CA6332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224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A4934-B971-4B23-B05F-44C2C8A77293}" type="datetimeFigureOut">
              <a:rPr lang="fr-FR" smtClean="0"/>
              <a:t>10/06/2022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DDD53-9073-4418-A659-BFD94CA6332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1903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A4934-B971-4B23-B05F-44C2C8A77293}" type="datetimeFigureOut">
              <a:rPr lang="fr-FR" smtClean="0"/>
              <a:t>10/06/2022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DDD53-9073-4418-A659-BFD94CA6332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9994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A4934-B971-4B23-B05F-44C2C8A77293}" type="datetimeFigureOut">
              <a:rPr lang="fr-FR" smtClean="0"/>
              <a:t>10/06/2022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DDD53-9073-4418-A659-BFD94CA6332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0960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A4934-B971-4B23-B05F-44C2C8A77293}" type="datetimeFigureOut">
              <a:rPr lang="fr-FR" smtClean="0"/>
              <a:t>10/06/2022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DDD53-9073-4418-A659-BFD94CA6332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1132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A4934-B971-4B23-B05F-44C2C8A77293}" type="datetimeFigureOut">
              <a:rPr lang="fr-FR" smtClean="0"/>
              <a:t>10/06/2022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DDD53-9073-4418-A659-BFD94CA6332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1360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4A4934-B971-4B23-B05F-44C2C8A77293}" type="datetimeFigureOut">
              <a:rPr lang="fr-FR" smtClean="0"/>
              <a:t>10/06/2022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DDD53-9073-4418-A659-BFD94CA6332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26017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4A5A28F-9D8A-4ED7-857C-9C62DCF027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7962" y="563039"/>
            <a:ext cx="6353176" cy="2387600"/>
          </a:xfrm>
        </p:spPr>
        <p:txBody>
          <a:bodyPr>
            <a:normAutofit/>
          </a:bodyPr>
          <a:lstStyle/>
          <a:p>
            <a:r>
              <a:rPr lang="fr-FR" sz="6000"/>
              <a:t>PROJET ANNUEL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97F8478-820D-4E7E-A9A2-B894B001D3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41448" y="3162307"/>
            <a:ext cx="8720000" cy="61192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z="2800" dirty="0"/>
              <a:t>Détermination d’un pays à partir de son drapeau</a:t>
            </a:r>
          </a:p>
        </p:txBody>
      </p:sp>
    </p:spTree>
    <p:extLst>
      <p:ext uri="{BB962C8B-B14F-4D97-AF65-F5344CB8AC3E}">
        <p14:creationId xmlns:p14="http://schemas.microsoft.com/office/powerpoint/2010/main" val="10466234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917B11-6BD2-49A8-ADF1-B049015B4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>
                <a:ea typeface="+mj-lt"/>
                <a:cs typeface="+mj-lt"/>
              </a:rPr>
              <a:t>CONCLUSION</a:t>
            </a:r>
          </a:p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4DAA786-A9B4-44B7-8026-591BB09F54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FR" dirty="0"/>
              <a:t>Algorithme de classification plus ou moins fonctionnel</a:t>
            </a:r>
          </a:p>
          <a:p>
            <a:r>
              <a:rPr lang="fr-FR" dirty="0"/>
              <a:t>Constitution d'un </a:t>
            </a:r>
            <a:r>
              <a:rPr lang="fr-FR" dirty="0" err="1"/>
              <a:t>dataset</a:t>
            </a:r>
            <a:endParaRPr lang="fr-FR" dirty="0"/>
          </a:p>
          <a:p>
            <a:r>
              <a:rPr lang="fr-FR" dirty="0"/>
              <a:t>Application fonctionnelle qui retourne un résultat</a:t>
            </a:r>
          </a:p>
          <a:p>
            <a:r>
              <a:rPr lang="fr-FR" dirty="0"/>
              <a:t>Elle reste perfectible en corrigeant les bugs et la faisant évoluer (nombre de drapeaux, modèle plus puissant) </a:t>
            </a:r>
          </a:p>
        </p:txBody>
      </p:sp>
    </p:spTree>
    <p:extLst>
      <p:ext uri="{BB962C8B-B14F-4D97-AF65-F5344CB8AC3E}">
        <p14:creationId xmlns:p14="http://schemas.microsoft.com/office/powerpoint/2010/main" val="6984011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917B11-6BD2-49A8-ADF1-B049015B4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0850" y="2690206"/>
            <a:ext cx="9905998" cy="1478570"/>
          </a:xfrm>
        </p:spPr>
        <p:txBody>
          <a:bodyPr/>
          <a:lstStyle/>
          <a:p>
            <a:r>
              <a:rPr lang="fr-FR"/>
              <a:t>AVEZ-VOUS DES QUESTIONS ? </a:t>
            </a:r>
          </a:p>
        </p:txBody>
      </p:sp>
    </p:spTree>
    <p:extLst>
      <p:ext uri="{BB962C8B-B14F-4D97-AF65-F5344CB8AC3E}">
        <p14:creationId xmlns:p14="http://schemas.microsoft.com/office/powerpoint/2010/main" val="2026474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78A47D-4F17-40FE-AB70-7AF78A957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400" y="-142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5BE3A7E-6A3F-401E-A025-BBB8FDB8D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tx1"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41EE9036-817C-476C-BD59-B5184F9A3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F098087A-B4E4-4300-A841-44988BD88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5BD5F4B-A39C-4DF9-84E4-A4D33F30E6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D7FA9858-BFA0-4D5B-AF72-B1B65EB069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A508A5F3-AFE0-4750-A9C2-B51A514FF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2B4AAEB-ABF4-42A7-BE52-0B442190D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3767C370-4A42-4376-8CAE-606C4BC8F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36205F53-9C95-4954-B97C-1625BB8A3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DC80B58E-3469-43E9-96FC-D747B6983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E17A4ED2-DDD7-4B4D-A39C-9B0121C88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A2C14A85-E7A9-4E1D-809F-20F5CFA78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3D51E32-9399-4B7F-8D91-BF9A068B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9969F9D2-502D-4C1D-ABA5-02B1BF2A00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4AE555C6-5623-478A-BF35-63E9929A3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A3D3AED4-A69E-4301-9BB4-436DC5F0C9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3B8082C-2D81-48D7-8B45-85B7C8929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9AD35461-BA86-408B-8A29-244EB2F2F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F238E495-B6C6-4857-899B-CDD584831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E20A751E-054C-4EC2-8DA3-0EC923A658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B6E8E701-3D21-4E5C-AB6E-9A7404697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431BDA41-D09D-4984-B888-756F5F81B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0DC943D2-20E4-4C00-82D2-D405A7C00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4BC34A74-80A2-4DE1-8ADC-BBD170903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C6C3CA25-431F-4E26-952D-4AA9C4C72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776D1836-82AE-40EF-9829-C6B8D2CF0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9A8E397E-ADF9-45C1-98F4-3F5A86378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DE07CFD9-357F-40BC-A792-CE874BFE5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AB86B30C-B32E-4027-8339-4FE1979DD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082673"/>
            <a:ext cx="2869416" cy="4708528"/>
          </a:xfrm>
        </p:spPr>
        <p:txBody>
          <a:bodyPr>
            <a:normAutofit/>
          </a:bodyPr>
          <a:lstStyle/>
          <a:p>
            <a:pPr algn="r"/>
            <a:r>
              <a:rPr lang="fr-FR" sz="4000"/>
              <a:t>SOMMAIRE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85ECEC0-FF5D-4348-92C7-1EA7C61E7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207FD39-A547-4927-840A-D194E23EF9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3" y="1082673"/>
            <a:ext cx="5751237" cy="470852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Présentation de la problématique</a:t>
            </a:r>
            <a:br>
              <a:rPr lang="fr-FR"/>
            </a:br>
            <a:endParaRPr lang="fr-FR"/>
          </a:p>
          <a:p>
            <a:r>
              <a:rPr lang="fr-FR"/>
              <a:t>Présentation des contraintes</a:t>
            </a:r>
            <a:br>
              <a:rPr lang="fr-FR"/>
            </a:br>
            <a:endParaRPr lang="fr-FR"/>
          </a:p>
          <a:p>
            <a:r>
              <a:rPr lang="fr-FR">
                <a:ea typeface="+mn-lt"/>
                <a:cs typeface="+mn-lt"/>
              </a:rPr>
              <a:t>Expérimentations et résultats</a:t>
            </a:r>
            <a:br>
              <a:rPr lang="fr-FR">
                <a:ea typeface="+mn-lt"/>
                <a:cs typeface="+mn-lt"/>
              </a:rPr>
            </a:br>
            <a:endParaRPr lang="fr-FR">
              <a:ea typeface="+mn-lt"/>
              <a:cs typeface="+mn-lt"/>
            </a:endParaRPr>
          </a:p>
          <a:p>
            <a:r>
              <a:rPr lang="fr-FR">
                <a:ea typeface="+mn-lt"/>
                <a:cs typeface="+mn-lt"/>
              </a:rPr>
              <a:t>Démonstration</a:t>
            </a:r>
            <a:br>
              <a:rPr lang="fr-FR">
                <a:ea typeface="+mn-lt"/>
                <a:cs typeface="+mn-lt"/>
              </a:rPr>
            </a:br>
            <a:endParaRPr lang="fr-FR">
              <a:ea typeface="+mn-lt"/>
              <a:cs typeface="+mn-lt"/>
            </a:endParaRPr>
          </a:p>
          <a:p>
            <a:r>
              <a:rPr lang="fr-FR"/>
              <a:t>Conclusion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4E035BE-9FF4-43D3-BC25-CF582D7FF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1">
              <a:alpha val="60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F98BCEB2-EC20-4E84-A994-0AC37292C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7A2E1821-AEDF-417E-9F17-83379E9C0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CB3734E2-8292-4B47-B6AB-0E5A058DE9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A0B09C51-29AB-45C0-B707-CCFB9DF28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510C0CED-AE1B-45AE-B5E1-57521E589D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591F2327-4B45-41AA-B41C-7404B6A1E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5A63224C-41A0-42C0-96F6-0B2BE99A1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A7C00B9F-C253-4776-9935-EC02254A4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5062D4AA-13F3-4064-8440-FFE8562D8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3E143B27-CB82-440B-879B-D25C1891C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699581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917B11-6BD2-49A8-ADF1-B049015B4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problématique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4DAA786-A9B4-44B7-8026-591BB09F54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fr-FR" dirty="0">
                <a:ea typeface="+mn-lt"/>
                <a:cs typeface="+mn-lt"/>
              </a:rPr>
              <a:t>- Implémentation d’algorithmes d’apprentissage dans le cadre de la détermination d’un pays à partir de son drapeau</a:t>
            </a:r>
          </a:p>
          <a:p>
            <a:pPr>
              <a:buNone/>
            </a:pPr>
            <a:r>
              <a:rPr lang="fr-FR" dirty="0"/>
              <a:t>- Trois catégories possibles :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6" name="Flèche : droite 5">
            <a:extLst>
              <a:ext uri="{FF2B5EF4-FFF2-40B4-BE49-F238E27FC236}">
                <a16:creationId xmlns:a16="http://schemas.microsoft.com/office/drawing/2014/main" id="{3A9C939F-9EC0-4E32-A9F0-359F71725744}"/>
              </a:ext>
            </a:extLst>
          </p:cNvPr>
          <p:cNvSpPr/>
          <p:nvPr/>
        </p:nvSpPr>
        <p:spPr>
          <a:xfrm>
            <a:off x="4639942" y="3775146"/>
            <a:ext cx="939452" cy="417534"/>
          </a:xfrm>
          <a:prstGeom prst="rightArrow">
            <a:avLst/>
          </a:prstGeom>
          <a:solidFill>
            <a:srgbClr val="FFFFFF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Flèche : droite 6">
            <a:extLst>
              <a:ext uri="{FF2B5EF4-FFF2-40B4-BE49-F238E27FC236}">
                <a16:creationId xmlns:a16="http://schemas.microsoft.com/office/drawing/2014/main" id="{F814DFDF-245A-45F9-AC54-29CAF03EBB57}"/>
              </a:ext>
            </a:extLst>
          </p:cNvPr>
          <p:cNvSpPr/>
          <p:nvPr/>
        </p:nvSpPr>
        <p:spPr>
          <a:xfrm>
            <a:off x="4639941" y="4370132"/>
            <a:ext cx="939452" cy="417534"/>
          </a:xfrm>
          <a:prstGeom prst="rightArrow">
            <a:avLst/>
          </a:prstGeom>
          <a:solidFill>
            <a:srgbClr val="FFFFFF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Flèche : droite 7">
            <a:extLst>
              <a:ext uri="{FF2B5EF4-FFF2-40B4-BE49-F238E27FC236}">
                <a16:creationId xmlns:a16="http://schemas.microsoft.com/office/drawing/2014/main" id="{5D3917DF-E406-4385-B038-93021F6EDE44}"/>
              </a:ext>
            </a:extLst>
          </p:cNvPr>
          <p:cNvSpPr/>
          <p:nvPr/>
        </p:nvSpPr>
        <p:spPr>
          <a:xfrm>
            <a:off x="4639941" y="4944241"/>
            <a:ext cx="939452" cy="417534"/>
          </a:xfrm>
          <a:prstGeom prst="rightArrow">
            <a:avLst/>
          </a:prstGeom>
          <a:solidFill>
            <a:srgbClr val="FFFFFF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65BC2674-9C6C-4BB1-88E3-206D14D4E2C6}"/>
              </a:ext>
            </a:extLst>
          </p:cNvPr>
          <p:cNvSpPr txBox="1"/>
          <p:nvPr/>
        </p:nvSpPr>
        <p:spPr>
          <a:xfrm>
            <a:off x="5695818" y="3733409"/>
            <a:ext cx="140951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 sz="2400" dirty="0"/>
              <a:t>Espagne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ED4706C6-87C1-422F-BE2D-C482A26658F3}"/>
              </a:ext>
            </a:extLst>
          </p:cNvPr>
          <p:cNvSpPr txBox="1"/>
          <p:nvPr/>
        </p:nvSpPr>
        <p:spPr>
          <a:xfrm>
            <a:off x="5695818" y="4276203"/>
            <a:ext cx="1162182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 sz="2400" dirty="0"/>
              <a:t>France</a:t>
            </a:r>
            <a:endParaRPr lang="fr-FR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7B2F1372-72F7-449E-86E5-6CC2745435E5}"/>
              </a:ext>
            </a:extLst>
          </p:cNvPr>
          <p:cNvSpPr txBox="1"/>
          <p:nvPr/>
        </p:nvSpPr>
        <p:spPr>
          <a:xfrm>
            <a:off x="5695818" y="4902504"/>
            <a:ext cx="999994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 sz="2400" dirty="0"/>
              <a:t>Japon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72949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DC9155-2A34-4E46-8859-BBD1B5691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Réalisation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8216A36-C05E-42DC-AF02-E1F784B9D2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FR" dirty="0"/>
              <a:t>Un algorithme d'apprentissage a été implémenté</a:t>
            </a:r>
          </a:p>
          <a:p>
            <a:endParaRPr lang="fr-FR" dirty="0"/>
          </a:p>
          <a:p>
            <a:r>
              <a:rPr lang="fr-FR" dirty="0"/>
              <a:t>Constitution d'un </a:t>
            </a:r>
            <a:r>
              <a:rPr lang="fr-FR" dirty="0" err="1"/>
              <a:t>dataset</a:t>
            </a:r>
            <a:endParaRPr lang="fr-FR" dirty="0"/>
          </a:p>
          <a:p>
            <a:endParaRPr lang="fr-FR" dirty="0"/>
          </a:p>
          <a:p>
            <a:r>
              <a:rPr lang="fr-FR" dirty="0"/>
              <a:t>Développement d'une application implémentant les différents modèles</a:t>
            </a:r>
          </a:p>
        </p:txBody>
      </p:sp>
      <p:sp>
        <p:nvSpPr>
          <p:cNvPr id="7" name="Flèche : droite 6">
            <a:extLst>
              <a:ext uri="{FF2B5EF4-FFF2-40B4-BE49-F238E27FC236}">
                <a16:creationId xmlns:a16="http://schemas.microsoft.com/office/drawing/2014/main" id="{FA05D7A9-B78E-4C2B-A414-F7ABD1E7073C}"/>
              </a:ext>
            </a:extLst>
          </p:cNvPr>
          <p:cNvSpPr/>
          <p:nvPr/>
        </p:nvSpPr>
        <p:spPr>
          <a:xfrm>
            <a:off x="1459506" y="2838956"/>
            <a:ext cx="835069" cy="250521"/>
          </a:xfrm>
          <a:prstGeom prst="rightArrow">
            <a:avLst/>
          </a:prstGeom>
          <a:solidFill>
            <a:srgbClr val="FFFFFF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BC7356E7-0D8C-4DCA-9BFB-9B3070739E62}"/>
              </a:ext>
            </a:extLst>
          </p:cNvPr>
          <p:cNvSpPr txBox="1"/>
          <p:nvPr/>
        </p:nvSpPr>
        <p:spPr>
          <a:xfrm>
            <a:off x="2421438" y="2776342"/>
            <a:ext cx="346344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dirty="0"/>
              <a:t>4 modèles différents</a:t>
            </a:r>
          </a:p>
        </p:txBody>
      </p:sp>
    </p:spTree>
    <p:extLst>
      <p:ext uri="{BB962C8B-B14F-4D97-AF65-F5344CB8AC3E}">
        <p14:creationId xmlns:p14="http://schemas.microsoft.com/office/powerpoint/2010/main" val="33559608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1375F2-60B1-44ED-B60A-019C4BD5A6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80000"/>
                </a:schemeClr>
              </a:gs>
            </a:gsLst>
            <a:lin ang="5400000" scaled="0"/>
            <a:tileRect/>
          </a:gra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08755FA6-904A-4CE6-8841-13E7C46CA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fr-FR"/>
              <a:t>Réalisation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2A77A10-606B-4A8A-894B-28E6C3176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54171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dirty="0"/>
              <a:t>Comment l'application présente-elle des résultats ?</a:t>
            </a:r>
            <a:br>
              <a:rPr lang="fr-FR" dirty="0"/>
            </a:br>
            <a:endParaRPr lang="fr-FR" dirty="0"/>
          </a:p>
          <a:p>
            <a:pPr marL="0" indent="0">
              <a:buNone/>
            </a:pPr>
            <a:r>
              <a:rPr lang="fr-FR" dirty="0"/>
              <a:t>Développement d'une librairie implémentant un algorithme d'apprentissage ...</a:t>
            </a:r>
          </a:p>
          <a:p>
            <a:pPr marL="0" indent="0">
              <a:buNone/>
            </a:pPr>
            <a:br>
              <a:rPr lang="fr-FR" dirty="0"/>
            </a:br>
            <a:r>
              <a:rPr lang="fr-FR" dirty="0"/>
              <a:t>… Création de modèles et enregistrement des résultats …</a:t>
            </a:r>
          </a:p>
          <a:p>
            <a:pPr marL="0" indent="0">
              <a:buNone/>
            </a:pPr>
            <a:br>
              <a:rPr lang="fr-FR" dirty="0"/>
            </a:br>
            <a:r>
              <a:rPr lang="fr-FR" dirty="0"/>
              <a:t>… Pour les utiliser dans notre application !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485B3F6-654D-4842-A2DE-677D12FED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40" name="Freeform 32">
              <a:extLst>
                <a:ext uri="{FF2B5EF4-FFF2-40B4-BE49-F238E27FC236}">
                  <a16:creationId xmlns:a16="http://schemas.microsoft.com/office/drawing/2014/main" id="{BF4365F4-C63C-4FC2-907B-1F7D414B95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3">
              <a:extLst>
                <a:ext uri="{FF2B5EF4-FFF2-40B4-BE49-F238E27FC236}">
                  <a16:creationId xmlns:a16="http://schemas.microsoft.com/office/drawing/2014/main" id="{B0538225-01AB-41C4-9A02-FE1BD81D6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4">
              <a:extLst>
                <a:ext uri="{FF2B5EF4-FFF2-40B4-BE49-F238E27FC236}">
                  <a16:creationId xmlns:a16="http://schemas.microsoft.com/office/drawing/2014/main" id="{66942F07-D7CC-49EB-BF73-8B94D5F4FC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5">
              <a:extLst>
                <a:ext uri="{FF2B5EF4-FFF2-40B4-BE49-F238E27FC236}">
                  <a16:creationId xmlns:a16="http://schemas.microsoft.com/office/drawing/2014/main" id="{4D3CACE0-3AC7-4A9F-9A3F-1694ACCD47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6">
              <a:extLst>
                <a:ext uri="{FF2B5EF4-FFF2-40B4-BE49-F238E27FC236}">
                  <a16:creationId xmlns:a16="http://schemas.microsoft.com/office/drawing/2014/main" id="{19063B47-FBFB-4EA1-A3FB-BECE005F48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7">
              <a:extLst>
                <a:ext uri="{FF2B5EF4-FFF2-40B4-BE49-F238E27FC236}">
                  <a16:creationId xmlns:a16="http://schemas.microsoft.com/office/drawing/2014/main" id="{B856863B-C809-4C31-94D0-659A918513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8">
              <a:extLst>
                <a:ext uri="{FF2B5EF4-FFF2-40B4-BE49-F238E27FC236}">
                  <a16:creationId xmlns:a16="http://schemas.microsoft.com/office/drawing/2014/main" id="{298CB3D7-7373-4AC6-9E2C-4AFDDE280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9">
              <a:extLst>
                <a:ext uri="{FF2B5EF4-FFF2-40B4-BE49-F238E27FC236}">
                  <a16:creationId xmlns:a16="http://schemas.microsoft.com/office/drawing/2014/main" id="{7DE09F1B-2326-4ED3-B63B-A30815DDEC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0">
              <a:extLst>
                <a:ext uri="{FF2B5EF4-FFF2-40B4-BE49-F238E27FC236}">
                  <a16:creationId xmlns:a16="http://schemas.microsoft.com/office/drawing/2014/main" id="{2498F244-3CE6-4D90-B5CF-5189DB17D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Rectangle 41">
              <a:extLst>
                <a:ext uri="{FF2B5EF4-FFF2-40B4-BE49-F238E27FC236}">
                  <a16:creationId xmlns:a16="http://schemas.microsoft.com/office/drawing/2014/main" id="{9A30DD13-FA10-4B9F-8B4D-97B7287B8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10276066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917B11-6BD2-49A8-ADF1-B049015B4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contraintes</a:t>
            </a: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B50CE9C0-C313-4DE0-88F7-E0D3E1DC61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8652" y="2221496"/>
            <a:ext cx="4722282" cy="3541712"/>
          </a:xfr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8BBCC408-E7A4-4B56-958C-084A5EE0BDA4}"/>
              </a:ext>
            </a:extLst>
          </p:cNvPr>
          <p:cNvSpPr txBox="1"/>
          <p:nvPr/>
        </p:nvSpPr>
        <p:spPr>
          <a:xfrm>
            <a:off x="7954297" y="2760758"/>
            <a:ext cx="25072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/>
              <a:t>Problème général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10F00F63-9455-4AC4-963E-8CB3672B89B6}"/>
              </a:ext>
            </a:extLst>
          </p:cNvPr>
          <p:cNvSpPr txBox="1"/>
          <p:nvPr/>
        </p:nvSpPr>
        <p:spPr>
          <a:xfrm>
            <a:off x="7865180" y="4299248"/>
            <a:ext cx="30037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/>
              <a:t>Constitution du dataset</a:t>
            </a:r>
          </a:p>
        </p:txBody>
      </p:sp>
      <p:sp>
        <p:nvSpPr>
          <p:cNvPr id="8" name="Flèche : droite 7">
            <a:extLst>
              <a:ext uri="{FF2B5EF4-FFF2-40B4-BE49-F238E27FC236}">
                <a16:creationId xmlns:a16="http://schemas.microsoft.com/office/drawing/2014/main" id="{8901C952-F519-467E-AA8E-03ADA6328505}"/>
              </a:ext>
            </a:extLst>
          </p:cNvPr>
          <p:cNvSpPr/>
          <p:nvPr/>
        </p:nvSpPr>
        <p:spPr>
          <a:xfrm>
            <a:off x="6322142" y="2851355"/>
            <a:ext cx="1150374" cy="285135"/>
          </a:xfrm>
          <a:prstGeom prst="rightArrow">
            <a:avLst/>
          </a:prstGeom>
          <a:solidFill>
            <a:schemeClr val="tx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Flèche : droite 12">
            <a:extLst>
              <a:ext uri="{FF2B5EF4-FFF2-40B4-BE49-F238E27FC236}">
                <a16:creationId xmlns:a16="http://schemas.microsoft.com/office/drawing/2014/main" id="{E2607FE7-361A-4AF1-A193-F0C55596CE0D}"/>
              </a:ext>
            </a:extLst>
          </p:cNvPr>
          <p:cNvSpPr/>
          <p:nvPr/>
        </p:nvSpPr>
        <p:spPr>
          <a:xfrm>
            <a:off x="6322142" y="4436449"/>
            <a:ext cx="1150374" cy="285135"/>
          </a:xfrm>
          <a:prstGeom prst="rightArrow">
            <a:avLst/>
          </a:prstGeom>
          <a:solidFill>
            <a:schemeClr val="tx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184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917B11-6BD2-49A8-ADF1-B049015B4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27514"/>
            <a:ext cx="9905998" cy="1478570"/>
          </a:xfrm>
        </p:spPr>
        <p:txBody>
          <a:bodyPr/>
          <a:lstStyle/>
          <a:p>
            <a:r>
              <a:rPr lang="fr-FR" dirty="0"/>
              <a:t>Contraintes</a:t>
            </a:r>
            <a:br>
              <a:rPr lang="fr-FR" dirty="0"/>
            </a:br>
            <a:r>
              <a:rPr lang="fr-FR" sz="1800" i="1" dirty="0"/>
              <a:t>Problème général</a:t>
            </a:r>
            <a:endParaRPr lang="fr-FR" i="1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4DAA786-A9B4-44B7-8026-591BB09F54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fr-FR" dirty="0"/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B5C1049-097D-4E60-81DD-B149E8EBC96F}"/>
              </a:ext>
            </a:extLst>
          </p:cNvPr>
          <p:cNvSpPr txBox="1"/>
          <p:nvPr/>
        </p:nvSpPr>
        <p:spPr>
          <a:xfrm>
            <a:off x="2328289" y="4507627"/>
            <a:ext cx="5448882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2400" dirty="0"/>
              <a:t>Impossible d’importer plus d’une image</a:t>
            </a:r>
            <a:endParaRPr lang="fr-FR" sz="2400" dirty="0">
              <a:ea typeface="+mn-lt"/>
              <a:cs typeface="+mn-lt"/>
            </a:endParaRPr>
          </a:p>
        </p:txBody>
      </p:sp>
      <p:sp>
        <p:nvSpPr>
          <p:cNvPr id="10" name="Flèche : angle droit 9">
            <a:extLst>
              <a:ext uri="{FF2B5EF4-FFF2-40B4-BE49-F238E27FC236}">
                <a16:creationId xmlns:a16="http://schemas.microsoft.com/office/drawing/2014/main" id="{C2215AAF-58CD-4E8D-84B8-E13BE7B71F49}"/>
              </a:ext>
            </a:extLst>
          </p:cNvPr>
          <p:cNvSpPr/>
          <p:nvPr/>
        </p:nvSpPr>
        <p:spPr>
          <a:xfrm rot="5400000">
            <a:off x="1401110" y="4133876"/>
            <a:ext cx="631721" cy="889820"/>
          </a:xfrm>
          <a:prstGeom prst="bentUpArrow">
            <a:avLst/>
          </a:prstGeom>
          <a:solidFill>
            <a:schemeClr val="tx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Flèche : angle droit 11">
            <a:extLst>
              <a:ext uri="{FF2B5EF4-FFF2-40B4-BE49-F238E27FC236}">
                <a16:creationId xmlns:a16="http://schemas.microsoft.com/office/drawing/2014/main" id="{ECB087B1-B9F6-49AE-86B0-5BA92CDE0667}"/>
              </a:ext>
            </a:extLst>
          </p:cNvPr>
          <p:cNvSpPr/>
          <p:nvPr/>
        </p:nvSpPr>
        <p:spPr>
          <a:xfrm rot="5400000">
            <a:off x="1401111" y="2605599"/>
            <a:ext cx="631721" cy="889820"/>
          </a:xfrm>
          <a:prstGeom prst="bentUpArrow">
            <a:avLst/>
          </a:prstGeom>
          <a:solidFill>
            <a:schemeClr val="tx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A7F4E298-C84B-402B-B792-78C3B36DE77C}"/>
              </a:ext>
            </a:extLst>
          </p:cNvPr>
          <p:cNvSpPr txBox="1"/>
          <p:nvPr/>
        </p:nvSpPr>
        <p:spPr>
          <a:xfrm>
            <a:off x="2328289" y="2933924"/>
            <a:ext cx="634949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2400" dirty="0">
                <a:ea typeface="+mn-lt"/>
                <a:cs typeface="+mn-lt"/>
              </a:rPr>
              <a:t>Modèle avec une marge d’erreur plutôt élevé 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33235649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917B11-6BD2-49A8-ADF1-B049015B4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53181"/>
            <a:ext cx="9905998" cy="1478570"/>
          </a:xfrm>
        </p:spPr>
        <p:txBody>
          <a:bodyPr>
            <a:normAutofit/>
          </a:bodyPr>
          <a:lstStyle/>
          <a:p>
            <a:r>
              <a:rPr lang="fr-FR" dirty="0"/>
              <a:t>Contraintes</a:t>
            </a:r>
            <a:br>
              <a:rPr lang="fr-FR" dirty="0"/>
            </a:br>
            <a:r>
              <a:rPr lang="fr-FR" sz="1800" i="1" dirty="0"/>
              <a:t>Constitution du </a:t>
            </a:r>
            <a:r>
              <a:rPr lang="fr-FR" sz="1800" i="1" dirty="0" err="1"/>
              <a:t>dataset</a:t>
            </a:r>
            <a:endParaRPr lang="fr-FR" sz="1800" i="1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4DAA786-A9B4-44B7-8026-591BB09F54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2305" y="2249487"/>
            <a:ext cx="7098421" cy="3552152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pPr marL="0" indent="0">
              <a:buNone/>
            </a:pPr>
            <a:r>
              <a:rPr lang="fr-FR" dirty="0"/>
              <a:t>Constat lors de la récupération des images :</a:t>
            </a:r>
            <a:br>
              <a:rPr lang="fr-FR" dirty="0"/>
            </a:br>
            <a:r>
              <a:rPr lang="fr-FR" dirty="0"/>
              <a:t> </a:t>
            </a:r>
          </a:p>
          <a:p>
            <a:pPr marL="0" indent="0">
              <a:buNone/>
            </a:pPr>
            <a:r>
              <a:rPr lang="fr-FR" dirty="0"/>
              <a:t>- Plusieurs images se ressemblent</a:t>
            </a:r>
            <a:br>
              <a:rPr lang="fr-FR" dirty="0"/>
            </a:br>
            <a:endParaRPr lang="fr-FR" dirty="0"/>
          </a:p>
          <a:p>
            <a:pPr marL="0" indent="0">
              <a:buNone/>
            </a:pPr>
            <a:r>
              <a:rPr lang="fr-FR" dirty="0"/>
              <a:t>- Présence de photos étant défectueuses</a:t>
            </a:r>
            <a:br>
              <a:rPr lang="fr-FR" dirty="0"/>
            </a:br>
            <a:endParaRPr lang="fr-FR" dirty="0"/>
          </a:p>
          <a:p>
            <a:pPr marL="0" indent="0">
              <a:buNone/>
            </a:pPr>
            <a:r>
              <a:rPr lang="fr-FR" dirty="0"/>
              <a:t>- L’image n’est pas tout le temps sauvegardé au même format</a:t>
            </a: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70D38C9C-64FB-4470-B410-5F55BF9A8D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785" y="1731751"/>
            <a:ext cx="3265365" cy="2122487"/>
          </a:xfrm>
          <a:prstGeom prst="rect">
            <a:avLst/>
          </a:prstGeom>
        </p:spPr>
      </p:pic>
      <p:pic>
        <p:nvPicPr>
          <p:cNvPr id="1026" name="Picture 2" descr="Sachet 150 confettis de table drapeau Espagne • Déco festive IZDEGUI">
            <a:extLst>
              <a:ext uri="{FF2B5EF4-FFF2-40B4-BE49-F238E27FC236}">
                <a16:creationId xmlns:a16="http://schemas.microsoft.com/office/drawing/2014/main" id="{0C3AD559-0489-76BC-EC89-039C300AD0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785" y="4057309"/>
            <a:ext cx="326536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14655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917B11-6BD2-49A8-ADF1-B049015B4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fr-FR"/>
              <a:t>III) démonstration</a:t>
            </a:r>
          </a:p>
        </p:txBody>
      </p:sp>
      <p:sp>
        <p:nvSpPr>
          <p:cNvPr id="7" name="Content Placeholder 8">
            <a:extLst>
              <a:ext uri="{FF2B5EF4-FFF2-40B4-BE49-F238E27FC236}">
                <a16:creationId xmlns:a16="http://schemas.microsoft.com/office/drawing/2014/main" id="{E788221D-1D0A-426A-A626-4240D6BF7A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10080828" cy="1558561"/>
          </a:xfrm>
        </p:spPr>
        <p:txBody>
          <a:bodyPr anchor="ctr">
            <a:normAutofit/>
          </a:bodyPr>
          <a:lstStyle/>
          <a:p>
            <a:r>
              <a:rPr lang="en-US"/>
              <a:t>Démonstration de l'application avec un dataset de test</a:t>
            </a:r>
          </a:p>
        </p:txBody>
      </p:sp>
    </p:spTree>
    <p:extLst>
      <p:ext uri="{BB962C8B-B14F-4D97-AF65-F5344CB8AC3E}">
        <p14:creationId xmlns:p14="http://schemas.microsoft.com/office/powerpoint/2010/main" val="42710190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DAEFA77B79B0A42A6FEAB7B98BED802" ma:contentTypeVersion="9" ma:contentTypeDescription="Crée un document." ma:contentTypeScope="" ma:versionID="04600b4a388701918798cf87be431c44">
  <xsd:schema xmlns:xsd="http://www.w3.org/2001/XMLSchema" xmlns:xs="http://www.w3.org/2001/XMLSchema" xmlns:p="http://schemas.microsoft.com/office/2006/metadata/properties" xmlns:ns3="00fd3078-3fbf-46a2-bc3f-79dda2c89552" xmlns:ns4="a854b055-143e-4703-8802-37fb3d615c4c" targetNamespace="http://schemas.microsoft.com/office/2006/metadata/properties" ma:root="true" ma:fieldsID="3203b606535f8e02774f25e9c7e7bcd9" ns3:_="" ns4:_="">
    <xsd:import namespace="00fd3078-3fbf-46a2-bc3f-79dda2c89552"/>
    <xsd:import namespace="a854b055-143e-4703-8802-37fb3d615c4c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0fd3078-3fbf-46a2-bc3f-79dda2c8955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Partage du hachage d’indicateur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854b055-143e-4703-8802-37fb3d615c4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D63172D-0F78-467B-814A-6C472DB40F89}">
  <ds:schemaRefs>
    <ds:schemaRef ds:uri="http://schemas.microsoft.com/office/2006/documentManagement/types"/>
    <ds:schemaRef ds:uri="http://purl.org/dc/dcmitype/"/>
    <ds:schemaRef ds:uri="http://purl.org/dc/terms/"/>
    <ds:schemaRef ds:uri="http://schemas.openxmlformats.org/package/2006/metadata/core-properties"/>
    <ds:schemaRef ds:uri="http://www.w3.org/XML/1998/namespace"/>
    <ds:schemaRef ds:uri="http://purl.org/dc/elements/1.1/"/>
    <ds:schemaRef ds:uri="http://schemas.microsoft.com/office/2006/metadata/properties"/>
    <ds:schemaRef ds:uri="http://schemas.microsoft.com/office/infopath/2007/PartnerControls"/>
    <ds:schemaRef ds:uri="a854b055-143e-4703-8802-37fb3d615c4c"/>
    <ds:schemaRef ds:uri="00fd3078-3fbf-46a2-bc3f-79dda2c89552"/>
  </ds:schemaRefs>
</ds:datastoreItem>
</file>

<file path=customXml/itemProps2.xml><?xml version="1.0" encoding="utf-8"?>
<ds:datastoreItem xmlns:ds="http://schemas.openxmlformats.org/officeDocument/2006/customXml" ds:itemID="{988AD365-49C4-4D43-9258-E52BADFD5191}">
  <ds:schemaRefs>
    <ds:schemaRef ds:uri="00fd3078-3fbf-46a2-bc3f-79dda2c89552"/>
    <ds:schemaRef ds:uri="a854b055-143e-4703-8802-37fb3d615c4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E64EAD23-E1BD-433F-90F1-94E88C876F7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714</TotalTime>
  <Words>221</Words>
  <Application>Microsoft Office PowerPoint</Application>
  <PresentationFormat>Grand écran</PresentationFormat>
  <Paragraphs>47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4" baseType="lpstr">
      <vt:lpstr>Arial</vt:lpstr>
      <vt:lpstr>Tw Cen MT</vt:lpstr>
      <vt:lpstr>Circuit</vt:lpstr>
      <vt:lpstr>PROJET ANNUEL</vt:lpstr>
      <vt:lpstr>SOMMAIRE</vt:lpstr>
      <vt:lpstr>problématique</vt:lpstr>
      <vt:lpstr>Réalisation</vt:lpstr>
      <vt:lpstr>Réalisation</vt:lpstr>
      <vt:lpstr>contraintes</vt:lpstr>
      <vt:lpstr>Contraintes Problème général</vt:lpstr>
      <vt:lpstr>Contraintes Constitution du dataset</vt:lpstr>
      <vt:lpstr>III) démonstration</vt:lpstr>
      <vt:lpstr>CONCLUSION </vt:lpstr>
      <vt:lpstr>AVEZ-VOUS DES QUESTIONS ?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ANNUEL</dc:title>
  <dc:creator>Oussama ABDELHEDI</dc:creator>
  <cp:lastModifiedBy>Ryan Daoud</cp:lastModifiedBy>
  <cp:revision>12</cp:revision>
  <dcterms:created xsi:type="dcterms:W3CDTF">2021-07-26T13:43:15Z</dcterms:created>
  <dcterms:modified xsi:type="dcterms:W3CDTF">2022-06-10T07:55:11Z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0x0101001DAEFA77B79B0A42A6FEAB7B98BED802</vt:lpwstr>
  </property>
</Properties>
</file>