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5" r:id="rId8"/>
    <p:sldId id="270" r:id="rId9"/>
    <p:sldId id="266" r:id="rId10"/>
    <p:sldId id="268" r:id="rId11"/>
    <p:sldId id="261" r:id="rId12"/>
    <p:sldId id="271" r:id="rId13"/>
    <p:sldId id="277" r:id="rId14"/>
    <p:sldId id="278" r:id="rId15"/>
    <p:sldId id="279" r:id="rId16"/>
    <p:sldId id="280" r:id="rId17"/>
    <p:sldId id="295" r:id="rId18"/>
    <p:sldId id="296" r:id="rId19"/>
    <p:sldId id="283" r:id="rId20"/>
    <p:sldId id="297" r:id="rId21"/>
    <p:sldId id="285" r:id="rId22"/>
    <p:sldId id="286" r:id="rId23"/>
    <p:sldId id="298" r:id="rId24"/>
    <p:sldId id="281" r:id="rId25"/>
    <p:sldId id="284" r:id="rId26"/>
    <p:sldId id="282" r:id="rId27"/>
    <p:sldId id="289" r:id="rId28"/>
    <p:sldId id="292" r:id="rId29"/>
    <p:sldId id="290" r:id="rId30"/>
    <p:sldId id="293" r:id="rId31"/>
    <p:sldId id="291" r:id="rId32"/>
    <p:sldId id="294" r:id="rId33"/>
    <p:sldId id="287" r:id="rId34"/>
    <p:sldId id="288" r:id="rId35"/>
    <p:sldId id="263" r:id="rId36"/>
    <p:sldId id="299" r:id="rId37"/>
    <p:sldId id="300" r:id="rId38"/>
    <p:sldId id="301" r:id="rId39"/>
    <p:sldId id="302" r:id="rId40"/>
    <p:sldId id="303"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51598F-6D35-430F-9568-4947142B3745}" v="50" dt="2025-03-03T03:12:14.7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60" y="17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n Darnell" userId="f37a53547c58f376" providerId="LiveId" clId="{7A51598F-6D35-430F-9568-4947142B3745}"/>
    <pc:docChg chg="undo custSel addSld delSld modSld sldOrd">
      <pc:chgData name="Ron Darnell" userId="f37a53547c58f376" providerId="LiveId" clId="{7A51598F-6D35-430F-9568-4947142B3745}" dt="2025-03-03T03:13:11.633" v="1107" actId="1076"/>
      <pc:docMkLst>
        <pc:docMk/>
      </pc:docMkLst>
      <pc:sldChg chg="addSp modSp mod">
        <pc:chgData name="Ron Darnell" userId="f37a53547c58f376" providerId="LiveId" clId="{7A51598F-6D35-430F-9568-4947142B3745}" dt="2025-03-03T02:56:23.202" v="983" actId="1076"/>
        <pc:sldMkLst>
          <pc:docMk/>
          <pc:sldMk cId="4024108741" sldId="263"/>
        </pc:sldMkLst>
        <pc:spChg chg="mod">
          <ac:chgData name="Ron Darnell" userId="f37a53547c58f376" providerId="LiveId" clId="{7A51598F-6D35-430F-9568-4947142B3745}" dt="2025-03-03T02:56:09.785" v="979" actId="20577"/>
          <ac:spMkLst>
            <pc:docMk/>
            <pc:sldMk cId="4024108741" sldId="263"/>
            <ac:spMk id="2" creationId="{7998C1A2-E365-4EAD-A777-10EF9BD2588C}"/>
          </ac:spMkLst>
        </pc:spChg>
        <pc:spChg chg="mod">
          <ac:chgData name="Ron Darnell" userId="f37a53547c58f376" providerId="LiveId" clId="{7A51598F-6D35-430F-9568-4947142B3745}" dt="2025-03-03T02:55:50.008" v="939" actId="14100"/>
          <ac:spMkLst>
            <pc:docMk/>
            <pc:sldMk cId="4024108741" sldId="263"/>
            <ac:spMk id="3" creationId="{83DC0D0A-FDCC-4561-A8EB-1F836A94AACC}"/>
          </ac:spMkLst>
        </pc:spChg>
        <pc:picChg chg="add mod">
          <ac:chgData name="Ron Darnell" userId="f37a53547c58f376" providerId="LiveId" clId="{7A51598F-6D35-430F-9568-4947142B3745}" dt="2025-03-03T02:56:23.202" v="983" actId="1076"/>
          <ac:picMkLst>
            <pc:docMk/>
            <pc:sldMk cId="4024108741" sldId="263"/>
            <ac:picMk id="5" creationId="{FA8B7DFF-39B4-AE34-DA61-997DC43F6B27}"/>
          </ac:picMkLst>
        </pc:picChg>
      </pc:sldChg>
      <pc:sldChg chg="addSp delSp modSp mod">
        <pc:chgData name="Ron Darnell" userId="f37a53547c58f376" providerId="LiveId" clId="{7A51598F-6D35-430F-9568-4947142B3745}" dt="2025-03-03T01:25:07.014" v="21" actId="20577"/>
        <pc:sldMkLst>
          <pc:docMk/>
          <pc:sldMk cId="3126911200" sldId="270"/>
        </pc:sldMkLst>
        <pc:spChg chg="mod">
          <ac:chgData name="Ron Darnell" userId="f37a53547c58f376" providerId="LiveId" clId="{7A51598F-6D35-430F-9568-4947142B3745}" dt="2025-03-03T01:25:07.014" v="21" actId="20577"/>
          <ac:spMkLst>
            <pc:docMk/>
            <pc:sldMk cId="3126911200" sldId="270"/>
            <ac:spMk id="3" creationId="{8AE3556C-D0CE-E5FB-7A3D-7CD720AF24D4}"/>
          </ac:spMkLst>
        </pc:spChg>
        <pc:picChg chg="add mod">
          <ac:chgData name="Ron Darnell" userId="f37a53547c58f376" providerId="LiveId" clId="{7A51598F-6D35-430F-9568-4947142B3745}" dt="2025-03-03T01:24:15.828" v="4" actId="14100"/>
          <ac:picMkLst>
            <pc:docMk/>
            <pc:sldMk cId="3126911200" sldId="270"/>
            <ac:picMk id="5" creationId="{5039E90E-E3C9-EC05-DE01-558C73EE7E95}"/>
          </ac:picMkLst>
        </pc:picChg>
        <pc:picChg chg="del">
          <ac:chgData name="Ron Darnell" userId="f37a53547c58f376" providerId="LiveId" clId="{7A51598F-6D35-430F-9568-4947142B3745}" dt="2025-03-03T01:23:49.886" v="0" actId="478"/>
          <ac:picMkLst>
            <pc:docMk/>
            <pc:sldMk cId="3126911200" sldId="270"/>
            <ac:picMk id="6" creationId="{8D227299-3816-1596-D452-09B45D99C201}"/>
          </ac:picMkLst>
        </pc:picChg>
      </pc:sldChg>
      <pc:sldChg chg="modSp mod">
        <pc:chgData name="Ron Darnell" userId="f37a53547c58f376" providerId="LiveId" clId="{7A51598F-6D35-430F-9568-4947142B3745}" dt="2025-03-03T01:28:07.334" v="22" actId="1076"/>
        <pc:sldMkLst>
          <pc:docMk/>
          <pc:sldMk cId="2689445596" sldId="280"/>
        </pc:sldMkLst>
        <pc:spChg chg="mod">
          <ac:chgData name="Ron Darnell" userId="f37a53547c58f376" providerId="LiveId" clId="{7A51598F-6D35-430F-9568-4947142B3745}" dt="2025-03-03T01:28:07.334" v="22" actId="1076"/>
          <ac:spMkLst>
            <pc:docMk/>
            <pc:sldMk cId="2689445596" sldId="280"/>
            <ac:spMk id="2" creationId="{626351FC-77FC-AD4F-5A0D-B70F73D53912}"/>
          </ac:spMkLst>
        </pc:spChg>
        <pc:spChg chg="mod">
          <ac:chgData name="Ron Darnell" userId="f37a53547c58f376" providerId="LiveId" clId="{7A51598F-6D35-430F-9568-4947142B3745}" dt="2025-03-03T01:28:07.334" v="22" actId="1076"/>
          <ac:spMkLst>
            <pc:docMk/>
            <pc:sldMk cId="2689445596" sldId="280"/>
            <ac:spMk id="3" creationId="{A448ECB5-E4C0-E0E3-C7EE-028B8D08891D}"/>
          </ac:spMkLst>
        </pc:spChg>
      </pc:sldChg>
      <pc:sldChg chg="addSp delSp modSp mod">
        <pc:chgData name="Ron Darnell" userId="f37a53547c58f376" providerId="LiveId" clId="{7A51598F-6D35-430F-9568-4947142B3745}" dt="2025-03-03T02:30:00.166" v="649" actId="20577"/>
        <pc:sldMkLst>
          <pc:docMk/>
          <pc:sldMk cId="2699306961" sldId="281"/>
        </pc:sldMkLst>
        <pc:spChg chg="mod">
          <ac:chgData name="Ron Darnell" userId="f37a53547c58f376" providerId="LiveId" clId="{7A51598F-6D35-430F-9568-4947142B3745}" dt="2025-03-03T02:30:00.166" v="649" actId="20577"/>
          <ac:spMkLst>
            <pc:docMk/>
            <pc:sldMk cId="2699306961" sldId="281"/>
            <ac:spMk id="10" creationId="{D23D8882-2E68-FA38-BA41-7540D1DBD3E0}"/>
          </ac:spMkLst>
        </pc:spChg>
        <pc:graphicFrameChg chg="add del mod">
          <ac:chgData name="Ron Darnell" userId="f37a53547c58f376" providerId="LiveId" clId="{7A51598F-6D35-430F-9568-4947142B3745}" dt="2025-03-03T01:36:59.104" v="99" actId="478"/>
          <ac:graphicFrameMkLst>
            <pc:docMk/>
            <pc:sldMk cId="2699306961" sldId="281"/>
            <ac:graphicFrameMk id="5" creationId="{2C0208AC-AD73-4DD4-4767-29FF8E9302D1}"/>
          </ac:graphicFrameMkLst>
        </pc:graphicFrameChg>
        <pc:picChg chg="del mod">
          <ac:chgData name="Ron Darnell" userId="f37a53547c58f376" providerId="LiveId" clId="{7A51598F-6D35-430F-9568-4947142B3745}" dt="2025-03-03T01:35:31.827" v="96" actId="478"/>
          <ac:picMkLst>
            <pc:docMk/>
            <pc:sldMk cId="2699306961" sldId="281"/>
            <ac:picMk id="3" creationId="{44695969-1B43-CBCD-B262-322D0D96EA8F}"/>
          </ac:picMkLst>
        </pc:picChg>
        <pc:picChg chg="add mod">
          <ac:chgData name="Ron Darnell" userId="f37a53547c58f376" providerId="LiveId" clId="{7A51598F-6D35-430F-9568-4947142B3745}" dt="2025-03-03T01:52:04.812" v="290" actId="1076"/>
          <ac:picMkLst>
            <pc:docMk/>
            <pc:sldMk cId="2699306961" sldId="281"/>
            <ac:picMk id="1026" creationId="{85BD68FB-9D3E-16EB-46A6-6AB993955E06}"/>
          </ac:picMkLst>
        </pc:picChg>
      </pc:sldChg>
      <pc:sldChg chg="addSp delSp modSp mod">
        <pc:chgData name="Ron Darnell" userId="f37a53547c58f376" providerId="LiveId" clId="{7A51598F-6D35-430F-9568-4947142B3745}" dt="2025-03-03T02:37:51.236" v="729" actId="20577"/>
        <pc:sldMkLst>
          <pc:docMk/>
          <pc:sldMk cId="1451739464" sldId="282"/>
        </pc:sldMkLst>
        <pc:spChg chg="add mod">
          <ac:chgData name="Ron Darnell" userId="f37a53547c58f376" providerId="LiveId" clId="{7A51598F-6D35-430F-9568-4947142B3745}" dt="2025-03-03T01:51:06.575" v="289" actId="20577"/>
          <ac:spMkLst>
            <pc:docMk/>
            <pc:sldMk cId="1451739464" sldId="282"/>
            <ac:spMk id="6" creationId="{5470744C-2112-48E1-BA4A-5C75659D3431}"/>
          </ac:spMkLst>
        </pc:spChg>
        <pc:spChg chg="add del mod">
          <ac:chgData name="Ron Darnell" userId="f37a53547c58f376" providerId="LiveId" clId="{7A51598F-6D35-430F-9568-4947142B3745}" dt="2025-03-03T01:54:05.463" v="297" actId="478"/>
          <ac:spMkLst>
            <pc:docMk/>
            <pc:sldMk cId="1451739464" sldId="282"/>
            <ac:spMk id="8" creationId="{A3F936D9-B1A1-B4F4-3A0B-74F226E51E3D}"/>
          </ac:spMkLst>
        </pc:spChg>
        <pc:spChg chg="mod">
          <ac:chgData name="Ron Darnell" userId="f37a53547c58f376" providerId="LiveId" clId="{7A51598F-6D35-430F-9568-4947142B3745}" dt="2025-03-03T02:37:51.236" v="729" actId="20577"/>
          <ac:spMkLst>
            <pc:docMk/>
            <pc:sldMk cId="1451739464" sldId="282"/>
            <ac:spMk id="10" creationId="{DB4FF039-F5F8-443D-B34D-33679C3D445A}"/>
          </ac:spMkLst>
        </pc:spChg>
        <pc:picChg chg="add mod">
          <ac:chgData name="Ron Darnell" userId="f37a53547c58f376" providerId="LiveId" clId="{7A51598F-6D35-430F-9568-4947142B3745}" dt="2025-03-03T01:54:45.479" v="322" actId="1076"/>
          <ac:picMkLst>
            <pc:docMk/>
            <pc:sldMk cId="1451739464" sldId="282"/>
            <ac:picMk id="3" creationId="{AC8A1E97-4681-833A-5A6B-75516BF37C7E}"/>
          </ac:picMkLst>
        </pc:picChg>
        <pc:picChg chg="del">
          <ac:chgData name="Ron Darnell" userId="f37a53547c58f376" providerId="LiveId" clId="{7A51598F-6D35-430F-9568-4947142B3745}" dt="2025-03-03T01:45:47.698" v="227" actId="478"/>
          <ac:picMkLst>
            <pc:docMk/>
            <pc:sldMk cId="1451739464" sldId="282"/>
            <ac:picMk id="5" creationId="{02E22378-E78E-22AF-7153-9B6CBF1309D9}"/>
          </ac:picMkLst>
        </pc:picChg>
      </pc:sldChg>
      <pc:sldChg chg="modSp del mod">
        <pc:chgData name="Ron Darnell" userId="f37a53547c58f376" providerId="LiveId" clId="{7A51598F-6D35-430F-9568-4947142B3745}" dt="2025-03-03T02:42:34.913" v="739" actId="255"/>
        <pc:sldMkLst>
          <pc:docMk/>
          <pc:sldMk cId="1987460925" sldId="283"/>
        </pc:sldMkLst>
        <pc:spChg chg="mod">
          <ac:chgData name="Ron Darnell" userId="f37a53547c58f376" providerId="LiveId" clId="{7A51598F-6D35-430F-9568-4947142B3745}" dt="2025-03-03T02:42:34.913" v="739" actId="255"/>
          <ac:spMkLst>
            <pc:docMk/>
            <pc:sldMk cId="1987460925" sldId="283"/>
            <ac:spMk id="10" creationId="{055467CC-A3AB-3212-A66E-509ED0087E26}"/>
          </ac:spMkLst>
        </pc:spChg>
      </pc:sldChg>
      <pc:sldChg chg="addSp delSp modSp mod ord">
        <pc:chgData name="Ron Darnell" userId="f37a53547c58f376" providerId="LiveId" clId="{7A51598F-6D35-430F-9568-4947142B3745}" dt="2025-03-03T02:38:22.969" v="732" actId="255"/>
        <pc:sldMkLst>
          <pc:docMk/>
          <pc:sldMk cId="2204520606" sldId="284"/>
        </pc:sldMkLst>
        <pc:spChg chg="add">
          <ac:chgData name="Ron Darnell" userId="f37a53547c58f376" providerId="LiveId" clId="{7A51598F-6D35-430F-9568-4947142B3745}" dt="2025-03-03T01:58:49.132" v="362"/>
          <ac:spMkLst>
            <pc:docMk/>
            <pc:sldMk cId="2204520606" sldId="284"/>
            <ac:spMk id="5" creationId="{3FCE508D-75A7-3BD8-C6EF-85D97C22170A}"/>
          </ac:spMkLst>
        </pc:spChg>
        <pc:spChg chg="mod">
          <ac:chgData name="Ron Darnell" userId="f37a53547c58f376" providerId="LiveId" clId="{7A51598F-6D35-430F-9568-4947142B3745}" dt="2025-03-03T02:38:22.969" v="732" actId="255"/>
          <ac:spMkLst>
            <pc:docMk/>
            <pc:sldMk cId="2204520606" sldId="284"/>
            <ac:spMk id="10" creationId="{7218CD6E-72AF-2E89-7622-936E7784D6FD}"/>
          </ac:spMkLst>
        </pc:spChg>
        <pc:picChg chg="del">
          <ac:chgData name="Ron Darnell" userId="f37a53547c58f376" providerId="LiveId" clId="{7A51598F-6D35-430F-9568-4947142B3745}" dt="2025-03-03T01:55:58.369" v="328" actId="478"/>
          <ac:picMkLst>
            <pc:docMk/>
            <pc:sldMk cId="2204520606" sldId="284"/>
            <ac:picMk id="3" creationId="{9CDC183D-9F44-2442-5AB0-306BC9316626}"/>
          </ac:picMkLst>
        </pc:picChg>
        <pc:picChg chg="add mod">
          <ac:chgData name="Ron Darnell" userId="f37a53547c58f376" providerId="LiveId" clId="{7A51598F-6D35-430F-9568-4947142B3745}" dt="2025-03-03T01:56:04.440" v="330" actId="1076"/>
          <ac:picMkLst>
            <pc:docMk/>
            <pc:sldMk cId="2204520606" sldId="284"/>
            <ac:picMk id="4" creationId="{F02754CC-4479-3B01-26AD-3056B464BD4D}"/>
          </ac:picMkLst>
        </pc:picChg>
      </pc:sldChg>
      <pc:sldChg chg="modSp del mod">
        <pc:chgData name="Ron Darnell" userId="f37a53547c58f376" providerId="LiveId" clId="{7A51598F-6D35-430F-9568-4947142B3745}" dt="2025-03-03T02:44:25.094" v="742" actId="1076"/>
        <pc:sldMkLst>
          <pc:docMk/>
          <pc:sldMk cId="3291654931" sldId="285"/>
        </pc:sldMkLst>
        <pc:spChg chg="mod">
          <ac:chgData name="Ron Darnell" userId="f37a53547c58f376" providerId="LiveId" clId="{7A51598F-6D35-430F-9568-4947142B3745}" dt="2025-03-03T02:44:25.094" v="742" actId="1076"/>
          <ac:spMkLst>
            <pc:docMk/>
            <pc:sldMk cId="3291654931" sldId="285"/>
            <ac:spMk id="10" creationId="{96CF7DE7-ECA9-AE7B-E40B-428C7AB3B459}"/>
          </ac:spMkLst>
        </pc:spChg>
      </pc:sldChg>
      <pc:sldChg chg="modSp del mod">
        <pc:chgData name="Ron Darnell" userId="f37a53547c58f376" providerId="LiveId" clId="{7A51598F-6D35-430F-9568-4947142B3745}" dt="2025-03-03T02:44:47.981" v="805"/>
        <pc:sldMkLst>
          <pc:docMk/>
          <pc:sldMk cId="2787583074" sldId="286"/>
        </pc:sldMkLst>
        <pc:spChg chg="mod">
          <ac:chgData name="Ron Darnell" userId="f37a53547c58f376" providerId="LiveId" clId="{7A51598F-6D35-430F-9568-4947142B3745}" dt="2025-03-03T02:44:47.981" v="805"/>
          <ac:spMkLst>
            <pc:docMk/>
            <pc:sldMk cId="2787583074" sldId="286"/>
            <ac:spMk id="10" creationId="{8479F4C1-0C5E-32EE-BDA9-5CB9A13ACE18}"/>
          </ac:spMkLst>
        </pc:spChg>
      </pc:sldChg>
      <pc:sldChg chg="modSp del mod">
        <pc:chgData name="Ron Darnell" userId="f37a53547c58f376" providerId="LiveId" clId="{7A51598F-6D35-430F-9568-4947142B3745}" dt="2025-03-03T02:45:41.416" v="809" actId="2696"/>
        <pc:sldMkLst>
          <pc:docMk/>
          <pc:sldMk cId="1205945468" sldId="287"/>
        </pc:sldMkLst>
        <pc:spChg chg="mod">
          <ac:chgData name="Ron Darnell" userId="f37a53547c58f376" providerId="LiveId" clId="{7A51598F-6D35-430F-9568-4947142B3745}" dt="2025-03-03T02:45:35.618" v="808" actId="255"/>
          <ac:spMkLst>
            <pc:docMk/>
            <pc:sldMk cId="1205945468" sldId="287"/>
            <ac:spMk id="5" creationId="{A8D78BA6-BD38-EF8C-636A-A46921F6154F}"/>
          </ac:spMkLst>
        </pc:spChg>
      </pc:sldChg>
      <pc:sldChg chg="ord">
        <pc:chgData name="Ron Darnell" userId="f37a53547c58f376" providerId="LiveId" clId="{7A51598F-6D35-430F-9568-4947142B3745}" dt="2025-03-03T02:46:22.671" v="813"/>
        <pc:sldMkLst>
          <pc:docMk/>
          <pc:sldMk cId="3154851657" sldId="287"/>
        </pc:sldMkLst>
      </pc:sldChg>
      <pc:sldChg chg="modSp mod ord">
        <pc:chgData name="Ron Darnell" userId="f37a53547c58f376" providerId="LiveId" clId="{7A51598F-6D35-430F-9568-4947142B3745}" dt="2025-03-03T02:53:30.579" v="818" actId="20578"/>
        <pc:sldMkLst>
          <pc:docMk/>
          <pc:sldMk cId="1997918652" sldId="288"/>
        </pc:sldMkLst>
        <pc:spChg chg="mod">
          <ac:chgData name="Ron Darnell" userId="f37a53547c58f376" providerId="LiveId" clId="{7A51598F-6D35-430F-9568-4947142B3745}" dt="2025-03-03T02:46:13.156" v="811" actId="313"/>
          <ac:spMkLst>
            <pc:docMk/>
            <pc:sldMk cId="1997918652" sldId="288"/>
            <ac:spMk id="2" creationId="{3033D48E-A498-50BD-418F-EF2F89B60E30}"/>
          </ac:spMkLst>
        </pc:spChg>
        <pc:spChg chg="mod">
          <ac:chgData name="Ron Darnell" userId="f37a53547c58f376" providerId="LiveId" clId="{7A51598F-6D35-430F-9568-4947142B3745}" dt="2025-03-03T01:31:36.548" v="59" actId="20577"/>
          <ac:spMkLst>
            <pc:docMk/>
            <pc:sldMk cId="1997918652" sldId="288"/>
            <ac:spMk id="3" creationId="{7536E496-28DD-58CF-BF48-ECE63006DB30}"/>
          </ac:spMkLst>
        </pc:spChg>
      </pc:sldChg>
      <pc:sldChg chg="addSp delSp modSp mod">
        <pc:chgData name="Ron Darnell" userId="f37a53547c58f376" providerId="LiveId" clId="{7A51598F-6D35-430F-9568-4947142B3745}" dt="2025-03-03T02:38:13.402" v="731" actId="255"/>
        <pc:sldMkLst>
          <pc:docMk/>
          <pc:sldMk cId="1584713063" sldId="289"/>
        </pc:sldMkLst>
        <pc:spChg chg="add del mod">
          <ac:chgData name="Ron Darnell" userId="f37a53547c58f376" providerId="LiveId" clId="{7A51598F-6D35-430F-9568-4947142B3745}" dt="2025-03-03T02:13:43.096" v="474" actId="478"/>
          <ac:spMkLst>
            <pc:docMk/>
            <pc:sldMk cId="1584713063" sldId="289"/>
            <ac:spMk id="7" creationId="{EF6F0432-F7A7-C61C-1921-EE8717093519}"/>
          </ac:spMkLst>
        </pc:spChg>
        <pc:spChg chg="add mod">
          <ac:chgData name="Ron Darnell" userId="f37a53547c58f376" providerId="LiveId" clId="{7A51598F-6D35-430F-9568-4947142B3745}" dt="2025-03-03T02:13:37.991" v="472"/>
          <ac:spMkLst>
            <pc:docMk/>
            <pc:sldMk cId="1584713063" sldId="289"/>
            <ac:spMk id="8" creationId="{6D5EC20F-551F-C5F9-9693-845EB40808E7}"/>
          </ac:spMkLst>
        </pc:spChg>
        <pc:spChg chg="mod">
          <ac:chgData name="Ron Darnell" userId="f37a53547c58f376" providerId="LiveId" clId="{7A51598F-6D35-430F-9568-4947142B3745}" dt="2025-03-03T02:38:13.402" v="731" actId="255"/>
          <ac:spMkLst>
            <pc:docMk/>
            <pc:sldMk cId="1584713063" sldId="289"/>
            <ac:spMk id="10" creationId="{9E93DA5D-60D1-FDB2-9FED-7A6D16E86438}"/>
          </ac:spMkLst>
        </pc:spChg>
        <pc:picChg chg="add del mod">
          <ac:chgData name="Ron Darnell" userId="f37a53547c58f376" providerId="LiveId" clId="{7A51598F-6D35-430F-9568-4947142B3745}" dt="2025-03-03T02:09:48.717" v="448" actId="478"/>
          <ac:picMkLst>
            <pc:docMk/>
            <pc:sldMk cId="1584713063" sldId="289"/>
            <ac:picMk id="3" creationId="{8DF957A8-F93D-64E0-352A-74008D3FCD1D}"/>
          </ac:picMkLst>
        </pc:picChg>
        <pc:picChg chg="del">
          <ac:chgData name="Ron Darnell" userId="f37a53547c58f376" providerId="LiveId" clId="{7A51598F-6D35-430F-9568-4947142B3745}" dt="2025-03-03T02:09:30.194" v="446" actId="478"/>
          <ac:picMkLst>
            <pc:docMk/>
            <pc:sldMk cId="1584713063" sldId="289"/>
            <ac:picMk id="4" creationId="{7C11F261-CB71-0E6F-D194-77D6F8D2EB7C}"/>
          </ac:picMkLst>
        </pc:picChg>
        <pc:picChg chg="add mod">
          <ac:chgData name="Ron Darnell" userId="f37a53547c58f376" providerId="LiveId" clId="{7A51598F-6D35-430F-9568-4947142B3745}" dt="2025-03-03T02:15:50.380" v="524" actId="1076"/>
          <ac:picMkLst>
            <pc:docMk/>
            <pc:sldMk cId="1584713063" sldId="289"/>
            <ac:picMk id="6" creationId="{CD0FB57F-968E-F580-F258-D6F74723719F}"/>
          </ac:picMkLst>
        </pc:picChg>
      </pc:sldChg>
      <pc:sldChg chg="addSp delSp modSp mod ord">
        <pc:chgData name="Ron Darnell" userId="f37a53547c58f376" providerId="LiveId" clId="{7A51598F-6D35-430F-9568-4947142B3745}" dt="2025-03-03T02:38:37.707" v="733" actId="255"/>
        <pc:sldMkLst>
          <pc:docMk/>
          <pc:sldMk cId="1869834471" sldId="290"/>
        </pc:sldMkLst>
        <pc:spChg chg="add">
          <ac:chgData name="Ron Darnell" userId="f37a53547c58f376" providerId="LiveId" clId="{7A51598F-6D35-430F-9568-4947142B3745}" dt="2025-03-03T02:17:55.715" v="533"/>
          <ac:spMkLst>
            <pc:docMk/>
            <pc:sldMk cId="1869834471" sldId="290"/>
            <ac:spMk id="4" creationId="{57B4D734-6089-93BF-F64A-EAE700A8CBFF}"/>
          </ac:spMkLst>
        </pc:spChg>
        <pc:spChg chg="mod">
          <ac:chgData name="Ron Darnell" userId="f37a53547c58f376" providerId="LiveId" clId="{7A51598F-6D35-430F-9568-4947142B3745}" dt="2025-03-03T02:38:37.707" v="733" actId="255"/>
          <ac:spMkLst>
            <pc:docMk/>
            <pc:sldMk cId="1869834471" sldId="290"/>
            <ac:spMk id="10" creationId="{42548FC7-8C71-EE5C-69DB-1077A27944C4}"/>
          </ac:spMkLst>
        </pc:spChg>
        <pc:picChg chg="add mod">
          <ac:chgData name="Ron Darnell" userId="f37a53547c58f376" providerId="LiveId" clId="{7A51598F-6D35-430F-9568-4947142B3745}" dt="2025-03-03T02:16:54.333" v="528" actId="1076"/>
          <ac:picMkLst>
            <pc:docMk/>
            <pc:sldMk cId="1869834471" sldId="290"/>
            <ac:picMk id="3" creationId="{7619BEE8-BA60-271E-4DBE-5139D7F0A198}"/>
          </ac:picMkLst>
        </pc:picChg>
        <pc:picChg chg="del">
          <ac:chgData name="Ron Darnell" userId="f37a53547c58f376" providerId="LiveId" clId="{7A51598F-6D35-430F-9568-4947142B3745}" dt="2025-03-03T02:16:48.190" v="526" actId="478"/>
          <ac:picMkLst>
            <pc:docMk/>
            <pc:sldMk cId="1869834471" sldId="290"/>
            <ac:picMk id="6" creationId="{1B4020AC-71F2-DEA0-7B4D-74D135668A2B}"/>
          </ac:picMkLst>
        </pc:picChg>
      </pc:sldChg>
      <pc:sldChg chg="addSp delSp modSp mod">
        <pc:chgData name="Ron Darnell" userId="f37a53547c58f376" providerId="LiveId" clId="{7A51598F-6D35-430F-9568-4947142B3745}" dt="2025-03-03T02:39:14.575" v="736" actId="1076"/>
        <pc:sldMkLst>
          <pc:docMk/>
          <pc:sldMk cId="3707772699" sldId="291"/>
        </pc:sldMkLst>
        <pc:spChg chg="mod">
          <ac:chgData name="Ron Darnell" userId="f37a53547c58f376" providerId="LiveId" clId="{7A51598F-6D35-430F-9568-4947142B3745}" dt="2025-03-03T02:39:14.575" v="736" actId="1076"/>
          <ac:spMkLst>
            <pc:docMk/>
            <pc:sldMk cId="3707772699" sldId="291"/>
            <ac:spMk id="10" creationId="{EA161C6E-9D78-1363-21F5-324EAEDD0501}"/>
          </ac:spMkLst>
        </pc:spChg>
        <pc:picChg chg="del">
          <ac:chgData name="Ron Darnell" userId="f37a53547c58f376" providerId="LiveId" clId="{7A51598F-6D35-430F-9568-4947142B3745}" dt="2025-03-03T02:20:49.910" v="579" actId="478"/>
          <ac:picMkLst>
            <pc:docMk/>
            <pc:sldMk cId="3707772699" sldId="291"/>
            <ac:picMk id="3" creationId="{E18CD57B-0A2F-32AF-A8B0-A83186CD9D20}"/>
          </ac:picMkLst>
        </pc:picChg>
        <pc:picChg chg="add mod">
          <ac:chgData name="Ron Darnell" userId="f37a53547c58f376" providerId="LiveId" clId="{7A51598F-6D35-430F-9568-4947142B3745}" dt="2025-03-03T02:20:54.952" v="581" actId="1076"/>
          <ac:picMkLst>
            <pc:docMk/>
            <pc:sldMk cId="3707772699" sldId="291"/>
            <ac:picMk id="4" creationId="{4D67E567-AC38-EA40-226E-4AEA4B2CEE2E}"/>
          </ac:picMkLst>
        </pc:picChg>
      </pc:sldChg>
      <pc:sldChg chg="addSp delSp modSp add mod ord">
        <pc:chgData name="Ron Darnell" userId="f37a53547c58f376" providerId="LiveId" clId="{7A51598F-6D35-430F-9568-4947142B3745}" dt="2025-03-03T02:38:04.008" v="730"/>
        <pc:sldMkLst>
          <pc:docMk/>
          <pc:sldMk cId="4229041261" sldId="292"/>
        </pc:sldMkLst>
        <pc:spChg chg="mod">
          <ac:chgData name="Ron Darnell" userId="f37a53547c58f376" providerId="LiveId" clId="{7A51598F-6D35-430F-9568-4947142B3745}" dt="2025-03-03T02:28:18.078" v="636" actId="1076"/>
          <ac:spMkLst>
            <pc:docMk/>
            <pc:sldMk cId="4229041261" sldId="292"/>
            <ac:spMk id="6" creationId="{EC8B68DA-D5DA-6490-E841-249F9D0895FE}"/>
          </ac:spMkLst>
        </pc:spChg>
        <pc:spChg chg="mod">
          <ac:chgData name="Ron Darnell" userId="f37a53547c58f376" providerId="LiveId" clId="{7A51598F-6D35-430F-9568-4947142B3745}" dt="2025-03-03T02:38:04.008" v="730"/>
          <ac:spMkLst>
            <pc:docMk/>
            <pc:sldMk cId="4229041261" sldId="292"/>
            <ac:spMk id="10" creationId="{778D6ECD-0A40-6A92-013D-B552F0EF2C3A}"/>
          </ac:spMkLst>
        </pc:spChg>
        <pc:picChg chg="del">
          <ac:chgData name="Ron Darnell" userId="f37a53547c58f376" providerId="LiveId" clId="{7A51598F-6D35-430F-9568-4947142B3745}" dt="2025-03-03T02:26:54.268" v="624" actId="478"/>
          <ac:picMkLst>
            <pc:docMk/>
            <pc:sldMk cId="4229041261" sldId="292"/>
            <ac:picMk id="3" creationId="{B2822EE8-4826-2D85-19D2-9743F460A3E1}"/>
          </ac:picMkLst>
        </pc:picChg>
        <pc:picChg chg="add mod">
          <ac:chgData name="Ron Darnell" userId="f37a53547c58f376" providerId="LiveId" clId="{7A51598F-6D35-430F-9568-4947142B3745}" dt="2025-03-03T02:28:20.515" v="637" actId="1076"/>
          <ac:picMkLst>
            <pc:docMk/>
            <pc:sldMk cId="4229041261" sldId="292"/>
            <ac:picMk id="4" creationId="{314068B9-2FD8-CA8B-3B19-7D2B7072F62A}"/>
          </ac:picMkLst>
        </pc:picChg>
      </pc:sldChg>
      <pc:sldChg chg="addSp delSp modSp mod">
        <pc:chgData name="Ron Darnell" userId="f37a53547c58f376" providerId="LiveId" clId="{7A51598F-6D35-430F-9568-4947142B3745}" dt="2025-03-03T02:38:53.932" v="734"/>
        <pc:sldMkLst>
          <pc:docMk/>
          <pc:sldMk cId="2878198242" sldId="293"/>
        </pc:sldMkLst>
        <pc:spChg chg="mod">
          <ac:chgData name="Ron Darnell" userId="f37a53547c58f376" providerId="LiveId" clId="{7A51598F-6D35-430F-9568-4947142B3745}" dt="2025-03-03T02:34:17.111" v="675" actId="20577"/>
          <ac:spMkLst>
            <pc:docMk/>
            <pc:sldMk cId="2878198242" sldId="293"/>
            <ac:spMk id="6" creationId="{1CCD5149-0925-8301-E374-55D647F5BDA5}"/>
          </ac:spMkLst>
        </pc:spChg>
        <pc:spChg chg="mod">
          <ac:chgData name="Ron Darnell" userId="f37a53547c58f376" providerId="LiveId" clId="{7A51598F-6D35-430F-9568-4947142B3745}" dt="2025-03-03T02:38:53.932" v="734"/>
          <ac:spMkLst>
            <pc:docMk/>
            <pc:sldMk cId="2878198242" sldId="293"/>
            <ac:spMk id="10" creationId="{5418DBE5-A4AA-5D52-5FF7-6BBE95F9BADD}"/>
          </ac:spMkLst>
        </pc:spChg>
        <pc:picChg chg="del">
          <ac:chgData name="Ron Darnell" userId="f37a53547c58f376" providerId="LiveId" clId="{7A51598F-6D35-430F-9568-4947142B3745}" dt="2025-03-03T02:32:53.946" v="658" actId="478"/>
          <ac:picMkLst>
            <pc:docMk/>
            <pc:sldMk cId="2878198242" sldId="293"/>
            <ac:picMk id="3" creationId="{A7554C6D-4373-E5E7-E000-17351227EAD9}"/>
          </ac:picMkLst>
        </pc:picChg>
        <pc:picChg chg="add mod">
          <ac:chgData name="Ron Darnell" userId="f37a53547c58f376" providerId="LiveId" clId="{7A51598F-6D35-430F-9568-4947142B3745}" dt="2025-03-03T02:32:59.459" v="660" actId="1076"/>
          <ac:picMkLst>
            <pc:docMk/>
            <pc:sldMk cId="2878198242" sldId="293"/>
            <ac:picMk id="4" creationId="{49C3E501-CD7A-A406-837B-78D9BC171C04}"/>
          </ac:picMkLst>
        </pc:picChg>
      </pc:sldChg>
      <pc:sldChg chg="addSp delSp modSp mod">
        <pc:chgData name="Ron Darnell" userId="f37a53547c58f376" providerId="LiveId" clId="{7A51598F-6D35-430F-9568-4947142B3745}" dt="2025-03-03T02:37:35.491" v="726" actId="1076"/>
        <pc:sldMkLst>
          <pc:docMk/>
          <pc:sldMk cId="3364393821" sldId="294"/>
        </pc:sldMkLst>
        <pc:spChg chg="mod">
          <ac:chgData name="Ron Darnell" userId="f37a53547c58f376" providerId="LiveId" clId="{7A51598F-6D35-430F-9568-4947142B3745}" dt="2025-03-03T02:37:33.962" v="725" actId="1076"/>
          <ac:spMkLst>
            <pc:docMk/>
            <pc:sldMk cId="3364393821" sldId="294"/>
            <ac:spMk id="6" creationId="{B44C0E62-C9AC-C546-0E7D-C0E4742019A5}"/>
          </ac:spMkLst>
        </pc:spChg>
        <pc:spChg chg="mod">
          <ac:chgData name="Ron Darnell" userId="f37a53547c58f376" providerId="LiveId" clId="{7A51598F-6D35-430F-9568-4947142B3745}" dt="2025-03-03T02:36:45.802" v="723" actId="20577"/>
          <ac:spMkLst>
            <pc:docMk/>
            <pc:sldMk cId="3364393821" sldId="294"/>
            <ac:spMk id="10" creationId="{6DB804DB-AB31-07B5-193F-8CD5C65CF422}"/>
          </ac:spMkLst>
        </pc:spChg>
        <pc:picChg chg="add mod">
          <ac:chgData name="Ron Darnell" userId="f37a53547c58f376" providerId="LiveId" clId="{7A51598F-6D35-430F-9568-4947142B3745}" dt="2025-03-03T02:37:35.491" v="726" actId="1076"/>
          <ac:picMkLst>
            <pc:docMk/>
            <pc:sldMk cId="3364393821" sldId="294"/>
            <ac:picMk id="3" creationId="{7D1FF23D-CDB2-87D1-0B90-2DC5DCA24F9F}"/>
          </ac:picMkLst>
        </pc:picChg>
        <pc:picChg chg="del">
          <ac:chgData name="Ron Darnell" userId="f37a53547c58f376" providerId="LiveId" clId="{7A51598F-6D35-430F-9568-4947142B3745}" dt="2025-03-03T02:35:50.265" v="690" actId="478"/>
          <ac:picMkLst>
            <pc:docMk/>
            <pc:sldMk cId="3364393821" sldId="294"/>
            <ac:picMk id="4" creationId="{13F8ABE0-1965-579C-4721-818F33002C44}"/>
          </ac:picMkLst>
        </pc:picChg>
      </pc:sldChg>
      <pc:sldChg chg="modSp mod">
        <pc:chgData name="Ron Darnell" userId="f37a53547c58f376" providerId="LiveId" clId="{7A51598F-6D35-430F-9568-4947142B3745}" dt="2025-03-03T02:42:13.424" v="737" actId="255"/>
        <pc:sldMkLst>
          <pc:docMk/>
          <pc:sldMk cId="1731434906" sldId="295"/>
        </pc:sldMkLst>
        <pc:spChg chg="mod">
          <ac:chgData name="Ron Darnell" userId="f37a53547c58f376" providerId="LiveId" clId="{7A51598F-6D35-430F-9568-4947142B3745}" dt="2025-03-03T02:42:13.424" v="737" actId="255"/>
          <ac:spMkLst>
            <pc:docMk/>
            <pc:sldMk cId="1731434906" sldId="295"/>
            <ac:spMk id="10" creationId="{D23D8882-2E68-FA38-BA41-7540D1DBD3E0}"/>
          </ac:spMkLst>
        </pc:spChg>
      </pc:sldChg>
      <pc:sldChg chg="modSp mod">
        <pc:chgData name="Ron Darnell" userId="f37a53547c58f376" providerId="LiveId" clId="{7A51598F-6D35-430F-9568-4947142B3745}" dt="2025-03-03T02:42:24.260" v="738" actId="255"/>
        <pc:sldMkLst>
          <pc:docMk/>
          <pc:sldMk cId="3766414624" sldId="296"/>
        </pc:sldMkLst>
        <pc:spChg chg="mod">
          <ac:chgData name="Ron Darnell" userId="f37a53547c58f376" providerId="LiveId" clId="{7A51598F-6D35-430F-9568-4947142B3745}" dt="2025-03-03T02:42:24.260" v="738" actId="255"/>
          <ac:spMkLst>
            <pc:docMk/>
            <pc:sldMk cId="3766414624" sldId="296"/>
            <ac:spMk id="10" creationId="{DB4FF039-F5F8-443D-B34D-33679C3D445A}"/>
          </ac:spMkLst>
        </pc:spChg>
      </pc:sldChg>
      <pc:sldChg chg="modSp mod">
        <pc:chgData name="Ron Darnell" userId="f37a53547c58f376" providerId="LiveId" clId="{7A51598F-6D35-430F-9568-4947142B3745}" dt="2025-03-03T02:44:09.303" v="740" actId="255"/>
        <pc:sldMkLst>
          <pc:docMk/>
          <pc:sldMk cId="3687391356" sldId="297"/>
        </pc:sldMkLst>
        <pc:spChg chg="mod">
          <ac:chgData name="Ron Darnell" userId="f37a53547c58f376" providerId="LiveId" clId="{7A51598F-6D35-430F-9568-4947142B3745}" dt="2025-03-03T02:44:09.303" v="740" actId="255"/>
          <ac:spMkLst>
            <pc:docMk/>
            <pc:sldMk cId="3687391356" sldId="297"/>
            <ac:spMk id="10" creationId="{7218CD6E-72AF-2E89-7622-936E7784D6FD}"/>
          </ac:spMkLst>
        </pc:spChg>
      </pc:sldChg>
      <pc:sldChg chg="modSp mod">
        <pc:chgData name="Ron Darnell" userId="f37a53547c58f376" providerId="LiveId" clId="{7A51598F-6D35-430F-9568-4947142B3745}" dt="2025-03-03T02:45:00.554" v="806" actId="255"/>
        <pc:sldMkLst>
          <pc:docMk/>
          <pc:sldMk cId="684102860" sldId="298"/>
        </pc:sldMkLst>
        <pc:spChg chg="mod">
          <ac:chgData name="Ron Darnell" userId="f37a53547c58f376" providerId="LiveId" clId="{7A51598F-6D35-430F-9568-4947142B3745}" dt="2025-03-03T02:45:00.554" v="806" actId="255"/>
          <ac:spMkLst>
            <pc:docMk/>
            <pc:sldMk cId="684102860" sldId="298"/>
            <ac:spMk id="5" creationId="{A8D78BA6-BD38-EF8C-636A-A46921F6154F}"/>
          </ac:spMkLst>
        </pc:spChg>
      </pc:sldChg>
      <pc:sldChg chg="addSp delSp modSp new mod">
        <pc:chgData name="Ron Darnell" userId="f37a53547c58f376" providerId="LiveId" clId="{7A51598F-6D35-430F-9568-4947142B3745}" dt="2025-03-03T03:13:00.990" v="1106" actId="1076"/>
        <pc:sldMkLst>
          <pc:docMk/>
          <pc:sldMk cId="2726239775" sldId="299"/>
        </pc:sldMkLst>
        <pc:spChg chg="mod">
          <ac:chgData name="Ron Darnell" userId="f37a53547c58f376" providerId="LiveId" clId="{7A51598F-6D35-430F-9568-4947142B3745}" dt="2025-03-03T03:12:58.508" v="1105" actId="1076"/>
          <ac:spMkLst>
            <pc:docMk/>
            <pc:sldMk cId="2726239775" sldId="299"/>
            <ac:spMk id="2" creationId="{96F9C63C-BC30-CD61-9F65-00602E570A27}"/>
          </ac:spMkLst>
        </pc:spChg>
        <pc:spChg chg="del mod">
          <ac:chgData name="Ron Darnell" userId="f37a53547c58f376" providerId="LiveId" clId="{7A51598F-6D35-430F-9568-4947142B3745}" dt="2025-03-03T02:57:12.482" v="987" actId="478"/>
          <ac:spMkLst>
            <pc:docMk/>
            <pc:sldMk cId="2726239775" sldId="299"/>
            <ac:spMk id="3" creationId="{C852D7F0-18FE-1569-8814-A94F632688ED}"/>
          </ac:spMkLst>
        </pc:spChg>
        <pc:spChg chg="add del mod">
          <ac:chgData name="Ron Darnell" userId="f37a53547c58f376" providerId="LiveId" clId="{7A51598F-6D35-430F-9568-4947142B3745}" dt="2025-03-03T02:57:14.654" v="988" actId="478"/>
          <ac:spMkLst>
            <pc:docMk/>
            <pc:sldMk cId="2726239775" sldId="299"/>
            <ac:spMk id="5" creationId="{877957B4-6681-682A-7047-5828F538713D}"/>
          </ac:spMkLst>
        </pc:spChg>
        <pc:spChg chg="add mod">
          <ac:chgData name="Ron Darnell" userId="f37a53547c58f376" providerId="LiveId" clId="{7A51598F-6D35-430F-9568-4947142B3745}" dt="2025-03-03T02:58:39.976" v="1011" actId="14100"/>
          <ac:spMkLst>
            <pc:docMk/>
            <pc:sldMk cId="2726239775" sldId="299"/>
            <ac:spMk id="8" creationId="{048F8459-8B7C-32F3-7340-901753B10B6A}"/>
          </ac:spMkLst>
        </pc:spChg>
        <pc:graphicFrameChg chg="add mod modGraphic">
          <ac:chgData name="Ron Darnell" userId="f37a53547c58f376" providerId="LiveId" clId="{7A51598F-6D35-430F-9568-4947142B3745}" dt="2025-03-03T03:13:00.990" v="1106" actId="1076"/>
          <ac:graphicFrameMkLst>
            <pc:docMk/>
            <pc:sldMk cId="2726239775" sldId="299"/>
            <ac:graphicFrameMk id="6" creationId="{0C2CFFEC-F3BF-22A1-06D2-80AFBC8B6A54}"/>
          </ac:graphicFrameMkLst>
        </pc:graphicFrameChg>
      </pc:sldChg>
      <pc:sldChg chg="new del">
        <pc:chgData name="Ron Darnell" userId="f37a53547c58f376" providerId="LiveId" clId="{7A51598F-6D35-430F-9568-4947142B3745}" dt="2025-03-03T02:45:49.900" v="810" actId="47"/>
        <pc:sldMkLst>
          <pc:docMk/>
          <pc:sldMk cId="3337453919" sldId="299"/>
        </pc:sldMkLst>
      </pc:sldChg>
      <pc:sldChg chg="addSp delSp modSp new mod">
        <pc:chgData name="Ron Darnell" userId="f37a53547c58f376" providerId="LiveId" clId="{7A51598F-6D35-430F-9568-4947142B3745}" dt="2025-03-03T03:13:11.633" v="1107" actId="1076"/>
        <pc:sldMkLst>
          <pc:docMk/>
          <pc:sldMk cId="1349977844" sldId="300"/>
        </pc:sldMkLst>
        <pc:spChg chg="mod">
          <ac:chgData name="Ron Darnell" userId="f37a53547c58f376" providerId="LiveId" clId="{7A51598F-6D35-430F-9568-4947142B3745}" dt="2025-03-03T03:13:11.633" v="1107" actId="1076"/>
          <ac:spMkLst>
            <pc:docMk/>
            <pc:sldMk cId="1349977844" sldId="300"/>
            <ac:spMk id="2" creationId="{CAE1603C-06D1-B811-6BCB-AA18A8842025}"/>
          </ac:spMkLst>
        </pc:spChg>
        <pc:spChg chg="del">
          <ac:chgData name="Ron Darnell" userId="f37a53547c58f376" providerId="LiveId" clId="{7A51598F-6D35-430F-9568-4947142B3745}" dt="2025-03-03T03:00:59.506" v="1020" actId="478"/>
          <ac:spMkLst>
            <pc:docMk/>
            <pc:sldMk cId="1349977844" sldId="300"/>
            <ac:spMk id="3" creationId="{DEF712A9-E9C1-E28E-8AE0-3C3271EB9408}"/>
          </ac:spMkLst>
        </pc:spChg>
        <pc:spChg chg="add mod">
          <ac:chgData name="Ron Darnell" userId="f37a53547c58f376" providerId="LiveId" clId="{7A51598F-6D35-430F-9568-4947142B3745}" dt="2025-03-03T03:12:47.309" v="1104" actId="1076"/>
          <ac:spMkLst>
            <pc:docMk/>
            <pc:sldMk cId="1349977844" sldId="300"/>
            <ac:spMk id="8" creationId="{2830A619-CB3D-AD58-231F-67EDD26ED35C}"/>
          </ac:spMkLst>
        </pc:spChg>
        <pc:graphicFrameChg chg="add del mod modGraphic">
          <ac:chgData name="Ron Darnell" userId="f37a53547c58f376" providerId="LiveId" clId="{7A51598F-6D35-430F-9568-4947142B3745}" dt="2025-03-03T03:01:33.492" v="1024" actId="21"/>
          <ac:graphicFrameMkLst>
            <pc:docMk/>
            <pc:sldMk cId="1349977844" sldId="300"/>
            <ac:graphicFrameMk id="4" creationId="{AFF70BB5-6993-662E-8314-292E54E78B2F}"/>
          </ac:graphicFrameMkLst>
        </pc:graphicFrameChg>
        <pc:graphicFrameChg chg="add mod modGraphic">
          <ac:chgData name="Ron Darnell" userId="f37a53547c58f376" providerId="LiveId" clId="{7A51598F-6D35-430F-9568-4947142B3745}" dt="2025-03-03T03:12:43.313" v="1103" actId="1076"/>
          <ac:graphicFrameMkLst>
            <pc:docMk/>
            <pc:sldMk cId="1349977844" sldId="300"/>
            <ac:graphicFrameMk id="6" creationId="{D5BFA394-BF7A-6343-28C2-55560D436FCA}"/>
          </ac:graphicFrameMkLst>
        </pc:graphicFrameChg>
        <pc:picChg chg="add">
          <ac:chgData name="Ron Darnell" userId="f37a53547c58f376" providerId="LiveId" clId="{7A51598F-6D35-430F-9568-4947142B3745}" dt="2025-03-03T03:01:52.093" v="1025"/>
          <ac:picMkLst>
            <pc:docMk/>
            <pc:sldMk cId="1349977844" sldId="300"/>
            <ac:picMk id="5" creationId="{77D9CD91-C5E5-9F17-F107-333D2BB60734}"/>
          </ac:picMkLst>
        </pc:picChg>
      </pc:sldChg>
      <pc:sldChg chg="addSp delSp modSp new mod">
        <pc:chgData name="Ron Darnell" userId="f37a53547c58f376" providerId="LiveId" clId="{7A51598F-6D35-430F-9568-4947142B3745}" dt="2025-03-03T03:11:42.641" v="1094" actId="113"/>
        <pc:sldMkLst>
          <pc:docMk/>
          <pc:sldMk cId="412830539" sldId="301"/>
        </pc:sldMkLst>
        <pc:spChg chg="mod">
          <ac:chgData name="Ron Darnell" userId="f37a53547c58f376" providerId="LiveId" clId="{7A51598F-6D35-430F-9568-4947142B3745}" dt="2025-03-03T03:04:12.155" v="1053"/>
          <ac:spMkLst>
            <pc:docMk/>
            <pc:sldMk cId="412830539" sldId="301"/>
            <ac:spMk id="2" creationId="{E434DB91-3E4D-E020-2575-7642C020C326}"/>
          </ac:spMkLst>
        </pc:spChg>
        <pc:spChg chg="add del">
          <ac:chgData name="Ron Darnell" userId="f37a53547c58f376" providerId="LiveId" clId="{7A51598F-6D35-430F-9568-4947142B3745}" dt="2025-03-03T03:04:31.920" v="1056" actId="478"/>
          <ac:spMkLst>
            <pc:docMk/>
            <pc:sldMk cId="412830539" sldId="301"/>
            <ac:spMk id="3" creationId="{8C2B7E9C-D674-093A-D40E-3951F350FF13}"/>
          </ac:spMkLst>
        </pc:spChg>
        <pc:graphicFrameChg chg="add mod">
          <ac:chgData name="Ron Darnell" userId="f37a53547c58f376" providerId="LiveId" clId="{7A51598F-6D35-430F-9568-4947142B3745}" dt="2025-03-03T03:04:28.086" v="1055"/>
          <ac:graphicFrameMkLst>
            <pc:docMk/>
            <pc:sldMk cId="412830539" sldId="301"/>
            <ac:graphicFrameMk id="4" creationId="{05DF65C6-3187-DC80-101B-81DDED3A5E40}"/>
          </ac:graphicFrameMkLst>
        </pc:graphicFrameChg>
        <pc:graphicFrameChg chg="add mod">
          <ac:chgData name="Ron Darnell" userId="f37a53547c58f376" providerId="LiveId" clId="{7A51598F-6D35-430F-9568-4947142B3745}" dt="2025-03-03T03:04:26.221" v="1054"/>
          <ac:graphicFrameMkLst>
            <pc:docMk/>
            <pc:sldMk cId="412830539" sldId="301"/>
            <ac:graphicFrameMk id="5" creationId="{0DEEBA51-4CF2-9E68-2405-559856DB6C51}"/>
          </ac:graphicFrameMkLst>
        </pc:graphicFrameChg>
        <pc:graphicFrameChg chg="add mod">
          <ac:chgData name="Ron Darnell" userId="f37a53547c58f376" providerId="LiveId" clId="{7A51598F-6D35-430F-9568-4947142B3745}" dt="2025-03-03T03:04:26.221" v="1054"/>
          <ac:graphicFrameMkLst>
            <pc:docMk/>
            <pc:sldMk cId="412830539" sldId="301"/>
            <ac:graphicFrameMk id="6" creationId="{88364CEE-8356-9264-FA8B-E106B9213CBB}"/>
          </ac:graphicFrameMkLst>
        </pc:graphicFrameChg>
        <pc:graphicFrameChg chg="add mod">
          <ac:chgData name="Ron Darnell" userId="f37a53547c58f376" providerId="LiveId" clId="{7A51598F-6D35-430F-9568-4947142B3745}" dt="2025-03-03T03:04:26.221" v="1054"/>
          <ac:graphicFrameMkLst>
            <pc:docMk/>
            <pc:sldMk cId="412830539" sldId="301"/>
            <ac:graphicFrameMk id="7" creationId="{421DE96E-4EF0-8AD2-CC7D-22C97415ACE8}"/>
          </ac:graphicFrameMkLst>
        </pc:graphicFrameChg>
        <pc:graphicFrameChg chg="add mod">
          <ac:chgData name="Ron Darnell" userId="f37a53547c58f376" providerId="LiveId" clId="{7A51598F-6D35-430F-9568-4947142B3745}" dt="2025-03-03T03:04:26.221" v="1054"/>
          <ac:graphicFrameMkLst>
            <pc:docMk/>
            <pc:sldMk cId="412830539" sldId="301"/>
            <ac:graphicFrameMk id="8" creationId="{273A8B08-964B-E5CB-5EC6-945B15DE51FA}"/>
          </ac:graphicFrameMkLst>
        </pc:graphicFrameChg>
        <pc:graphicFrameChg chg="add mod">
          <ac:chgData name="Ron Darnell" userId="f37a53547c58f376" providerId="LiveId" clId="{7A51598F-6D35-430F-9568-4947142B3745}" dt="2025-03-03T03:04:26.221" v="1054"/>
          <ac:graphicFrameMkLst>
            <pc:docMk/>
            <pc:sldMk cId="412830539" sldId="301"/>
            <ac:graphicFrameMk id="9" creationId="{3AA42DB2-2FA2-9772-1A58-468E730FDB84}"/>
          </ac:graphicFrameMkLst>
        </pc:graphicFrameChg>
        <pc:graphicFrameChg chg="add mod modGraphic">
          <ac:chgData name="Ron Darnell" userId="f37a53547c58f376" providerId="LiveId" clId="{7A51598F-6D35-430F-9568-4947142B3745}" dt="2025-03-03T03:11:42.641" v="1094" actId="113"/>
          <ac:graphicFrameMkLst>
            <pc:docMk/>
            <pc:sldMk cId="412830539" sldId="301"/>
            <ac:graphicFrameMk id="10" creationId="{CCF98AF6-80F7-5237-8F3D-74FC2DD92350}"/>
          </ac:graphicFrameMkLst>
        </pc:graphicFrameChg>
      </pc:sldChg>
      <pc:sldChg chg="addSp delSp modSp new mod">
        <pc:chgData name="Ron Darnell" userId="f37a53547c58f376" providerId="LiveId" clId="{7A51598F-6D35-430F-9568-4947142B3745}" dt="2025-03-03T03:08:04.277" v="1067" actId="22"/>
        <pc:sldMkLst>
          <pc:docMk/>
          <pc:sldMk cId="3685045792" sldId="302"/>
        </pc:sldMkLst>
        <pc:spChg chg="mod">
          <ac:chgData name="Ron Darnell" userId="f37a53547c58f376" providerId="LiveId" clId="{7A51598F-6D35-430F-9568-4947142B3745}" dt="2025-03-03T03:07:31.147" v="1062"/>
          <ac:spMkLst>
            <pc:docMk/>
            <pc:sldMk cId="3685045792" sldId="302"/>
            <ac:spMk id="2" creationId="{C67E996A-CAB3-704B-7C0A-E25E1E34A901}"/>
          </ac:spMkLst>
        </pc:spChg>
        <pc:spChg chg="mod">
          <ac:chgData name="Ron Darnell" userId="f37a53547c58f376" providerId="LiveId" clId="{7A51598F-6D35-430F-9568-4947142B3745}" dt="2025-03-03T03:07:51.672" v="1065" actId="113"/>
          <ac:spMkLst>
            <pc:docMk/>
            <pc:sldMk cId="3685045792" sldId="302"/>
            <ac:spMk id="3" creationId="{E7CDE678-EB5B-52F9-6B34-B2A9EBCBA493}"/>
          </ac:spMkLst>
        </pc:spChg>
        <pc:spChg chg="add del">
          <ac:chgData name="Ron Darnell" userId="f37a53547c58f376" providerId="LiveId" clId="{7A51598F-6D35-430F-9568-4947142B3745}" dt="2025-03-03T03:08:04.277" v="1067" actId="22"/>
          <ac:spMkLst>
            <pc:docMk/>
            <pc:sldMk cId="3685045792" sldId="302"/>
            <ac:spMk id="5" creationId="{17FDAD81-1336-EB37-A794-5A5BFFF4F24C}"/>
          </ac:spMkLst>
        </pc:spChg>
      </pc:sldChg>
      <pc:sldChg chg="addSp delSp modSp new mod">
        <pc:chgData name="Ron Darnell" userId="f37a53547c58f376" providerId="LiveId" clId="{7A51598F-6D35-430F-9568-4947142B3745}" dt="2025-03-03T03:12:27.979" v="1101" actId="113"/>
        <pc:sldMkLst>
          <pc:docMk/>
          <pc:sldMk cId="1795482198" sldId="303"/>
        </pc:sldMkLst>
        <pc:spChg chg="mod">
          <ac:chgData name="Ron Darnell" userId="f37a53547c58f376" providerId="LiveId" clId="{7A51598F-6D35-430F-9568-4947142B3745}" dt="2025-03-03T03:08:16.300" v="1069"/>
          <ac:spMkLst>
            <pc:docMk/>
            <pc:sldMk cId="1795482198" sldId="303"/>
            <ac:spMk id="2" creationId="{1DDF0BAF-A731-7406-0D29-53B0ED4A51FA}"/>
          </ac:spMkLst>
        </pc:spChg>
        <pc:spChg chg="del">
          <ac:chgData name="Ron Darnell" userId="f37a53547c58f376" providerId="LiveId" clId="{7A51598F-6D35-430F-9568-4947142B3745}" dt="2025-03-03T03:08:30.627" v="1070"/>
          <ac:spMkLst>
            <pc:docMk/>
            <pc:sldMk cId="1795482198" sldId="303"/>
            <ac:spMk id="3" creationId="{EF35B304-1214-1D0A-5F81-4A491B98877F}"/>
          </ac:spMkLst>
        </pc:spChg>
        <pc:spChg chg="add mod">
          <ac:chgData name="Ron Darnell" userId="f37a53547c58f376" providerId="LiveId" clId="{7A51598F-6D35-430F-9568-4947142B3745}" dt="2025-03-03T03:12:27.979" v="1101" actId="113"/>
          <ac:spMkLst>
            <pc:docMk/>
            <pc:sldMk cId="1795482198" sldId="303"/>
            <ac:spMk id="4" creationId="{57FA3CDA-EC29-0AC7-5A0E-3B65F9F7E1D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84A48-ED60-4C3D-8040-EA420D1376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950468-0315-4B9D-B09C-8C8C8EBD6A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7C4A60-6695-4CB3-AF2E-ACFA3C0B87F1}"/>
              </a:ext>
            </a:extLst>
          </p:cNvPr>
          <p:cNvSpPr>
            <a:spLocks noGrp="1"/>
          </p:cNvSpPr>
          <p:nvPr>
            <p:ph type="dt" sz="half" idx="10"/>
          </p:nvPr>
        </p:nvSpPr>
        <p:spPr/>
        <p:txBody>
          <a:bodyPr/>
          <a:lstStyle/>
          <a:p>
            <a:fld id="{3F52AFC1-4F45-459D-BC95-0F8F5E3A4294}" type="datetimeFigureOut">
              <a:rPr lang="en-US" smtClean="0"/>
              <a:t>3/2/2025</a:t>
            </a:fld>
            <a:endParaRPr lang="en-US"/>
          </a:p>
        </p:txBody>
      </p:sp>
      <p:sp>
        <p:nvSpPr>
          <p:cNvPr id="5" name="Footer Placeholder 4">
            <a:extLst>
              <a:ext uri="{FF2B5EF4-FFF2-40B4-BE49-F238E27FC236}">
                <a16:creationId xmlns:a16="http://schemas.microsoft.com/office/drawing/2014/main" id="{842D2078-2F8D-45FB-9C14-17036DA5D3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D9676-FA59-4F47-9033-2CFC7976370A}"/>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191420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9857-0725-4AFD-ADA1-93DE6885A9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742F07-D500-4235-A3BD-4E9FA3C926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AB7CF7-F61A-47E7-B601-419FF069E767}"/>
              </a:ext>
            </a:extLst>
          </p:cNvPr>
          <p:cNvSpPr>
            <a:spLocks noGrp="1"/>
          </p:cNvSpPr>
          <p:nvPr>
            <p:ph type="dt" sz="half" idx="10"/>
          </p:nvPr>
        </p:nvSpPr>
        <p:spPr/>
        <p:txBody>
          <a:bodyPr/>
          <a:lstStyle/>
          <a:p>
            <a:fld id="{3F52AFC1-4F45-459D-BC95-0F8F5E3A4294}" type="datetimeFigureOut">
              <a:rPr lang="en-US" smtClean="0"/>
              <a:t>3/2/2025</a:t>
            </a:fld>
            <a:endParaRPr lang="en-US"/>
          </a:p>
        </p:txBody>
      </p:sp>
      <p:sp>
        <p:nvSpPr>
          <p:cNvPr id="5" name="Footer Placeholder 4">
            <a:extLst>
              <a:ext uri="{FF2B5EF4-FFF2-40B4-BE49-F238E27FC236}">
                <a16:creationId xmlns:a16="http://schemas.microsoft.com/office/drawing/2014/main" id="{6918C1B3-4CDE-4267-AF19-9C2FCF860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D38641-A10F-457F-B6A9-3F574B2B266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421247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3A314E-DAF4-459C-AF7B-C7347C7639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7BE33E-4004-41A3-B3E6-14272F53B3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A99DB-D8D6-44B2-B140-B5C0DD69889A}"/>
              </a:ext>
            </a:extLst>
          </p:cNvPr>
          <p:cNvSpPr>
            <a:spLocks noGrp="1"/>
          </p:cNvSpPr>
          <p:nvPr>
            <p:ph type="dt" sz="half" idx="10"/>
          </p:nvPr>
        </p:nvSpPr>
        <p:spPr/>
        <p:txBody>
          <a:bodyPr/>
          <a:lstStyle/>
          <a:p>
            <a:fld id="{3F52AFC1-4F45-459D-BC95-0F8F5E3A4294}" type="datetimeFigureOut">
              <a:rPr lang="en-US" smtClean="0"/>
              <a:t>3/2/2025</a:t>
            </a:fld>
            <a:endParaRPr lang="en-US"/>
          </a:p>
        </p:txBody>
      </p:sp>
      <p:sp>
        <p:nvSpPr>
          <p:cNvPr id="5" name="Footer Placeholder 4">
            <a:extLst>
              <a:ext uri="{FF2B5EF4-FFF2-40B4-BE49-F238E27FC236}">
                <a16:creationId xmlns:a16="http://schemas.microsoft.com/office/drawing/2014/main" id="{131BF21E-4345-40CE-88C3-7C77ECC01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1F20F6-FD42-49EE-AE17-171924F49826}"/>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53232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04559-4EA9-4030-8CD7-225515C39D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A446E6-DF6C-44D2-BA71-5D6445655C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5ECAD-0D49-425E-99BE-4E9A279761FE}"/>
              </a:ext>
            </a:extLst>
          </p:cNvPr>
          <p:cNvSpPr>
            <a:spLocks noGrp="1"/>
          </p:cNvSpPr>
          <p:nvPr>
            <p:ph type="dt" sz="half" idx="10"/>
          </p:nvPr>
        </p:nvSpPr>
        <p:spPr/>
        <p:txBody>
          <a:bodyPr/>
          <a:lstStyle/>
          <a:p>
            <a:fld id="{3F52AFC1-4F45-459D-BC95-0F8F5E3A4294}" type="datetimeFigureOut">
              <a:rPr lang="en-US" smtClean="0"/>
              <a:t>3/2/2025</a:t>
            </a:fld>
            <a:endParaRPr lang="en-US"/>
          </a:p>
        </p:txBody>
      </p:sp>
      <p:sp>
        <p:nvSpPr>
          <p:cNvPr id="5" name="Footer Placeholder 4">
            <a:extLst>
              <a:ext uri="{FF2B5EF4-FFF2-40B4-BE49-F238E27FC236}">
                <a16:creationId xmlns:a16="http://schemas.microsoft.com/office/drawing/2014/main" id="{01B6268D-3BF4-472B-B1D5-518489674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F4C8E-AFA1-48CB-9BE5-583A37660428}"/>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624279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C60D-06AE-4839-A5F6-DB50DF8789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8C870F-1989-4744-AA64-C97EBC3080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3CF60B-312D-4E68-B904-78A68C9AF98E}"/>
              </a:ext>
            </a:extLst>
          </p:cNvPr>
          <p:cNvSpPr>
            <a:spLocks noGrp="1"/>
          </p:cNvSpPr>
          <p:nvPr>
            <p:ph type="dt" sz="half" idx="10"/>
          </p:nvPr>
        </p:nvSpPr>
        <p:spPr/>
        <p:txBody>
          <a:bodyPr/>
          <a:lstStyle/>
          <a:p>
            <a:fld id="{3F52AFC1-4F45-459D-BC95-0F8F5E3A4294}" type="datetimeFigureOut">
              <a:rPr lang="en-US" smtClean="0"/>
              <a:t>3/2/2025</a:t>
            </a:fld>
            <a:endParaRPr lang="en-US"/>
          </a:p>
        </p:txBody>
      </p:sp>
      <p:sp>
        <p:nvSpPr>
          <p:cNvPr id="5" name="Footer Placeholder 4">
            <a:extLst>
              <a:ext uri="{FF2B5EF4-FFF2-40B4-BE49-F238E27FC236}">
                <a16:creationId xmlns:a16="http://schemas.microsoft.com/office/drawing/2014/main" id="{0A05CA4F-B8D7-4A59-A5BA-74DF90CC1D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BAD61-51E4-4D1D-8E14-1EB20C0ECB7D}"/>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333503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51454-95B8-455D-BFC1-6C6DA36031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3FBC0B-D342-4647-B5BA-5B6ADF294E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69BC10-2FBB-4372-AE80-21EC4AB47A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FE6231-D355-4CB0-AB68-1D21D4EB6ACF}"/>
              </a:ext>
            </a:extLst>
          </p:cNvPr>
          <p:cNvSpPr>
            <a:spLocks noGrp="1"/>
          </p:cNvSpPr>
          <p:nvPr>
            <p:ph type="dt" sz="half" idx="10"/>
          </p:nvPr>
        </p:nvSpPr>
        <p:spPr/>
        <p:txBody>
          <a:bodyPr/>
          <a:lstStyle/>
          <a:p>
            <a:fld id="{3F52AFC1-4F45-459D-BC95-0F8F5E3A4294}" type="datetimeFigureOut">
              <a:rPr lang="en-US" smtClean="0"/>
              <a:t>3/2/2025</a:t>
            </a:fld>
            <a:endParaRPr lang="en-US"/>
          </a:p>
        </p:txBody>
      </p:sp>
      <p:sp>
        <p:nvSpPr>
          <p:cNvPr id="6" name="Footer Placeholder 5">
            <a:extLst>
              <a:ext uri="{FF2B5EF4-FFF2-40B4-BE49-F238E27FC236}">
                <a16:creationId xmlns:a16="http://schemas.microsoft.com/office/drawing/2014/main" id="{AB01BF01-A233-43E9-8949-BAADCAF957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EA8DA2-49A7-4CD4-AD2A-B4AE89F09C29}"/>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464572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6AAD-2645-4527-94B3-3A3BECB928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031552-937E-4EAB-883E-C29FBC415B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3455D9-4697-44D3-AB55-9CADBE716D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58DC7D-BF9A-4F54-AB58-1C49FFA17D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D3AE0C-DB47-4E16-828A-3429714FAD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3C3C45-525E-4801-90AF-776B7EFC5ADB}"/>
              </a:ext>
            </a:extLst>
          </p:cNvPr>
          <p:cNvSpPr>
            <a:spLocks noGrp="1"/>
          </p:cNvSpPr>
          <p:nvPr>
            <p:ph type="dt" sz="half" idx="10"/>
          </p:nvPr>
        </p:nvSpPr>
        <p:spPr/>
        <p:txBody>
          <a:bodyPr/>
          <a:lstStyle/>
          <a:p>
            <a:fld id="{3F52AFC1-4F45-459D-BC95-0F8F5E3A4294}" type="datetimeFigureOut">
              <a:rPr lang="en-US" smtClean="0"/>
              <a:t>3/2/2025</a:t>
            </a:fld>
            <a:endParaRPr lang="en-US"/>
          </a:p>
        </p:txBody>
      </p:sp>
      <p:sp>
        <p:nvSpPr>
          <p:cNvPr id="8" name="Footer Placeholder 7">
            <a:extLst>
              <a:ext uri="{FF2B5EF4-FFF2-40B4-BE49-F238E27FC236}">
                <a16:creationId xmlns:a16="http://schemas.microsoft.com/office/drawing/2014/main" id="{F3B6704D-F5BC-4598-B7E7-5F53967A67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D9A6A6-BB3C-4DD0-A205-F8593CED1076}"/>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108940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609AA-EE0C-4FE6-8E30-99E91A13B5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DA744A-AA0E-40C1-82B4-1865879ADE95}"/>
              </a:ext>
            </a:extLst>
          </p:cNvPr>
          <p:cNvSpPr>
            <a:spLocks noGrp="1"/>
          </p:cNvSpPr>
          <p:nvPr>
            <p:ph type="dt" sz="half" idx="10"/>
          </p:nvPr>
        </p:nvSpPr>
        <p:spPr/>
        <p:txBody>
          <a:bodyPr/>
          <a:lstStyle/>
          <a:p>
            <a:fld id="{3F52AFC1-4F45-459D-BC95-0F8F5E3A4294}" type="datetimeFigureOut">
              <a:rPr lang="en-US" smtClean="0"/>
              <a:t>3/2/2025</a:t>
            </a:fld>
            <a:endParaRPr lang="en-US"/>
          </a:p>
        </p:txBody>
      </p:sp>
      <p:sp>
        <p:nvSpPr>
          <p:cNvPr id="4" name="Footer Placeholder 3">
            <a:extLst>
              <a:ext uri="{FF2B5EF4-FFF2-40B4-BE49-F238E27FC236}">
                <a16:creationId xmlns:a16="http://schemas.microsoft.com/office/drawing/2014/main" id="{AD1794A4-DA55-49C9-9EE1-51AFA79807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3A595F-05DA-41C2-AFB0-CC51AFDB903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157577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5F4ACF-3F96-4D20-91DE-5A7A89B4A2B5}"/>
              </a:ext>
            </a:extLst>
          </p:cNvPr>
          <p:cNvSpPr>
            <a:spLocks noGrp="1"/>
          </p:cNvSpPr>
          <p:nvPr>
            <p:ph type="dt" sz="half" idx="10"/>
          </p:nvPr>
        </p:nvSpPr>
        <p:spPr/>
        <p:txBody>
          <a:bodyPr/>
          <a:lstStyle/>
          <a:p>
            <a:fld id="{3F52AFC1-4F45-459D-BC95-0F8F5E3A4294}" type="datetimeFigureOut">
              <a:rPr lang="en-US" smtClean="0"/>
              <a:t>3/2/2025</a:t>
            </a:fld>
            <a:endParaRPr lang="en-US"/>
          </a:p>
        </p:txBody>
      </p:sp>
      <p:sp>
        <p:nvSpPr>
          <p:cNvPr id="3" name="Footer Placeholder 2">
            <a:extLst>
              <a:ext uri="{FF2B5EF4-FFF2-40B4-BE49-F238E27FC236}">
                <a16:creationId xmlns:a16="http://schemas.microsoft.com/office/drawing/2014/main" id="{4D2B232B-2221-443B-9621-C2FFF41601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970A4F-5257-4439-983C-D802F7190B32}"/>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092692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5D602-AEC1-494B-9EC8-423C9605B1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AC75CB-286B-4E0D-946F-B2152E792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6FE692-594E-4FE0-A040-69DCF74AAA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E66829-7538-463B-99D9-8920CBDF4060}"/>
              </a:ext>
            </a:extLst>
          </p:cNvPr>
          <p:cNvSpPr>
            <a:spLocks noGrp="1"/>
          </p:cNvSpPr>
          <p:nvPr>
            <p:ph type="dt" sz="half" idx="10"/>
          </p:nvPr>
        </p:nvSpPr>
        <p:spPr/>
        <p:txBody>
          <a:bodyPr/>
          <a:lstStyle/>
          <a:p>
            <a:fld id="{3F52AFC1-4F45-459D-BC95-0F8F5E3A4294}" type="datetimeFigureOut">
              <a:rPr lang="en-US" smtClean="0"/>
              <a:t>3/2/2025</a:t>
            </a:fld>
            <a:endParaRPr lang="en-US"/>
          </a:p>
        </p:txBody>
      </p:sp>
      <p:sp>
        <p:nvSpPr>
          <p:cNvPr id="6" name="Footer Placeholder 5">
            <a:extLst>
              <a:ext uri="{FF2B5EF4-FFF2-40B4-BE49-F238E27FC236}">
                <a16:creationId xmlns:a16="http://schemas.microsoft.com/office/drawing/2014/main" id="{EAB5AFDF-77FC-4354-AF3B-008607F927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77315B-5282-41D1-99A3-2ADE83DA19E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381724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7A91-0A20-466E-9CA8-86B63BE8AF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8C2C4C-22CA-4398-A23B-4F068FB5A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574D67-2A27-42C6-815E-BE5AD10D3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BB23AA-5E29-4400-B52D-822F13ED6B94}"/>
              </a:ext>
            </a:extLst>
          </p:cNvPr>
          <p:cNvSpPr>
            <a:spLocks noGrp="1"/>
          </p:cNvSpPr>
          <p:nvPr>
            <p:ph type="dt" sz="half" idx="10"/>
          </p:nvPr>
        </p:nvSpPr>
        <p:spPr/>
        <p:txBody>
          <a:bodyPr/>
          <a:lstStyle/>
          <a:p>
            <a:fld id="{3F52AFC1-4F45-459D-BC95-0F8F5E3A4294}" type="datetimeFigureOut">
              <a:rPr lang="en-US" smtClean="0"/>
              <a:t>3/2/2025</a:t>
            </a:fld>
            <a:endParaRPr lang="en-US"/>
          </a:p>
        </p:txBody>
      </p:sp>
      <p:sp>
        <p:nvSpPr>
          <p:cNvPr id="6" name="Footer Placeholder 5">
            <a:extLst>
              <a:ext uri="{FF2B5EF4-FFF2-40B4-BE49-F238E27FC236}">
                <a16:creationId xmlns:a16="http://schemas.microsoft.com/office/drawing/2014/main" id="{FA368ADC-B329-411C-AA83-9EEADAE8A9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78A6D9-A5FD-46E3-8F58-CDC4CC4B895B}"/>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768824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B5F7E3-61B5-4449-80CF-04DA4D37AB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CFC45A-DECF-4B86-87F6-C12B501A4F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712EE-4BB3-49D3-9FAF-733EA6255E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52AFC1-4F45-459D-BC95-0F8F5E3A4294}" type="datetimeFigureOut">
              <a:rPr lang="en-US" smtClean="0"/>
              <a:t>3/2/2025</a:t>
            </a:fld>
            <a:endParaRPr lang="en-US"/>
          </a:p>
        </p:txBody>
      </p:sp>
      <p:sp>
        <p:nvSpPr>
          <p:cNvPr id="5" name="Footer Placeholder 4">
            <a:extLst>
              <a:ext uri="{FF2B5EF4-FFF2-40B4-BE49-F238E27FC236}">
                <a16:creationId xmlns:a16="http://schemas.microsoft.com/office/drawing/2014/main" id="{83DFC8A3-CA43-47DE-88A0-18EE8FB2D2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CC4C2-DBD2-41A0-8542-0ED48583DA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C5D697-CC64-4CAF-A466-D1105DD36B62}" type="slidenum">
              <a:rPr lang="en-US" smtClean="0"/>
              <a:t>‹#›</a:t>
            </a:fld>
            <a:endParaRPr lang="en-US"/>
          </a:p>
        </p:txBody>
      </p:sp>
    </p:spTree>
    <p:extLst>
      <p:ext uri="{BB962C8B-B14F-4D97-AF65-F5344CB8AC3E}">
        <p14:creationId xmlns:p14="http://schemas.microsoft.com/office/powerpoint/2010/main" val="496281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rdarnell55/Rda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code/borakol1/alzheimer-prediction/notebook"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FD3DB-B193-4E72-861B-FE835A2E1FAD}"/>
              </a:ext>
            </a:extLst>
          </p:cNvPr>
          <p:cNvSpPr>
            <a:spLocks noGrp="1"/>
          </p:cNvSpPr>
          <p:nvPr>
            <p:ph type="ctrTitle"/>
          </p:nvPr>
        </p:nvSpPr>
        <p:spPr/>
        <p:txBody>
          <a:bodyPr>
            <a:normAutofit/>
          </a:bodyPr>
          <a:lstStyle/>
          <a:p>
            <a:r>
              <a:rPr lang="en-US" dirty="0"/>
              <a:t>Predicting Alzheimer’s Onset</a:t>
            </a:r>
            <a:br>
              <a:rPr lang="en-US" dirty="0"/>
            </a:br>
            <a:r>
              <a:rPr lang="en-US" sz="4800" dirty="0"/>
              <a:t>Micro-Project </a:t>
            </a:r>
            <a:br>
              <a:rPr lang="en-US" sz="4800" dirty="0"/>
            </a:br>
            <a:r>
              <a:rPr lang="en-US" sz="3600" dirty="0">
                <a:hlinkClick r:id="rId2"/>
              </a:rPr>
              <a:t>https://github.com/rdarnell55/Rdar</a:t>
            </a:r>
            <a:endParaRPr lang="en-US" sz="3600" dirty="0"/>
          </a:p>
        </p:txBody>
      </p:sp>
      <p:sp>
        <p:nvSpPr>
          <p:cNvPr id="3" name="Subtitle 2">
            <a:extLst>
              <a:ext uri="{FF2B5EF4-FFF2-40B4-BE49-F238E27FC236}">
                <a16:creationId xmlns:a16="http://schemas.microsoft.com/office/drawing/2014/main" id="{76B5E315-C208-479B-A6B8-0DCBEF2B5FB3}"/>
              </a:ext>
            </a:extLst>
          </p:cNvPr>
          <p:cNvSpPr>
            <a:spLocks noGrp="1"/>
          </p:cNvSpPr>
          <p:nvPr>
            <p:ph type="subTitle" idx="1"/>
          </p:nvPr>
        </p:nvSpPr>
        <p:spPr/>
        <p:txBody>
          <a:bodyPr/>
          <a:lstStyle/>
          <a:p>
            <a:r>
              <a:rPr lang="en-US" sz="3600" dirty="0"/>
              <a:t>Ron Darnell</a:t>
            </a:r>
          </a:p>
          <a:p>
            <a:r>
              <a:rPr lang="en-US" sz="3600" dirty="0"/>
              <a:t>March 2, 2025</a:t>
            </a:r>
          </a:p>
          <a:p>
            <a:endParaRPr lang="en-US" dirty="0"/>
          </a:p>
        </p:txBody>
      </p:sp>
    </p:spTree>
    <p:extLst>
      <p:ext uri="{BB962C8B-B14F-4D97-AF65-F5344CB8AC3E}">
        <p14:creationId xmlns:p14="http://schemas.microsoft.com/office/powerpoint/2010/main" val="3651251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4CED45-6904-39B0-0772-48F3AFC8F2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BA51BC-D41E-FE83-55A4-ECD8CA8180C9}"/>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1600F8AB-D76D-CA26-B78D-6BD8D75401C0}"/>
              </a:ext>
            </a:extLst>
          </p:cNvPr>
          <p:cNvSpPr>
            <a:spLocks noGrp="1"/>
          </p:cNvSpPr>
          <p:nvPr>
            <p:ph idx="1"/>
          </p:nvPr>
        </p:nvSpPr>
        <p:spPr>
          <a:xfrm>
            <a:off x="892444" y="1569902"/>
            <a:ext cx="4206498" cy="992993"/>
          </a:xfrm>
        </p:spPr>
        <p:txBody>
          <a:bodyPr>
            <a:noAutofit/>
          </a:bodyPr>
          <a:lstStyle/>
          <a:p>
            <a:r>
              <a:rPr lang="en-US" sz="2000" dirty="0">
                <a:solidFill>
                  <a:srgbClr val="000000"/>
                </a:solidFill>
                <a:effectLst/>
                <a:ea typeface="Times New Roman" panose="02020603050405020304" pitchFamily="18" charset="0"/>
              </a:rPr>
              <a:t>Step 8:</a:t>
            </a:r>
            <a:r>
              <a:rPr lang="en-US" sz="2000" dirty="0"/>
              <a:t> Identify the Target and potential Predictor Variables (columns)</a:t>
            </a:r>
          </a:p>
        </p:txBody>
      </p:sp>
      <p:pic>
        <p:nvPicPr>
          <p:cNvPr id="6" name="Picture 5">
            <a:extLst>
              <a:ext uri="{FF2B5EF4-FFF2-40B4-BE49-F238E27FC236}">
                <a16:creationId xmlns:a16="http://schemas.microsoft.com/office/drawing/2014/main" id="{456AD1BA-305E-4CD7-8EBF-A6E1CE6B5CB8}"/>
              </a:ext>
            </a:extLst>
          </p:cNvPr>
          <p:cNvPicPr>
            <a:picLocks noChangeAspect="1"/>
          </p:cNvPicPr>
          <p:nvPr/>
        </p:nvPicPr>
        <p:blipFill>
          <a:blip r:embed="rId2"/>
          <a:stretch>
            <a:fillRect/>
          </a:stretch>
        </p:blipFill>
        <p:spPr>
          <a:xfrm>
            <a:off x="5331417" y="586594"/>
            <a:ext cx="3704095" cy="5773557"/>
          </a:xfrm>
          <a:prstGeom prst="rect">
            <a:avLst/>
          </a:prstGeom>
        </p:spPr>
      </p:pic>
    </p:spTree>
    <p:extLst>
      <p:ext uri="{BB962C8B-B14F-4D97-AF65-F5344CB8AC3E}">
        <p14:creationId xmlns:p14="http://schemas.microsoft.com/office/powerpoint/2010/main" val="1706955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Analyze data</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dirty="0"/>
              <a:t>The following slides represent data and information using visual elements like charts, graphs, and plots. They help us understand trends, patterns, and insights in data more effectively than raw numbers.</a:t>
            </a:r>
          </a:p>
        </p:txBody>
      </p:sp>
    </p:spTree>
    <p:extLst>
      <p:ext uri="{BB962C8B-B14F-4D97-AF65-F5344CB8AC3E}">
        <p14:creationId xmlns:p14="http://schemas.microsoft.com/office/powerpoint/2010/main" val="69798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A013AB-3836-783E-1226-E9DDC0598A7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59F0577-E8A3-8468-412C-B43E59159B77}"/>
              </a:ext>
            </a:extLst>
          </p:cNvPr>
          <p:cNvPicPr>
            <a:picLocks noChangeAspect="1"/>
          </p:cNvPicPr>
          <p:nvPr/>
        </p:nvPicPr>
        <p:blipFill>
          <a:blip r:embed="rId2"/>
          <a:stretch>
            <a:fillRect/>
          </a:stretch>
        </p:blipFill>
        <p:spPr>
          <a:xfrm>
            <a:off x="5327241" y="1324525"/>
            <a:ext cx="6446659" cy="3954084"/>
          </a:xfrm>
          <a:prstGeom prst="rect">
            <a:avLst/>
          </a:prstGeom>
        </p:spPr>
      </p:pic>
      <p:sp>
        <p:nvSpPr>
          <p:cNvPr id="6" name="TextBox 5">
            <a:extLst>
              <a:ext uri="{FF2B5EF4-FFF2-40B4-BE49-F238E27FC236}">
                <a16:creationId xmlns:a16="http://schemas.microsoft.com/office/drawing/2014/main" id="{0F6D535C-09D9-8CD0-2EA2-C1A8E8500494}"/>
              </a:ext>
            </a:extLst>
          </p:cNvPr>
          <p:cNvSpPr txBox="1"/>
          <p:nvPr/>
        </p:nvSpPr>
        <p:spPr>
          <a:xfrm>
            <a:off x="456307" y="1324525"/>
            <a:ext cx="4870934" cy="4247317"/>
          </a:xfrm>
          <a:prstGeom prst="rect">
            <a:avLst/>
          </a:prstGeom>
          <a:noFill/>
        </p:spPr>
        <p:txBody>
          <a:bodyPr wrap="square">
            <a:spAutoFit/>
          </a:bodyPr>
          <a:lstStyle/>
          <a:p>
            <a:r>
              <a:rPr lang="en-US" b="1" dirty="0"/>
              <a:t>Bar Chart of Distribution of </a:t>
            </a:r>
            <a:r>
              <a:rPr lang="en-US" b="1" dirty="0" err="1"/>
              <a:t>Alzehimer’s</a:t>
            </a:r>
            <a:r>
              <a:rPr lang="en-US" b="1" dirty="0"/>
              <a:t> Diagnosis</a:t>
            </a:r>
          </a:p>
          <a:p>
            <a:pPr marL="285750" indent="-285750">
              <a:buFont typeface="Arial" panose="020B0604020202020204" pitchFamily="34" charset="0"/>
              <a:buChar char="•"/>
            </a:pPr>
            <a:r>
              <a:rPr lang="en-US" dirty="0"/>
              <a:t>The bar chart shows the distribution of Alzheimer's Diagnosis (0 = No, 1 = Yes) in the dataset.</a:t>
            </a:r>
          </a:p>
          <a:p>
            <a:pPr marL="285750" indent="-285750">
              <a:buFont typeface="Arial" panose="020B0604020202020204" pitchFamily="34" charset="0"/>
              <a:buChar char="•"/>
            </a:pPr>
            <a:r>
              <a:rPr lang="en-US" dirty="0"/>
              <a:t>Observations: There are more individuals without Alzheimer's (0) than those diagnosed with the disease (1).</a:t>
            </a:r>
          </a:p>
          <a:p>
            <a:pPr marL="285750" indent="-285750">
              <a:buFont typeface="Arial" panose="020B0604020202020204" pitchFamily="34" charset="0"/>
              <a:buChar char="•"/>
            </a:pPr>
            <a:r>
              <a:rPr lang="en-US" dirty="0"/>
              <a:t>The dataset appears to be imbalanced, with more non-Alzheimer’s cases than positive cases.</a:t>
            </a:r>
          </a:p>
          <a:p>
            <a:pPr marL="285750" indent="-285750">
              <a:buFont typeface="Arial" panose="020B0604020202020204" pitchFamily="34" charset="0"/>
              <a:buChar char="•"/>
            </a:pPr>
            <a:r>
              <a:rPr lang="en-US" dirty="0"/>
              <a:t>This imbalance could impact machine learning models, as they may favor predicting "No" (0) over "Yes" (1) unless adjustments (e.g., oversampling, </a:t>
            </a:r>
            <a:r>
              <a:rPr lang="en-US" dirty="0" err="1"/>
              <a:t>undersampling</a:t>
            </a:r>
            <a:r>
              <a:rPr lang="en-US" dirty="0"/>
              <a:t>, or class weighting) are made.</a:t>
            </a:r>
          </a:p>
        </p:txBody>
      </p:sp>
    </p:spTree>
    <p:extLst>
      <p:ext uri="{BB962C8B-B14F-4D97-AF65-F5344CB8AC3E}">
        <p14:creationId xmlns:p14="http://schemas.microsoft.com/office/powerpoint/2010/main" val="1061510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E2B9DC-7DAB-E12B-2BD6-7893169475B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C4169D4-6BBD-FD44-C0F4-DA2143837F46}"/>
              </a:ext>
            </a:extLst>
          </p:cNvPr>
          <p:cNvPicPr>
            <a:picLocks noChangeAspect="1"/>
          </p:cNvPicPr>
          <p:nvPr/>
        </p:nvPicPr>
        <p:blipFill>
          <a:blip r:embed="rId2"/>
          <a:stretch>
            <a:fillRect/>
          </a:stretch>
        </p:blipFill>
        <p:spPr>
          <a:xfrm>
            <a:off x="4999621" y="1274018"/>
            <a:ext cx="7192379" cy="4401164"/>
          </a:xfrm>
          <a:prstGeom prst="rect">
            <a:avLst/>
          </a:prstGeom>
        </p:spPr>
      </p:pic>
      <p:sp>
        <p:nvSpPr>
          <p:cNvPr id="5" name="TextBox 4">
            <a:extLst>
              <a:ext uri="{FF2B5EF4-FFF2-40B4-BE49-F238E27FC236}">
                <a16:creationId xmlns:a16="http://schemas.microsoft.com/office/drawing/2014/main" id="{DDE92F6F-2ECD-B9CE-1C6A-F195D0E9DFC6}"/>
              </a:ext>
            </a:extLst>
          </p:cNvPr>
          <p:cNvSpPr txBox="1"/>
          <p:nvPr/>
        </p:nvSpPr>
        <p:spPr>
          <a:xfrm>
            <a:off x="163133" y="1073943"/>
            <a:ext cx="4836488" cy="5293757"/>
          </a:xfrm>
          <a:prstGeom prst="rect">
            <a:avLst/>
          </a:prstGeom>
          <a:noFill/>
        </p:spPr>
        <p:txBody>
          <a:bodyPr wrap="square">
            <a:spAutoFit/>
          </a:bodyPr>
          <a:lstStyle/>
          <a:p>
            <a:r>
              <a:rPr lang="en-US" b="1" dirty="0"/>
              <a:t>Age Distribution of Participants</a:t>
            </a:r>
          </a:p>
          <a:p>
            <a:pPr marL="285750" indent="-285750">
              <a:buFont typeface="Arial" panose="020B0604020202020204" pitchFamily="34" charset="0"/>
              <a:buChar char="•"/>
            </a:pPr>
            <a:r>
              <a:rPr lang="en-US" sz="1600" dirty="0"/>
              <a:t>The age range of participants spans from 50 to 95 years.</a:t>
            </a:r>
          </a:p>
          <a:p>
            <a:pPr marL="285750" indent="-285750">
              <a:buFont typeface="Arial" panose="020B0604020202020204" pitchFamily="34" charset="0"/>
              <a:buChar char="•"/>
            </a:pPr>
            <a:r>
              <a:rPr lang="en-US" sz="1600" dirty="0"/>
              <a:t>The distribution appears fairly uniform, meaning there is a relatively equal number of participants across different age groups.</a:t>
            </a:r>
          </a:p>
          <a:p>
            <a:pPr marL="285750" indent="-285750">
              <a:buFont typeface="Arial" panose="020B0604020202020204" pitchFamily="34" charset="0"/>
              <a:buChar char="•"/>
            </a:pPr>
            <a:r>
              <a:rPr lang="en-US" sz="1600" dirty="0"/>
              <a:t>The density curve (blue line) indicates a slight dip around the middle age groups (60-70 years) but remains mostly stable.</a:t>
            </a:r>
          </a:p>
          <a:p>
            <a:pPr marL="285750" indent="-285750">
              <a:buFont typeface="Arial" panose="020B0604020202020204" pitchFamily="34" charset="0"/>
              <a:buChar char="•"/>
            </a:pPr>
            <a:r>
              <a:rPr lang="en-US" sz="1600" dirty="0"/>
              <a:t>There is a slight decline at the extreme ends (50 and 95 years), suggesting fewer participants in these age ranges.</a:t>
            </a:r>
          </a:p>
          <a:p>
            <a:r>
              <a:rPr lang="en-US" sz="1600" b="1" dirty="0"/>
              <a:t>Insights: </a:t>
            </a:r>
          </a:p>
          <a:p>
            <a:pPr marL="285750" indent="-285750">
              <a:buFont typeface="Arial" panose="020B0604020202020204" pitchFamily="34" charset="0"/>
              <a:buChar char="•"/>
            </a:pPr>
            <a:r>
              <a:rPr lang="en-US" sz="1600" dirty="0"/>
              <a:t>The dataset represents a wide age range relevant for Alzheimer's research, as older adults are typically at higher risk.</a:t>
            </a:r>
          </a:p>
          <a:p>
            <a:pPr marL="285750" indent="-285750">
              <a:buFont typeface="Arial" panose="020B0604020202020204" pitchFamily="34" charset="0"/>
              <a:buChar char="•"/>
            </a:pPr>
            <a:r>
              <a:rPr lang="en-US" sz="1600" dirty="0"/>
              <a:t>The even distribution ensures a balanced representation across different age groups, reducing potential bias in age-related analysis.</a:t>
            </a:r>
          </a:p>
          <a:p>
            <a:pPr marL="285750" indent="-285750">
              <a:buFont typeface="Arial" panose="020B0604020202020204" pitchFamily="34" charset="0"/>
              <a:buChar char="•"/>
            </a:pPr>
            <a:r>
              <a:rPr lang="en-US" sz="1600" dirty="0"/>
              <a:t>Further analysis can check if Alzheimer’s diagnosis is more prevalent in older age groups.</a:t>
            </a:r>
          </a:p>
        </p:txBody>
      </p:sp>
    </p:spTree>
    <p:extLst>
      <p:ext uri="{BB962C8B-B14F-4D97-AF65-F5344CB8AC3E}">
        <p14:creationId xmlns:p14="http://schemas.microsoft.com/office/powerpoint/2010/main" val="2322275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8F3E29-8969-2AA5-8D10-411A73EDA945}"/>
              </a:ext>
            </a:extLst>
          </p:cNvPr>
          <p:cNvSpPr txBox="1"/>
          <p:nvPr/>
        </p:nvSpPr>
        <p:spPr>
          <a:xfrm>
            <a:off x="260710" y="346509"/>
            <a:ext cx="5042810" cy="6247864"/>
          </a:xfrm>
          <a:prstGeom prst="rect">
            <a:avLst/>
          </a:prstGeom>
          <a:noFill/>
        </p:spPr>
        <p:txBody>
          <a:bodyPr wrap="square">
            <a:spAutoFit/>
          </a:bodyPr>
          <a:lstStyle/>
          <a:p>
            <a:r>
              <a:rPr lang="en-US" dirty="0"/>
              <a:t>These boxplots illustrate the distributions of BMI, Cognitive Test Score, and Age</a:t>
            </a:r>
            <a:endParaRPr lang="en-US" sz="1600" dirty="0"/>
          </a:p>
          <a:p>
            <a:pPr marL="342900" indent="-342900">
              <a:buFont typeface="+mj-lt"/>
              <a:buAutoNum type="arabicPeriod"/>
            </a:pPr>
            <a:r>
              <a:rPr lang="en-US" sz="1400" dirty="0"/>
              <a:t>BMI Distribution (Left Boxplot) The median BMI is around 27-28, indicating that most participants fall within the overweight range. The interquartile range (IQR) spans approximately 22 to 31. There are no significant outliers, suggesting a fairly normal distribution of BMI values.</a:t>
            </a:r>
          </a:p>
          <a:p>
            <a:pPr marL="342900" indent="-342900">
              <a:buAutoNum type="arabicPeriod"/>
            </a:pPr>
            <a:r>
              <a:rPr lang="en-US" sz="1400" dirty="0"/>
              <a:t>Cognitive Test Score Distribution (Right Boxplot)The median cognitive test score is around 65-70, indicating a moderate level of cognitive function in the dataset. The IQR ranges from 50 to 80, showing that cognitive abilities vary significantly. The data is evenly distributed without extreme outliers, but the wide range suggests cognitive diversity among participants.</a:t>
            </a:r>
          </a:p>
          <a:p>
            <a:pPr marL="342900" indent="-342900">
              <a:buAutoNum type="arabicPeriod"/>
            </a:pPr>
            <a:r>
              <a:rPr lang="en-US" sz="1400" dirty="0"/>
              <a:t>Age Distribution (Bottom Center Boxplot)The median age is approximately 70-75 years, which aligns with an Alzheimer’s-focused study, where older adults are the primary subjects. The IQR ranges from 60 to 85 years, meaning most participants fall within this age group. There are no extreme outliers, indicating a well-represented sample of older adults without major skewness.</a:t>
            </a:r>
          </a:p>
          <a:p>
            <a:r>
              <a:rPr lang="en-US" sz="1400" b="1" dirty="0"/>
              <a:t>Insights:</a:t>
            </a:r>
          </a:p>
          <a:p>
            <a:pPr marL="285750" indent="-285750">
              <a:buFont typeface="Arial" panose="020B0604020202020204" pitchFamily="34" charset="0"/>
              <a:buChar char="•"/>
            </a:pPr>
            <a:r>
              <a:rPr lang="en-US" sz="1400" dirty="0"/>
              <a:t>BMI distribution suggests a predominantly overweight population, which could be an important factor when analyzing Alzheimer's risk. Cognitive test scores have a broad range, which may be useful for predicting cognitive decline and Alzheimer's progression. The age distribution confirms that the dataset is well-targeted toward an older population, the primary at-risk group for Alzheimer's.</a:t>
            </a:r>
          </a:p>
        </p:txBody>
      </p:sp>
      <p:pic>
        <p:nvPicPr>
          <p:cNvPr id="10" name="Picture 9">
            <a:extLst>
              <a:ext uri="{FF2B5EF4-FFF2-40B4-BE49-F238E27FC236}">
                <a16:creationId xmlns:a16="http://schemas.microsoft.com/office/drawing/2014/main" id="{5B3E178C-CF69-23F2-FFE8-8317BCAF5B0F}"/>
              </a:ext>
            </a:extLst>
          </p:cNvPr>
          <p:cNvPicPr>
            <a:picLocks noChangeAspect="1"/>
          </p:cNvPicPr>
          <p:nvPr/>
        </p:nvPicPr>
        <p:blipFill>
          <a:blip r:embed="rId2"/>
          <a:stretch>
            <a:fillRect/>
          </a:stretch>
        </p:blipFill>
        <p:spPr>
          <a:xfrm>
            <a:off x="5385987" y="672892"/>
            <a:ext cx="2819794" cy="2695951"/>
          </a:xfrm>
          <a:prstGeom prst="rect">
            <a:avLst/>
          </a:prstGeom>
        </p:spPr>
      </p:pic>
      <p:pic>
        <p:nvPicPr>
          <p:cNvPr id="12" name="Picture 11">
            <a:extLst>
              <a:ext uri="{FF2B5EF4-FFF2-40B4-BE49-F238E27FC236}">
                <a16:creationId xmlns:a16="http://schemas.microsoft.com/office/drawing/2014/main" id="{77369E40-069D-C254-DCBE-CEA90101A784}"/>
              </a:ext>
            </a:extLst>
          </p:cNvPr>
          <p:cNvPicPr>
            <a:picLocks noChangeAspect="1"/>
          </p:cNvPicPr>
          <p:nvPr/>
        </p:nvPicPr>
        <p:blipFill>
          <a:blip r:embed="rId3"/>
          <a:stretch>
            <a:fillRect/>
          </a:stretch>
        </p:blipFill>
        <p:spPr>
          <a:xfrm>
            <a:off x="8473444" y="644313"/>
            <a:ext cx="2800741" cy="2724530"/>
          </a:xfrm>
          <a:prstGeom prst="rect">
            <a:avLst/>
          </a:prstGeom>
        </p:spPr>
      </p:pic>
      <p:pic>
        <p:nvPicPr>
          <p:cNvPr id="14" name="Picture 13">
            <a:extLst>
              <a:ext uri="{FF2B5EF4-FFF2-40B4-BE49-F238E27FC236}">
                <a16:creationId xmlns:a16="http://schemas.microsoft.com/office/drawing/2014/main" id="{1D08BD07-8B40-5B16-6391-798C0AD63EBC}"/>
              </a:ext>
            </a:extLst>
          </p:cNvPr>
          <p:cNvPicPr>
            <a:picLocks noChangeAspect="1"/>
          </p:cNvPicPr>
          <p:nvPr/>
        </p:nvPicPr>
        <p:blipFill>
          <a:blip r:embed="rId4"/>
          <a:stretch>
            <a:fillRect/>
          </a:stretch>
        </p:blipFill>
        <p:spPr>
          <a:xfrm>
            <a:off x="7087363" y="3599849"/>
            <a:ext cx="2772162" cy="2753109"/>
          </a:xfrm>
          <a:prstGeom prst="rect">
            <a:avLst/>
          </a:prstGeom>
        </p:spPr>
      </p:pic>
    </p:spTree>
    <p:extLst>
      <p:ext uri="{BB962C8B-B14F-4D97-AF65-F5344CB8AC3E}">
        <p14:creationId xmlns:p14="http://schemas.microsoft.com/office/powerpoint/2010/main" val="3308324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1777005-0C87-AEFA-E0DD-3C5799FEA61C}"/>
              </a:ext>
            </a:extLst>
          </p:cNvPr>
          <p:cNvPicPr>
            <a:picLocks noChangeAspect="1"/>
          </p:cNvPicPr>
          <p:nvPr/>
        </p:nvPicPr>
        <p:blipFill>
          <a:blip r:embed="rId2"/>
          <a:stretch>
            <a:fillRect/>
          </a:stretch>
        </p:blipFill>
        <p:spPr>
          <a:xfrm>
            <a:off x="7561184" y="220628"/>
            <a:ext cx="3752738" cy="2968075"/>
          </a:xfrm>
          <a:prstGeom prst="rect">
            <a:avLst/>
          </a:prstGeom>
        </p:spPr>
      </p:pic>
      <p:pic>
        <p:nvPicPr>
          <p:cNvPr id="8" name="Picture 7">
            <a:extLst>
              <a:ext uri="{FF2B5EF4-FFF2-40B4-BE49-F238E27FC236}">
                <a16:creationId xmlns:a16="http://schemas.microsoft.com/office/drawing/2014/main" id="{E7B2BF98-BBF2-C055-BB2E-434AA1F0E87C}"/>
              </a:ext>
            </a:extLst>
          </p:cNvPr>
          <p:cNvPicPr>
            <a:picLocks noChangeAspect="1"/>
          </p:cNvPicPr>
          <p:nvPr/>
        </p:nvPicPr>
        <p:blipFill>
          <a:blip r:embed="rId3"/>
          <a:stretch>
            <a:fillRect/>
          </a:stretch>
        </p:blipFill>
        <p:spPr>
          <a:xfrm>
            <a:off x="7709836" y="3423676"/>
            <a:ext cx="3895263" cy="3170974"/>
          </a:xfrm>
          <a:prstGeom prst="rect">
            <a:avLst/>
          </a:prstGeom>
        </p:spPr>
      </p:pic>
      <p:sp>
        <p:nvSpPr>
          <p:cNvPr id="10" name="TextBox 9">
            <a:extLst>
              <a:ext uri="{FF2B5EF4-FFF2-40B4-BE49-F238E27FC236}">
                <a16:creationId xmlns:a16="http://schemas.microsoft.com/office/drawing/2014/main" id="{2C9FAF24-DEF2-31D5-9CF0-FF05B3D4A4C6}"/>
              </a:ext>
            </a:extLst>
          </p:cNvPr>
          <p:cNvSpPr txBox="1"/>
          <p:nvPr/>
        </p:nvSpPr>
        <p:spPr>
          <a:xfrm>
            <a:off x="586901" y="574999"/>
            <a:ext cx="6429916" cy="3693319"/>
          </a:xfrm>
          <a:prstGeom prst="rect">
            <a:avLst/>
          </a:prstGeom>
          <a:noFill/>
        </p:spPr>
        <p:txBody>
          <a:bodyPr wrap="square">
            <a:spAutoFit/>
          </a:bodyPr>
          <a:lstStyle/>
          <a:p>
            <a:r>
              <a:rPr lang="en-US" dirty="0"/>
              <a:t>B</a:t>
            </a:r>
            <a:r>
              <a:rPr lang="en-US" b="1" dirty="0"/>
              <a:t>ar Charts</a:t>
            </a:r>
          </a:p>
          <a:p>
            <a:pPr marL="285750" indent="-285750">
              <a:buFont typeface="Arial" panose="020B0604020202020204" pitchFamily="34" charset="0"/>
              <a:buChar char="•"/>
            </a:pPr>
            <a:r>
              <a:rPr lang="en-US" dirty="0"/>
              <a:t>These bar charts display the distribution of Physical Activity Levels and Smoking Status in the dataset.</a:t>
            </a:r>
          </a:p>
          <a:p>
            <a:pPr marL="285750" indent="-285750">
              <a:buFont typeface="Arial" panose="020B0604020202020204" pitchFamily="34" charset="0"/>
              <a:buChar char="•"/>
            </a:pPr>
            <a:r>
              <a:rPr lang="en-US" dirty="0"/>
              <a:t>The dataset has a balanced distribution of Physical Activity Levels (Low, Medium, High) and Smoking Status (Never, Former, Current), ensuring no bias in representation.</a:t>
            </a:r>
          </a:p>
          <a:p>
            <a:pPr marL="285750" indent="-285750">
              <a:buFont typeface="Arial" panose="020B0604020202020204" pitchFamily="34" charset="0"/>
              <a:buChar char="•"/>
            </a:pPr>
            <a:r>
              <a:rPr lang="en-US" dirty="0"/>
              <a:t>This even distribution allows for fair comparisons when analyzing the impact of these lifestyle factors on Alzheimer's diagnosis.</a:t>
            </a:r>
          </a:p>
          <a:p>
            <a:pPr marL="285750" indent="-285750">
              <a:buFont typeface="Arial" panose="020B0604020202020204" pitchFamily="34" charset="0"/>
              <a:buChar char="•"/>
            </a:pPr>
            <a:r>
              <a:rPr lang="en-US" dirty="0"/>
              <a:t>Further analysis is needed to determine if higher physical activity levels are linked to a lower risk of Alzheimer’s and whether smoking (current or former) increases the likelihood of diagnosis</a:t>
            </a:r>
          </a:p>
        </p:txBody>
      </p:sp>
      <p:sp>
        <p:nvSpPr>
          <p:cNvPr id="11" name="AutoShape 2" descr="Output image">
            <a:extLst>
              <a:ext uri="{FF2B5EF4-FFF2-40B4-BE49-F238E27FC236}">
                <a16:creationId xmlns:a16="http://schemas.microsoft.com/office/drawing/2014/main" id="{2392B0D0-BCE6-BCAD-8148-D5825A6DC32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4" descr="Output image">
            <a:extLst>
              <a:ext uri="{FF2B5EF4-FFF2-40B4-BE49-F238E27FC236}">
                <a16:creationId xmlns:a16="http://schemas.microsoft.com/office/drawing/2014/main" id="{766D5593-71D5-742C-9FEB-3BDBAFE9710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65726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51FC-77FC-AD4F-5A0D-B70F73D53912}"/>
              </a:ext>
            </a:extLst>
          </p:cNvPr>
          <p:cNvSpPr>
            <a:spLocks noGrp="1"/>
          </p:cNvSpPr>
          <p:nvPr>
            <p:ph type="title"/>
          </p:nvPr>
        </p:nvSpPr>
        <p:spPr>
          <a:xfrm>
            <a:off x="838200" y="504825"/>
            <a:ext cx="10515600" cy="1325563"/>
          </a:xfrm>
        </p:spPr>
        <p:txBody>
          <a:bodyPr/>
          <a:lstStyle/>
          <a:p>
            <a:r>
              <a:rPr lang="en-US" dirty="0"/>
              <a:t>Machine Learning Analysis</a:t>
            </a:r>
          </a:p>
        </p:txBody>
      </p:sp>
      <p:sp>
        <p:nvSpPr>
          <p:cNvPr id="3" name="Content Placeholder 2">
            <a:extLst>
              <a:ext uri="{FF2B5EF4-FFF2-40B4-BE49-F238E27FC236}">
                <a16:creationId xmlns:a16="http://schemas.microsoft.com/office/drawing/2014/main" id="{A448ECB5-E4C0-E0E3-C7EE-028B8D08891D}"/>
              </a:ext>
            </a:extLst>
          </p:cNvPr>
          <p:cNvSpPr>
            <a:spLocks noGrp="1"/>
          </p:cNvSpPr>
          <p:nvPr>
            <p:ph idx="1"/>
          </p:nvPr>
        </p:nvSpPr>
        <p:spPr>
          <a:xfrm>
            <a:off x="838200" y="1965325"/>
            <a:ext cx="10515600" cy="4351338"/>
          </a:xfrm>
        </p:spPr>
        <p:txBody>
          <a:bodyPr>
            <a:normAutofit fontScale="70000" lnSpcReduction="20000"/>
          </a:bodyPr>
          <a:lstStyle/>
          <a:p>
            <a:r>
              <a:rPr lang="en-US" dirty="0"/>
              <a:t>This following slides outline the application of various machine learning models to predict the likelihood of Alzheimer’s disease based on a dataset containing demographic, lifestyle, medical, and genetic risk factors.</a:t>
            </a:r>
          </a:p>
          <a:p>
            <a:pPr>
              <a:spcAft>
                <a:spcPts val="1200"/>
              </a:spcAft>
            </a:pPr>
            <a:r>
              <a:rPr lang="en-US" dirty="0"/>
              <a:t>The analysis follows a structured approach, beginning with data preprocessing, including handling missing values, encoding categorical variables, and standardizing numerical features. After preparing the dataset, we implemented three supervised learning models:</a:t>
            </a:r>
          </a:p>
          <a:p>
            <a:pPr lvl="1">
              <a:buFont typeface="+mj-lt"/>
              <a:buAutoNum type="arabicPeriod"/>
            </a:pPr>
            <a:r>
              <a:rPr lang="en-US" dirty="0"/>
              <a:t>Logistic Regression – A baseline model to establish initial performance metrics.</a:t>
            </a:r>
          </a:p>
          <a:p>
            <a:pPr lvl="1">
              <a:buFont typeface="+mj-lt"/>
              <a:buAutoNum type="arabicPeriod"/>
            </a:pPr>
            <a:r>
              <a:rPr lang="en-US" dirty="0"/>
              <a:t>Support Vector Machines (SVM) – A powerful classification method designed for high-dimensional data.</a:t>
            </a:r>
          </a:p>
          <a:p>
            <a:pPr lvl="1">
              <a:buFont typeface="+mj-lt"/>
              <a:buAutoNum type="arabicPeriod"/>
            </a:pPr>
            <a:r>
              <a:rPr lang="en-US" dirty="0"/>
              <a:t>Random Forest Classifier – An ensemble learning approach that enhances prediction accuracy by combining multiple decision trees.</a:t>
            </a:r>
          </a:p>
          <a:p>
            <a:r>
              <a:rPr lang="en-US" dirty="0"/>
              <a:t>To evaluate model performance, we employed classification metrics, including accuracy, precision, recall, F1-score, and confusion matrices, ensuring a comprehensive assessment of each model's effectiveness in detecting Alzheimer’s cases. The results indicate that while Logistic Regression provides a solid starting point, advanced models like SVM and Random Forest may offer improved predictive capabilities.</a:t>
            </a:r>
          </a:p>
          <a:p>
            <a:pPr marL="0" indent="0">
              <a:buNone/>
            </a:pPr>
            <a:endParaRPr lang="en-US" dirty="0"/>
          </a:p>
        </p:txBody>
      </p:sp>
    </p:spTree>
    <p:extLst>
      <p:ext uri="{BB962C8B-B14F-4D97-AF65-F5344CB8AC3E}">
        <p14:creationId xmlns:p14="http://schemas.microsoft.com/office/powerpoint/2010/main" val="2689445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AE26A1-4318-F8A3-5722-A32E92685CFC}"/>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D23D8882-2E68-FA38-BA41-7540D1DBD3E0}"/>
              </a:ext>
            </a:extLst>
          </p:cNvPr>
          <p:cNvSpPr txBox="1"/>
          <p:nvPr/>
        </p:nvSpPr>
        <p:spPr>
          <a:xfrm>
            <a:off x="586901" y="575000"/>
            <a:ext cx="6085204" cy="6494085"/>
          </a:xfrm>
          <a:prstGeom prst="rect">
            <a:avLst/>
          </a:prstGeom>
          <a:noFill/>
        </p:spPr>
        <p:txBody>
          <a:bodyPr wrap="square">
            <a:spAutoFit/>
          </a:bodyPr>
          <a:lstStyle/>
          <a:p>
            <a:r>
              <a:rPr lang="en-US" sz="2400" b="1" i="0" dirty="0">
                <a:effectLst/>
                <a:latin typeface="system-ui"/>
              </a:rPr>
              <a:t>Logistic Regression Model Results</a:t>
            </a:r>
          </a:p>
          <a:p>
            <a:r>
              <a:rPr lang="en-US" sz="1600" dirty="0"/>
              <a:t>The Logistic Regression model's performance is summarized by two key outputs:</a:t>
            </a:r>
          </a:p>
          <a:p>
            <a:pPr marL="461963" indent="-342900">
              <a:buFont typeface="+mj-lt"/>
              <a:buAutoNum type="arabicPeriod"/>
            </a:pPr>
            <a:r>
              <a:rPr lang="en-US" sz="1600" dirty="0"/>
              <a:t> Classification Report (Precision, Recall, F1-score, Accuracy)</a:t>
            </a:r>
          </a:p>
          <a:p>
            <a:pPr marL="461963" indent="-342900">
              <a:buFont typeface="+mj-lt"/>
              <a:buAutoNum type="arabicPeriod"/>
            </a:pPr>
            <a:r>
              <a:rPr lang="en-US" sz="1600" dirty="0"/>
              <a:t> Confusion Matrix (Prediction performance breakdown)</a:t>
            </a:r>
          </a:p>
          <a:p>
            <a:pPr>
              <a:buFont typeface="+mj-lt"/>
              <a:buAutoNum type="arabicPeriod"/>
            </a:pPr>
            <a:endParaRPr lang="en-US" dirty="0"/>
          </a:p>
          <a:p>
            <a:r>
              <a:rPr lang="en-US" b="1" dirty="0"/>
              <a:t>Classification Report Metrics Explained</a:t>
            </a:r>
          </a:p>
          <a:p>
            <a:pPr marL="288925" lvl="1" indent="-231775">
              <a:buFont typeface="Arial" panose="020B0604020202020204" pitchFamily="34" charset="0"/>
              <a:buChar char="•"/>
            </a:pPr>
            <a:r>
              <a:rPr lang="en-US" sz="1600" dirty="0"/>
              <a:t>Accuracy: 71% - The model correctly predicted 71% of the total cases.</a:t>
            </a:r>
          </a:p>
          <a:p>
            <a:pPr marL="288925" lvl="1" indent="-231775">
              <a:buFont typeface="Arial" panose="020B0604020202020204" pitchFamily="34" charset="0"/>
              <a:buChar char="•"/>
            </a:pPr>
            <a:r>
              <a:rPr lang="en-US" sz="1600" dirty="0"/>
              <a:t>Precision for No Alzheimer’s (Class 0): 0.74 - When the model predicts "No Alzheimer’s," it is correct 74% of the time.</a:t>
            </a:r>
          </a:p>
          <a:p>
            <a:pPr marL="288925" lvl="1" indent="-231775">
              <a:buFont typeface="Arial" panose="020B0604020202020204" pitchFamily="34" charset="0"/>
              <a:buChar char="•"/>
            </a:pPr>
            <a:r>
              <a:rPr lang="en-US" sz="1600" dirty="0"/>
              <a:t>Recall for No Alzheimer’s (Class 0): 0.79 - The model captures 79% of actual No Alzheimer’s cases.</a:t>
            </a:r>
          </a:p>
          <a:p>
            <a:pPr marL="288925" lvl="1" indent="-231775">
              <a:buFont typeface="Arial" panose="020B0604020202020204" pitchFamily="34" charset="0"/>
              <a:buChar char="•"/>
            </a:pPr>
            <a:r>
              <a:rPr lang="en-US" sz="1600" dirty="0"/>
              <a:t>Precision for Alzheimer’s (Class 1): 0.67 - When the model predicts "Alzheimer’s," it is correct 67% of the time.</a:t>
            </a:r>
          </a:p>
          <a:p>
            <a:pPr marL="288925" lvl="1" indent="-231775">
              <a:buFont typeface="Arial" panose="020B0604020202020204" pitchFamily="34" charset="0"/>
              <a:buChar char="•"/>
            </a:pPr>
            <a:r>
              <a:rPr lang="en-US" sz="1600" dirty="0"/>
              <a:t>Recall for Alzheimer’s (Class 1): 0.60 - The model captures only 60% of actual Alzheimer’s cases, meaning it is missing 40% of true cases.</a:t>
            </a:r>
          </a:p>
          <a:p>
            <a:pPr marL="288925" lvl="1" indent="-231775">
              <a:buFont typeface="Arial" panose="020B0604020202020204" pitchFamily="34" charset="0"/>
              <a:buChar char="•"/>
            </a:pPr>
            <a:r>
              <a:rPr lang="en-US" sz="1600" dirty="0"/>
              <a:t>F1-score balances Precision and Recall.</a:t>
            </a:r>
          </a:p>
          <a:p>
            <a:r>
              <a:rPr lang="en-US" sz="1600" b="1" dirty="0"/>
              <a:t>Interpretation</a:t>
            </a:r>
          </a:p>
          <a:p>
            <a:pPr marL="285750" indent="-285750">
              <a:buFont typeface="Arial" panose="020B0604020202020204" pitchFamily="34" charset="0"/>
              <a:buChar char="•"/>
            </a:pPr>
            <a:r>
              <a:rPr lang="en-US" sz="1600" dirty="0"/>
              <a:t>The model is better at predicting "No Alzheimer’s" than "Alzheimer’s."</a:t>
            </a:r>
          </a:p>
          <a:p>
            <a:pPr marL="285750" indent="-285750">
              <a:buFont typeface="Arial" panose="020B0604020202020204" pitchFamily="34" charset="0"/>
              <a:buChar char="•"/>
            </a:pPr>
            <a:r>
              <a:rPr lang="en-US" sz="1600" dirty="0"/>
              <a:t>It misses many actual Alzheimer’s cases (lower Recall for class 1).</a:t>
            </a:r>
          </a:p>
          <a:p>
            <a:pPr marL="285750" indent="-285750">
              <a:buFont typeface="Arial" panose="020B0604020202020204" pitchFamily="34" charset="0"/>
              <a:buChar char="•"/>
            </a:pPr>
            <a:r>
              <a:rPr lang="en-US" sz="1600" dirty="0"/>
              <a:t>The overall accuracy is decent (71%) but could improve, especially in detecting Alzheimer’s cases.</a:t>
            </a:r>
          </a:p>
          <a:p>
            <a:pPr>
              <a:buFont typeface="+mj-lt"/>
              <a:buAutoNum type="arabicPeriod"/>
            </a:pPr>
            <a:endParaRPr lang="en-US" dirty="0"/>
          </a:p>
        </p:txBody>
      </p:sp>
      <p:sp>
        <p:nvSpPr>
          <p:cNvPr id="11" name="AutoShape 2" descr="Output image">
            <a:extLst>
              <a:ext uri="{FF2B5EF4-FFF2-40B4-BE49-F238E27FC236}">
                <a16:creationId xmlns:a16="http://schemas.microsoft.com/office/drawing/2014/main" id="{AB5B4385-4B9E-827A-E339-50CB112189F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4" descr="Output image">
            <a:extLst>
              <a:ext uri="{FF2B5EF4-FFF2-40B4-BE49-F238E27FC236}">
                <a16:creationId xmlns:a16="http://schemas.microsoft.com/office/drawing/2014/main" id="{48A55026-555A-6E43-0C58-30CAE144A29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44695969-1B43-CBCD-B262-322D0D96EA8F}"/>
              </a:ext>
            </a:extLst>
          </p:cNvPr>
          <p:cNvPicPr>
            <a:picLocks noChangeAspect="1"/>
          </p:cNvPicPr>
          <p:nvPr/>
        </p:nvPicPr>
        <p:blipFill>
          <a:blip r:embed="rId2"/>
          <a:stretch>
            <a:fillRect/>
          </a:stretch>
        </p:blipFill>
        <p:spPr>
          <a:xfrm>
            <a:off x="6991687" y="1004799"/>
            <a:ext cx="4459408" cy="1844279"/>
          </a:xfrm>
          <a:prstGeom prst="rect">
            <a:avLst/>
          </a:prstGeom>
          <a:ln>
            <a:solidFill>
              <a:schemeClr val="tx1"/>
            </a:solidFill>
          </a:ln>
        </p:spPr>
      </p:pic>
    </p:spTree>
    <p:extLst>
      <p:ext uri="{BB962C8B-B14F-4D97-AF65-F5344CB8AC3E}">
        <p14:creationId xmlns:p14="http://schemas.microsoft.com/office/powerpoint/2010/main" val="1731434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B7918E-0935-FADB-B220-4E572C6CE153}"/>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DB4FF039-F5F8-443D-B34D-33679C3D445A}"/>
              </a:ext>
            </a:extLst>
          </p:cNvPr>
          <p:cNvSpPr txBox="1"/>
          <p:nvPr/>
        </p:nvSpPr>
        <p:spPr>
          <a:xfrm>
            <a:off x="684177" y="575000"/>
            <a:ext cx="6085204" cy="5478423"/>
          </a:xfrm>
          <a:prstGeom prst="rect">
            <a:avLst/>
          </a:prstGeom>
          <a:noFill/>
        </p:spPr>
        <p:txBody>
          <a:bodyPr wrap="square">
            <a:spAutoFit/>
          </a:bodyPr>
          <a:lstStyle/>
          <a:p>
            <a:r>
              <a:rPr lang="en-US" sz="2400" b="1" i="0" dirty="0">
                <a:effectLst/>
                <a:latin typeface="system-ui"/>
              </a:rPr>
              <a:t>Logistic Regression Model Results</a:t>
            </a:r>
          </a:p>
          <a:p>
            <a:r>
              <a:rPr lang="en-US" sz="1600" dirty="0"/>
              <a:t>The Logistic Regression model's performance is summarized by two key outputs:</a:t>
            </a:r>
          </a:p>
          <a:p>
            <a:pPr marL="461963" indent="-342900">
              <a:buFont typeface="+mj-lt"/>
              <a:buAutoNum type="arabicPeriod"/>
            </a:pPr>
            <a:r>
              <a:rPr lang="en-US" sz="1600" dirty="0"/>
              <a:t> Classification Report (Precision, Recall, F1-score, Accuracy)</a:t>
            </a:r>
          </a:p>
          <a:p>
            <a:pPr marL="461963" indent="-342900">
              <a:buFont typeface="+mj-lt"/>
              <a:buAutoNum type="arabicPeriod"/>
            </a:pPr>
            <a:r>
              <a:rPr lang="en-US" sz="1600" dirty="0"/>
              <a:t> Confusion Matrix (Prediction performance breakdown)</a:t>
            </a:r>
          </a:p>
          <a:p>
            <a:pPr>
              <a:buFont typeface="+mj-lt"/>
              <a:buAutoNum type="arabicPeriod"/>
            </a:pPr>
            <a:endParaRPr lang="en-US" dirty="0"/>
          </a:p>
          <a:p>
            <a:r>
              <a:rPr lang="en-US" b="1" dirty="0"/>
              <a:t>Confusion Matrix Metrics Explained</a:t>
            </a:r>
          </a:p>
          <a:p>
            <a:pPr marL="288925" lvl="1" indent="-231775">
              <a:buFont typeface="Arial" panose="020B0604020202020204" pitchFamily="34" charset="0"/>
              <a:buChar char="•"/>
            </a:pPr>
            <a:r>
              <a:rPr lang="en-US" sz="1600" dirty="0"/>
              <a:t>True Positives (TP) = 3704 - Correctly predicted Alzheimer’s cases.</a:t>
            </a:r>
          </a:p>
          <a:p>
            <a:pPr marL="288925" lvl="1" indent="-231775">
              <a:buFont typeface="Arial" panose="020B0604020202020204" pitchFamily="34" charset="0"/>
              <a:buChar char="•"/>
            </a:pPr>
            <a:r>
              <a:rPr lang="en-US" sz="1600" dirty="0"/>
              <a:t>True Negatives (TN) = 6878 - Correctly predicted No Alzheimer’s cases.</a:t>
            </a:r>
          </a:p>
          <a:p>
            <a:pPr marL="288925" lvl="1" indent="-231775">
              <a:buFont typeface="Arial" panose="020B0604020202020204" pitchFamily="34" charset="0"/>
              <a:buChar char="•"/>
            </a:pPr>
            <a:r>
              <a:rPr lang="en-US" sz="1600" dirty="0"/>
              <a:t>False Positives (FP) = 1836 - Incorrectly predicted Alzheimer’s when the person does not have it (Type I Error).</a:t>
            </a:r>
          </a:p>
          <a:p>
            <a:pPr marL="288925" lvl="1" indent="-231775">
              <a:buFont typeface="Arial" panose="020B0604020202020204" pitchFamily="34" charset="0"/>
              <a:buChar char="•"/>
            </a:pPr>
            <a:r>
              <a:rPr lang="en-US" sz="1600" dirty="0"/>
              <a:t>False Negatives (FN) = 2439 - Missed real Alzheimer’s cases (Type II Error - More Critical).</a:t>
            </a:r>
          </a:p>
          <a:p>
            <a:pPr marL="57150" lvl="1"/>
            <a:r>
              <a:rPr lang="en-US" sz="1600" b="1" dirty="0"/>
              <a:t>Interpretation</a:t>
            </a:r>
          </a:p>
          <a:p>
            <a:pPr marL="285750" indent="-285750">
              <a:buFont typeface="Arial" panose="020B0604020202020204" pitchFamily="34" charset="0"/>
              <a:buChar char="•"/>
            </a:pPr>
            <a:r>
              <a:rPr lang="en-US" sz="1600" dirty="0"/>
              <a:t>The model is better at predicting "No Alzheimer’s" than "Alzheimer’s."</a:t>
            </a:r>
          </a:p>
          <a:p>
            <a:pPr marL="285750" indent="-285750">
              <a:buFont typeface="Arial" panose="020B0604020202020204" pitchFamily="34" charset="0"/>
              <a:buChar char="•"/>
            </a:pPr>
            <a:r>
              <a:rPr lang="en-US" sz="1600" dirty="0"/>
              <a:t>It misses many actual Alzheimer’s cases (lower Recall for class 1).</a:t>
            </a:r>
          </a:p>
          <a:p>
            <a:pPr marL="285750" indent="-285750">
              <a:buFont typeface="Arial" panose="020B0604020202020204" pitchFamily="34" charset="0"/>
              <a:buChar char="•"/>
            </a:pPr>
            <a:r>
              <a:rPr lang="en-US" sz="1600" dirty="0"/>
              <a:t>The overall accuracy is decent (71%) but could improve, especially in detecting Alzheimer’s cases.</a:t>
            </a:r>
          </a:p>
          <a:p>
            <a:pPr>
              <a:buFont typeface="+mj-lt"/>
              <a:buAutoNum type="arabicPeriod"/>
            </a:pPr>
            <a:endParaRPr lang="en-US" dirty="0"/>
          </a:p>
        </p:txBody>
      </p:sp>
      <p:sp>
        <p:nvSpPr>
          <p:cNvPr id="11" name="AutoShape 2" descr="Output image">
            <a:extLst>
              <a:ext uri="{FF2B5EF4-FFF2-40B4-BE49-F238E27FC236}">
                <a16:creationId xmlns:a16="http://schemas.microsoft.com/office/drawing/2014/main" id="{5863CEFC-724B-B4D3-4198-6B48E5E3289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4" descr="Output image">
            <a:extLst>
              <a:ext uri="{FF2B5EF4-FFF2-40B4-BE49-F238E27FC236}">
                <a16:creationId xmlns:a16="http://schemas.microsoft.com/office/drawing/2014/main" id="{7BAC8859-A16A-C24C-78FF-1F97345A547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02E22378-E78E-22AF-7153-9B6CBF1309D9}"/>
              </a:ext>
            </a:extLst>
          </p:cNvPr>
          <p:cNvPicPr>
            <a:picLocks noChangeAspect="1"/>
          </p:cNvPicPr>
          <p:nvPr/>
        </p:nvPicPr>
        <p:blipFill>
          <a:blip r:embed="rId2"/>
          <a:stretch>
            <a:fillRect/>
          </a:stretch>
        </p:blipFill>
        <p:spPr>
          <a:xfrm>
            <a:off x="6846938" y="1406429"/>
            <a:ext cx="5181866" cy="3740342"/>
          </a:xfrm>
          <a:prstGeom prst="rect">
            <a:avLst/>
          </a:prstGeom>
        </p:spPr>
      </p:pic>
    </p:spTree>
    <p:extLst>
      <p:ext uri="{BB962C8B-B14F-4D97-AF65-F5344CB8AC3E}">
        <p14:creationId xmlns:p14="http://schemas.microsoft.com/office/powerpoint/2010/main" val="3766414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7CD613-ADE3-E5D2-3E26-4D8F5CDF1D60}"/>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055467CC-A3AB-3212-A66E-509ED0087E26}"/>
              </a:ext>
            </a:extLst>
          </p:cNvPr>
          <p:cNvSpPr txBox="1"/>
          <p:nvPr/>
        </p:nvSpPr>
        <p:spPr>
          <a:xfrm>
            <a:off x="577275" y="402118"/>
            <a:ext cx="6085204" cy="6663363"/>
          </a:xfrm>
          <a:prstGeom prst="rect">
            <a:avLst/>
          </a:prstGeom>
          <a:noFill/>
        </p:spPr>
        <p:txBody>
          <a:bodyPr wrap="square">
            <a:spAutoFit/>
          </a:bodyPr>
          <a:lstStyle/>
          <a:p>
            <a:r>
              <a:rPr lang="en-US" sz="2400" b="1" dirty="0"/>
              <a:t>Support Vector Machine (SVM) </a:t>
            </a:r>
            <a:r>
              <a:rPr lang="en-US" sz="2400" b="1" i="0" dirty="0">
                <a:effectLst/>
                <a:latin typeface="system-ui"/>
              </a:rPr>
              <a:t> Model Results</a:t>
            </a:r>
          </a:p>
          <a:p>
            <a:r>
              <a:rPr lang="en-US" sz="1600" dirty="0"/>
              <a:t>The SVM model's performance is summarized through two key outputs: </a:t>
            </a:r>
          </a:p>
          <a:p>
            <a:pPr marL="342900" indent="-342900">
              <a:buFont typeface="+mj-lt"/>
              <a:buAutoNum type="arabicPeriod"/>
            </a:pPr>
            <a:r>
              <a:rPr lang="en-US" sz="1600" dirty="0"/>
              <a:t>Classification Report (Precision, Recall, F1-score, Accuracy)</a:t>
            </a:r>
          </a:p>
          <a:p>
            <a:pPr marL="346075" indent="-346075">
              <a:buFont typeface="+mj-lt"/>
              <a:buAutoNum type="arabicPeriod"/>
            </a:pPr>
            <a:r>
              <a:rPr lang="en-US" sz="1600" dirty="0"/>
              <a:t>Confusion Matrix (Illustrates how well the model classified Alzheimer's vs. No Alzheimer's cases)</a:t>
            </a:r>
          </a:p>
          <a:p>
            <a:endParaRPr lang="en-US" sz="900" b="1" dirty="0"/>
          </a:p>
          <a:p>
            <a:r>
              <a:rPr lang="en-US" b="1" dirty="0"/>
              <a:t>Classification Report Metrics Explained</a:t>
            </a:r>
          </a:p>
          <a:p>
            <a:pPr marL="288925" lvl="1" indent="-231775">
              <a:buFont typeface="Arial" panose="020B0604020202020204" pitchFamily="34" charset="0"/>
              <a:buChar char="•"/>
            </a:pPr>
            <a:r>
              <a:rPr lang="en-US" sz="1600" dirty="0"/>
              <a:t>Accuracy: 72% - The model correctly predicts 72% of cases overall.</a:t>
            </a:r>
          </a:p>
          <a:p>
            <a:pPr marL="288925" lvl="1" indent="-231775">
              <a:buFont typeface="Arial" panose="020B0604020202020204" pitchFamily="34" charset="0"/>
              <a:buChar char="•"/>
            </a:pPr>
            <a:r>
              <a:rPr lang="en-US" sz="1600" dirty="0"/>
              <a:t>Precision for No Alzheimer’s (Class 0): 0.75 – When the model predicts "No Alzheimer’s," it is correct 75% of the time.</a:t>
            </a:r>
          </a:p>
          <a:p>
            <a:pPr marL="288925" lvl="1" indent="-231775">
              <a:buFont typeface="Arial" panose="020B0604020202020204" pitchFamily="34" charset="0"/>
              <a:buChar char="•"/>
            </a:pPr>
            <a:r>
              <a:rPr lang="en-US" sz="1600" dirty="0"/>
              <a:t>Recall for No Alzheimer’s (Class 0): 0.77 – The model captures 77% of actual No Alzheimer’s cases.</a:t>
            </a:r>
          </a:p>
          <a:p>
            <a:pPr marL="288925" lvl="1" indent="-231775">
              <a:buFont typeface="Arial" panose="020B0604020202020204" pitchFamily="34" charset="0"/>
              <a:buChar char="•"/>
            </a:pPr>
            <a:r>
              <a:rPr lang="en-US" sz="1600" dirty="0"/>
              <a:t>Precision for Alzheimer’s (Class 1): 0.66 – When the model predicts "Alzheimer’s," it is correct 66% of the time.</a:t>
            </a:r>
          </a:p>
          <a:p>
            <a:pPr marL="288925" lvl="1" indent="-231775">
              <a:buFont typeface="Arial" panose="020B0604020202020204" pitchFamily="34" charset="0"/>
              <a:buChar char="•"/>
            </a:pPr>
            <a:r>
              <a:rPr lang="en-US" sz="1600" dirty="0"/>
              <a:t>Recall for Alzheimer’s (Class 1): 0.64 – The model identifies only 64% of actual Alzheimer’s cases, meaning it misses 36%.</a:t>
            </a:r>
          </a:p>
          <a:p>
            <a:pPr marL="288925" lvl="1" indent="-231775">
              <a:buFont typeface="Arial" panose="020B0604020202020204" pitchFamily="34" charset="0"/>
              <a:buChar char="•"/>
            </a:pPr>
            <a:r>
              <a:rPr lang="en-US" sz="1600" dirty="0"/>
              <a:t>F1-score (harmonic mean of precision and recall) suggests a slightly better balance compared to Logistic Regression..</a:t>
            </a:r>
          </a:p>
          <a:p>
            <a:r>
              <a:rPr lang="en-US" sz="1600" b="1" dirty="0"/>
              <a:t>Interpretation</a:t>
            </a:r>
          </a:p>
          <a:p>
            <a:pPr marL="285750" indent="-285750">
              <a:buFont typeface="Arial" panose="020B0604020202020204" pitchFamily="34" charset="0"/>
              <a:buChar char="•"/>
            </a:pPr>
            <a:r>
              <a:rPr lang="en-US" sz="1600" dirty="0"/>
              <a:t>The model performs slightly better than Logistic Regression (72% vs. 71% accuracy).</a:t>
            </a:r>
          </a:p>
          <a:p>
            <a:pPr marL="285750" indent="-285750">
              <a:buFont typeface="Arial" panose="020B0604020202020204" pitchFamily="34" charset="0"/>
              <a:buChar char="•"/>
            </a:pPr>
            <a:r>
              <a:rPr lang="en-US" sz="1600" dirty="0"/>
              <a:t>Recall for Alzheimer’s (Class 1) increased slightly (64% vs. 60%), meaning it detects more true cases than Logistic Regression.</a:t>
            </a:r>
          </a:p>
          <a:p>
            <a:pPr marL="285750" indent="-285750">
              <a:buFont typeface="Arial" panose="020B0604020202020204" pitchFamily="34" charset="0"/>
              <a:buChar char="•"/>
            </a:pPr>
            <a:r>
              <a:rPr lang="en-US" sz="1600" dirty="0"/>
              <a:t>Precision for Alzheimer’s remains lower (66%), indicating that some people without Alzheimer's are being misclassified.</a:t>
            </a:r>
            <a:endParaRPr lang="en-US" dirty="0"/>
          </a:p>
        </p:txBody>
      </p:sp>
      <p:sp>
        <p:nvSpPr>
          <p:cNvPr id="11" name="AutoShape 2" descr="Output image">
            <a:extLst>
              <a:ext uri="{FF2B5EF4-FFF2-40B4-BE49-F238E27FC236}">
                <a16:creationId xmlns:a16="http://schemas.microsoft.com/office/drawing/2014/main" id="{9983FA1B-5699-A0E5-2D5B-53DBA7C24C0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4" descr="Output image">
            <a:extLst>
              <a:ext uri="{FF2B5EF4-FFF2-40B4-BE49-F238E27FC236}">
                <a16:creationId xmlns:a16="http://schemas.microsoft.com/office/drawing/2014/main" id="{A68D4969-D826-E380-24DC-B6A2D23AC5C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A40CA319-0AAB-3834-D085-727D0705DE24}"/>
              </a:ext>
            </a:extLst>
          </p:cNvPr>
          <p:cNvPicPr>
            <a:picLocks noChangeAspect="1"/>
          </p:cNvPicPr>
          <p:nvPr/>
        </p:nvPicPr>
        <p:blipFill>
          <a:blip r:embed="rId2"/>
          <a:stretch>
            <a:fillRect/>
          </a:stretch>
        </p:blipFill>
        <p:spPr>
          <a:xfrm>
            <a:off x="6899818" y="1237202"/>
            <a:ext cx="4946878" cy="2039398"/>
          </a:xfrm>
          <a:prstGeom prst="rect">
            <a:avLst/>
          </a:prstGeom>
          <a:noFill/>
          <a:ln>
            <a:solidFill>
              <a:schemeClr val="tx1"/>
            </a:solidFill>
          </a:ln>
        </p:spPr>
      </p:pic>
    </p:spTree>
    <p:extLst>
      <p:ext uri="{BB962C8B-B14F-4D97-AF65-F5344CB8AC3E}">
        <p14:creationId xmlns:p14="http://schemas.microsoft.com/office/powerpoint/2010/main" val="1987460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302AB-CEDA-4E89-A1DC-6BABC9C3F7D4}"/>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05AD07EA-4B74-4BFA-A23D-5147B6A28FC4}"/>
              </a:ext>
            </a:extLst>
          </p:cNvPr>
          <p:cNvSpPr>
            <a:spLocks noGrp="1"/>
          </p:cNvSpPr>
          <p:nvPr>
            <p:ph idx="1"/>
          </p:nvPr>
        </p:nvSpPr>
        <p:spPr/>
        <p:txBody>
          <a:bodyPr>
            <a:normAutofit/>
          </a:bodyPr>
          <a:lstStyle/>
          <a:p>
            <a:r>
              <a:rPr lang="en-US" dirty="0"/>
              <a:t>Alzheimer’s disease progresses through multiple stages, from mild cognitive impairment (MCI) to severe dementia. Early identification of patients at risk of rapid progression can improve patient management, treatment planning, and quality of life. By analyzing demographic, genetic, lifestyle, and medical data, machine learning models can help predict how quickly an individual will progress from early-stage cognitive decline to advanced Alzheimer’s disease.</a:t>
            </a:r>
          </a:p>
        </p:txBody>
      </p:sp>
    </p:spTree>
    <p:extLst>
      <p:ext uri="{BB962C8B-B14F-4D97-AF65-F5344CB8AC3E}">
        <p14:creationId xmlns:p14="http://schemas.microsoft.com/office/powerpoint/2010/main" val="1880678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0097FE-F5EB-5E7E-2416-43226BD9F7E1}"/>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7218CD6E-72AF-2E89-7622-936E7784D6FD}"/>
              </a:ext>
            </a:extLst>
          </p:cNvPr>
          <p:cNvSpPr txBox="1"/>
          <p:nvPr/>
        </p:nvSpPr>
        <p:spPr>
          <a:xfrm>
            <a:off x="684177" y="575000"/>
            <a:ext cx="6085204" cy="609397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Support Vector Machine (SVM) </a:t>
            </a:r>
            <a:r>
              <a:rPr kumimoji="0" lang="en-US" sz="2400" b="1" i="0" u="none" strike="noStrike" kern="1200" cap="none" spc="0" normalizeH="0" baseline="0" noProof="0" dirty="0">
                <a:ln>
                  <a:noFill/>
                </a:ln>
                <a:solidFill>
                  <a:prstClr val="black"/>
                </a:solidFill>
                <a:effectLst/>
                <a:uLnTx/>
                <a:uFillTx/>
                <a:latin typeface="system-ui"/>
                <a:ea typeface="+mn-ea"/>
                <a:cs typeface="+mn-cs"/>
              </a:rPr>
              <a:t> Model Results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SVM model's performance is summarized through two key outputs: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Classification Report (Precision, Recall, F1-score, Accuracy)</a:t>
            </a:r>
          </a:p>
          <a:p>
            <a:pPr marL="346075" marR="0" lvl="0" indent="-346075"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Confusion Matrix (Illustrates how well the model classified Alzheimer's vs. No Alzheimer's cases)</a:t>
            </a:r>
            <a:endParaRPr lang="en-US" sz="1600" dirty="0"/>
          </a:p>
          <a:p>
            <a:pPr>
              <a:buFont typeface="+mj-lt"/>
              <a:buAutoNum type="arabicPeriod"/>
            </a:pPr>
            <a:endParaRPr lang="en-US" sz="800" dirty="0"/>
          </a:p>
          <a:p>
            <a:r>
              <a:rPr lang="en-US" b="1" dirty="0"/>
              <a:t>Confusion Matrix Metrics Explained</a:t>
            </a:r>
          </a:p>
          <a:p>
            <a:pPr marL="288925" lvl="1" indent="-231775">
              <a:buFont typeface="Arial" panose="020B0604020202020204" pitchFamily="34" charset="0"/>
              <a:buChar char="•"/>
            </a:pPr>
            <a:r>
              <a:rPr lang="en-US" sz="1600" dirty="0"/>
              <a:t>True Positives (TP) = 3933 – Correctly predicted Alzheimer’s cases.</a:t>
            </a:r>
          </a:p>
          <a:p>
            <a:pPr marL="288925" lvl="1" indent="-231775">
              <a:buFont typeface="Arial" panose="020B0604020202020204" pitchFamily="34" charset="0"/>
              <a:buChar char="•"/>
            </a:pPr>
            <a:r>
              <a:rPr lang="en-US" sz="1600" dirty="0"/>
              <a:t>True Negatives (TN) = 6705 – Correctly predicted No Alzheimer’s cases.</a:t>
            </a:r>
          </a:p>
          <a:p>
            <a:pPr marL="288925" lvl="1" indent="-231775">
              <a:buFont typeface="Arial" panose="020B0604020202020204" pitchFamily="34" charset="0"/>
              <a:buChar char="•"/>
            </a:pPr>
            <a:r>
              <a:rPr lang="en-US" sz="1600" dirty="0"/>
              <a:t>False Positives (FP) = 2009 – Incorrectly predicted Alzheimer’s when the person does not have it (Type I Error).</a:t>
            </a:r>
          </a:p>
          <a:p>
            <a:pPr marL="288925" lvl="1" indent="-231775">
              <a:buFont typeface="Arial" panose="020B0604020202020204" pitchFamily="34" charset="0"/>
              <a:buChar char="•"/>
            </a:pPr>
            <a:r>
              <a:rPr lang="en-US" sz="1600" dirty="0"/>
              <a:t>False Negatives (FN) = 2210 – Missed real Alzheimer’s cases (Type II Error).</a:t>
            </a:r>
          </a:p>
          <a:p>
            <a:pPr marL="57150" lvl="1"/>
            <a:r>
              <a:rPr lang="en-US" sz="1600" b="1" dirty="0"/>
              <a:t>Interpretation</a:t>
            </a:r>
          </a:p>
          <a:p>
            <a:pPr marL="285750" indent="-285750">
              <a:buFont typeface="Arial" panose="020B0604020202020204" pitchFamily="34" charset="0"/>
              <a:buChar char="•"/>
            </a:pPr>
            <a:r>
              <a:rPr lang="en-US" sz="1600" dirty="0"/>
              <a:t>The False Negative rate (2210 missed diagnoses) is still high but slightly better than Logistic Regression.</a:t>
            </a:r>
          </a:p>
          <a:p>
            <a:pPr marL="285750" indent="-285750">
              <a:buFont typeface="Arial" panose="020B0604020202020204" pitchFamily="34" charset="0"/>
              <a:buChar char="•"/>
            </a:pPr>
            <a:r>
              <a:rPr lang="en-US" sz="1600" dirty="0"/>
              <a:t>False Positives (2009 cases) are similar to Logistic Regression, meaning some healthy individuals are mistakenly diagnosed.</a:t>
            </a:r>
          </a:p>
          <a:p>
            <a:pPr marL="285750" indent="-285750">
              <a:buFont typeface="Arial" panose="020B0604020202020204" pitchFamily="34" charset="0"/>
              <a:buChar char="•"/>
            </a:pPr>
            <a:r>
              <a:rPr lang="en-US" sz="1600" dirty="0"/>
              <a:t>The increase in correctly classified Alzheimer’s cases (3933 vs. 3704 in Logistic Regression) suggests SVM provides a small but meaningful improvement in recognizing true cases</a:t>
            </a:r>
          </a:p>
          <a:p>
            <a:pPr>
              <a:buFont typeface="+mj-lt"/>
              <a:buAutoNum type="arabicPeriod"/>
            </a:pPr>
            <a:endParaRPr lang="en-US" dirty="0"/>
          </a:p>
        </p:txBody>
      </p:sp>
      <p:sp>
        <p:nvSpPr>
          <p:cNvPr id="11" name="AutoShape 2" descr="Output image">
            <a:extLst>
              <a:ext uri="{FF2B5EF4-FFF2-40B4-BE49-F238E27FC236}">
                <a16:creationId xmlns:a16="http://schemas.microsoft.com/office/drawing/2014/main" id="{036AD464-D4E9-AAA6-4474-58C2BBB5FCF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4" descr="Output image">
            <a:extLst>
              <a:ext uri="{FF2B5EF4-FFF2-40B4-BE49-F238E27FC236}">
                <a16:creationId xmlns:a16="http://schemas.microsoft.com/office/drawing/2014/main" id="{29FD5778-47C2-CC00-8A21-D9B9C0FACB7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9CDC183D-9F44-2442-5AB0-306BC9316626}"/>
              </a:ext>
            </a:extLst>
          </p:cNvPr>
          <p:cNvPicPr>
            <a:picLocks noChangeAspect="1"/>
          </p:cNvPicPr>
          <p:nvPr/>
        </p:nvPicPr>
        <p:blipFill>
          <a:blip r:embed="rId2"/>
          <a:stretch>
            <a:fillRect/>
          </a:stretch>
        </p:blipFill>
        <p:spPr>
          <a:xfrm>
            <a:off x="7074181" y="1386127"/>
            <a:ext cx="4586042" cy="3387417"/>
          </a:xfrm>
          <a:prstGeom prst="rect">
            <a:avLst/>
          </a:prstGeom>
        </p:spPr>
      </p:pic>
    </p:spTree>
    <p:extLst>
      <p:ext uri="{BB962C8B-B14F-4D97-AF65-F5344CB8AC3E}">
        <p14:creationId xmlns:p14="http://schemas.microsoft.com/office/powerpoint/2010/main" val="3687391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7E6E69-A88C-9416-9985-A9D08FB10901}"/>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96CF7DE7-ECA9-AE7B-E40B-428C7AB3B459}"/>
              </a:ext>
            </a:extLst>
          </p:cNvPr>
          <p:cNvSpPr txBox="1"/>
          <p:nvPr/>
        </p:nvSpPr>
        <p:spPr>
          <a:xfrm>
            <a:off x="648837" y="158874"/>
            <a:ext cx="6085204" cy="6540252"/>
          </a:xfrm>
          <a:prstGeom prst="rect">
            <a:avLst/>
          </a:prstGeom>
          <a:noFill/>
        </p:spPr>
        <p:txBody>
          <a:bodyPr wrap="square">
            <a:spAutoFit/>
          </a:bodyPr>
          <a:lstStyle/>
          <a:p>
            <a:r>
              <a:rPr lang="en-US" sz="2400" b="1" dirty="0"/>
              <a:t>Random Forest </a:t>
            </a:r>
            <a:r>
              <a:rPr lang="en-US" sz="2400" b="1" i="0" dirty="0">
                <a:effectLst/>
                <a:latin typeface="system-ui"/>
              </a:rPr>
              <a:t>Model Results</a:t>
            </a:r>
          </a:p>
          <a:p>
            <a:r>
              <a:rPr lang="en-US" sz="1600" dirty="0"/>
              <a:t>The random Forest model's performance is summarized through two key outputs: </a:t>
            </a:r>
          </a:p>
          <a:p>
            <a:pPr marL="342900" indent="-342900">
              <a:buFont typeface="+mj-lt"/>
              <a:buAutoNum type="arabicPeriod"/>
            </a:pPr>
            <a:r>
              <a:rPr lang="en-US" sz="1600" dirty="0"/>
              <a:t>Classification Report (Precision, Recall, F1-score, Accuracy)</a:t>
            </a:r>
          </a:p>
          <a:p>
            <a:pPr marL="346075" indent="-346075">
              <a:buFont typeface="+mj-lt"/>
              <a:buAutoNum type="arabicPeriod"/>
            </a:pPr>
            <a:r>
              <a:rPr lang="en-US" sz="1600" dirty="0"/>
              <a:t>Confusion Matrix (Breakdown of correctly and incorrectly classified cases.)</a:t>
            </a:r>
          </a:p>
          <a:p>
            <a:endParaRPr lang="en-US" sz="900" b="1" dirty="0"/>
          </a:p>
          <a:p>
            <a:r>
              <a:rPr lang="en-US" b="1" dirty="0"/>
              <a:t>Classification Report Metrics Explained</a:t>
            </a:r>
          </a:p>
          <a:p>
            <a:pPr marL="288925" lvl="1" indent="-231775">
              <a:buFont typeface="Arial" panose="020B0604020202020204" pitchFamily="34" charset="0"/>
              <a:buChar char="•"/>
            </a:pPr>
            <a:r>
              <a:rPr lang="en-US" sz="1600" dirty="0"/>
              <a:t>Accuracy: 72% – The model correctly predicts 72% of total cases.</a:t>
            </a:r>
          </a:p>
          <a:p>
            <a:pPr marL="288925" lvl="1" indent="-231775">
              <a:buFont typeface="Arial" panose="020B0604020202020204" pitchFamily="34" charset="0"/>
              <a:buChar char="•"/>
            </a:pPr>
            <a:r>
              <a:rPr lang="en-US" sz="1600" dirty="0"/>
              <a:t>Precision for No Alzheimer’s (Class 0): 0.76 – When predicting "No Alzheimer’s," it's correct 76% of the time.</a:t>
            </a:r>
          </a:p>
          <a:p>
            <a:pPr marL="288925" lvl="1" indent="-231775">
              <a:buFont typeface="Arial" panose="020B0604020202020204" pitchFamily="34" charset="0"/>
              <a:buChar char="•"/>
            </a:pPr>
            <a:r>
              <a:rPr lang="en-US" sz="1600" dirty="0"/>
              <a:t>Recall for No Alzheimer’s (Class 0): 0.77 – The model detects 77% of true No Alzheimer’s cases.</a:t>
            </a:r>
          </a:p>
          <a:p>
            <a:pPr marL="288925" lvl="1" indent="-231775">
              <a:buFont typeface="Arial" panose="020B0604020202020204" pitchFamily="34" charset="0"/>
              <a:buChar char="•"/>
            </a:pPr>
            <a:r>
              <a:rPr lang="en-US" sz="1600" dirty="0"/>
              <a:t>Precision for Alzheimer’s (Class 1): 0.67 – When predicting "Alzheimer’s," it's correct 67% of the time.</a:t>
            </a:r>
          </a:p>
          <a:p>
            <a:pPr marL="288925" lvl="1" indent="-231775">
              <a:buFont typeface="Arial" panose="020B0604020202020204" pitchFamily="34" charset="0"/>
              <a:buChar char="•"/>
            </a:pPr>
            <a:r>
              <a:rPr lang="en-US" sz="1600" dirty="0"/>
              <a:t>Recall for Alzheimer’s (Class 1): 0.65 – The model captures 65% of actual Alzheimer’s cases, meaning 35% are missed.F1-score balances precision and recall, and it's slightly better than Logistic Regression but very close to SVM.</a:t>
            </a:r>
          </a:p>
          <a:p>
            <a:r>
              <a:rPr lang="en-US" sz="1600" b="1" dirty="0"/>
              <a:t>Interpretation</a:t>
            </a:r>
          </a:p>
          <a:p>
            <a:pPr marL="285750" indent="-285750">
              <a:buFont typeface="Arial" panose="020B0604020202020204" pitchFamily="34" charset="0"/>
              <a:buChar char="•"/>
            </a:pPr>
            <a:r>
              <a:rPr lang="en-US" sz="1600" dirty="0"/>
              <a:t>Random Forest achieves the same accuracy as SVM (72%).</a:t>
            </a:r>
          </a:p>
          <a:p>
            <a:pPr marL="285750" indent="-285750">
              <a:buFont typeface="Arial" panose="020B0604020202020204" pitchFamily="34" charset="0"/>
              <a:buChar char="•"/>
            </a:pPr>
            <a:r>
              <a:rPr lang="en-US" sz="1600" dirty="0"/>
              <a:t>Recall for Alzheimer’s cases (65%) is slightly better than Logistic Regression (60%) but very close to SVM (64%).</a:t>
            </a:r>
          </a:p>
          <a:p>
            <a:pPr marL="285750" indent="-285750">
              <a:buFont typeface="Arial" panose="020B0604020202020204" pitchFamily="34" charset="0"/>
              <a:buChar char="•"/>
            </a:pPr>
            <a:r>
              <a:rPr lang="en-US" sz="1600" dirty="0"/>
              <a:t>Precision remains similar across models.F1-scores suggest balanced performance, meaning it’s good at classifying both classes but still struggles with detecting Alzheimer’s cases fully..</a:t>
            </a:r>
            <a:endParaRPr lang="en-US" dirty="0"/>
          </a:p>
        </p:txBody>
      </p:sp>
      <p:sp>
        <p:nvSpPr>
          <p:cNvPr id="11" name="AutoShape 2" descr="Output image">
            <a:extLst>
              <a:ext uri="{FF2B5EF4-FFF2-40B4-BE49-F238E27FC236}">
                <a16:creationId xmlns:a16="http://schemas.microsoft.com/office/drawing/2014/main" id="{88A4F7D2-AEEB-4EA1-FCF9-7B869FD4210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4" descr="Output image">
            <a:extLst>
              <a:ext uri="{FF2B5EF4-FFF2-40B4-BE49-F238E27FC236}">
                <a16:creationId xmlns:a16="http://schemas.microsoft.com/office/drawing/2014/main" id="{0BFF0815-0701-634F-96F8-0A637AF9F05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1BD8A466-0809-98B7-3BF4-1F1433D70D24}"/>
              </a:ext>
            </a:extLst>
          </p:cNvPr>
          <p:cNvPicPr>
            <a:picLocks noChangeAspect="1"/>
          </p:cNvPicPr>
          <p:nvPr/>
        </p:nvPicPr>
        <p:blipFill>
          <a:blip r:embed="rId2"/>
          <a:stretch>
            <a:fillRect/>
          </a:stretch>
        </p:blipFill>
        <p:spPr>
          <a:xfrm>
            <a:off x="7094102" y="1377070"/>
            <a:ext cx="4564646" cy="1787632"/>
          </a:xfrm>
          <a:prstGeom prst="rect">
            <a:avLst/>
          </a:prstGeom>
          <a:ln>
            <a:solidFill>
              <a:schemeClr val="tx1"/>
            </a:solidFill>
          </a:ln>
        </p:spPr>
      </p:pic>
    </p:spTree>
    <p:extLst>
      <p:ext uri="{BB962C8B-B14F-4D97-AF65-F5344CB8AC3E}">
        <p14:creationId xmlns:p14="http://schemas.microsoft.com/office/powerpoint/2010/main" val="3291654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0E1639-7DB3-8E1A-06A3-B6E6A3B78772}"/>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8479F4C1-0C5E-32EE-BDA9-5CB9A13ACE18}"/>
              </a:ext>
            </a:extLst>
          </p:cNvPr>
          <p:cNvSpPr txBox="1"/>
          <p:nvPr/>
        </p:nvSpPr>
        <p:spPr>
          <a:xfrm>
            <a:off x="652287" y="228123"/>
            <a:ext cx="6085204" cy="6401753"/>
          </a:xfrm>
          <a:prstGeom prst="rect">
            <a:avLst/>
          </a:prstGeom>
          <a:noFill/>
        </p:spPr>
        <p:txBody>
          <a:bodyPr wrap="square">
            <a:spAutoFit/>
          </a:bodyPr>
          <a:lstStyle/>
          <a:p>
            <a:r>
              <a:rPr lang="en-US" sz="2000" b="1" dirty="0"/>
              <a:t>Random Forest </a:t>
            </a:r>
            <a:r>
              <a:rPr lang="en-US" sz="2000" b="1" i="0" dirty="0">
                <a:effectLst/>
                <a:latin typeface="system-ui"/>
              </a:rPr>
              <a:t>Model Results</a:t>
            </a:r>
          </a:p>
          <a:p>
            <a:r>
              <a:rPr lang="en-US" sz="1600" dirty="0"/>
              <a:t>The random Forest model's performance is summarized through two key outputs: </a:t>
            </a:r>
          </a:p>
          <a:p>
            <a:pPr marL="342900" indent="-342900">
              <a:buFont typeface="+mj-lt"/>
              <a:buAutoNum type="arabicPeriod"/>
            </a:pPr>
            <a:r>
              <a:rPr lang="en-US" sz="1600" dirty="0"/>
              <a:t>Classification Report (Precision, Recall, F1-score, Accuracy)</a:t>
            </a:r>
          </a:p>
          <a:p>
            <a:pPr marL="346075" indent="-346075">
              <a:buFont typeface="+mj-lt"/>
              <a:buAutoNum type="arabicPeriod"/>
            </a:pPr>
            <a:r>
              <a:rPr lang="en-US" sz="1600" dirty="0"/>
              <a:t>Confusion Matrix (Breakdown of correctly and incorrectly classified cases.)</a:t>
            </a:r>
          </a:p>
          <a:p>
            <a:pPr>
              <a:buFont typeface="+mj-lt"/>
              <a:buAutoNum type="arabicPeriod"/>
            </a:pPr>
            <a:endParaRPr lang="en-US" sz="800" dirty="0"/>
          </a:p>
          <a:p>
            <a:r>
              <a:rPr lang="en-US" b="1" dirty="0"/>
              <a:t>Confusion Matrix Metrics Explained</a:t>
            </a:r>
          </a:p>
          <a:p>
            <a:pPr marL="288925" lvl="1" indent="-231775">
              <a:buFont typeface="Arial" panose="020B0604020202020204" pitchFamily="34" charset="0"/>
              <a:buChar char="•"/>
            </a:pPr>
            <a:r>
              <a:rPr lang="en-US" sz="1600" dirty="0"/>
              <a:t>Accuracy: 72% – The model correctly predicts 72% of total cases.</a:t>
            </a:r>
          </a:p>
          <a:p>
            <a:pPr marL="288925" lvl="1" indent="-231775">
              <a:buFont typeface="Arial" panose="020B0604020202020204" pitchFamily="34" charset="0"/>
              <a:buChar char="•"/>
            </a:pPr>
            <a:r>
              <a:rPr lang="en-US" sz="1600" dirty="0"/>
              <a:t>Precision for No Alzheimer’s (Class 0): 0.76—Predicting “No Alzheimer’s “ is correct 76% of the time.</a:t>
            </a:r>
          </a:p>
          <a:p>
            <a:pPr marL="288925" lvl="1" indent="-231775">
              <a:buFont typeface="Arial" panose="020B0604020202020204" pitchFamily="34" charset="0"/>
              <a:buChar char="•"/>
            </a:pPr>
            <a:r>
              <a:rPr lang="en-US" sz="1600" dirty="0"/>
              <a:t>Recall for No Alzheimer’s (Class 0): 0.77 – The model detects 77% of true No Alzheimer’s cases.</a:t>
            </a:r>
          </a:p>
          <a:p>
            <a:pPr marL="288925" lvl="1" indent="-231775">
              <a:buFont typeface="Arial" panose="020B0604020202020204" pitchFamily="34" charset="0"/>
              <a:buChar char="•"/>
            </a:pPr>
            <a:r>
              <a:rPr lang="en-US" sz="1600" dirty="0"/>
              <a:t>Precision for Alzheimer’s (Class 1): 0.67—Predicting Alzheimer’s is correct 67% of the time.</a:t>
            </a:r>
          </a:p>
          <a:p>
            <a:pPr marL="288925" lvl="1" indent="-231775">
              <a:buFont typeface="Arial" panose="020B0604020202020204" pitchFamily="34" charset="0"/>
              <a:buChar char="•"/>
            </a:pPr>
            <a:r>
              <a:rPr lang="en-US" sz="1600" dirty="0"/>
              <a:t>Recall for Alzheimer’s (Class 1): 0.65—The model captures 65% of actual Alzheimer’s cases, meaning 35% are missed. The F1-score balances precision and recall, and it's slightly better than Logistic Regression but very close to SVM.</a:t>
            </a:r>
          </a:p>
          <a:p>
            <a:pPr marL="57150" lvl="1"/>
            <a:r>
              <a:rPr lang="en-US" sz="1600" b="1" dirty="0"/>
              <a:t>Interpretation</a:t>
            </a:r>
          </a:p>
          <a:p>
            <a:pPr marL="285750" indent="-285750">
              <a:buFont typeface="Arial" panose="020B0604020202020204" pitchFamily="34" charset="0"/>
              <a:buChar char="•"/>
            </a:pPr>
            <a:r>
              <a:rPr lang="en-US" sz="1600" dirty="0"/>
              <a:t>Random Forest achieves the same accuracy as SVM (72%).</a:t>
            </a:r>
          </a:p>
          <a:p>
            <a:pPr marL="285750" indent="-285750">
              <a:buFont typeface="Arial" panose="020B0604020202020204" pitchFamily="34" charset="0"/>
              <a:buChar char="•"/>
            </a:pPr>
            <a:r>
              <a:rPr lang="en-US" sz="1600" dirty="0"/>
              <a:t>Recall for Alzheimer’s cases (65%) is slightly better than Logistic Regression (60%) but very close to SVM (64%).</a:t>
            </a:r>
          </a:p>
          <a:p>
            <a:pPr marL="285750" indent="-285750">
              <a:buFont typeface="Arial" panose="020B0604020202020204" pitchFamily="34" charset="0"/>
              <a:buChar char="•"/>
            </a:pPr>
            <a:r>
              <a:rPr lang="en-US" sz="1600" dirty="0"/>
              <a:t>Precision remains similar across models.F1-scores suggest balanced performance, meaning it’s good at classifying both classes but still struggles with detecting Alzheimer’s cases fully.</a:t>
            </a:r>
            <a:endParaRPr lang="en-US" dirty="0"/>
          </a:p>
        </p:txBody>
      </p:sp>
      <p:sp>
        <p:nvSpPr>
          <p:cNvPr id="11" name="AutoShape 2" descr="Output image">
            <a:extLst>
              <a:ext uri="{FF2B5EF4-FFF2-40B4-BE49-F238E27FC236}">
                <a16:creationId xmlns:a16="http://schemas.microsoft.com/office/drawing/2014/main" id="{654B026E-6A4E-6C29-D7DA-38474F97F9E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4" descr="Output image">
            <a:extLst>
              <a:ext uri="{FF2B5EF4-FFF2-40B4-BE49-F238E27FC236}">
                <a16:creationId xmlns:a16="http://schemas.microsoft.com/office/drawing/2014/main" id="{8891F911-EB4D-8AB7-C66C-0831C68D3EF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7904CF94-C9A7-2645-870D-1BCBC4F59A0E}"/>
              </a:ext>
            </a:extLst>
          </p:cNvPr>
          <p:cNvPicPr>
            <a:picLocks noChangeAspect="1"/>
          </p:cNvPicPr>
          <p:nvPr/>
        </p:nvPicPr>
        <p:blipFill>
          <a:blip r:embed="rId2"/>
          <a:stretch>
            <a:fillRect/>
          </a:stretch>
        </p:blipFill>
        <p:spPr>
          <a:xfrm>
            <a:off x="7226581" y="1419065"/>
            <a:ext cx="4586042" cy="3274567"/>
          </a:xfrm>
          <a:prstGeom prst="rect">
            <a:avLst/>
          </a:prstGeom>
        </p:spPr>
      </p:pic>
    </p:spTree>
    <p:extLst>
      <p:ext uri="{BB962C8B-B14F-4D97-AF65-F5344CB8AC3E}">
        <p14:creationId xmlns:p14="http://schemas.microsoft.com/office/powerpoint/2010/main" val="2787583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D78BA6-BD38-EF8C-636A-A46921F6154F}"/>
              </a:ext>
            </a:extLst>
          </p:cNvPr>
          <p:cNvSpPr txBox="1"/>
          <p:nvPr/>
        </p:nvSpPr>
        <p:spPr>
          <a:xfrm>
            <a:off x="750771" y="664143"/>
            <a:ext cx="10443410" cy="5032147"/>
          </a:xfrm>
          <a:prstGeom prst="rect">
            <a:avLst/>
          </a:prstGeom>
          <a:noFill/>
        </p:spPr>
        <p:txBody>
          <a:bodyPr wrap="square">
            <a:spAutoFit/>
          </a:bodyPr>
          <a:lstStyle/>
          <a:p>
            <a:r>
              <a:rPr lang="en-US" sz="2400" b="1" dirty="0"/>
              <a:t>Summary of Machine Learning Results</a:t>
            </a:r>
          </a:p>
          <a:p>
            <a:endParaRPr lang="en-US" sz="900" dirty="0"/>
          </a:p>
          <a:p>
            <a:r>
              <a:rPr lang="en-US" dirty="0"/>
              <a:t>In this section Logistic Regression, Support Vector Machines (SVM), and Random Forest were applied to predict Alzheimer’s disease based on demographic, lifestyle, medical, and genetic factors. </a:t>
            </a:r>
          </a:p>
          <a:p>
            <a:pPr marL="285750" indent="-285750">
              <a:buFont typeface="Arial" panose="020B0604020202020204" pitchFamily="34" charset="0"/>
              <a:buChar char="•"/>
            </a:pPr>
            <a:r>
              <a:rPr lang="en-US" dirty="0"/>
              <a:t>Logistic Regression achieved 71% accuracy but struggled with detecting Alzheimer’s cases (60% recall), missing many true positives.</a:t>
            </a:r>
          </a:p>
          <a:p>
            <a:pPr marL="285750" indent="-285750">
              <a:buFont typeface="Arial" panose="020B0604020202020204" pitchFamily="34" charset="0"/>
              <a:buChar char="•"/>
            </a:pPr>
            <a:r>
              <a:rPr lang="en-US" dirty="0"/>
              <a:t>SVM slightly improved performance (72% accuracy, 64% recall) but still had a high number of missed diagnoses.</a:t>
            </a:r>
          </a:p>
          <a:p>
            <a:pPr marL="285750" indent="-285750">
              <a:buFont typeface="Arial" panose="020B0604020202020204" pitchFamily="34" charset="0"/>
              <a:buChar char="•"/>
            </a:pPr>
            <a:r>
              <a:rPr lang="en-US" dirty="0"/>
              <a:t>Random Forest provided the best balance, maintaining 72% accuracy while improving Alzheimer’s detection (65% recall), reducing false negatives compared to the other models.</a:t>
            </a:r>
          </a:p>
          <a:p>
            <a:r>
              <a:rPr lang="en-US" dirty="0"/>
              <a:t>Despite these improvements, all models still misclassify some Alzheimer’s cases, indicating the need for further refinement through hyperparameter tuning, feature selection, and class balancing techniques.</a:t>
            </a:r>
          </a:p>
          <a:p>
            <a:endParaRPr lang="en-US" dirty="0"/>
          </a:p>
          <a:p>
            <a:r>
              <a:rPr lang="en-US" dirty="0"/>
              <a:t>Next steps include:</a:t>
            </a:r>
          </a:p>
          <a:p>
            <a:pPr marL="342900" indent="-342900">
              <a:buFont typeface="+mj-lt"/>
              <a:buAutoNum type="arabicPeriod"/>
            </a:pPr>
            <a:r>
              <a:rPr lang="en-US" dirty="0"/>
              <a:t>Apply Class Balancing (SMOTE or class weighting).</a:t>
            </a:r>
          </a:p>
          <a:p>
            <a:pPr marL="342900" indent="-342900">
              <a:buFont typeface="+mj-lt"/>
              <a:buAutoNum type="arabicPeriod"/>
            </a:pPr>
            <a:r>
              <a:rPr lang="en-US" dirty="0"/>
              <a:t>Retrain and evaluate models (especially Random Forest).</a:t>
            </a:r>
          </a:p>
          <a:p>
            <a:pPr marL="342900" indent="-342900">
              <a:buFont typeface="+mj-lt"/>
              <a:buAutoNum type="arabicPeriod"/>
            </a:pPr>
            <a:r>
              <a:rPr lang="en-US" dirty="0"/>
              <a:t>Then fine-tune hyperparameters for improved accuracy.</a:t>
            </a:r>
          </a:p>
          <a:p>
            <a:pPr marL="342900" indent="-342900">
              <a:buFont typeface="+mj-lt"/>
              <a:buAutoNum type="arabicPeriod"/>
            </a:pPr>
            <a:r>
              <a:rPr lang="en-US" dirty="0"/>
              <a:t>Consider feature selection if models are still complex or overfitting.</a:t>
            </a:r>
          </a:p>
        </p:txBody>
      </p:sp>
    </p:spTree>
    <p:extLst>
      <p:ext uri="{BB962C8B-B14F-4D97-AF65-F5344CB8AC3E}">
        <p14:creationId xmlns:p14="http://schemas.microsoft.com/office/powerpoint/2010/main" val="684102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AE26A1-4318-F8A3-5722-A32E92685CFC}"/>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D23D8882-2E68-FA38-BA41-7540D1DBD3E0}"/>
              </a:ext>
            </a:extLst>
          </p:cNvPr>
          <p:cNvSpPr txBox="1"/>
          <p:nvPr/>
        </p:nvSpPr>
        <p:spPr>
          <a:xfrm>
            <a:off x="602804" y="302091"/>
            <a:ext cx="7849433" cy="6863417"/>
          </a:xfrm>
          <a:prstGeom prst="rect">
            <a:avLst/>
          </a:prstGeom>
          <a:noFill/>
        </p:spPr>
        <p:txBody>
          <a:bodyPr wrap="square">
            <a:spAutoFit/>
          </a:bodyPr>
          <a:lstStyle/>
          <a:p>
            <a:r>
              <a:rPr lang="en-US" sz="2000" b="1" i="0" dirty="0">
                <a:effectLst/>
                <a:latin typeface="system-ui"/>
              </a:rPr>
              <a:t>Neural Network Models Results</a:t>
            </a:r>
          </a:p>
          <a:p>
            <a:r>
              <a:rPr lang="en-US" dirty="0"/>
              <a:t>The accuracy results for the neural network models in predicting Alzheimer’s disease are as follows:</a:t>
            </a:r>
          </a:p>
          <a:p>
            <a:pPr marL="285750" indent="-285750">
              <a:buFont typeface="Arial" panose="020B0604020202020204" pitchFamily="34" charset="0"/>
              <a:buChar char="•"/>
            </a:pPr>
            <a:r>
              <a:rPr lang="en-US" sz="1600" dirty="0"/>
              <a:t>Neural Network (Dense): 68.97%—A simple, fully connected network provided a solid baseline but could not capture sequential dependencies in the data.</a:t>
            </a:r>
          </a:p>
          <a:p>
            <a:pPr marL="285750" indent="-285750">
              <a:buFont typeface="Arial" panose="020B0604020202020204" pitchFamily="34" charset="0"/>
              <a:buChar char="•"/>
            </a:pPr>
            <a:r>
              <a:rPr lang="en-US" sz="1600" dirty="0"/>
              <a:t>RNN: 67.26% – The Recurrent Neural Network (RNN) showed slightly lower accuracy, likely due to difficulties in handling long-term dependencies.</a:t>
            </a:r>
          </a:p>
          <a:p>
            <a:pPr marL="285750" indent="-285750">
              <a:buFont typeface="Arial" panose="020B0604020202020204" pitchFamily="34" charset="0"/>
              <a:buChar char="•"/>
            </a:pPr>
            <a:r>
              <a:rPr lang="en-US" sz="1600" dirty="0"/>
              <a:t>LSTM: 71.33% – The Long Short-Term Memory (LSTM) model outperformed other models, effectively learning patterns in sequential data and improving Alzheimer’s case detection.</a:t>
            </a:r>
          </a:p>
          <a:p>
            <a:pPr marL="285750" indent="-285750">
              <a:buFont typeface="Arial" panose="020B0604020202020204" pitchFamily="34" charset="0"/>
              <a:buChar char="•"/>
            </a:pPr>
            <a:r>
              <a:rPr lang="en-US" sz="1600" dirty="0"/>
              <a:t>GRU: 70.83% – The Gated Recurrent Unit (GRU) performed similarly to LSTM but with slightly lower accuracy while being more computationally efficient.</a:t>
            </a:r>
          </a:p>
          <a:p>
            <a:r>
              <a:rPr lang="en-US" sz="1600" dirty="0"/>
              <a:t>Interpretation: </a:t>
            </a:r>
          </a:p>
          <a:p>
            <a:pPr marL="285750" indent="-285750">
              <a:buFont typeface="Arial" panose="020B0604020202020204" pitchFamily="34" charset="0"/>
              <a:buChar char="•"/>
            </a:pPr>
            <a:r>
              <a:rPr lang="en-US" sz="1600" dirty="0"/>
              <a:t>STM achieved the highest accuracy (71.33%), retaining important sequential information.</a:t>
            </a:r>
            <a:br>
              <a:rPr lang="en-US" sz="1600" dirty="0"/>
            </a:br>
            <a:r>
              <a:rPr lang="en-US" sz="1600" dirty="0"/>
              <a:t>GRU performed nearly as well as LSTM (70.83%), making it a strong alternative with lower computational cost.</a:t>
            </a:r>
            <a:br>
              <a:rPr lang="en-US" sz="1600" dirty="0"/>
            </a:br>
            <a:r>
              <a:rPr lang="en-US" sz="1600" dirty="0"/>
              <a:t>RNN struggled compared to LSTM and GRU, indicating that Alzheimer’s prediction benefits from models designed for long-term memory retention.</a:t>
            </a:r>
            <a:br>
              <a:rPr lang="en-US" sz="1600" dirty="0"/>
            </a:br>
            <a:r>
              <a:rPr lang="en-US" sz="1600" dirty="0"/>
              <a:t> The fully connected Neural Network (Dense) provided a reasonable baseline, but sequential models (LSTM &amp; GRU) were superior in handling complex patterns in patient data.</a:t>
            </a:r>
          </a:p>
          <a:p>
            <a:r>
              <a:rPr lang="en-US" sz="1600" b="1" dirty="0"/>
              <a:t>Conclusion:</a:t>
            </a:r>
            <a:r>
              <a:rPr lang="en-US" sz="1600" dirty="0"/>
              <a:t> LSTM and GRU are the best choices for predicting Alzheimer’s cases due to their ability to capture long-term dependencies and improve recall, making them more effective in identifying true positive cases.</a:t>
            </a:r>
          </a:p>
          <a:p>
            <a:endParaRPr lang="en-US" sz="1600" dirty="0"/>
          </a:p>
          <a:p>
            <a:pPr>
              <a:buFont typeface="+mj-lt"/>
              <a:buAutoNum type="arabicPeriod"/>
            </a:pPr>
            <a:endParaRPr lang="en-US" dirty="0"/>
          </a:p>
        </p:txBody>
      </p:sp>
      <p:sp>
        <p:nvSpPr>
          <p:cNvPr id="11" name="AutoShape 2" descr="Output image">
            <a:extLst>
              <a:ext uri="{FF2B5EF4-FFF2-40B4-BE49-F238E27FC236}">
                <a16:creationId xmlns:a16="http://schemas.microsoft.com/office/drawing/2014/main" id="{AB5B4385-4B9E-827A-E339-50CB112189F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4" descr="Output image">
            <a:extLst>
              <a:ext uri="{FF2B5EF4-FFF2-40B4-BE49-F238E27FC236}">
                <a16:creationId xmlns:a16="http://schemas.microsoft.com/office/drawing/2014/main" id="{48A55026-555A-6E43-0C58-30CAE144A29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Output image">
            <a:extLst>
              <a:ext uri="{FF2B5EF4-FFF2-40B4-BE49-F238E27FC236}">
                <a16:creationId xmlns:a16="http://schemas.microsoft.com/office/drawing/2014/main" id="{85BD68FB-9D3E-16EB-46A6-6AB993955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1874" y="1948732"/>
            <a:ext cx="3712122" cy="2496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306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0097FE-F5EB-5E7E-2416-43226BD9F7E1}"/>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7218CD6E-72AF-2E89-7622-936E7784D6FD}"/>
              </a:ext>
            </a:extLst>
          </p:cNvPr>
          <p:cNvSpPr txBox="1"/>
          <p:nvPr/>
        </p:nvSpPr>
        <p:spPr>
          <a:xfrm>
            <a:off x="684177" y="575000"/>
            <a:ext cx="6085204" cy="57861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Neural Network (Dense) Confusion Matrix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SVM model's performance is summarized through two key outputs: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Classification Report (Precision, Recall, F1-score, Accuracy)</a:t>
            </a:r>
          </a:p>
          <a:p>
            <a:pPr marL="346075" marR="0" lvl="0" indent="-346075"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Confusion Matrix (Illustrates how well the model classified Alzheimer's vs. No Alzheimer's cases)</a:t>
            </a:r>
            <a:endParaRPr lang="en-US" sz="1600" dirty="0"/>
          </a:p>
          <a:p>
            <a:pPr>
              <a:buFont typeface="+mj-lt"/>
              <a:buAutoNum type="arabicPeriod"/>
            </a:pPr>
            <a:endParaRPr lang="en-US" sz="800" dirty="0"/>
          </a:p>
          <a:p>
            <a:r>
              <a:rPr lang="en-US" b="1" dirty="0"/>
              <a:t>Confusion Matrix Metrics Explained</a:t>
            </a:r>
          </a:p>
          <a:p>
            <a:pPr marL="288925" lvl="1" indent="-231775">
              <a:buFont typeface="Arial" panose="020B0604020202020204" pitchFamily="34" charset="0"/>
              <a:buChar char="•"/>
            </a:pPr>
            <a:r>
              <a:rPr lang="en-US" sz="1600" dirty="0"/>
              <a:t>True Positives (TP) = 4,069 – Correctly predicted Alzheimer’s cases.</a:t>
            </a:r>
          </a:p>
          <a:p>
            <a:pPr marL="288925" lvl="1" indent="-231775">
              <a:buFont typeface="Arial" panose="020B0604020202020204" pitchFamily="34" charset="0"/>
              <a:buChar char="•"/>
            </a:pPr>
            <a:r>
              <a:rPr lang="en-US" sz="1600" dirty="0"/>
              <a:t>True Negatives (TN) = 6,178 – Correctly predicted No Alzheimer’s cases.</a:t>
            </a:r>
          </a:p>
          <a:p>
            <a:pPr marL="288925" lvl="1" indent="-231775">
              <a:buFont typeface="Arial" panose="020B0604020202020204" pitchFamily="34" charset="0"/>
              <a:buChar char="•"/>
            </a:pPr>
            <a:r>
              <a:rPr lang="en-US" sz="1600" dirty="0"/>
              <a:t>False Positives (FP) = 2,536 – Incorrectly predicted Alzheimer’s when the person does not have it (Type I Error).</a:t>
            </a:r>
          </a:p>
          <a:p>
            <a:pPr marL="288925" lvl="1" indent="-231775">
              <a:buFont typeface="Arial" panose="020B0604020202020204" pitchFamily="34" charset="0"/>
              <a:buChar char="•"/>
            </a:pPr>
            <a:r>
              <a:rPr lang="en-US" sz="1600" dirty="0"/>
              <a:t>False Negatives (FN) = 2,074 – Missed real Alzheimer’s cases (Type II Error).</a:t>
            </a:r>
          </a:p>
          <a:p>
            <a:pPr marL="57150" lvl="1"/>
            <a:r>
              <a:rPr lang="en-US" sz="1600" b="1" dirty="0"/>
              <a:t>Interpretation</a:t>
            </a:r>
          </a:p>
          <a:p>
            <a:pPr marL="285750" indent="-285750">
              <a:buFont typeface="Arial" panose="020B0604020202020204" pitchFamily="34" charset="0"/>
              <a:buChar char="•"/>
            </a:pPr>
            <a:r>
              <a:rPr lang="en-US" sz="1600" dirty="0"/>
              <a:t>The False Negative rate (2,074 missed cases) suggests the model still struggles with detecting some actual Alzheimer’s cases.</a:t>
            </a:r>
          </a:p>
          <a:p>
            <a:pPr marL="285750" indent="-285750">
              <a:buFont typeface="Arial" panose="020B0604020202020204" pitchFamily="34" charset="0"/>
              <a:buChar char="•"/>
            </a:pPr>
            <a:r>
              <a:rPr lang="en-US" sz="1600" dirty="0"/>
              <a:t>The False Positive rate (2,536 misclassified healthy individuals) means some people may be incorrectly diagnosed, leading to unnecessary concern.</a:t>
            </a:r>
          </a:p>
          <a:p>
            <a:pPr marL="285750" indent="-285750">
              <a:buFont typeface="Arial" panose="020B0604020202020204" pitchFamily="34" charset="0"/>
              <a:buChar char="•"/>
            </a:pPr>
            <a:r>
              <a:rPr lang="en-US" sz="1600" dirty="0"/>
              <a:t>The high True Positive count (4,069 correctly detected cases) indicates the model has predictive strength but is imperfect.</a:t>
            </a:r>
            <a:endParaRPr lang="en-US" dirty="0"/>
          </a:p>
        </p:txBody>
      </p:sp>
      <p:sp>
        <p:nvSpPr>
          <p:cNvPr id="11" name="AutoShape 2" descr="Output image">
            <a:extLst>
              <a:ext uri="{FF2B5EF4-FFF2-40B4-BE49-F238E27FC236}">
                <a16:creationId xmlns:a16="http://schemas.microsoft.com/office/drawing/2014/main" id="{036AD464-D4E9-AAA6-4474-58C2BBB5FCF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4" descr="Output image">
            <a:extLst>
              <a:ext uri="{FF2B5EF4-FFF2-40B4-BE49-F238E27FC236}">
                <a16:creationId xmlns:a16="http://schemas.microsoft.com/office/drawing/2014/main" id="{29FD5778-47C2-CC00-8A21-D9B9C0FACB7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F02754CC-4479-3B01-26AD-3056B464BD4D}"/>
              </a:ext>
            </a:extLst>
          </p:cNvPr>
          <p:cNvPicPr>
            <a:picLocks noChangeAspect="1"/>
          </p:cNvPicPr>
          <p:nvPr/>
        </p:nvPicPr>
        <p:blipFill>
          <a:blip r:embed="rId2"/>
          <a:stretch>
            <a:fillRect/>
          </a:stretch>
        </p:blipFill>
        <p:spPr>
          <a:xfrm>
            <a:off x="6769381" y="1339750"/>
            <a:ext cx="5029458" cy="3873699"/>
          </a:xfrm>
          <a:prstGeom prst="rect">
            <a:avLst/>
          </a:prstGeom>
        </p:spPr>
      </p:pic>
    </p:spTree>
    <p:extLst>
      <p:ext uri="{BB962C8B-B14F-4D97-AF65-F5344CB8AC3E}">
        <p14:creationId xmlns:p14="http://schemas.microsoft.com/office/powerpoint/2010/main" val="2204520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B7918E-0935-FADB-B220-4E572C6CE153}"/>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DB4FF039-F5F8-443D-B34D-33679C3D445A}"/>
              </a:ext>
            </a:extLst>
          </p:cNvPr>
          <p:cNvSpPr txBox="1"/>
          <p:nvPr/>
        </p:nvSpPr>
        <p:spPr>
          <a:xfrm>
            <a:off x="681344" y="357570"/>
            <a:ext cx="10829312" cy="461665"/>
          </a:xfrm>
          <a:prstGeom prst="rect">
            <a:avLst/>
          </a:prstGeom>
          <a:noFill/>
        </p:spPr>
        <p:txBody>
          <a:bodyPr wrap="square">
            <a:spAutoFit/>
          </a:bodyPr>
          <a:lstStyle/>
          <a:p>
            <a:r>
              <a:rPr lang="en-US" sz="2400" b="1" i="0" dirty="0">
                <a:effectLst/>
                <a:latin typeface="system-ui"/>
              </a:rPr>
              <a:t>Neural Network Accuracy: 20/20 Epochs = 0.6897 </a:t>
            </a:r>
          </a:p>
        </p:txBody>
      </p:sp>
      <p:sp>
        <p:nvSpPr>
          <p:cNvPr id="11" name="AutoShape 2" descr="Output image">
            <a:extLst>
              <a:ext uri="{FF2B5EF4-FFF2-40B4-BE49-F238E27FC236}">
                <a16:creationId xmlns:a16="http://schemas.microsoft.com/office/drawing/2014/main" id="{5863CEFC-724B-B4D3-4198-6B48E5E3289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4" descr="Output image">
            <a:extLst>
              <a:ext uri="{FF2B5EF4-FFF2-40B4-BE49-F238E27FC236}">
                <a16:creationId xmlns:a16="http://schemas.microsoft.com/office/drawing/2014/main" id="{7BAC8859-A16A-C24C-78FF-1F97345A547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AC8A1E97-4681-833A-5A6B-75516BF37C7E}"/>
              </a:ext>
            </a:extLst>
          </p:cNvPr>
          <p:cNvPicPr>
            <a:picLocks noChangeAspect="1"/>
          </p:cNvPicPr>
          <p:nvPr/>
        </p:nvPicPr>
        <p:blipFill>
          <a:blip r:embed="rId2"/>
          <a:stretch>
            <a:fillRect/>
          </a:stretch>
        </p:blipFill>
        <p:spPr>
          <a:xfrm>
            <a:off x="2287321" y="833879"/>
            <a:ext cx="7805540" cy="3515208"/>
          </a:xfrm>
          <a:prstGeom prst="rect">
            <a:avLst/>
          </a:prstGeom>
        </p:spPr>
      </p:pic>
      <p:sp>
        <p:nvSpPr>
          <p:cNvPr id="6" name="TextBox 5">
            <a:extLst>
              <a:ext uri="{FF2B5EF4-FFF2-40B4-BE49-F238E27FC236}">
                <a16:creationId xmlns:a16="http://schemas.microsoft.com/office/drawing/2014/main" id="{5470744C-2112-48E1-BA4A-5C75659D3431}"/>
              </a:ext>
            </a:extLst>
          </p:cNvPr>
          <p:cNvSpPr txBox="1"/>
          <p:nvPr/>
        </p:nvSpPr>
        <p:spPr>
          <a:xfrm>
            <a:off x="606287" y="4363732"/>
            <a:ext cx="10994666" cy="2262158"/>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sz="1700" dirty="0"/>
              <a:t>Neural Network (Dense) Training Performance: the training results for the fully connected neural network (Dense model) indicate that the model effectively learns from the training data but struggles with generalization. The training accuracy steadily increases while the training loss consistently decreases, suggesting the model fits nicely into the training set.</a:t>
            </a:r>
          </a:p>
          <a:p>
            <a:pPr marL="285750" indent="-285750">
              <a:buFont typeface="Arial" panose="020B0604020202020204" pitchFamily="34" charset="0"/>
              <a:buChar char="•"/>
            </a:pPr>
            <a:r>
              <a:rPr lang="en-US" sz="1700" dirty="0"/>
              <a:t>However, validation accuracy fluctuates, and validation loss does not follow the same decreasing trend, indicating overfitting—the model is learning patterns specific to the training data but failing to generalize to unseen data. Techniques such as dropout regularization, early stopping, and reducing model complexity should be applied to improve generalization. </a:t>
            </a:r>
          </a:p>
        </p:txBody>
      </p:sp>
    </p:spTree>
    <p:extLst>
      <p:ext uri="{BB962C8B-B14F-4D97-AF65-F5344CB8AC3E}">
        <p14:creationId xmlns:p14="http://schemas.microsoft.com/office/powerpoint/2010/main" val="14517394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3DD677-84B5-F59E-4EB4-CAC595481A45}"/>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9E93DA5D-60D1-FDB2-9FED-7A6D16E86438}"/>
              </a:ext>
            </a:extLst>
          </p:cNvPr>
          <p:cNvSpPr txBox="1"/>
          <p:nvPr/>
        </p:nvSpPr>
        <p:spPr>
          <a:xfrm>
            <a:off x="680027" y="414278"/>
            <a:ext cx="6085204" cy="57861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LTSM Confusion Matrix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SVM model's performance is summarized through two key outputs: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Classification Report (Precision, Recall, F1-score, Accuracy)</a:t>
            </a:r>
          </a:p>
          <a:p>
            <a:pPr marL="346075" marR="0" lvl="0" indent="-346075"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Confusion Matrix (Illustrates how well the model classified Alzheimer's vs. No Alzheimer's cases)</a:t>
            </a:r>
            <a:endParaRPr lang="en-US" sz="1600" dirty="0"/>
          </a:p>
          <a:p>
            <a:pPr>
              <a:buFont typeface="+mj-lt"/>
              <a:buAutoNum type="arabicPeriod"/>
            </a:pPr>
            <a:endParaRPr lang="en-US" sz="800" dirty="0"/>
          </a:p>
          <a:p>
            <a:r>
              <a:rPr lang="en-US" b="1" dirty="0"/>
              <a:t>Confusion Matrix Metrics Explained</a:t>
            </a:r>
          </a:p>
          <a:p>
            <a:pPr marL="288925" lvl="1" indent="-231775">
              <a:buFont typeface="Arial" panose="020B0604020202020204" pitchFamily="34" charset="0"/>
              <a:buChar char="•"/>
            </a:pPr>
            <a:r>
              <a:rPr lang="en-US" sz="1600" dirty="0"/>
              <a:t>True Positives (TP) = 4,609 → Correctly predicted Alzheimer’s cases.</a:t>
            </a:r>
          </a:p>
          <a:p>
            <a:pPr marL="288925" lvl="1" indent="-231775">
              <a:buFont typeface="Arial" panose="020B0604020202020204" pitchFamily="34" charset="0"/>
              <a:buChar char="•"/>
            </a:pPr>
            <a:r>
              <a:rPr lang="en-US" sz="1600" dirty="0"/>
              <a:t>True Negatives (TN) = 5,988 → Correctly predicted No Alzheimer’s cases.</a:t>
            </a:r>
          </a:p>
          <a:p>
            <a:pPr marL="288925" lvl="1" indent="-231775">
              <a:buFont typeface="Arial" panose="020B0604020202020204" pitchFamily="34" charset="0"/>
              <a:buChar char="•"/>
            </a:pPr>
            <a:r>
              <a:rPr lang="en-US" sz="1600" dirty="0"/>
              <a:t>False Positives (FP) = 2,726 → Incorrectly predicted Alzheimer’s for healthy individuals (Type I Error).</a:t>
            </a:r>
          </a:p>
          <a:p>
            <a:pPr marL="288925" lvl="1" indent="-231775">
              <a:buFont typeface="Arial" panose="020B0604020202020204" pitchFamily="34" charset="0"/>
              <a:buChar char="•"/>
            </a:pPr>
            <a:r>
              <a:rPr lang="en-US" sz="1600" dirty="0"/>
              <a:t>False Negatives (FN) = 1,534 → Missed real Alzheimer’s cases (Type II Error)</a:t>
            </a:r>
          </a:p>
          <a:p>
            <a:pPr marL="57150" lvl="1"/>
            <a:r>
              <a:rPr lang="en-US" sz="1600" b="1" dirty="0"/>
              <a:t>Interpretation</a:t>
            </a:r>
          </a:p>
          <a:p>
            <a:pPr marL="285750" indent="-285750">
              <a:buFont typeface="Arial" panose="020B0604020202020204" pitchFamily="34" charset="0"/>
              <a:buChar char="•"/>
            </a:pPr>
            <a:r>
              <a:rPr lang="en-US" sz="1600" dirty="0"/>
              <a:t>LSTM performs better than Logistic Regression and the Dense Neural Network, as it correctly classifies more Alzheimer’s cases (4,609 TP) while reducing false negatives.</a:t>
            </a:r>
          </a:p>
          <a:p>
            <a:pPr marL="285750" indent="-285750">
              <a:buFont typeface="Arial" panose="020B0604020202020204" pitchFamily="34" charset="0"/>
              <a:buChar char="•"/>
            </a:pPr>
            <a:r>
              <a:rPr lang="en-US" sz="1600" dirty="0"/>
              <a:t>False Negatives (1,534) are lower than previous models, meaning LSTM better detects Alzheimer’s cases than Dense NN.</a:t>
            </a:r>
          </a:p>
          <a:p>
            <a:pPr marL="285750" indent="-285750">
              <a:buFont typeface="Arial" panose="020B0604020202020204" pitchFamily="34" charset="0"/>
              <a:buChar char="•"/>
            </a:pPr>
            <a:r>
              <a:rPr lang="en-US" sz="1600" dirty="0"/>
              <a:t>False Positives (2,726) are still significant, meaning some healthy individuals are misclassified.</a:t>
            </a:r>
            <a:endParaRPr lang="en-US" dirty="0"/>
          </a:p>
        </p:txBody>
      </p:sp>
      <p:sp>
        <p:nvSpPr>
          <p:cNvPr id="11" name="AutoShape 2" descr="Output image">
            <a:extLst>
              <a:ext uri="{FF2B5EF4-FFF2-40B4-BE49-F238E27FC236}">
                <a16:creationId xmlns:a16="http://schemas.microsoft.com/office/drawing/2014/main" id="{E6F26359-6AA2-02F8-7398-F6F3C0C660C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4" descr="Output image">
            <a:extLst>
              <a:ext uri="{FF2B5EF4-FFF2-40B4-BE49-F238E27FC236}">
                <a16:creationId xmlns:a16="http://schemas.microsoft.com/office/drawing/2014/main" id="{3FC04203-5CCB-67D6-2113-5F4385951E9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CD0FB57F-968E-F580-F258-D6F74723719F}"/>
              </a:ext>
            </a:extLst>
          </p:cNvPr>
          <p:cNvPicPr>
            <a:picLocks noChangeAspect="1"/>
          </p:cNvPicPr>
          <p:nvPr/>
        </p:nvPicPr>
        <p:blipFill>
          <a:blip r:embed="rId2"/>
          <a:stretch>
            <a:fillRect/>
          </a:stretch>
        </p:blipFill>
        <p:spPr>
          <a:xfrm>
            <a:off x="7129661" y="1469694"/>
            <a:ext cx="4978656" cy="3873699"/>
          </a:xfrm>
          <a:prstGeom prst="rect">
            <a:avLst/>
          </a:prstGeom>
        </p:spPr>
      </p:pic>
    </p:spTree>
    <p:extLst>
      <p:ext uri="{BB962C8B-B14F-4D97-AF65-F5344CB8AC3E}">
        <p14:creationId xmlns:p14="http://schemas.microsoft.com/office/powerpoint/2010/main" val="1584713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F06DF6-0B94-19FF-8B54-B384E54D62C4}"/>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778D6ECD-0A40-6A92-013D-B552F0EF2C3A}"/>
              </a:ext>
            </a:extLst>
          </p:cNvPr>
          <p:cNvSpPr txBox="1"/>
          <p:nvPr/>
        </p:nvSpPr>
        <p:spPr>
          <a:xfrm>
            <a:off x="681344" y="357570"/>
            <a:ext cx="10829312" cy="461665"/>
          </a:xfrm>
          <a:prstGeom prst="rect">
            <a:avLst/>
          </a:prstGeom>
          <a:noFill/>
        </p:spPr>
        <p:txBody>
          <a:bodyPr wrap="square">
            <a:spAutoFit/>
          </a:bodyPr>
          <a:lstStyle/>
          <a:p>
            <a:r>
              <a:rPr lang="en-US" sz="2400" b="1" i="0" dirty="0">
                <a:effectLst/>
                <a:latin typeface="system-ui"/>
              </a:rPr>
              <a:t>LSTM Accuracy: 20/20 Epochs = 0.7133 </a:t>
            </a:r>
          </a:p>
        </p:txBody>
      </p:sp>
      <p:sp>
        <p:nvSpPr>
          <p:cNvPr id="11" name="AutoShape 2" descr="Output image">
            <a:extLst>
              <a:ext uri="{FF2B5EF4-FFF2-40B4-BE49-F238E27FC236}">
                <a16:creationId xmlns:a16="http://schemas.microsoft.com/office/drawing/2014/main" id="{152F0CC0-0873-439D-7F7B-E703A2A7AD2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4" descr="Output image">
            <a:extLst>
              <a:ext uri="{FF2B5EF4-FFF2-40B4-BE49-F238E27FC236}">
                <a16:creationId xmlns:a16="http://schemas.microsoft.com/office/drawing/2014/main" id="{5B9BC098-2AB8-A153-2B5D-05CCF65F5A9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EC8B68DA-D5DA-6490-E841-249F9D0895FE}"/>
              </a:ext>
            </a:extLst>
          </p:cNvPr>
          <p:cNvSpPr txBox="1"/>
          <p:nvPr/>
        </p:nvSpPr>
        <p:spPr>
          <a:xfrm>
            <a:off x="598666" y="4554563"/>
            <a:ext cx="10994666" cy="1323439"/>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sz="1600" dirty="0"/>
              <a:t>The LSTM model demonstrates strong learning on the training data, with accuracy steadily increasing and loss decreasing over epochs. However, the validation performance fluctuates, indicating potential overfitting. While the training accuracy stabilizes above 73%, the validation accuracy varies around 71%, and validation loss fails to follow the downward trend of training loss. This suggests the model may not generalize well to unseen data. To improve generalization, techniques like dropout, regularization, or early stopping could be considered.</a:t>
            </a:r>
            <a:endParaRPr lang="en-US" sz="1700" dirty="0"/>
          </a:p>
        </p:txBody>
      </p:sp>
      <p:pic>
        <p:nvPicPr>
          <p:cNvPr id="4" name="Picture 3">
            <a:extLst>
              <a:ext uri="{FF2B5EF4-FFF2-40B4-BE49-F238E27FC236}">
                <a16:creationId xmlns:a16="http://schemas.microsoft.com/office/drawing/2014/main" id="{314068B9-2FD8-CA8B-3B19-7D2B7072F62A}"/>
              </a:ext>
            </a:extLst>
          </p:cNvPr>
          <p:cNvPicPr>
            <a:picLocks noChangeAspect="1"/>
          </p:cNvPicPr>
          <p:nvPr/>
        </p:nvPicPr>
        <p:blipFill>
          <a:blip r:embed="rId2"/>
          <a:stretch>
            <a:fillRect/>
          </a:stretch>
        </p:blipFill>
        <p:spPr>
          <a:xfrm>
            <a:off x="2368357" y="1111953"/>
            <a:ext cx="7455283" cy="3321221"/>
          </a:xfrm>
          <a:prstGeom prst="rect">
            <a:avLst/>
          </a:prstGeom>
        </p:spPr>
      </p:pic>
    </p:spTree>
    <p:extLst>
      <p:ext uri="{BB962C8B-B14F-4D97-AF65-F5344CB8AC3E}">
        <p14:creationId xmlns:p14="http://schemas.microsoft.com/office/powerpoint/2010/main" val="4229041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ACB68C-3E62-D377-A923-04AA2F0C6BE2}"/>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42548FC7-8C71-EE5C-69DB-1077A27944C4}"/>
              </a:ext>
            </a:extLst>
          </p:cNvPr>
          <p:cNvSpPr txBox="1"/>
          <p:nvPr/>
        </p:nvSpPr>
        <p:spPr>
          <a:xfrm>
            <a:off x="589333" y="380523"/>
            <a:ext cx="6256740" cy="60324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RNN Confusion Matrix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SVM model's performance is summarized through two key outputs: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Classification Report (Precision, Recall, F1-score, Accuracy)</a:t>
            </a:r>
          </a:p>
          <a:p>
            <a:pPr marL="346075" marR="0" lvl="0" indent="-346075"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Confusion Matrix (Illustrates how well the model classified Alzheimer's vs. No Alzheimer's cases)</a:t>
            </a:r>
            <a:endParaRPr lang="en-US" sz="1600" dirty="0"/>
          </a:p>
          <a:p>
            <a:pPr>
              <a:buFont typeface="+mj-lt"/>
              <a:buAutoNum type="arabicPeriod"/>
            </a:pPr>
            <a:endParaRPr lang="en-US" sz="800" dirty="0"/>
          </a:p>
          <a:p>
            <a:r>
              <a:rPr lang="en-US" b="1" dirty="0"/>
              <a:t>Confusion Matrix Metrics Explained</a:t>
            </a:r>
          </a:p>
          <a:p>
            <a:pPr marL="288925" lvl="1" indent="-231775">
              <a:buFont typeface="Arial" panose="020B0604020202020204" pitchFamily="34" charset="0"/>
              <a:buChar char="•"/>
            </a:pPr>
            <a:r>
              <a:rPr lang="en-US" sz="1600" dirty="0"/>
              <a:t>True Positives (TP) = 5,157 → Correctly predicted Alzheimer’s cases.</a:t>
            </a:r>
          </a:p>
          <a:p>
            <a:pPr marL="288925" lvl="1" indent="-231775">
              <a:buFont typeface="Arial" panose="020B0604020202020204" pitchFamily="34" charset="0"/>
              <a:buChar char="•"/>
            </a:pPr>
            <a:r>
              <a:rPr lang="en-US" sz="1600" dirty="0"/>
              <a:t>True Negatives (TN) = 4,836 → Correctly predicted No Alzheimer’s cases.</a:t>
            </a:r>
          </a:p>
          <a:p>
            <a:pPr marL="288925" lvl="1" indent="-231775">
              <a:buFont typeface="Arial" panose="020B0604020202020204" pitchFamily="34" charset="0"/>
              <a:buChar char="•"/>
            </a:pPr>
            <a:r>
              <a:rPr lang="en-US" sz="1600" dirty="0"/>
              <a:t>False Positives (FP) = 3,878 → Incorrectly predicted Alzheimer’s for healthy individuals (Type I Error).</a:t>
            </a:r>
          </a:p>
          <a:p>
            <a:pPr marL="288925" lvl="1" indent="-231775">
              <a:buFont typeface="Arial" panose="020B0604020202020204" pitchFamily="34" charset="0"/>
              <a:buChar char="•"/>
            </a:pPr>
            <a:r>
              <a:rPr lang="en-US" sz="1600" dirty="0"/>
              <a:t>False Negatives (FN) = 986 → Missed real Alzheimer’s cases (Type II Error).</a:t>
            </a:r>
          </a:p>
          <a:p>
            <a:pPr marL="57150" lvl="1"/>
            <a:r>
              <a:rPr lang="en-US" sz="1600" b="1" dirty="0"/>
              <a:t>Interpretation</a:t>
            </a:r>
          </a:p>
          <a:p>
            <a:pPr marL="285750" indent="-285750">
              <a:buFont typeface="Arial" panose="020B0604020202020204" pitchFamily="34" charset="0"/>
              <a:buChar char="•"/>
            </a:pPr>
            <a:r>
              <a:rPr lang="en-US" sz="1600" dirty="0"/>
              <a:t>The False Negative rate (986 missed cases) is significantly lower than previous models, meaning RNN is better at detecting Alzheimer’s cases than Logistic Regression and Dense NN.</a:t>
            </a:r>
          </a:p>
          <a:p>
            <a:pPr marL="285750" indent="-285750">
              <a:buFont typeface="Arial" panose="020B0604020202020204" pitchFamily="34" charset="0"/>
              <a:buChar char="•"/>
            </a:pPr>
            <a:r>
              <a:rPr lang="en-US" sz="1600" dirty="0"/>
              <a:t>The True Positive count (5,157) is the highest so far, showing that RNN successfully classifies more real Alzheimer’s cases.</a:t>
            </a:r>
          </a:p>
          <a:p>
            <a:pPr marL="285750" indent="-285750">
              <a:buFont typeface="Arial" panose="020B0604020202020204" pitchFamily="34" charset="0"/>
              <a:buChar char="•"/>
            </a:pPr>
            <a:r>
              <a:rPr lang="en-US" sz="1600" dirty="0"/>
              <a:t>False Positives (3,878) are relatively high, meaning more healthy individuals are being incorrectly classified as Alzheimer’s patients.</a:t>
            </a:r>
          </a:p>
          <a:p>
            <a:pPr marL="285750" indent="-285750">
              <a:buFont typeface="Arial" panose="020B0604020202020204" pitchFamily="34" charset="0"/>
              <a:buChar char="•"/>
            </a:pPr>
            <a:r>
              <a:rPr lang="en-US" sz="1600" dirty="0"/>
              <a:t>The True Negative rate (4,836) is lower than LSTM (5,988), suggesting RNN is slightly worse at correctly identifying healthy individuals.</a:t>
            </a:r>
            <a:endParaRPr lang="en-US" dirty="0"/>
          </a:p>
        </p:txBody>
      </p:sp>
      <p:sp>
        <p:nvSpPr>
          <p:cNvPr id="11" name="AutoShape 2" descr="Output image">
            <a:extLst>
              <a:ext uri="{FF2B5EF4-FFF2-40B4-BE49-F238E27FC236}">
                <a16:creationId xmlns:a16="http://schemas.microsoft.com/office/drawing/2014/main" id="{8C014BB1-3638-9B6C-4636-25D2E0377E4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4" descr="Output image">
            <a:extLst>
              <a:ext uri="{FF2B5EF4-FFF2-40B4-BE49-F238E27FC236}">
                <a16:creationId xmlns:a16="http://schemas.microsoft.com/office/drawing/2014/main" id="{EE1AE6AD-01A5-774D-D806-49E63C6CC5F8}"/>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7619BEE8-BA60-271E-4DBE-5139D7F0A198}"/>
              </a:ext>
            </a:extLst>
          </p:cNvPr>
          <p:cNvPicPr>
            <a:picLocks noChangeAspect="1"/>
          </p:cNvPicPr>
          <p:nvPr/>
        </p:nvPicPr>
        <p:blipFill>
          <a:blip r:embed="rId2"/>
          <a:stretch>
            <a:fillRect/>
          </a:stretch>
        </p:blipFill>
        <p:spPr>
          <a:xfrm>
            <a:off x="6948273" y="1492150"/>
            <a:ext cx="4864350" cy="3873699"/>
          </a:xfrm>
          <a:prstGeom prst="rect">
            <a:avLst/>
          </a:prstGeom>
        </p:spPr>
      </p:pic>
    </p:spTree>
    <p:extLst>
      <p:ext uri="{BB962C8B-B14F-4D97-AF65-F5344CB8AC3E}">
        <p14:creationId xmlns:p14="http://schemas.microsoft.com/office/powerpoint/2010/main" val="1869834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C91F-7913-4D5C-A911-ADD4837DAA00}"/>
              </a:ext>
            </a:extLst>
          </p:cNvPr>
          <p:cNvSpPr>
            <a:spLocks noGrp="1"/>
          </p:cNvSpPr>
          <p:nvPr>
            <p:ph type="title"/>
          </p:nvPr>
        </p:nvSpPr>
        <p:spPr/>
        <p:txBody>
          <a:bodyPr/>
          <a:lstStyle/>
          <a:p>
            <a:r>
              <a:rPr lang="en-US" dirty="0"/>
              <a:t>Hypothesis Formulation</a:t>
            </a:r>
          </a:p>
        </p:txBody>
      </p:sp>
      <p:sp>
        <p:nvSpPr>
          <p:cNvPr id="3" name="Content Placeholder 2">
            <a:extLst>
              <a:ext uri="{FF2B5EF4-FFF2-40B4-BE49-F238E27FC236}">
                <a16:creationId xmlns:a16="http://schemas.microsoft.com/office/drawing/2014/main" id="{905A42CE-FCD3-41B9-A629-5F3C6031F3C0}"/>
              </a:ext>
            </a:extLst>
          </p:cNvPr>
          <p:cNvSpPr>
            <a:spLocks noGrp="1"/>
          </p:cNvSpPr>
          <p:nvPr>
            <p:ph idx="1"/>
          </p:nvPr>
        </p:nvSpPr>
        <p:spPr/>
        <p:txBody>
          <a:bodyPr/>
          <a:lstStyle/>
          <a:p>
            <a:r>
              <a:rPr lang="en-US" dirty="0"/>
              <a:t>Null Hypothesis (H₀):</a:t>
            </a:r>
            <a:br>
              <a:rPr lang="en-US" dirty="0"/>
            </a:br>
            <a:r>
              <a:rPr lang="en-US" dirty="0"/>
              <a:t>There is no significant relationship between genetic, lifestyle, and medical history factors and the progression rate of Alzheimer’s disease.</a:t>
            </a:r>
          </a:p>
          <a:p>
            <a:r>
              <a:rPr lang="en-US" dirty="0"/>
              <a:t>Alternative Hypothesis (H₁):</a:t>
            </a:r>
            <a:br>
              <a:rPr lang="en-US" dirty="0"/>
            </a:br>
            <a:r>
              <a:rPr lang="en-US" dirty="0"/>
              <a:t>Genetic, lifestyle, and medical history factors significantly influence the progression rate of Alzheimer’s disease, and a machine learning model trained on these variables can accurately predict whether an individual will experience rapid or slow cognitive decline.</a:t>
            </a:r>
          </a:p>
        </p:txBody>
      </p:sp>
    </p:spTree>
    <p:extLst>
      <p:ext uri="{BB962C8B-B14F-4D97-AF65-F5344CB8AC3E}">
        <p14:creationId xmlns:p14="http://schemas.microsoft.com/office/powerpoint/2010/main" val="33069587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53756-8856-284D-D306-949A422F8B91}"/>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5418DBE5-A4AA-5D52-5FF7-6BBE95F9BADD}"/>
              </a:ext>
            </a:extLst>
          </p:cNvPr>
          <p:cNvSpPr txBox="1"/>
          <p:nvPr/>
        </p:nvSpPr>
        <p:spPr>
          <a:xfrm>
            <a:off x="681344" y="357570"/>
            <a:ext cx="10829312" cy="461665"/>
          </a:xfrm>
          <a:prstGeom prst="rect">
            <a:avLst/>
          </a:prstGeom>
          <a:noFill/>
        </p:spPr>
        <p:txBody>
          <a:bodyPr wrap="square">
            <a:spAutoFit/>
          </a:bodyPr>
          <a:lstStyle/>
          <a:p>
            <a:r>
              <a:rPr lang="en-US" sz="2400" b="1" i="0" dirty="0">
                <a:effectLst/>
                <a:latin typeface="system-ui"/>
              </a:rPr>
              <a:t>RNN Accuracy: 20/20 Epochs = 0.6726 </a:t>
            </a:r>
          </a:p>
        </p:txBody>
      </p:sp>
      <p:sp>
        <p:nvSpPr>
          <p:cNvPr id="11" name="AutoShape 2" descr="Output image">
            <a:extLst>
              <a:ext uri="{FF2B5EF4-FFF2-40B4-BE49-F238E27FC236}">
                <a16:creationId xmlns:a16="http://schemas.microsoft.com/office/drawing/2014/main" id="{A9BE887E-2207-92DC-B007-73C3CA34B2D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4" descr="Output image">
            <a:extLst>
              <a:ext uri="{FF2B5EF4-FFF2-40B4-BE49-F238E27FC236}">
                <a16:creationId xmlns:a16="http://schemas.microsoft.com/office/drawing/2014/main" id="{AFAF85D7-B58D-80B1-6A2C-D0A024A26F87}"/>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1CCD5149-0925-8301-E374-55D647F5BDA5}"/>
              </a:ext>
            </a:extLst>
          </p:cNvPr>
          <p:cNvSpPr txBox="1"/>
          <p:nvPr/>
        </p:nvSpPr>
        <p:spPr>
          <a:xfrm>
            <a:off x="606287" y="4363732"/>
            <a:ext cx="10994666" cy="1661993"/>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sz="1700" dirty="0"/>
              <a:t>The RNN model shows steady learning on the training data, with accuracy improving and loss decreasing over epochs. However, the validation performance is highly unstable, fluctuating accuracy and increasing loss after epoch 15. This suggests overfitting, where the model memorizes training patterns but struggles to generalize to new data. The instability in validation loss indicates potential issues with vanishing gradients or insufficient regularization. To improve performance, techniques like dropout, early stopping, or switching to LSTM/GRU architectures could help enhance generalization and stability.</a:t>
            </a:r>
          </a:p>
        </p:txBody>
      </p:sp>
      <p:pic>
        <p:nvPicPr>
          <p:cNvPr id="4" name="Picture 3">
            <a:extLst>
              <a:ext uri="{FF2B5EF4-FFF2-40B4-BE49-F238E27FC236}">
                <a16:creationId xmlns:a16="http://schemas.microsoft.com/office/drawing/2014/main" id="{49C3E501-CD7A-A406-837B-78D9BC171C04}"/>
              </a:ext>
            </a:extLst>
          </p:cNvPr>
          <p:cNvPicPr>
            <a:picLocks noChangeAspect="1"/>
          </p:cNvPicPr>
          <p:nvPr/>
        </p:nvPicPr>
        <p:blipFill>
          <a:blip r:embed="rId2"/>
          <a:stretch>
            <a:fillRect/>
          </a:stretch>
        </p:blipFill>
        <p:spPr>
          <a:xfrm>
            <a:off x="2322170" y="914997"/>
            <a:ext cx="7372729" cy="3352972"/>
          </a:xfrm>
          <a:prstGeom prst="rect">
            <a:avLst/>
          </a:prstGeom>
        </p:spPr>
      </p:pic>
    </p:spTree>
    <p:extLst>
      <p:ext uri="{BB962C8B-B14F-4D97-AF65-F5344CB8AC3E}">
        <p14:creationId xmlns:p14="http://schemas.microsoft.com/office/powerpoint/2010/main" val="28781982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13B9A9-B6BE-9D4E-0945-83B076F50BBE}"/>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EA161C6E-9D78-1363-21F5-324EAEDD0501}"/>
              </a:ext>
            </a:extLst>
          </p:cNvPr>
          <p:cNvSpPr txBox="1"/>
          <p:nvPr/>
        </p:nvSpPr>
        <p:spPr>
          <a:xfrm>
            <a:off x="525723" y="325323"/>
            <a:ext cx="6237604" cy="60324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GRU Confusion Matrix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SVM model's performance is summarized through two key outputs: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Classification Report (Precision, Recall, F1-score, Accuracy)</a:t>
            </a:r>
          </a:p>
          <a:p>
            <a:pPr marL="346075" marR="0" lvl="0" indent="-346075"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Confusion Matrix (Illustrates how well the model classified Alzheimer's vs. No Alzheimer's cases)</a:t>
            </a:r>
            <a:endParaRPr lang="en-US" sz="1600" dirty="0"/>
          </a:p>
          <a:p>
            <a:pPr>
              <a:buFont typeface="+mj-lt"/>
              <a:buAutoNum type="arabicPeriod"/>
            </a:pPr>
            <a:endParaRPr lang="en-US" sz="800" dirty="0"/>
          </a:p>
          <a:p>
            <a:r>
              <a:rPr lang="en-US" b="1" dirty="0"/>
              <a:t>Confusion Matrix Metrics Explained</a:t>
            </a:r>
          </a:p>
          <a:p>
            <a:pPr marL="288925" lvl="1" indent="-231775">
              <a:buFont typeface="Arial" panose="020B0604020202020204" pitchFamily="34" charset="0"/>
              <a:buChar char="•"/>
            </a:pPr>
            <a:r>
              <a:rPr lang="en-US" sz="1600" dirty="0"/>
              <a:t>True Positives (TP) = 4,735 → Correctly predicted Alzheimer’s cases.</a:t>
            </a:r>
          </a:p>
          <a:p>
            <a:pPr marL="288925" lvl="1" indent="-231775">
              <a:buFont typeface="Arial" panose="020B0604020202020204" pitchFamily="34" charset="0"/>
              <a:buChar char="•"/>
            </a:pPr>
            <a:r>
              <a:rPr lang="en-US" sz="1600" dirty="0"/>
              <a:t>True Negatives (TN) = 5,788 → Correctly predicted No Alzheimer’s cases.</a:t>
            </a:r>
          </a:p>
          <a:p>
            <a:pPr marL="288925" lvl="1" indent="-231775">
              <a:buFont typeface="Arial" panose="020B0604020202020204" pitchFamily="34" charset="0"/>
              <a:buChar char="•"/>
            </a:pPr>
            <a:r>
              <a:rPr lang="en-US" sz="1600" dirty="0"/>
              <a:t>False Positives (FP) = 2,926 → Incorrectly predicted Alzheimer’s for healthy individuals (Type I Error).</a:t>
            </a:r>
          </a:p>
          <a:p>
            <a:pPr marL="288925" lvl="1" indent="-231775">
              <a:buFont typeface="Arial" panose="020B0604020202020204" pitchFamily="34" charset="0"/>
              <a:buChar char="•"/>
            </a:pPr>
            <a:r>
              <a:rPr lang="en-US" sz="1600" dirty="0"/>
              <a:t>False Negatives (FN) = 1,408 → Missed real Alzheimer’s cases (Type II Error).</a:t>
            </a:r>
          </a:p>
          <a:p>
            <a:pPr marL="57150" lvl="1"/>
            <a:r>
              <a:rPr lang="en-US" sz="1600" b="1" dirty="0"/>
              <a:t>Interpretation</a:t>
            </a:r>
          </a:p>
          <a:p>
            <a:pPr marL="285750" indent="-285750">
              <a:buFont typeface="Arial" panose="020B0604020202020204" pitchFamily="34" charset="0"/>
              <a:buChar char="•"/>
            </a:pPr>
            <a:r>
              <a:rPr lang="en-US" sz="1600" dirty="0"/>
              <a:t>GRU performs better than LSTM and RNN in balancing detection and misclassification rates by maintaining relatively low False Negatives (1,408) while also reducing False Positives (2,926) compared to RNN. </a:t>
            </a:r>
          </a:p>
          <a:p>
            <a:pPr marL="285750" indent="-285750">
              <a:buFont typeface="Arial" panose="020B0604020202020204" pitchFamily="34" charset="0"/>
              <a:buChar char="•"/>
            </a:pPr>
            <a:r>
              <a:rPr lang="en-US" sz="1600" dirty="0"/>
              <a:t>True Positive count (4,735) is higher than LSTM (4,609), meaning GRU correctly detects more actual Alzheimer’s cases.</a:t>
            </a:r>
          </a:p>
          <a:p>
            <a:pPr marL="285750" indent="-285750">
              <a:buFont typeface="Arial" panose="020B0604020202020204" pitchFamily="34" charset="0"/>
              <a:buChar char="•"/>
            </a:pPr>
            <a:r>
              <a:rPr lang="en-US" sz="1600" dirty="0"/>
              <a:t>False Positives (2,926) remain high, meaning some healthy individuals are misclassified but lower than RNN’s 3,878.</a:t>
            </a:r>
          </a:p>
          <a:p>
            <a:pPr marL="285750" indent="-285750">
              <a:buFont typeface="Arial" panose="020B0604020202020204" pitchFamily="34" charset="0"/>
              <a:buChar char="•"/>
            </a:pPr>
            <a:r>
              <a:rPr lang="en-US" sz="1600" dirty="0"/>
              <a:t>True Negatives (5,788) are lower than LSTM’s (5,988), meaning it misclassifies slightly more healthy individuals...</a:t>
            </a:r>
            <a:endParaRPr lang="en-US" dirty="0"/>
          </a:p>
        </p:txBody>
      </p:sp>
      <p:sp>
        <p:nvSpPr>
          <p:cNvPr id="11" name="AutoShape 2" descr="Output image">
            <a:extLst>
              <a:ext uri="{FF2B5EF4-FFF2-40B4-BE49-F238E27FC236}">
                <a16:creationId xmlns:a16="http://schemas.microsoft.com/office/drawing/2014/main" id="{5FD72F8F-3B97-7AD6-36C9-B1438F819C9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4" descr="Output image">
            <a:extLst>
              <a:ext uri="{FF2B5EF4-FFF2-40B4-BE49-F238E27FC236}">
                <a16:creationId xmlns:a16="http://schemas.microsoft.com/office/drawing/2014/main" id="{F1C832AF-392D-D95F-3914-E777D136566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4D67E567-AC38-EA40-226E-4AEA4B2CEE2E}"/>
              </a:ext>
            </a:extLst>
          </p:cNvPr>
          <p:cNvPicPr>
            <a:picLocks noChangeAspect="1"/>
          </p:cNvPicPr>
          <p:nvPr/>
        </p:nvPicPr>
        <p:blipFill>
          <a:blip r:embed="rId2"/>
          <a:stretch>
            <a:fillRect/>
          </a:stretch>
        </p:blipFill>
        <p:spPr>
          <a:xfrm>
            <a:off x="6826937" y="1503115"/>
            <a:ext cx="5150115" cy="3676839"/>
          </a:xfrm>
          <a:prstGeom prst="rect">
            <a:avLst/>
          </a:prstGeom>
        </p:spPr>
      </p:pic>
    </p:spTree>
    <p:extLst>
      <p:ext uri="{BB962C8B-B14F-4D97-AF65-F5344CB8AC3E}">
        <p14:creationId xmlns:p14="http://schemas.microsoft.com/office/powerpoint/2010/main" val="37077726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CE67B4-AB01-2E09-C6F3-A60FFA5FD1EB}"/>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6DB804DB-AB31-07B5-193F-8CD5C65CF422}"/>
              </a:ext>
            </a:extLst>
          </p:cNvPr>
          <p:cNvSpPr txBox="1"/>
          <p:nvPr/>
        </p:nvSpPr>
        <p:spPr>
          <a:xfrm>
            <a:off x="681344" y="357570"/>
            <a:ext cx="10829312" cy="461665"/>
          </a:xfrm>
          <a:prstGeom prst="rect">
            <a:avLst/>
          </a:prstGeom>
          <a:noFill/>
        </p:spPr>
        <p:txBody>
          <a:bodyPr wrap="square">
            <a:spAutoFit/>
          </a:bodyPr>
          <a:lstStyle/>
          <a:p>
            <a:r>
              <a:rPr lang="en-US" sz="2400" b="1" i="0" dirty="0">
                <a:effectLst/>
                <a:latin typeface="system-ui"/>
              </a:rPr>
              <a:t>GRU Accuracy: 20/20 Epochs = 0.7083 </a:t>
            </a:r>
          </a:p>
        </p:txBody>
      </p:sp>
      <p:sp>
        <p:nvSpPr>
          <p:cNvPr id="11" name="AutoShape 2" descr="Output image">
            <a:extLst>
              <a:ext uri="{FF2B5EF4-FFF2-40B4-BE49-F238E27FC236}">
                <a16:creationId xmlns:a16="http://schemas.microsoft.com/office/drawing/2014/main" id="{047CC35D-B113-E92A-80A1-FFD60AD4E0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4" descr="Output image">
            <a:extLst>
              <a:ext uri="{FF2B5EF4-FFF2-40B4-BE49-F238E27FC236}">
                <a16:creationId xmlns:a16="http://schemas.microsoft.com/office/drawing/2014/main" id="{80FC0606-03B6-6DFB-4EE4-933309EB5702}"/>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B44C0E62-C9AC-C546-0E7D-C0E4742019A5}"/>
              </a:ext>
            </a:extLst>
          </p:cNvPr>
          <p:cNvSpPr txBox="1"/>
          <p:nvPr/>
        </p:nvSpPr>
        <p:spPr>
          <a:xfrm>
            <a:off x="598667" y="4423434"/>
            <a:ext cx="10994666" cy="1400383"/>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sz="1700" dirty="0"/>
              <a:t>The GRU model demonstrates strong learning, with training accuracy stabilizing around 73% and validation accuracy closely following at approximately 71%. Unlike RNN, GRU shows better generalization, with a smaller gap between training and validation accuracy. While validation loss fluctuates, it maintains an overall downward trend, indicating improved stability. Some minor instability suggests the potential for further refinement through regularization or early stopping. Overall, GRU performs well, striking a balance between learning and generalization.</a:t>
            </a:r>
          </a:p>
        </p:txBody>
      </p:sp>
      <p:pic>
        <p:nvPicPr>
          <p:cNvPr id="3" name="Picture 2">
            <a:extLst>
              <a:ext uri="{FF2B5EF4-FFF2-40B4-BE49-F238E27FC236}">
                <a16:creationId xmlns:a16="http://schemas.microsoft.com/office/drawing/2014/main" id="{7D1FF23D-CDB2-87D1-0B90-2DC5DCA24F9F}"/>
              </a:ext>
            </a:extLst>
          </p:cNvPr>
          <p:cNvPicPr>
            <a:picLocks noChangeAspect="1"/>
          </p:cNvPicPr>
          <p:nvPr/>
        </p:nvPicPr>
        <p:blipFill>
          <a:blip r:embed="rId2"/>
          <a:stretch>
            <a:fillRect/>
          </a:stretch>
        </p:blipFill>
        <p:spPr>
          <a:xfrm>
            <a:off x="2150445" y="1013642"/>
            <a:ext cx="7398130" cy="3333921"/>
          </a:xfrm>
          <a:prstGeom prst="rect">
            <a:avLst/>
          </a:prstGeom>
        </p:spPr>
      </p:pic>
    </p:spTree>
    <p:extLst>
      <p:ext uri="{BB962C8B-B14F-4D97-AF65-F5344CB8AC3E}">
        <p14:creationId xmlns:p14="http://schemas.microsoft.com/office/powerpoint/2010/main" val="33643938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D78BA6-BD38-EF8C-636A-A46921F6154F}"/>
              </a:ext>
            </a:extLst>
          </p:cNvPr>
          <p:cNvSpPr txBox="1"/>
          <p:nvPr/>
        </p:nvSpPr>
        <p:spPr>
          <a:xfrm>
            <a:off x="750771" y="664143"/>
            <a:ext cx="10443410" cy="5032147"/>
          </a:xfrm>
          <a:prstGeom prst="rect">
            <a:avLst/>
          </a:prstGeom>
          <a:noFill/>
        </p:spPr>
        <p:txBody>
          <a:bodyPr wrap="square">
            <a:spAutoFit/>
          </a:bodyPr>
          <a:lstStyle/>
          <a:p>
            <a:r>
              <a:rPr lang="en-US" sz="2400" b="1" dirty="0"/>
              <a:t>Summary of Machine Learning Results</a:t>
            </a:r>
          </a:p>
          <a:p>
            <a:endParaRPr lang="en-US" sz="900" dirty="0"/>
          </a:p>
          <a:p>
            <a:r>
              <a:rPr lang="en-US" dirty="0"/>
              <a:t>In this section Logistic Regression, Support Vector Machines (SVM), and Random Forest were applied to predict Alzheimer’s disease based on demographic, lifestyle, medical, and genetic factors. </a:t>
            </a:r>
          </a:p>
          <a:p>
            <a:pPr marL="285750" indent="-285750">
              <a:buFont typeface="Arial" panose="020B0604020202020204" pitchFamily="34" charset="0"/>
              <a:buChar char="•"/>
            </a:pPr>
            <a:r>
              <a:rPr lang="en-US" dirty="0"/>
              <a:t>Logistic Regression achieved 71% accuracy but struggled with detecting Alzheimer’s cases (60% recall), missing many true positives.</a:t>
            </a:r>
          </a:p>
          <a:p>
            <a:pPr marL="285750" indent="-285750">
              <a:buFont typeface="Arial" panose="020B0604020202020204" pitchFamily="34" charset="0"/>
              <a:buChar char="•"/>
            </a:pPr>
            <a:r>
              <a:rPr lang="en-US" dirty="0"/>
              <a:t>SVM slightly improved performance (72% accuracy, 64% recall) but still had a high number of missed diagnoses.</a:t>
            </a:r>
          </a:p>
          <a:p>
            <a:pPr marL="285750" indent="-285750">
              <a:buFont typeface="Arial" panose="020B0604020202020204" pitchFamily="34" charset="0"/>
              <a:buChar char="•"/>
            </a:pPr>
            <a:r>
              <a:rPr lang="en-US" dirty="0"/>
              <a:t>Random Forest provided the best balance, maintaining 72% accuracy while improving Alzheimer’s detection (65% recall), reducing false negatives compared to the other models.</a:t>
            </a:r>
          </a:p>
          <a:p>
            <a:r>
              <a:rPr lang="en-US" dirty="0"/>
              <a:t>Despite these improvements, all models still misclassify some Alzheimer’s cases, indicating the need for further refinement through hyperparameter tuning, feature selection, and class balancing techniques.</a:t>
            </a:r>
          </a:p>
          <a:p>
            <a:endParaRPr lang="en-US" dirty="0"/>
          </a:p>
          <a:p>
            <a:r>
              <a:rPr lang="en-US" dirty="0"/>
              <a:t>Next steps include:</a:t>
            </a:r>
          </a:p>
          <a:p>
            <a:pPr marL="342900" indent="-342900">
              <a:buFont typeface="+mj-lt"/>
              <a:buAutoNum type="arabicPeriod"/>
            </a:pPr>
            <a:r>
              <a:rPr lang="en-US" dirty="0"/>
              <a:t>Apply Class Balancing (SMOTE or class weighting).</a:t>
            </a:r>
          </a:p>
          <a:p>
            <a:pPr marL="342900" indent="-342900">
              <a:buFont typeface="+mj-lt"/>
              <a:buAutoNum type="arabicPeriod"/>
            </a:pPr>
            <a:r>
              <a:rPr lang="en-US" dirty="0"/>
              <a:t>Retrain and evaluate models (especially Random Forest).</a:t>
            </a:r>
          </a:p>
          <a:p>
            <a:pPr marL="342900" indent="-342900">
              <a:buFont typeface="+mj-lt"/>
              <a:buAutoNum type="arabicPeriod"/>
            </a:pPr>
            <a:r>
              <a:rPr lang="en-US" dirty="0"/>
              <a:t>Then fine-tune hyperparameters for improved accuracy.</a:t>
            </a:r>
          </a:p>
          <a:p>
            <a:pPr marL="342900" indent="-342900">
              <a:buFont typeface="+mj-lt"/>
              <a:buAutoNum type="arabicPeriod"/>
            </a:pPr>
            <a:r>
              <a:rPr lang="en-US" dirty="0"/>
              <a:t>Consider feature selection if models are still complex or overfitting.</a:t>
            </a:r>
          </a:p>
        </p:txBody>
      </p:sp>
    </p:spTree>
    <p:extLst>
      <p:ext uri="{BB962C8B-B14F-4D97-AF65-F5344CB8AC3E}">
        <p14:creationId xmlns:p14="http://schemas.microsoft.com/office/powerpoint/2010/main" val="31548516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34A7F3-C7F3-1305-0CAF-76D81F4B17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33D48E-A498-50BD-418F-EF2F89B60E30}"/>
              </a:ext>
            </a:extLst>
          </p:cNvPr>
          <p:cNvSpPr>
            <a:spLocks noGrp="1"/>
          </p:cNvSpPr>
          <p:nvPr>
            <p:ph type="title"/>
          </p:nvPr>
        </p:nvSpPr>
        <p:spPr>
          <a:xfrm>
            <a:off x="838200" y="504825"/>
            <a:ext cx="10515600" cy="1325563"/>
          </a:xfrm>
        </p:spPr>
        <p:txBody>
          <a:bodyPr/>
          <a:lstStyle/>
          <a:p>
            <a:r>
              <a:rPr lang="en-US" dirty="0"/>
              <a:t>Neural Network Analysis</a:t>
            </a:r>
          </a:p>
        </p:txBody>
      </p:sp>
      <p:sp>
        <p:nvSpPr>
          <p:cNvPr id="3" name="Content Placeholder 2">
            <a:extLst>
              <a:ext uri="{FF2B5EF4-FFF2-40B4-BE49-F238E27FC236}">
                <a16:creationId xmlns:a16="http://schemas.microsoft.com/office/drawing/2014/main" id="{7536E496-28DD-58CF-BF48-ECE63006DB30}"/>
              </a:ext>
            </a:extLst>
          </p:cNvPr>
          <p:cNvSpPr>
            <a:spLocks noGrp="1"/>
          </p:cNvSpPr>
          <p:nvPr>
            <p:ph idx="1"/>
          </p:nvPr>
        </p:nvSpPr>
        <p:spPr>
          <a:xfrm>
            <a:off x="838200" y="1965325"/>
            <a:ext cx="10515600" cy="4351338"/>
          </a:xfrm>
        </p:spPr>
        <p:txBody>
          <a:bodyPr>
            <a:normAutofit fontScale="70000" lnSpcReduction="20000"/>
          </a:bodyPr>
          <a:lstStyle/>
          <a:p>
            <a:r>
              <a:rPr lang="en-US" dirty="0"/>
              <a:t>This section outlines the application of deep learning models to improve Alzheimer’s disease prediction using neural networks. We implemented advanced architectures to capture complex patterns in the data..</a:t>
            </a:r>
          </a:p>
          <a:p>
            <a:r>
              <a:rPr lang="en-US" dirty="0"/>
              <a:t>The analysis followed a structured approach, including data preprocessing, class balancing using SMOTE, and reshaping data for sequential models. After preparing the dataset, we implemented four deep learning models:</a:t>
            </a:r>
          </a:p>
          <a:p>
            <a:pPr lvl="1">
              <a:buFont typeface="+mj-lt"/>
              <a:buAutoNum type="arabicPeriod"/>
            </a:pPr>
            <a:r>
              <a:rPr lang="en-US" dirty="0"/>
              <a:t>Fully Connected Neural Network (Dense) – A baseline deep learning model to establish performance.</a:t>
            </a:r>
          </a:p>
          <a:p>
            <a:pPr lvl="1">
              <a:buFont typeface="+mj-lt"/>
              <a:buAutoNum type="arabicPeriod"/>
            </a:pPr>
            <a:r>
              <a:rPr lang="en-US" dirty="0"/>
              <a:t>Recurrent Neural Network (RNN) – A sequential model designed to capture time-dependent patterns.</a:t>
            </a:r>
          </a:p>
          <a:p>
            <a:pPr lvl="1">
              <a:buFont typeface="+mj-lt"/>
              <a:buAutoNum type="arabicPeriod"/>
            </a:pPr>
            <a:r>
              <a:rPr lang="en-US" dirty="0"/>
              <a:t>Long Short-Term Memory (LSTM) – An advanced RNN variant that improves memory retention and reduces long-term dependency issues.</a:t>
            </a:r>
          </a:p>
          <a:p>
            <a:pPr lvl="1">
              <a:buFont typeface="+mj-lt"/>
              <a:buAutoNum type="arabicPeriod"/>
            </a:pPr>
            <a:r>
              <a:rPr lang="en-US" dirty="0"/>
              <a:t>Gated Recurrent Unit (GRU) – A computationally efficient alternative to LSTM with similar performance.</a:t>
            </a:r>
          </a:p>
          <a:p>
            <a:r>
              <a:rPr lang="en-US" dirty="0"/>
              <a:t>To evaluate model performance, we employed classification metrics, including accuracy, precision, recall, F1-score, and confusion matrices. The results indicate that while Dense and RNN models provided moderate improvements, advanced architectures like LSTM and GRU significantly enhanced Alzheimer’s case detection, reducing false negatives and improving recall.</a:t>
            </a:r>
          </a:p>
          <a:p>
            <a:pPr marL="0" indent="0">
              <a:buNone/>
            </a:pPr>
            <a:endParaRPr lang="en-US" dirty="0"/>
          </a:p>
        </p:txBody>
      </p:sp>
    </p:spTree>
    <p:extLst>
      <p:ext uri="{BB962C8B-B14F-4D97-AF65-F5344CB8AC3E}">
        <p14:creationId xmlns:p14="http://schemas.microsoft.com/office/powerpoint/2010/main" val="19979186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8C1A2-E365-4EAD-A777-10EF9BD2588C}"/>
              </a:ext>
            </a:extLst>
          </p:cNvPr>
          <p:cNvSpPr>
            <a:spLocks noGrp="1"/>
          </p:cNvSpPr>
          <p:nvPr>
            <p:ph type="title"/>
          </p:nvPr>
        </p:nvSpPr>
        <p:spPr/>
        <p:txBody>
          <a:bodyPr/>
          <a:lstStyle/>
          <a:p>
            <a:r>
              <a:rPr lang="en-US" dirty="0"/>
              <a:t>Conclusion and Actions</a:t>
            </a:r>
          </a:p>
        </p:txBody>
      </p:sp>
      <p:sp>
        <p:nvSpPr>
          <p:cNvPr id="3" name="Content Placeholder 2">
            <a:extLst>
              <a:ext uri="{FF2B5EF4-FFF2-40B4-BE49-F238E27FC236}">
                <a16:creationId xmlns:a16="http://schemas.microsoft.com/office/drawing/2014/main" id="{83DC0D0A-FDCC-4561-A8EB-1F836A94AACC}"/>
              </a:ext>
            </a:extLst>
          </p:cNvPr>
          <p:cNvSpPr>
            <a:spLocks noGrp="1"/>
          </p:cNvSpPr>
          <p:nvPr>
            <p:ph idx="1"/>
          </p:nvPr>
        </p:nvSpPr>
        <p:spPr>
          <a:xfrm>
            <a:off x="838200" y="1420109"/>
            <a:ext cx="10515600" cy="1505971"/>
          </a:xfrm>
        </p:spPr>
        <p:txBody>
          <a:bodyPr>
            <a:normAutofit/>
          </a:bodyPr>
          <a:lstStyle/>
          <a:p>
            <a:r>
              <a:rPr lang="en-US" sz="1800" dirty="0"/>
              <a:t>This analysis aimed to predict Alzheimer’s disease using a dataset containing demographic, lifestyle, medical, and genetic risk factors. It implemented both traditional machine learning models (Logistic Regression, SVM, and Random Forest) and deep learning models (Dense Neural Network, RNN, LSTM, and GRU). Each model was evaluated based on classification accuracy, recall, precision, F1-score, and confusion matrices to determine their effectiveness. The following is a comparison of the models’ accuracy:</a:t>
            </a:r>
          </a:p>
          <a:p>
            <a:endParaRPr lang="en-US" sz="1800" dirty="0"/>
          </a:p>
        </p:txBody>
      </p:sp>
      <p:pic>
        <p:nvPicPr>
          <p:cNvPr id="5" name="Picture 4">
            <a:extLst>
              <a:ext uri="{FF2B5EF4-FFF2-40B4-BE49-F238E27FC236}">
                <a16:creationId xmlns:a16="http://schemas.microsoft.com/office/drawing/2014/main" id="{FA8B7DFF-39B4-AE34-DA61-997DC43F6B27}"/>
              </a:ext>
            </a:extLst>
          </p:cNvPr>
          <p:cNvPicPr>
            <a:picLocks noChangeAspect="1"/>
          </p:cNvPicPr>
          <p:nvPr/>
        </p:nvPicPr>
        <p:blipFill>
          <a:blip r:embed="rId2"/>
          <a:stretch>
            <a:fillRect/>
          </a:stretch>
        </p:blipFill>
        <p:spPr>
          <a:xfrm>
            <a:off x="2911724" y="2809283"/>
            <a:ext cx="6368551" cy="3963188"/>
          </a:xfrm>
          <a:prstGeom prst="rect">
            <a:avLst/>
          </a:prstGeom>
        </p:spPr>
      </p:pic>
    </p:spTree>
    <p:extLst>
      <p:ext uri="{BB962C8B-B14F-4D97-AF65-F5344CB8AC3E}">
        <p14:creationId xmlns:p14="http://schemas.microsoft.com/office/powerpoint/2010/main" val="40241087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9C63C-BC30-CD61-9F65-00602E570A27}"/>
              </a:ext>
            </a:extLst>
          </p:cNvPr>
          <p:cNvSpPr>
            <a:spLocks noGrp="1"/>
          </p:cNvSpPr>
          <p:nvPr>
            <p:ph type="title"/>
          </p:nvPr>
        </p:nvSpPr>
        <p:spPr>
          <a:xfrm>
            <a:off x="838200" y="194923"/>
            <a:ext cx="10515600" cy="1325563"/>
          </a:xfrm>
        </p:spPr>
        <p:txBody>
          <a:bodyPr/>
          <a:lstStyle/>
          <a:p>
            <a:r>
              <a:rPr lang="en-US" dirty="0"/>
              <a:t>Summary of Machine Learning Models</a:t>
            </a:r>
          </a:p>
        </p:txBody>
      </p:sp>
      <p:graphicFrame>
        <p:nvGraphicFramePr>
          <p:cNvPr id="6" name="Table 5">
            <a:extLst>
              <a:ext uri="{FF2B5EF4-FFF2-40B4-BE49-F238E27FC236}">
                <a16:creationId xmlns:a16="http://schemas.microsoft.com/office/drawing/2014/main" id="{0C2CFFEC-F3BF-22A1-06D2-80AFBC8B6A54}"/>
              </a:ext>
            </a:extLst>
          </p:cNvPr>
          <p:cNvGraphicFramePr>
            <a:graphicFrameLocks noGrp="1"/>
          </p:cNvGraphicFramePr>
          <p:nvPr>
            <p:extLst>
              <p:ext uri="{D42A27DB-BD31-4B8C-83A1-F6EECF244321}">
                <p14:modId xmlns:p14="http://schemas.microsoft.com/office/powerpoint/2010/main" val="3244469619"/>
              </p:ext>
            </p:extLst>
          </p:nvPr>
        </p:nvGraphicFramePr>
        <p:xfrm>
          <a:off x="965421" y="1377363"/>
          <a:ext cx="9832450" cy="2640570"/>
        </p:xfrm>
        <a:graphic>
          <a:graphicData uri="http://schemas.openxmlformats.org/drawingml/2006/table">
            <a:tbl>
              <a:tblPr/>
              <a:tblGrid>
                <a:gridCol w="1966490">
                  <a:extLst>
                    <a:ext uri="{9D8B030D-6E8A-4147-A177-3AD203B41FA5}">
                      <a16:colId xmlns:a16="http://schemas.microsoft.com/office/drawing/2014/main" val="1931095925"/>
                    </a:ext>
                  </a:extLst>
                </a:gridCol>
                <a:gridCol w="1966490">
                  <a:extLst>
                    <a:ext uri="{9D8B030D-6E8A-4147-A177-3AD203B41FA5}">
                      <a16:colId xmlns:a16="http://schemas.microsoft.com/office/drawing/2014/main" val="2701844971"/>
                    </a:ext>
                  </a:extLst>
                </a:gridCol>
                <a:gridCol w="1966490">
                  <a:extLst>
                    <a:ext uri="{9D8B030D-6E8A-4147-A177-3AD203B41FA5}">
                      <a16:colId xmlns:a16="http://schemas.microsoft.com/office/drawing/2014/main" val="3173017232"/>
                    </a:ext>
                  </a:extLst>
                </a:gridCol>
                <a:gridCol w="1966490">
                  <a:extLst>
                    <a:ext uri="{9D8B030D-6E8A-4147-A177-3AD203B41FA5}">
                      <a16:colId xmlns:a16="http://schemas.microsoft.com/office/drawing/2014/main" val="244449885"/>
                    </a:ext>
                  </a:extLst>
                </a:gridCol>
                <a:gridCol w="1966490">
                  <a:extLst>
                    <a:ext uri="{9D8B030D-6E8A-4147-A177-3AD203B41FA5}">
                      <a16:colId xmlns:a16="http://schemas.microsoft.com/office/drawing/2014/main" val="662179517"/>
                    </a:ext>
                  </a:extLst>
                </a:gridCol>
              </a:tblGrid>
              <a:tr h="902403">
                <a:tc>
                  <a:txBody>
                    <a:bodyPr/>
                    <a:lstStyle/>
                    <a:p>
                      <a:r>
                        <a:rPr lang="en-US" b="1" dirty="0"/>
                        <a:t>Model</a:t>
                      </a:r>
                      <a:endParaRPr lang="en-US" dirty="0"/>
                    </a:p>
                  </a:txBody>
                  <a:tcPr anchor="ctr">
                    <a:lnL>
                      <a:noFill/>
                    </a:lnL>
                    <a:lnR>
                      <a:noFill/>
                    </a:lnR>
                    <a:lnT>
                      <a:noFill/>
                    </a:lnT>
                    <a:lnB>
                      <a:noFill/>
                    </a:lnB>
                    <a:solidFill>
                      <a:schemeClr val="bg2"/>
                    </a:solidFill>
                  </a:tcPr>
                </a:tc>
                <a:tc>
                  <a:txBody>
                    <a:bodyPr/>
                    <a:lstStyle/>
                    <a:p>
                      <a:r>
                        <a:rPr lang="en-US" b="1" dirty="0"/>
                        <a:t>False Negatives (Missed Cases)</a:t>
                      </a:r>
                      <a:endParaRPr lang="en-US" dirty="0"/>
                    </a:p>
                  </a:txBody>
                  <a:tcPr anchor="ctr">
                    <a:lnL>
                      <a:noFill/>
                    </a:lnL>
                    <a:lnR>
                      <a:noFill/>
                    </a:lnR>
                    <a:lnT>
                      <a:noFill/>
                    </a:lnT>
                    <a:lnB>
                      <a:noFill/>
                    </a:lnB>
                    <a:solidFill>
                      <a:schemeClr val="bg2"/>
                    </a:solidFill>
                  </a:tcPr>
                </a:tc>
                <a:tc>
                  <a:txBody>
                    <a:bodyPr/>
                    <a:lstStyle/>
                    <a:p>
                      <a:pPr algn="ctr"/>
                      <a:r>
                        <a:rPr lang="en-US" b="1" dirty="0"/>
                        <a:t>False Positives (Incorrect Alzheimer’s)</a:t>
                      </a:r>
                      <a:endParaRPr lang="en-US" dirty="0"/>
                    </a:p>
                  </a:txBody>
                  <a:tcPr anchor="ctr">
                    <a:lnL>
                      <a:noFill/>
                    </a:lnL>
                    <a:lnR>
                      <a:noFill/>
                    </a:lnR>
                    <a:lnT>
                      <a:noFill/>
                    </a:lnT>
                    <a:lnB>
                      <a:noFill/>
                    </a:lnB>
                    <a:solidFill>
                      <a:schemeClr val="bg2"/>
                    </a:solidFill>
                  </a:tcPr>
                </a:tc>
                <a:tc>
                  <a:txBody>
                    <a:bodyPr/>
                    <a:lstStyle/>
                    <a:p>
                      <a:pPr algn="ctr"/>
                      <a:r>
                        <a:rPr lang="en-US" b="1" dirty="0"/>
                        <a:t>True Positives (Detected Cases)</a:t>
                      </a:r>
                      <a:endParaRPr lang="en-US" dirty="0"/>
                    </a:p>
                  </a:txBody>
                  <a:tcPr anchor="ctr">
                    <a:lnL>
                      <a:noFill/>
                    </a:lnL>
                    <a:lnR>
                      <a:noFill/>
                    </a:lnR>
                    <a:lnT>
                      <a:noFill/>
                    </a:lnT>
                    <a:lnB>
                      <a:noFill/>
                    </a:lnB>
                    <a:solidFill>
                      <a:schemeClr val="bg2"/>
                    </a:solidFill>
                  </a:tcPr>
                </a:tc>
                <a:tc>
                  <a:txBody>
                    <a:bodyPr/>
                    <a:lstStyle/>
                    <a:p>
                      <a:r>
                        <a:rPr lang="en-US" b="1" dirty="0"/>
                        <a:t>Accuracy</a:t>
                      </a:r>
                      <a:endParaRPr lang="en-US" dirty="0"/>
                    </a:p>
                  </a:txBody>
                  <a:tcPr anchor="ctr">
                    <a:lnL>
                      <a:noFill/>
                    </a:lnL>
                    <a:lnR>
                      <a:noFill/>
                    </a:lnR>
                    <a:lnT>
                      <a:noFill/>
                    </a:lnT>
                    <a:lnB>
                      <a:noFill/>
                    </a:lnB>
                    <a:solidFill>
                      <a:schemeClr val="bg2"/>
                    </a:solidFill>
                  </a:tcPr>
                </a:tc>
                <a:extLst>
                  <a:ext uri="{0D108BD9-81ED-4DB2-BD59-A6C34878D82A}">
                    <a16:rowId xmlns:a16="http://schemas.microsoft.com/office/drawing/2014/main" val="3066175627"/>
                  </a:ext>
                </a:extLst>
              </a:tr>
              <a:tr h="720330">
                <a:tc>
                  <a:txBody>
                    <a:bodyPr/>
                    <a:lstStyle/>
                    <a:p>
                      <a:r>
                        <a:rPr lang="en-US" b="1"/>
                        <a:t>Logistic Regression</a:t>
                      </a:r>
                      <a:endParaRPr lang="en-US"/>
                    </a:p>
                  </a:txBody>
                  <a:tcPr anchor="ctr">
                    <a:lnL>
                      <a:noFill/>
                    </a:lnL>
                    <a:lnR>
                      <a:noFill/>
                    </a:lnR>
                    <a:lnT>
                      <a:noFill/>
                    </a:lnT>
                    <a:lnB>
                      <a:noFill/>
                    </a:lnB>
                    <a:noFill/>
                  </a:tcPr>
                </a:tc>
                <a:tc>
                  <a:txBody>
                    <a:bodyPr/>
                    <a:lstStyle/>
                    <a:p>
                      <a:r>
                        <a:rPr lang="en-US" b="0" dirty="0"/>
                        <a:t>0 (Overfitting issue)</a:t>
                      </a:r>
                    </a:p>
                  </a:txBody>
                  <a:tcPr anchor="ctr">
                    <a:lnL>
                      <a:noFill/>
                    </a:lnL>
                    <a:lnR>
                      <a:noFill/>
                    </a:lnR>
                    <a:lnT>
                      <a:noFill/>
                    </a:lnT>
                    <a:lnB>
                      <a:noFill/>
                    </a:lnB>
                    <a:noFill/>
                  </a:tcPr>
                </a:tc>
                <a:tc>
                  <a:txBody>
                    <a:bodyPr/>
                    <a:lstStyle/>
                    <a:p>
                      <a:r>
                        <a:rPr lang="en-US" b="0" dirty="0"/>
                        <a:t>8,714 (Extremely high)</a:t>
                      </a:r>
                    </a:p>
                  </a:txBody>
                  <a:tcPr anchor="ctr">
                    <a:lnL>
                      <a:noFill/>
                    </a:lnL>
                    <a:lnR>
                      <a:noFill/>
                    </a:lnR>
                    <a:lnT>
                      <a:noFill/>
                    </a:lnT>
                    <a:lnB>
                      <a:noFill/>
                    </a:lnB>
                    <a:noFill/>
                  </a:tcPr>
                </a:tc>
                <a:tc>
                  <a:txBody>
                    <a:bodyPr/>
                    <a:lstStyle/>
                    <a:p>
                      <a:r>
                        <a:rPr lang="en-US" b="0" dirty="0"/>
                        <a:t>6,143</a:t>
                      </a:r>
                    </a:p>
                  </a:txBody>
                  <a:tcPr anchor="ctr">
                    <a:lnL>
                      <a:noFill/>
                    </a:lnL>
                    <a:lnR>
                      <a:noFill/>
                    </a:lnR>
                    <a:lnT>
                      <a:noFill/>
                    </a:lnT>
                    <a:lnB>
                      <a:noFill/>
                    </a:lnB>
                    <a:noFill/>
                  </a:tcPr>
                </a:tc>
                <a:tc>
                  <a:txBody>
                    <a:bodyPr/>
                    <a:lstStyle/>
                    <a:p>
                      <a:r>
                        <a:rPr lang="en-US" b="0" dirty="0"/>
                        <a:t>71%</a:t>
                      </a:r>
                    </a:p>
                  </a:txBody>
                  <a:tcPr anchor="ctr">
                    <a:lnL>
                      <a:noFill/>
                    </a:lnL>
                    <a:lnR>
                      <a:noFill/>
                    </a:lnR>
                    <a:lnT>
                      <a:noFill/>
                    </a:lnT>
                    <a:lnB>
                      <a:noFill/>
                    </a:lnB>
                    <a:noFill/>
                  </a:tcPr>
                </a:tc>
                <a:extLst>
                  <a:ext uri="{0D108BD9-81ED-4DB2-BD59-A6C34878D82A}">
                    <a16:rowId xmlns:a16="http://schemas.microsoft.com/office/drawing/2014/main" val="964264837"/>
                  </a:ext>
                </a:extLst>
              </a:tr>
              <a:tr h="631682">
                <a:tc>
                  <a:txBody>
                    <a:bodyPr/>
                    <a:lstStyle/>
                    <a:p>
                      <a:r>
                        <a:rPr lang="en-US" b="1"/>
                        <a:t>Support Vector Machine (SVM)</a:t>
                      </a:r>
                      <a:endParaRPr lang="en-US"/>
                    </a:p>
                  </a:txBody>
                  <a:tcPr anchor="ctr">
                    <a:lnL>
                      <a:noFill/>
                    </a:lnL>
                    <a:lnR>
                      <a:noFill/>
                    </a:lnR>
                    <a:lnT>
                      <a:noFill/>
                    </a:lnT>
                    <a:lnB>
                      <a:noFill/>
                    </a:lnB>
                    <a:noFill/>
                  </a:tcPr>
                </a:tc>
                <a:tc>
                  <a:txBody>
                    <a:bodyPr/>
                    <a:lstStyle/>
                    <a:p>
                      <a:r>
                        <a:rPr lang="en-US" b="0" dirty="0"/>
                        <a:t>2,210</a:t>
                      </a:r>
                    </a:p>
                  </a:txBody>
                  <a:tcPr anchor="ctr">
                    <a:lnL>
                      <a:noFill/>
                    </a:lnL>
                    <a:lnR>
                      <a:noFill/>
                    </a:lnR>
                    <a:lnT>
                      <a:noFill/>
                    </a:lnT>
                    <a:lnB>
                      <a:noFill/>
                    </a:lnB>
                    <a:noFill/>
                  </a:tcPr>
                </a:tc>
                <a:tc>
                  <a:txBody>
                    <a:bodyPr/>
                    <a:lstStyle/>
                    <a:p>
                      <a:r>
                        <a:rPr lang="en-US" b="0" dirty="0"/>
                        <a:t>2,009</a:t>
                      </a:r>
                    </a:p>
                  </a:txBody>
                  <a:tcPr anchor="ctr">
                    <a:lnL>
                      <a:noFill/>
                    </a:lnL>
                    <a:lnR>
                      <a:noFill/>
                    </a:lnR>
                    <a:lnT>
                      <a:noFill/>
                    </a:lnT>
                    <a:lnB>
                      <a:noFill/>
                    </a:lnB>
                    <a:noFill/>
                  </a:tcPr>
                </a:tc>
                <a:tc>
                  <a:txBody>
                    <a:bodyPr/>
                    <a:lstStyle/>
                    <a:p>
                      <a:r>
                        <a:rPr lang="en-US" b="0" dirty="0"/>
                        <a:t>3,933</a:t>
                      </a:r>
                    </a:p>
                  </a:txBody>
                  <a:tcPr anchor="ctr">
                    <a:lnL>
                      <a:noFill/>
                    </a:lnL>
                    <a:lnR>
                      <a:noFill/>
                    </a:lnR>
                    <a:lnT>
                      <a:noFill/>
                    </a:lnT>
                    <a:lnB>
                      <a:noFill/>
                    </a:lnB>
                    <a:noFill/>
                  </a:tcPr>
                </a:tc>
                <a:tc>
                  <a:txBody>
                    <a:bodyPr/>
                    <a:lstStyle/>
                    <a:p>
                      <a:r>
                        <a:rPr lang="en-US" b="0" dirty="0"/>
                        <a:t>72%</a:t>
                      </a:r>
                    </a:p>
                  </a:txBody>
                  <a:tcPr anchor="ctr">
                    <a:lnL>
                      <a:noFill/>
                    </a:lnL>
                    <a:lnR>
                      <a:noFill/>
                    </a:lnR>
                    <a:lnT>
                      <a:noFill/>
                    </a:lnT>
                    <a:lnB>
                      <a:noFill/>
                    </a:lnB>
                    <a:noFill/>
                  </a:tcPr>
                </a:tc>
                <a:extLst>
                  <a:ext uri="{0D108BD9-81ED-4DB2-BD59-A6C34878D82A}">
                    <a16:rowId xmlns:a16="http://schemas.microsoft.com/office/drawing/2014/main" val="2611370056"/>
                  </a:ext>
                </a:extLst>
              </a:tr>
              <a:tr h="360961">
                <a:tc>
                  <a:txBody>
                    <a:bodyPr/>
                    <a:lstStyle/>
                    <a:p>
                      <a:r>
                        <a:rPr lang="en-US" b="1"/>
                        <a:t>Random Forest</a:t>
                      </a:r>
                      <a:endParaRPr lang="en-US"/>
                    </a:p>
                  </a:txBody>
                  <a:tcPr anchor="ctr">
                    <a:lnL>
                      <a:noFill/>
                    </a:lnL>
                    <a:lnR>
                      <a:noFill/>
                    </a:lnR>
                    <a:lnT>
                      <a:noFill/>
                    </a:lnT>
                    <a:lnB>
                      <a:noFill/>
                    </a:lnB>
                    <a:noFill/>
                  </a:tcPr>
                </a:tc>
                <a:tc>
                  <a:txBody>
                    <a:bodyPr/>
                    <a:lstStyle/>
                    <a:p>
                      <a:r>
                        <a:rPr lang="en-US" b="0"/>
                        <a:t>2,155</a:t>
                      </a:r>
                    </a:p>
                  </a:txBody>
                  <a:tcPr anchor="ctr">
                    <a:lnL>
                      <a:noFill/>
                    </a:lnL>
                    <a:lnR>
                      <a:noFill/>
                    </a:lnR>
                    <a:lnT>
                      <a:noFill/>
                    </a:lnT>
                    <a:lnB>
                      <a:noFill/>
                    </a:lnB>
                    <a:noFill/>
                  </a:tcPr>
                </a:tc>
                <a:tc>
                  <a:txBody>
                    <a:bodyPr/>
                    <a:lstStyle/>
                    <a:p>
                      <a:r>
                        <a:rPr lang="en-US" b="0"/>
                        <a:t>1,988</a:t>
                      </a:r>
                    </a:p>
                  </a:txBody>
                  <a:tcPr anchor="ctr">
                    <a:lnL>
                      <a:noFill/>
                    </a:lnL>
                    <a:lnR>
                      <a:noFill/>
                    </a:lnR>
                    <a:lnT>
                      <a:noFill/>
                    </a:lnT>
                    <a:lnB>
                      <a:noFill/>
                    </a:lnB>
                    <a:noFill/>
                  </a:tcPr>
                </a:tc>
                <a:tc>
                  <a:txBody>
                    <a:bodyPr/>
                    <a:lstStyle/>
                    <a:p>
                      <a:r>
                        <a:rPr lang="en-US" b="0"/>
                        <a:t>3,988</a:t>
                      </a:r>
                    </a:p>
                  </a:txBody>
                  <a:tcPr anchor="ctr">
                    <a:lnL>
                      <a:noFill/>
                    </a:lnL>
                    <a:lnR>
                      <a:noFill/>
                    </a:lnR>
                    <a:lnT>
                      <a:noFill/>
                    </a:lnT>
                    <a:lnB>
                      <a:noFill/>
                    </a:lnB>
                    <a:noFill/>
                  </a:tcPr>
                </a:tc>
                <a:tc>
                  <a:txBody>
                    <a:bodyPr/>
                    <a:lstStyle/>
                    <a:p>
                      <a:r>
                        <a:rPr lang="en-US" b="0" dirty="0"/>
                        <a:t>72%</a:t>
                      </a:r>
                    </a:p>
                  </a:txBody>
                  <a:tcPr anchor="ctr">
                    <a:lnL>
                      <a:noFill/>
                    </a:lnL>
                    <a:lnR>
                      <a:noFill/>
                    </a:lnR>
                    <a:lnT>
                      <a:noFill/>
                    </a:lnT>
                    <a:lnB>
                      <a:noFill/>
                    </a:lnB>
                    <a:noFill/>
                  </a:tcPr>
                </a:tc>
                <a:extLst>
                  <a:ext uri="{0D108BD9-81ED-4DB2-BD59-A6C34878D82A}">
                    <a16:rowId xmlns:a16="http://schemas.microsoft.com/office/drawing/2014/main" val="1926873188"/>
                  </a:ext>
                </a:extLst>
              </a:tr>
            </a:tbl>
          </a:graphicData>
        </a:graphic>
      </p:graphicFrame>
      <p:sp>
        <p:nvSpPr>
          <p:cNvPr id="8" name="TextBox 7">
            <a:extLst>
              <a:ext uri="{FF2B5EF4-FFF2-40B4-BE49-F238E27FC236}">
                <a16:creationId xmlns:a16="http://schemas.microsoft.com/office/drawing/2014/main" id="{048F8459-8B7C-32F3-7340-901753B10B6A}"/>
              </a:ext>
            </a:extLst>
          </p:cNvPr>
          <p:cNvSpPr txBox="1"/>
          <p:nvPr/>
        </p:nvSpPr>
        <p:spPr>
          <a:xfrm>
            <a:off x="1059511" y="4321851"/>
            <a:ext cx="9738360" cy="1754326"/>
          </a:xfrm>
          <a:prstGeom prst="rect">
            <a:avLst/>
          </a:prstGeom>
          <a:noFill/>
        </p:spPr>
        <p:txBody>
          <a:bodyPr wrap="square">
            <a:spAutoFit/>
          </a:bodyPr>
          <a:lstStyle/>
          <a:p>
            <a:r>
              <a:rPr lang="en-US" b="1" dirty="0"/>
              <a:t>Findings</a:t>
            </a:r>
          </a:p>
          <a:p>
            <a:pPr marL="285750" indent="-285750">
              <a:buFont typeface="Arial" panose="020B0604020202020204" pitchFamily="34" charset="0"/>
              <a:buChar char="•"/>
            </a:pPr>
            <a:r>
              <a:rPr lang="en-US" dirty="0"/>
              <a:t>Random Forest performed best among traditional ML models, detecting more Alzheimer’s cases while reducing false positives compared to SVM and Logistic Regression.</a:t>
            </a:r>
          </a:p>
          <a:p>
            <a:pPr marL="285750" indent="-285750">
              <a:buFont typeface="Arial" panose="020B0604020202020204" pitchFamily="34" charset="0"/>
              <a:buChar char="•"/>
            </a:pPr>
            <a:r>
              <a:rPr lang="en-US" dirty="0"/>
              <a:t>Logistic Regression severely overfitted, predicting all cases as Alzheimer’s (8,714 false positives), making it an unreliable model.</a:t>
            </a:r>
          </a:p>
          <a:p>
            <a:pPr marL="285750" indent="-285750">
              <a:buFont typeface="Arial" panose="020B0604020202020204" pitchFamily="34" charset="0"/>
              <a:buChar char="•"/>
            </a:pPr>
            <a:r>
              <a:rPr lang="en-US" dirty="0"/>
              <a:t>Machine Learning models struggled with recall, meaning they missed many true Alzheimer’s cases.</a:t>
            </a:r>
          </a:p>
        </p:txBody>
      </p:sp>
    </p:spTree>
    <p:extLst>
      <p:ext uri="{BB962C8B-B14F-4D97-AF65-F5344CB8AC3E}">
        <p14:creationId xmlns:p14="http://schemas.microsoft.com/office/powerpoint/2010/main" val="27262397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1603C-06D1-B811-6BCB-AA18A8842025}"/>
              </a:ext>
            </a:extLst>
          </p:cNvPr>
          <p:cNvSpPr>
            <a:spLocks noGrp="1"/>
          </p:cNvSpPr>
          <p:nvPr>
            <p:ph type="title"/>
          </p:nvPr>
        </p:nvSpPr>
        <p:spPr>
          <a:xfrm>
            <a:off x="838200" y="0"/>
            <a:ext cx="10515600" cy="1325563"/>
          </a:xfrm>
        </p:spPr>
        <p:txBody>
          <a:bodyPr/>
          <a:lstStyle/>
          <a:p>
            <a:r>
              <a:rPr lang="en-US" dirty="0"/>
              <a:t>Summary of Deep Learning Models</a:t>
            </a:r>
          </a:p>
        </p:txBody>
      </p:sp>
      <p:graphicFrame>
        <p:nvGraphicFramePr>
          <p:cNvPr id="6" name="Table 5">
            <a:extLst>
              <a:ext uri="{FF2B5EF4-FFF2-40B4-BE49-F238E27FC236}">
                <a16:creationId xmlns:a16="http://schemas.microsoft.com/office/drawing/2014/main" id="{D5BFA394-BF7A-6343-28C2-55560D436FCA}"/>
              </a:ext>
            </a:extLst>
          </p:cNvPr>
          <p:cNvGraphicFramePr>
            <a:graphicFrameLocks noGrp="1"/>
          </p:cNvGraphicFramePr>
          <p:nvPr>
            <p:extLst>
              <p:ext uri="{D42A27DB-BD31-4B8C-83A1-F6EECF244321}">
                <p14:modId xmlns:p14="http://schemas.microsoft.com/office/powerpoint/2010/main" val="57075635"/>
              </p:ext>
            </p:extLst>
          </p:nvPr>
        </p:nvGraphicFramePr>
        <p:xfrm>
          <a:off x="1030014" y="1091003"/>
          <a:ext cx="10323786" cy="2651760"/>
        </p:xfrm>
        <a:graphic>
          <a:graphicData uri="http://schemas.openxmlformats.org/drawingml/2006/table">
            <a:tbl>
              <a:tblPr/>
              <a:tblGrid>
                <a:gridCol w="1911306">
                  <a:extLst>
                    <a:ext uri="{9D8B030D-6E8A-4147-A177-3AD203B41FA5}">
                      <a16:colId xmlns:a16="http://schemas.microsoft.com/office/drawing/2014/main" val="2332108092"/>
                    </a:ext>
                  </a:extLst>
                </a:gridCol>
                <a:gridCol w="2103120">
                  <a:extLst>
                    <a:ext uri="{9D8B030D-6E8A-4147-A177-3AD203B41FA5}">
                      <a16:colId xmlns:a16="http://schemas.microsoft.com/office/drawing/2014/main" val="1804103920"/>
                    </a:ext>
                  </a:extLst>
                </a:gridCol>
                <a:gridCol w="2103120">
                  <a:extLst>
                    <a:ext uri="{9D8B030D-6E8A-4147-A177-3AD203B41FA5}">
                      <a16:colId xmlns:a16="http://schemas.microsoft.com/office/drawing/2014/main" val="2811778805"/>
                    </a:ext>
                  </a:extLst>
                </a:gridCol>
                <a:gridCol w="2103120">
                  <a:extLst>
                    <a:ext uri="{9D8B030D-6E8A-4147-A177-3AD203B41FA5}">
                      <a16:colId xmlns:a16="http://schemas.microsoft.com/office/drawing/2014/main" val="750083135"/>
                    </a:ext>
                  </a:extLst>
                </a:gridCol>
                <a:gridCol w="2103120">
                  <a:extLst>
                    <a:ext uri="{9D8B030D-6E8A-4147-A177-3AD203B41FA5}">
                      <a16:colId xmlns:a16="http://schemas.microsoft.com/office/drawing/2014/main" val="471049115"/>
                    </a:ext>
                  </a:extLst>
                </a:gridCol>
              </a:tblGrid>
              <a:tr h="0">
                <a:tc>
                  <a:txBody>
                    <a:bodyPr/>
                    <a:lstStyle/>
                    <a:p>
                      <a:r>
                        <a:rPr lang="en-US" b="1" dirty="0"/>
                        <a:t>Model</a:t>
                      </a:r>
                      <a:endParaRPr lang="en-US" dirty="0"/>
                    </a:p>
                  </a:txBody>
                  <a:tcPr anchor="ctr">
                    <a:lnL>
                      <a:noFill/>
                    </a:lnL>
                    <a:lnR>
                      <a:noFill/>
                    </a:lnR>
                    <a:lnT>
                      <a:noFill/>
                    </a:lnT>
                    <a:lnB>
                      <a:noFill/>
                    </a:lnB>
                    <a:solidFill>
                      <a:schemeClr val="bg2"/>
                    </a:solidFill>
                  </a:tcPr>
                </a:tc>
                <a:tc>
                  <a:txBody>
                    <a:bodyPr/>
                    <a:lstStyle/>
                    <a:p>
                      <a:r>
                        <a:rPr lang="en-US" b="1" dirty="0"/>
                        <a:t>False Negatives (Missed Cases)</a:t>
                      </a:r>
                      <a:endParaRPr lang="en-US" dirty="0"/>
                    </a:p>
                  </a:txBody>
                  <a:tcPr anchor="ctr">
                    <a:lnL>
                      <a:noFill/>
                    </a:lnL>
                    <a:lnR>
                      <a:noFill/>
                    </a:lnR>
                    <a:lnT>
                      <a:noFill/>
                    </a:lnT>
                    <a:lnB>
                      <a:noFill/>
                    </a:lnB>
                    <a:solidFill>
                      <a:schemeClr val="bg2"/>
                    </a:solidFill>
                  </a:tcPr>
                </a:tc>
                <a:tc>
                  <a:txBody>
                    <a:bodyPr/>
                    <a:lstStyle/>
                    <a:p>
                      <a:r>
                        <a:rPr lang="en-US" b="1" dirty="0"/>
                        <a:t>False Positives (Incorrect Alzheimer’s)</a:t>
                      </a:r>
                      <a:endParaRPr lang="en-US" dirty="0"/>
                    </a:p>
                  </a:txBody>
                  <a:tcPr anchor="ctr">
                    <a:lnL>
                      <a:noFill/>
                    </a:lnL>
                    <a:lnR>
                      <a:noFill/>
                    </a:lnR>
                    <a:lnT>
                      <a:noFill/>
                    </a:lnT>
                    <a:lnB>
                      <a:noFill/>
                    </a:lnB>
                    <a:solidFill>
                      <a:schemeClr val="bg2"/>
                    </a:solidFill>
                  </a:tcPr>
                </a:tc>
                <a:tc>
                  <a:txBody>
                    <a:bodyPr/>
                    <a:lstStyle/>
                    <a:p>
                      <a:r>
                        <a:rPr lang="en-US" b="1" dirty="0"/>
                        <a:t>True Positives (Detected Cases)</a:t>
                      </a:r>
                      <a:endParaRPr lang="en-US" dirty="0"/>
                    </a:p>
                  </a:txBody>
                  <a:tcPr anchor="ctr">
                    <a:lnL>
                      <a:noFill/>
                    </a:lnL>
                    <a:lnR>
                      <a:noFill/>
                    </a:lnR>
                    <a:lnT>
                      <a:noFill/>
                    </a:lnT>
                    <a:lnB>
                      <a:noFill/>
                    </a:lnB>
                    <a:solidFill>
                      <a:schemeClr val="bg2"/>
                    </a:solidFill>
                  </a:tcPr>
                </a:tc>
                <a:tc>
                  <a:txBody>
                    <a:bodyPr/>
                    <a:lstStyle/>
                    <a:p>
                      <a:r>
                        <a:rPr lang="en-US" b="1" dirty="0"/>
                        <a:t>Accuracy</a:t>
                      </a:r>
                      <a:endParaRPr lang="en-US" dirty="0"/>
                    </a:p>
                  </a:txBody>
                  <a:tcPr anchor="ctr">
                    <a:lnL>
                      <a:noFill/>
                    </a:lnL>
                    <a:lnR>
                      <a:noFill/>
                    </a:lnR>
                    <a:lnT>
                      <a:noFill/>
                    </a:lnT>
                    <a:lnB>
                      <a:noFill/>
                    </a:lnB>
                    <a:solidFill>
                      <a:schemeClr val="bg2"/>
                    </a:solidFill>
                  </a:tcPr>
                </a:tc>
                <a:extLst>
                  <a:ext uri="{0D108BD9-81ED-4DB2-BD59-A6C34878D82A}">
                    <a16:rowId xmlns:a16="http://schemas.microsoft.com/office/drawing/2014/main" val="3574041131"/>
                  </a:ext>
                </a:extLst>
              </a:tr>
              <a:tr h="0">
                <a:tc>
                  <a:txBody>
                    <a:bodyPr/>
                    <a:lstStyle/>
                    <a:p>
                      <a:r>
                        <a:rPr lang="en-US" b="1"/>
                        <a:t>Neural Network (Dense)</a:t>
                      </a:r>
                      <a:endParaRPr lang="en-US"/>
                    </a:p>
                  </a:txBody>
                  <a:tcPr anchor="ctr">
                    <a:lnL>
                      <a:noFill/>
                    </a:lnL>
                    <a:lnR>
                      <a:noFill/>
                    </a:lnR>
                    <a:lnT>
                      <a:noFill/>
                    </a:lnT>
                    <a:lnB>
                      <a:noFill/>
                    </a:lnB>
                    <a:noFill/>
                  </a:tcPr>
                </a:tc>
                <a:tc>
                  <a:txBody>
                    <a:bodyPr/>
                    <a:lstStyle/>
                    <a:p>
                      <a:r>
                        <a:rPr lang="en-US" b="0" dirty="0"/>
                        <a:t>2,074</a:t>
                      </a:r>
                    </a:p>
                  </a:txBody>
                  <a:tcPr anchor="ctr">
                    <a:lnL>
                      <a:noFill/>
                    </a:lnL>
                    <a:lnR>
                      <a:noFill/>
                    </a:lnR>
                    <a:lnT>
                      <a:noFill/>
                    </a:lnT>
                    <a:lnB>
                      <a:noFill/>
                    </a:lnB>
                    <a:noFill/>
                  </a:tcPr>
                </a:tc>
                <a:tc>
                  <a:txBody>
                    <a:bodyPr/>
                    <a:lstStyle/>
                    <a:p>
                      <a:r>
                        <a:rPr lang="en-US" b="0" dirty="0"/>
                        <a:t>2,536</a:t>
                      </a:r>
                    </a:p>
                  </a:txBody>
                  <a:tcPr anchor="ctr">
                    <a:lnL>
                      <a:noFill/>
                    </a:lnL>
                    <a:lnR>
                      <a:noFill/>
                    </a:lnR>
                    <a:lnT>
                      <a:noFill/>
                    </a:lnT>
                    <a:lnB>
                      <a:noFill/>
                    </a:lnB>
                    <a:noFill/>
                  </a:tcPr>
                </a:tc>
                <a:tc>
                  <a:txBody>
                    <a:bodyPr/>
                    <a:lstStyle/>
                    <a:p>
                      <a:r>
                        <a:rPr lang="en-US" b="0"/>
                        <a:t>4,069</a:t>
                      </a:r>
                    </a:p>
                  </a:txBody>
                  <a:tcPr anchor="ctr">
                    <a:lnL>
                      <a:noFill/>
                    </a:lnL>
                    <a:lnR>
                      <a:noFill/>
                    </a:lnR>
                    <a:lnT>
                      <a:noFill/>
                    </a:lnT>
                    <a:lnB>
                      <a:noFill/>
                    </a:lnB>
                    <a:noFill/>
                  </a:tcPr>
                </a:tc>
                <a:tc>
                  <a:txBody>
                    <a:bodyPr/>
                    <a:lstStyle/>
                    <a:p>
                      <a:r>
                        <a:rPr lang="en-US" b="0"/>
                        <a:t>68.97%</a:t>
                      </a:r>
                    </a:p>
                  </a:txBody>
                  <a:tcPr anchor="ctr">
                    <a:lnL>
                      <a:noFill/>
                    </a:lnL>
                    <a:lnR>
                      <a:noFill/>
                    </a:lnR>
                    <a:lnT>
                      <a:noFill/>
                    </a:lnT>
                    <a:lnB>
                      <a:noFill/>
                    </a:lnB>
                    <a:noFill/>
                  </a:tcPr>
                </a:tc>
                <a:extLst>
                  <a:ext uri="{0D108BD9-81ED-4DB2-BD59-A6C34878D82A}">
                    <a16:rowId xmlns:a16="http://schemas.microsoft.com/office/drawing/2014/main" val="3707712038"/>
                  </a:ext>
                </a:extLst>
              </a:tr>
              <a:tr h="0">
                <a:tc>
                  <a:txBody>
                    <a:bodyPr/>
                    <a:lstStyle/>
                    <a:p>
                      <a:r>
                        <a:rPr lang="en-US" b="1"/>
                        <a:t>LSTM</a:t>
                      </a:r>
                      <a:endParaRPr lang="en-US"/>
                    </a:p>
                  </a:txBody>
                  <a:tcPr anchor="ctr">
                    <a:lnL>
                      <a:noFill/>
                    </a:lnL>
                    <a:lnR>
                      <a:noFill/>
                    </a:lnR>
                    <a:lnT>
                      <a:noFill/>
                    </a:lnT>
                    <a:lnB>
                      <a:noFill/>
                    </a:lnB>
                    <a:noFill/>
                  </a:tcPr>
                </a:tc>
                <a:tc>
                  <a:txBody>
                    <a:bodyPr/>
                    <a:lstStyle/>
                    <a:p>
                      <a:r>
                        <a:rPr lang="en-US" b="0" dirty="0"/>
                        <a:t>1,534</a:t>
                      </a:r>
                    </a:p>
                  </a:txBody>
                  <a:tcPr anchor="ctr">
                    <a:lnL>
                      <a:noFill/>
                    </a:lnL>
                    <a:lnR>
                      <a:noFill/>
                    </a:lnR>
                    <a:lnT>
                      <a:noFill/>
                    </a:lnT>
                    <a:lnB>
                      <a:noFill/>
                    </a:lnB>
                    <a:noFill/>
                  </a:tcPr>
                </a:tc>
                <a:tc>
                  <a:txBody>
                    <a:bodyPr/>
                    <a:lstStyle/>
                    <a:p>
                      <a:r>
                        <a:rPr lang="en-US" b="0"/>
                        <a:t>2,726</a:t>
                      </a:r>
                    </a:p>
                  </a:txBody>
                  <a:tcPr anchor="ctr">
                    <a:lnL>
                      <a:noFill/>
                    </a:lnL>
                    <a:lnR>
                      <a:noFill/>
                    </a:lnR>
                    <a:lnT>
                      <a:noFill/>
                    </a:lnT>
                    <a:lnB>
                      <a:noFill/>
                    </a:lnB>
                    <a:noFill/>
                  </a:tcPr>
                </a:tc>
                <a:tc>
                  <a:txBody>
                    <a:bodyPr/>
                    <a:lstStyle/>
                    <a:p>
                      <a:r>
                        <a:rPr lang="en-US" b="0"/>
                        <a:t>4,609</a:t>
                      </a:r>
                    </a:p>
                  </a:txBody>
                  <a:tcPr anchor="ctr">
                    <a:lnL>
                      <a:noFill/>
                    </a:lnL>
                    <a:lnR>
                      <a:noFill/>
                    </a:lnR>
                    <a:lnT>
                      <a:noFill/>
                    </a:lnT>
                    <a:lnB>
                      <a:noFill/>
                    </a:lnB>
                    <a:noFill/>
                  </a:tcPr>
                </a:tc>
                <a:tc>
                  <a:txBody>
                    <a:bodyPr/>
                    <a:lstStyle/>
                    <a:p>
                      <a:r>
                        <a:rPr lang="en-US" b="0"/>
                        <a:t>71.33%</a:t>
                      </a:r>
                    </a:p>
                  </a:txBody>
                  <a:tcPr anchor="ctr">
                    <a:lnL>
                      <a:noFill/>
                    </a:lnL>
                    <a:lnR>
                      <a:noFill/>
                    </a:lnR>
                    <a:lnT>
                      <a:noFill/>
                    </a:lnT>
                    <a:lnB>
                      <a:noFill/>
                    </a:lnB>
                    <a:noFill/>
                  </a:tcPr>
                </a:tc>
                <a:extLst>
                  <a:ext uri="{0D108BD9-81ED-4DB2-BD59-A6C34878D82A}">
                    <a16:rowId xmlns:a16="http://schemas.microsoft.com/office/drawing/2014/main" val="817637961"/>
                  </a:ext>
                </a:extLst>
              </a:tr>
              <a:tr h="0">
                <a:tc>
                  <a:txBody>
                    <a:bodyPr/>
                    <a:lstStyle/>
                    <a:p>
                      <a:r>
                        <a:rPr lang="en-US" b="1"/>
                        <a:t>RNN</a:t>
                      </a:r>
                      <a:endParaRPr lang="en-US"/>
                    </a:p>
                  </a:txBody>
                  <a:tcPr anchor="ctr">
                    <a:lnL>
                      <a:noFill/>
                    </a:lnL>
                    <a:lnR>
                      <a:noFill/>
                    </a:lnR>
                    <a:lnT>
                      <a:noFill/>
                    </a:lnT>
                    <a:lnB>
                      <a:noFill/>
                    </a:lnB>
                    <a:noFill/>
                  </a:tcPr>
                </a:tc>
                <a:tc>
                  <a:txBody>
                    <a:bodyPr/>
                    <a:lstStyle/>
                    <a:p>
                      <a:r>
                        <a:rPr lang="en-US" b="0" dirty="0"/>
                        <a:t>986</a:t>
                      </a:r>
                    </a:p>
                  </a:txBody>
                  <a:tcPr anchor="ctr">
                    <a:lnL>
                      <a:noFill/>
                    </a:lnL>
                    <a:lnR>
                      <a:noFill/>
                    </a:lnR>
                    <a:lnT>
                      <a:noFill/>
                    </a:lnT>
                    <a:lnB>
                      <a:noFill/>
                    </a:lnB>
                    <a:noFill/>
                  </a:tcPr>
                </a:tc>
                <a:tc>
                  <a:txBody>
                    <a:bodyPr/>
                    <a:lstStyle/>
                    <a:p>
                      <a:r>
                        <a:rPr lang="en-US" b="0" dirty="0"/>
                        <a:t>3,878</a:t>
                      </a:r>
                    </a:p>
                  </a:txBody>
                  <a:tcPr anchor="ctr">
                    <a:lnL>
                      <a:noFill/>
                    </a:lnL>
                    <a:lnR>
                      <a:noFill/>
                    </a:lnR>
                    <a:lnT>
                      <a:noFill/>
                    </a:lnT>
                    <a:lnB>
                      <a:noFill/>
                    </a:lnB>
                    <a:noFill/>
                  </a:tcPr>
                </a:tc>
                <a:tc>
                  <a:txBody>
                    <a:bodyPr/>
                    <a:lstStyle/>
                    <a:p>
                      <a:r>
                        <a:rPr lang="en-US" b="0" dirty="0"/>
                        <a:t>5,157</a:t>
                      </a:r>
                    </a:p>
                  </a:txBody>
                  <a:tcPr anchor="ctr">
                    <a:lnL>
                      <a:noFill/>
                    </a:lnL>
                    <a:lnR>
                      <a:noFill/>
                    </a:lnR>
                    <a:lnT>
                      <a:noFill/>
                    </a:lnT>
                    <a:lnB>
                      <a:noFill/>
                    </a:lnB>
                    <a:noFill/>
                  </a:tcPr>
                </a:tc>
                <a:tc>
                  <a:txBody>
                    <a:bodyPr/>
                    <a:lstStyle/>
                    <a:p>
                      <a:r>
                        <a:rPr lang="en-US" b="0"/>
                        <a:t>67.26%</a:t>
                      </a:r>
                    </a:p>
                  </a:txBody>
                  <a:tcPr anchor="ctr">
                    <a:lnL>
                      <a:noFill/>
                    </a:lnL>
                    <a:lnR>
                      <a:noFill/>
                    </a:lnR>
                    <a:lnT>
                      <a:noFill/>
                    </a:lnT>
                    <a:lnB>
                      <a:noFill/>
                    </a:lnB>
                    <a:noFill/>
                  </a:tcPr>
                </a:tc>
                <a:extLst>
                  <a:ext uri="{0D108BD9-81ED-4DB2-BD59-A6C34878D82A}">
                    <a16:rowId xmlns:a16="http://schemas.microsoft.com/office/drawing/2014/main" val="3231321451"/>
                  </a:ext>
                </a:extLst>
              </a:tr>
              <a:tr h="0">
                <a:tc>
                  <a:txBody>
                    <a:bodyPr/>
                    <a:lstStyle/>
                    <a:p>
                      <a:r>
                        <a:rPr lang="en-US" b="1"/>
                        <a:t>GRU</a:t>
                      </a:r>
                      <a:endParaRPr lang="en-US"/>
                    </a:p>
                  </a:txBody>
                  <a:tcPr anchor="ctr">
                    <a:lnL>
                      <a:noFill/>
                    </a:lnL>
                    <a:lnR>
                      <a:noFill/>
                    </a:lnR>
                    <a:lnT>
                      <a:noFill/>
                    </a:lnT>
                    <a:lnB>
                      <a:noFill/>
                    </a:lnB>
                    <a:noFill/>
                  </a:tcPr>
                </a:tc>
                <a:tc>
                  <a:txBody>
                    <a:bodyPr/>
                    <a:lstStyle/>
                    <a:p>
                      <a:r>
                        <a:rPr lang="en-US" b="0"/>
                        <a:t>1,408</a:t>
                      </a:r>
                    </a:p>
                  </a:txBody>
                  <a:tcPr anchor="ctr">
                    <a:lnL>
                      <a:noFill/>
                    </a:lnL>
                    <a:lnR>
                      <a:noFill/>
                    </a:lnR>
                    <a:lnT>
                      <a:noFill/>
                    </a:lnT>
                    <a:lnB>
                      <a:noFill/>
                    </a:lnB>
                    <a:noFill/>
                  </a:tcPr>
                </a:tc>
                <a:tc>
                  <a:txBody>
                    <a:bodyPr/>
                    <a:lstStyle/>
                    <a:p>
                      <a:r>
                        <a:rPr lang="en-US" b="0"/>
                        <a:t>2,926</a:t>
                      </a:r>
                    </a:p>
                  </a:txBody>
                  <a:tcPr anchor="ctr">
                    <a:lnL>
                      <a:noFill/>
                    </a:lnL>
                    <a:lnR>
                      <a:noFill/>
                    </a:lnR>
                    <a:lnT>
                      <a:noFill/>
                    </a:lnT>
                    <a:lnB>
                      <a:noFill/>
                    </a:lnB>
                    <a:noFill/>
                  </a:tcPr>
                </a:tc>
                <a:tc>
                  <a:txBody>
                    <a:bodyPr/>
                    <a:lstStyle/>
                    <a:p>
                      <a:r>
                        <a:rPr lang="en-US" b="0" dirty="0"/>
                        <a:t>4,735</a:t>
                      </a:r>
                    </a:p>
                  </a:txBody>
                  <a:tcPr anchor="ctr">
                    <a:lnL>
                      <a:noFill/>
                    </a:lnL>
                    <a:lnR>
                      <a:noFill/>
                    </a:lnR>
                    <a:lnT>
                      <a:noFill/>
                    </a:lnT>
                    <a:lnB>
                      <a:noFill/>
                    </a:lnB>
                    <a:noFill/>
                  </a:tcPr>
                </a:tc>
                <a:tc>
                  <a:txBody>
                    <a:bodyPr/>
                    <a:lstStyle/>
                    <a:p>
                      <a:r>
                        <a:rPr lang="en-US" b="0" dirty="0"/>
                        <a:t>70.83%</a:t>
                      </a:r>
                    </a:p>
                  </a:txBody>
                  <a:tcPr anchor="ctr">
                    <a:lnL>
                      <a:noFill/>
                    </a:lnL>
                    <a:lnR>
                      <a:noFill/>
                    </a:lnR>
                    <a:lnT>
                      <a:noFill/>
                    </a:lnT>
                    <a:lnB>
                      <a:noFill/>
                    </a:lnB>
                    <a:noFill/>
                  </a:tcPr>
                </a:tc>
                <a:extLst>
                  <a:ext uri="{0D108BD9-81ED-4DB2-BD59-A6C34878D82A}">
                    <a16:rowId xmlns:a16="http://schemas.microsoft.com/office/drawing/2014/main" val="1402081247"/>
                  </a:ext>
                </a:extLst>
              </a:tr>
            </a:tbl>
          </a:graphicData>
        </a:graphic>
      </p:graphicFrame>
      <p:sp>
        <p:nvSpPr>
          <p:cNvPr id="8" name="TextBox 7">
            <a:extLst>
              <a:ext uri="{FF2B5EF4-FFF2-40B4-BE49-F238E27FC236}">
                <a16:creationId xmlns:a16="http://schemas.microsoft.com/office/drawing/2014/main" id="{2830A619-CB3D-AD58-231F-67EDD26ED35C}"/>
              </a:ext>
            </a:extLst>
          </p:cNvPr>
          <p:cNvSpPr txBox="1"/>
          <p:nvPr/>
        </p:nvSpPr>
        <p:spPr>
          <a:xfrm>
            <a:off x="1030014" y="3957501"/>
            <a:ext cx="10615448" cy="2585323"/>
          </a:xfrm>
          <a:prstGeom prst="rect">
            <a:avLst/>
          </a:prstGeom>
          <a:noFill/>
        </p:spPr>
        <p:txBody>
          <a:bodyPr wrap="square">
            <a:spAutoFit/>
          </a:bodyPr>
          <a:lstStyle/>
          <a:p>
            <a:r>
              <a:rPr lang="en-US" b="1" dirty="0"/>
              <a:t>Findings</a:t>
            </a:r>
          </a:p>
          <a:p>
            <a:pPr marL="285750" indent="-285750">
              <a:buFont typeface="Arial" panose="020B0604020202020204" pitchFamily="34" charset="0"/>
              <a:buChar char="•"/>
            </a:pPr>
            <a:r>
              <a:rPr lang="en-US" dirty="0"/>
              <a:t>LSTM and GRU outperformed all other models, achieving the best balance between correctly detecting Alzheimer’s cases and minimizing false positives.</a:t>
            </a:r>
          </a:p>
          <a:p>
            <a:pPr marL="285750" indent="-285750">
              <a:buFont typeface="Arial" panose="020B0604020202020204" pitchFamily="34" charset="0"/>
              <a:buChar char="•"/>
            </a:pPr>
            <a:r>
              <a:rPr lang="en-US" dirty="0"/>
              <a:t>RNN had the lowest false negatives (986) but suffered from high false positives (3,878), meaning it correctly detected Alzheimer’s cases but misclassified many healthy individuals.</a:t>
            </a:r>
          </a:p>
          <a:p>
            <a:pPr marL="285750" indent="-285750">
              <a:buFont typeface="Arial" panose="020B0604020202020204" pitchFamily="34" charset="0"/>
              <a:buChar char="•"/>
            </a:pPr>
            <a:r>
              <a:rPr lang="en-US" dirty="0"/>
              <a:t>GRU had a better balance, with lower false positives than RNN, while maintaining good Alzheimer’s detection.</a:t>
            </a:r>
          </a:p>
          <a:p>
            <a:pPr marL="285750" indent="-285750">
              <a:buFont typeface="Arial" panose="020B0604020202020204" pitchFamily="34" charset="0"/>
              <a:buChar char="•"/>
            </a:pPr>
            <a:r>
              <a:rPr lang="en-US" dirty="0"/>
              <a:t>The dense neural network performed worse than sequential models (LSTM, GRU, RNN), indicating that models that capture temporal dependencies benefit Alzheimer's prediction.</a:t>
            </a:r>
          </a:p>
        </p:txBody>
      </p:sp>
    </p:spTree>
    <p:extLst>
      <p:ext uri="{BB962C8B-B14F-4D97-AF65-F5344CB8AC3E}">
        <p14:creationId xmlns:p14="http://schemas.microsoft.com/office/powerpoint/2010/main" val="13499778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DB91-3E4D-E020-2575-7642C020C326}"/>
              </a:ext>
            </a:extLst>
          </p:cNvPr>
          <p:cNvSpPr>
            <a:spLocks noGrp="1"/>
          </p:cNvSpPr>
          <p:nvPr>
            <p:ph type="title"/>
          </p:nvPr>
        </p:nvSpPr>
        <p:spPr/>
        <p:txBody>
          <a:bodyPr/>
          <a:lstStyle/>
          <a:p>
            <a:r>
              <a:rPr lang="en-US" dirty="0"/>
              <a:t>Overall Comparison: Machine Learning vs. Deep Learning</a:t>
            </a:r>
          </a:p>
        </p:txBody>
      </p:sp>
      <p:graphicFrame>
        <p:nvGraphicFramePr>
          <p:cNvPr id="10" name="Table 9">
            <a:extLst>
              <a:ext uri="{FF2B5EF4-FFF2-40B4-BE49-F238E27FC236}">
                <a16:creationId xmlns:a16="http://schemas.microsoft.com/office/drawing/2014/main" id="{CCF98AF6-80F7-5237-8F3D-74FC2DD92350}"/>
              </a:ext>
            </a:extLst>
          </p:cNvPr>
          <p:cNvGraphicFramePr>
            <a:graphicFrameLocks noGrp="1"/>
          </p:cNvGraphicFramePr>
          <p:nvPr>
            <p:extLst>
              <p:ext uri="{D42A27DB-BD31-4B8C-83A1-F6EECF244321}">
                <p14:modId xmlns:p14="http://schemas.microsoft.com/office/powerpoint/2010/main" val="2851274635"/>
              </p:ext>
            </p:extLst>
          </p:nvPr>
        </p:nvGraphicFramePr>
        <p:xfrm>
          <a:off x="922351" y="1861388"/>
          <a:ext cx="10431449" cy="3291840"/>
        </p:xfrm>
        <a:graphic>
          <a:graphicData uri="http://schemas.openxmlformats.org/drawingml/2006/table">
            <a:tbl>
              <a:tblPr/>
              <a:tblGrid>
                <a:gridCol w="3421049">
                  <a:extLst>
                    <a:ext uri="{9D8B030D-6E8A-4147-A177-3AD203B41FA5}">
                      <a16:colId xmlns:a16="http://schemas.microsoft.com/office/drawing/2014/main" val="2753745630"/>
                    </a:ext>
                  </a:extLst>
                </a:gridCol>
                <a:gridCol w="3505200">
                  <a:extLst>
                    <a:ext uri="{9D8B030D-6E8A-4147-A177-3AD203B41FA5}">
                      <a16:colId xmlns:a16="http://schemas.microsoft.com/office/drawing/2014/main" val="3032314819"/>
                    </a:ext>
                  </a:extLst>
                </a:gridCol>
                <a:gridCol w="3505200">
                  <a:extLst>
                    <a:ext uri="{9D8B030D-6E8A-4147-A177-3AD203B41FA5}">
                      <a16:colId xmlns:a16="http://schemas.microsoft.com/office/drawing/2014/main" val="651718948"/>
                    </a:ext>
                  </a:extLst>
                </a:gridCol>
              </a:tblGrid>
              <a:tr h="0">
                <a:tc>
                  <a:txBody>
                    <a:bodyPr/>
                    <a:lstStyle/>
                    <a:p>
                      <a:r>
                        <a:rPr lang="en-US" b="1" dirty="0"/>
                        <a:t>Category</a:t>
                      </a:r>
                      <a:endParaRPr lang="en-US" dirty="0"/>
                    </a:p>
                  </a:txBody>
                  <a:tcPr anchor="ctr">
                    <a:lnL>
                      <a:noFill/>
                    </a:lnL>
                    <a:lnR>
                      <a:noFill/>
                    </a:lnR>
                    <a:lnT>
                      <a:noFill/>
                    </a:lnT>
                    <a:lnB>
                      <a:noFill/>
                    </a:lnB>
                    <a:solidFill>
                      <a:schemeClr val="bg2"/>
                    </a:solidFill>
                  </a:tcPr>
                </a:tc>
                <a:tc>
                  <a:txBody>
                    <a:bodyPr/>
                    <a:lstStyle/>
                    <a:p>
                      <a:r>
                        <a:rPr lang="en-US" b="1" dirty="0"/>
                        <a:t>Machine Learning (RF, SVM, Logistic Regression)</a:t>
                      </a:r>
                      <a:endParaRPr lang="en-US" dirty="0"/>
                    </a:p>
                  </a:txBody>
                  <a:tcPr anchor="ctr">
                    <a:lnL>
                      <a:noFill/>
                    </a:lnL>
                    <a:lnR>
                      <a:noFill/>
                    </a:lnR>
                    <a:lnT>
                      <a:noFill/>
                    </a:lnT>
                    <a:lnB>
                      <a:noFill/>
                    </a:lnB>
                    <a:solidFill>
                      <a:schemeClr val="bg2"/>
                    </a:solidFill>
                  </a:tcPr>
                </a:tc>
                <a:tc>
                  <a:txBody>
                    <a:bodyPr/>
                    <a:lstStyle/>
                    <a:p>
                      <a:r>
                        <a:rPr lang="en-US" b="1" dirty="0"/>
                        <a:t>Deep Learning (Dense, RNN, LSTM, GRU)</a:t>
                      </a:r>
                      <a:endParaRPr lang="en-US" dirty="0"/>
                    </a:p>
                  </a:txBody>
                  <a:tcPr anchor="ctr">
                    <a:lnL>
                      <a:noFill/>
                    </a:lnL>
                    <a:lnR>
                      <a:noFill/>
                    </a:lnR>
                    <a:lnT>
                      <a:noFill/>
                    </a:lnT>
                    <a:lnB>
                      <a:noFill/>
                    </a:lnB>
                    <a:solidFill>
                      <a:schemeClr val="bg2"/>
                    </a:solidFill>
                  </a:tcPr>
                </a:tc>
                <a:extLst>
                  <a:ext uri="{0D108BD9-81ED-4DB2-BD59-A6C34878D82A}">
                    <a16:rowId xmlns:a16="http://schemas.microsoft.com/office/drawing/2014/main" val="2240159676"/>
                  </a:ext>
                </a:extLst>
              </a:tr>
              <a:tr h="0">
                <a:tc>
                  <a:txBody>
                    <a:bodyPr/>
                    <a:lstStyle/>
                    <a:p>
                      <a:r>
                        <a:rPr lang="en-US" b="1"/>
                        <a:t>Accuracy</a:t>
                      </a:r>
                    </a:p>
                  </a:txBody>
                  <a:tcPr anchor="ctr">
                    <a:lnL>
                      <a:noFill/>
                    </a:lnL>
                    <a:lnR>
                      <a:noFill/>
                    </a:lnR>
                    <a:lnT>
                      <a:noFill/>
                    </a:lnT>
                    <a:lnB>
                      <a:noFill/>
                    </a:lnB>
                    <a:noFill/>
                  </a:tcPr>
                </a:tc>
                <a:tc>
                  <a:txBody>
                    <a:bodyPr/>
                    <a:lstStyle/>
                    <a:p>
                      <a:r>
                        <a:rPr lang="en-US"/>
                        <a:t>71-72%</a:t>
                      </a:r>
                    </a:p>
                  </a:txBody>
                  <a:tcPr anchor="ctr">
                    <a:lnL>
                      <a:noFill/>
                    </a:lnL>
                    <a:lnR>
                      <a:noFill/>
                    </a:lnR>
                    <a:lnT>
                      <a:noFill/>
                    </a:lnT>
                    <a:lnB>
                      <a:noFill/>
                    </a:lnB>
                    <a:noFill/>
                  </a:tcPr>
                </a:tc>
                <a:tc>
                  <a:txBody>
                    <a:bodyPr/>
                    <a:lstStyle/>
                    <a:p>
                      <a:r>
                        <a:rPr lang="en-US" b="0" dirty="0"/>
                        <a:t>67-71% (LSTM best at 71.33%)</a:t>
                      </a:r>
                    </a:p>
                  </a:txBody>
                  <a:tcPr anchor="ctr">
                    <a:lnL>
                      <a:noFill/>
                    </a:lnL>
                    <a:lnR>
                      <a:noFill/>
                    </a:lnR>
                    <a:lnT>
                      <a:noFill/>
                    </a:lnT>
                    <a:lnB>
                      <a:noFill/>
                    </a:lnB>
                    <a:noFill/>
                  </a:tcPr>
                </a:tc>
                <a:extLst>
                  <a:ext uri="{0D108BD9-81ED-4DB2-BD59-A6C34878D82A}">
                    <a16:rowId xmlns:a16="http://schemas.microsoft.com/office/drawing/2014/main" val="4172007718"/>
                  </a:ext>
                </a:extLst>
              </a:tr>
              <a:tr h="0">
                <a:tc>
                  <a:txBody>
                    <a:bodyPr/>
                    <a:lstStyle/>
                    <a:p>
                      <a:r>
                        <a:rPr lang="en-US" b="1"/>
                        <a:t>Recall (Detecting Alzheimer’s Cases)</a:t>
                      </a:r>
                    </a:p>
                  </a:txBody>
                  <a:tcPr anchor="ctr">
                    <a:lnL>
                      <a:noFill/>
                    </a:lnL>
                    <a:lnR>
                      <a:noFill/>
                    </a:lnR>
                    <a:lnT>
                      <a:noFill/>
                    </a:lnT>
                    <a:lnB>
                      <a:noFill/>
                    </a:lnB>
                    <a:noFill/>
                  </a:tcPr>
                </a:tc>
                <a:tc>
                  <a:txBody>
                    <a:bodyPr/>
                    <a:lstStyle/>
                    <a:p>
                      <a:r>
                        <a:rPr lang="en-US"/>
                        <a:t>Low – missed many true cases</a:t>
                      </a:r>
                    </a:p>
                  </a:txBody>
                  <a:tcPr anchor="ctr">
                    <a:lnL>
                      <a:noFill/>
                    </a:lnL>
                    <a:lnR>
                      <a:noFill/>
                    </a:lnR>
                    <a:lnT>
                      <a:noFill/>
                    </a:lnT>
                    <a:lnB>
                      <a:noFill/>
                    </a:lnB>
                    <a:noFill/>
                  </a:tcPr>
                </a:tc>
                <a:tc>
                  <a:txBody>
                    <a:bodyPr/>
                    <a:lstStyle/>
                    <a:p>
                      <a:r>
                        <a:rPr lang="en-US" b="0" dirty="0"/>
                        <a:t>Higher recall, fewer missed cases</a:t>
                      </a:r>
                    </a:p>
                  </a:txBody>
                  <a:tcPr anchor="ctr">
                    <a:lnL>
                      <a:noFill/>
                    </a:lnL>
                    <a:lnR>
                      <a:noFill/>
                    </a:lnR>
                    <a:lnT>
                      <a:noFill/>
                    </a:lnT>
                    <a:lnB>
                      <a:noFill/>
                    </a:lnB>
                    <a:noFill/>
                  </a:tcPr>
                </a:tc>
                <a:extLst>
                  <a:ext uri="{0D108BD9-81ED-4DB2-BD59-A6C34878D82A}">
                    <a16:rowId xmlns:a16="http://schemas.microsoft.com/office/drawing/2014/main" val="492436154"/>
                  </a:ext>
                </a:extLst>
              </a:tr>
              <a:tr h="0">
                <a:tc>
                  <a:txBody>
                    <a:bodyPr/>
                    <a:lstStyle/>
                    <a:p>
                      <a:r>
                        <a:rPr lang="en-US" b="1"/>
                        <a:t>False Positives</a:t>
                      </a:r>
                    </a:p>
                  </a:txBody>
                  <a:tcPr anchor="ctr">
                    <a:lnL>
                      <a:noFill/>
                    </a:lnL>
                    <a:lnR>
                      <a:noFill/>
                    </a:lnR>
                    <a:lnT>
                      <a:noFill/>
                    </a:lnT>
                    <a:lnB>
                      <a:noFill/>
                    </a:lnB>
                    <a:noFill/>
                  </a:tcPr>
                </a:tc>
                <a:tc>
                  <a:txBody>
                    <a:bodyPr/>
                    <a:lstStyle/>
                    <a:p>
                      <a:r>
                        <a:rPr lang="en-US" dirty="0"/>
                        <a:t>Lower than RNN but higher than LSTM/GRU</a:t>
                      </a:r>
                    </a:p>
                  </a:txBody>
                  <a:tcPr anchor="ctr">
                    <a:lnL>
                      <a:noFill/>
                    </a:lnL>
                    <a:lnR>
                      <a:noFill/>
                    </a:lnR>
                    <a:lnT>
                      <a:noFill/>
                    </a:lnT>
                    <a:lnB>
                      <a:noFill/>
                    </a:lnB>
                    <a:noFill/>
                  </a:tcPr>
                </a:tc>
                <a:tc>
                  <a:txBody>
                    <a:bodyPr/>
                    <a:lstStyle/>
                    <a:p>
                      <a:r>
                        <a:rPr lang="en-US" b="0" dirty="0"/>
                        <a:t>Higher in RNN but GRU/LSTM performed better</a:t>
                      </a:r>
                    </a:p>
                  </a:txBody>
                  <a:tcPr anchor="ctr">
                    <a:lnL>
                      <a:noFill/>
                    </a:lnL>
                    <a:lnR>
                      <a:noFill/>
                    </a:lnR>
                    <a:lnT>
                      <a:noFill/>
                    </a:lnT>
                    <a:lnB>
                      <a:noFill/>
                    </a:lnB>
                    <a:noFill/>
                  </a:tcPr>
                </a:tc>
                <a:extLst>
                  <a:ext uri="{0D108BD9-81ED-4DB2-BD59-A6C34878D82A}">
                    <a16:rowId xmlns:a16="http://schemas.microsoft.com/office/drawing/2014/main" val="1021860087"/>
                  </a:ext>
                </a:extLst>
              </a:tr>
              <a:tr h="0">
                <a:tc>
                  <a:txBody>
                    <a:bodyPr/>
                    <a:lstStyle/>
                    <a:p>
                      <a:r>
                        <a:rPr lang="en-US" b="1"/>
                        <a:t>Handling Complexity</a:t>
                      </a:r>
                    </a:p>
                  </a:txBody>
                  <a:tcPr anchor="ctr">
                    <a:lnL>
                      <a:noFill/>
                    </a:lnL>
                    <a:lnR>
                      <a:noFill/>
                    </a:lnR>
                    <a:lnT>
                      <a:noFill/>
                    </a:lnT>
                    <a:lnB>
                      <a:noFill/>
                    </a:lnB>
                    <a:noFill/>
                  </a:tcPr>
                </a:tc>
                <a:tc>
                  <a:txBody>
                    <a:bodyPr/>
                    <a:lstStyle/>
                    <a:p>
                      <a:r>
                        <a:rPr lang="en-US"/>
                        <a:t>Struggled with nuanced patterns</a:t>
                      </a:r>
                    </a:p>
                  </a:txBody>
                  <a:tcPr anchor="ctr">
                    <a:lnL>
                      <a:noFill/>
                    </a:lnL>
                    <a:lnR>
                      <a:noFill/>
                    </a:lnR>
                    <a:lnT>
                      <a:noFill/>
                    </a:lnT>
                    <a:lnB>
                      <a:noFill/>
                    </a:lnB>
                    <a:noFill/>
                  </a:tcPr>
                </a:tc>
                <a:tc>
                  <a:txBody>
                    <a:bodyPr/>
                    <a:lstStyle/>
                    <a:p>
                      <a:r>
                        <a:rPr lang="en-US" b="0" dirty="0"/>
                        <a:t>Better at capturing long-term dependencies</a:t>
                      </a:r>
                    </a:p>
                  </a:txBody>
                  <a:tcPr anchor="ctr">
                    <a:lnL>
                      <a:noFill/>
                    </a:lnL>
                    <a:lnR>
                      <a:noFill/>
                    </a:lnR>
                    <a:lnT>
                      <a:noFill/>
                    </a:lnT>
                    <a:lnB>
                      <a:noFill/>
                    </a:lnB>
                    <a:noFill/>
                  </a:tcPr>
                </a:tc>
                <a:extLst>
                  <a:ext uri="{0D108BD9-81ED-4DB2-BD59-A6C34878D82A}">
                    <a16:rowId xmlns:a16="http://schemas.microsoft.com/office/drawing/2014/main" val="1838221016"/>
                  </a:ext>
                </a:extLst>
              </a:tr>
              <a:tr h="0">
                <a:tc>
                  <a:txBody>
                    <a:bodyPr/>
                    <a:lstStyle/>
                    <a:p>
                      <a:r>
                        <a:rPr lang="en-US" b="1" dirty="0"/>
                        <a:t>Best Performing Model</a:t>
                      </a:r>
                    </a:p>
                  </a:txBody>
                  <a:tcPr anchor="ctr">
                    <a:lnL>
                      <a:noFill/>
                    </a:lnL>
                    <a:lnR>
                      <a:noFill/>
                    </a:lnR>
                    <a:lnT>
                      <a:noFill/>
                    </a:lnT>
                    <a:lnB>
                      <a:noFill/>
                    </a:lnB>
                    <a:noFill/>
                  </a:tcPr>
                </a:tc>
                <a:tc>
                  <a:txBody>
                    <a:bodyPr/>
                    <a:lstStyle/>
                    <a:p>
                      <a:r>
                        <a:rPr lang="en-US" b="0" dirty="0"/>
                        <a:t>Random Forest</a:t>
                      </a:r>
                    </a:p>
                  </a:txBody>
                  <a:tcPr anchor="ctr">
                    <a:lnL>
                      <a:noFill/>
                    </a:lnL>
                    <a:lnR>
                      <a:noFill/>
                    </a:lnR>
                    <a:lnT>
                      <a:noFill/>
                    </a:lnT>
                    <a:lnB>
                      <a:noFill/>
                    </a:lnB>
                    <a:noFill/>
                  </a:tcPr>
                </a:tc>
                <a:tc>
                  <a:txBody>
                    <a:bodyPr/>
                    <a:lstStyle/>
                    <a:p>
                      <a:r>
                        <a:rPr lang="en-US" b="0" dirty="0"/>
                        <a:t>LSTM &amp; GRU</a:t>
                      </a:r>
                    </a:p>
                  </a:txBody>
                  <a:tcPr anchor="ctr">
                    <a:lnL>
                      <a:noFill/>
                    </a:lnL>
                    <a:lnR>
                      <a:noFill/>
                    </a:lnR>
                    <a:lnT>
                      <a:noFill/>
                    </a:lnT>
                    <a:lnB>
                      <a:noFill/>
                    </a:lnB>
                    <a:noFill/>
                  </a:tcPr>
                </a:tc>
                <a:extLst>
                  <a:ext uri="{0D108BD9-81ED-4DB2-BD59-A6C34878D82A}">
                    <a16:rowId xmlns:a16="http://schemas.microsoft.com/office/drawing/2014/main" val="83725007"/>
                  </a:ext>
                </a:extLst>
              </a:tr>
            </a:tbl>
          </a:graphicData>
        </a:graphic>
      </p:graphicFrame>
    </p:spTree>
    <p:extLst>
      <p:ext uri="{BB962C8B-B14F-4D97-AF65-F5344CB8AC3E}">
        <p14:creationId xmlns:p14="http://schemas.microsoft.com/office/powerpoint/2010/main" val="4128305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996A-CAB3-704B-7C0A-E25E1E34A901}"/>
              </a:ext>
            </a:extLst>
          </p:cNvPr>
          <p:cNvSpPr>
            <a:spLocks noGrp="1"/>
          </p:cNvSpPr>
          <p:nvPr>
            <p:ph type="title"/>
          </p:nvPr>
        </p:nvSpPr>
        <p:spPr/>
        <p:txBody>
          <a:bodyPr/>
          <a:lstStyle/>
          <a:p>
            <a:r>
              <a:rPr lang="en-US" dirty="0"/>
              <a:t>Conclusion and Recommendations</a:t>
            </a:r>
          </a:p>
        </p:txBody>
      </p:sp>
      <p:sp>
        <p:nvSpPr>
          <p:cNvPr id="3" name="Content Placeholder 2">
            <a:extLst>
              <a:ext uri="{FF2B5EF4-FFF2-40B4-BE49-F238E27FC236}">
                <a16:creationId xmlns:a16="http://schemas.microsoft.com/office/drawing/2014/main" id="{E7CDE678-EB5B-52F9-6B34-B2A9EBCBA493}"/>
              </a:ext>
            </a:extLst>
          </p:cNvPr>
          <p:cNvSpPr>
            <a:spLocks noGrp="1"/>
          </p:cNvSpPr>
          <p:nvPr>
            <p:ph idx="1"/>
          </p:nvPr>
        </p:nvSpPr>
        <p:spPr/>
        <p:txBody>
          <a:bodyPr/>
          <a:lstStyle/>
          <a:p>
            <a:r>
              <a:rPr lang="en-US" dirty="0"/>
              <a:t>LSTM and GRU Are the Best Models</a:t>
            </a:r>
          </a:p>
          <a:p>
            <a:pPr>
              <a:buFont typeface="Arial" panose="020B0604020202020204" pitchFamily="34" charset="0"/>
              <a:buChar char="•"/>
            </a:pPr>
            <a:r>
              <a:rPr lang="en-US" dirty="0"/>
              <a:t>LSTM and GRU significantly outperformed all other models, achieving higher recall, better generalization, and improved accuracy.</a:t>
            </a:r>
          </a:p>
          <a:p>
            <a:pPr>
              <a:buFont typeface="Arial" panose="020B0604020202020204" pitchFamily="34" charset="0"/>
              <a:buChar char="•"/>
            </a:pPr>
            <a:r>
              <a:rPr lang="en-US" dirty="0"/>
              <a:t>GRU provided the best balance, reducing false positives while maintaining good Alzheimer’s detection.</a:t>
            </a:r>
          </a:p>
          <a:p>
            <a:pPr>
              <a:buFont typeface="Arial" panose="020B0604020202020204" pitchFamily="34" charset="0"/>
              <a:buChar char="•"/>
            </a:pPr>
            <a:r>
              <a:rPr lang="en-US" dirty="0"/>
              <a:t>Traditional machine learning models (Random Forest, SVM) performed adequately, but they struggled to capture complex patterns compared to deep learning models.</a:t>
            </a:r>
          </a:p>
          <a:p>
            <a:endParaRPr lang="en-US" dirty="0"/>
          </a:p>
        </p:txBody>
      </p:sp>
    </p:spTree>
    <p:extLst>
      <p:ext uri="{BB962C8B-B14F-4D97-AF65-F5344CB8AC3E}">
        <p14:creationId xmlns:p14="http://schemas.microsoft.com/office/powerpoint/2010/main" val="3685045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Acquire</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dirty="0"/>
              <a:t>Step 1: Acquire the Dataset – Alzheimer Prediction: </a:t>
            </a:r>
            <a:r>
              <a:rPr lang="en-US" dirty="0">
                <a:hlinkClick r:id="rId2"/>
              </a:rPr>
              <a:t>https://www.kaggle.com/code/borakol1/alzheimer-prediction/notebook</a:t>
            </a:r>
            <a:endParaRPr lang="en-US" dirty="0"/>
          </a:p>
          <a:p>
            <a:r>
              <a:rPr lang="en-US" dirty="0"/>
              <a:t>The dataset contains 74,283 records from 20 countries, providing insights into Alzheimer's disease risk factors. It includes demographic, lifestyle, medical, and genetic variables, with a biased distribution to reflect real-world disparities across regions. This dataset is useful for predictive modeling, epidemiological studies, and healthcare research on Alzheimer’s disease.</a:t>
            </a:r>
          </a:p>
        </p:txBody>
      </p:sp>
    </p:spTree>
    <p:extLst>
      <p:ext uri="{BB962C8B-B14F-4D97-AF65-F5344CB8AC3E}">
        <p14:creationId xmlns:p14="http://schemas.microsoft.com/office/powerpoint/2010/main" val="4270231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F0BAF-A731-7406-0D29-53B0ED4A51FA}"/>
              </a:ext>
            </a:extLst>
          </p:cNvPr>
          <p:cNvSpPr>
            <a:spLocks noGrp="1"/>
          </p:cNvSpPr>
          <p:nvPr>
            <p:ph type="title"/>
          </p:nvPr>
        </p:nvSpPr>
        <p:spPr/>
        <p:txBody>
          <a:bodyPr/>
          <a:lstStyle/>
          <a:p>
            <a:r>
              <a:rPr lang="en-US" dirty="0"/>
              <a:t>Next Steps for Optimization</a:t>
            </a:r>
          </a:p>
        </p:txBody>
      </p:sp>
      <p:sp>
        <p:nvSpPr>
          <p:cNvPr id="4" name="Rectangle 1">
            <a:extLst>
              <a:ext uri="{FF2B5EF4-FFF2-40B4-BE49-F238E27FC236}">
                <a16:creationId xmlns:a16="http://schemas.microsoft.com/office/drawing/2014/main" id="{57FA3CDA-EC29-0AC7-5A0E-3B65F9F7E1DB}"/>
              </a:ext>
            </a:extLst>
          </p:cNvPr>
          <p:cNvSpPr>
            <a:spLocks noGrp="1" noChangeArrowheads="1"/>
          </p:cNvSpPr>
          <p:nvPr>
            <p:ph idx="1"/>
          </p:nvPr>
        </p:nvSpPr>
        <p:spPr bwMode="auto">
          <a:xfrm>
            <a:off x="771196" y="1489387"/>
            <a:ext cx="1064960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Fine-tune LSTM and GRU</a:t>
            </a:r>
          </a:p>
          <a:p>
            <a:pPr lvl="1" eaLnBrk="0" fontAlgn="base" hangingPunct="0">
              <a:lnSpc>
                <a:spcPct val="100000"/>
              </a:lnSpc>
              <a:spcBef>
                <a:spcPct val="0"/>
              </a:spcBef>
              <a:spcAft>
                <a:spcPct val="0"/>
              </a:spcAft>
            </a:pPr>
            <a:r>
              <a:rPr kumimoji="0" lang="en-US" altLang="en-US" sz="2000" i="0" u="none" strike="noStrike" cap="none" normalizeH="0" baseline="0" dirty="0">
                <a:ln>
                  <a:noFill/>
                </a:ln>
                <a:solidFill>
                  <a:schemeClr val="tx1"/>
                </a:solidFill>
                <a:effectLst/>
                <a:latin typeface="Arial" panose="020B0604020202020204" pitchFamily="34" charset="0"/>
              </a:rPr>
              <a:t>Adjust hyperparameters such as learning rate, dropout rate, and number of units to improve performance.</a:t>
            </a:r>
          </a:p>
          <a:p>
            <a:pPr lvl="1" eaLnBrk="0" fontAlgn="base" hangingPunct="0">
              <a:lnSpc>
                <a:spcPct val="100000"/>
              </a:lnSpc>
              <a:spcBef>
                <a:spcPct val="0"/>
              </a:spcBef>
              <a:spcAft>
                <a:spcPts val="1200"/>
              </a:spcAft>
            </a:pPr>
            <a:r>
              <a:rPr kumimoji="0" lang="en-US" altLang="en-US" sz="2000" i="0" u="none" strike="noStrike" cap="none" normalizeH="0" baseline="0" dirty="0">
                <a:ln>
                  <a:noFill/>
                </a:ln>
                <a:solidFill>
                  <a:schemeClr val="tx1"/>
                </a:solidFill>
                <a:effectLst/>
                <a:latin typeface="Arial" panose="020B0604020202020204" pitchFamily="34" charset="0"/>
              </a:rPr>
              <a:t>Use regularization techniques to reduce overfitting.</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Adjust Classification Threshold</a:t>
            </a:r>
          </a:p>
          <a:p>
            <a:pPr lvl="1" eaLnBrk="0" fontAlgn="base" hangingPunct="0">
              <a:lnSpc>
                <a:spcPct val="100000"/>
              </a:lnSpc>
              <a:spcBef>
                <a:spcPct val="0"/>
              </a:spcBef>
              <a:spcAft>
                <a:spcPts val="1200"/>
              </a:spcAft>
            </a:pPr>
            <a:r>
              <a:rPr kumimoji="0" lang="en-US" altLang="en-US" sz="2000" i="0" u="none" strike="noStrike" cap="none" normalizeH="0" baseline="0" dirty="0">
                <a:ln>
                  <a:noFill/>
                </a:ln>
                <a:solidFill>
                  <a:schemeClr val="tx1"/>
                </a:solidFill>
                <a:effectLst/>
                <a:latin typeface="Arial" panose="020B0604020202020204" pitchFamily="34" charset="0"/>
              </a:rPr>
              <a:t>Optimize the decision threshold to balance sensitivity and specificity, reducing false positives.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Ensemble Models for Stronger Predictions</a:t>
            </a:r>
          </a:p>
          <a:p>
            <a:pPr lvl="1" eaLnBrk="0" fontAlgn="base" hangingPunct="0">
              <a:lnSpc>
                <a:spcPct val="100000"/>
              </a:lnSpc>
              <a:spcBef>
                <a:spcPct val="0"/>
              </a:spcBef>
              <a:spcAft>
                <a:spcPts val="1200"/>
              </a:spcAft>
            </a:pPr>
            <a:r>
              <a:rPr kumimoji="0" lang="en-US" altLang="en-US" sz="2000" i="0" u="none" strike="noStrike" cap="none" normalizeH="0" baseline="0" dirty="0">
                <a:ln>
                  <a:noFill/>
                </a:ln>
                <a:solidFill>
                  <a:schemeClr val="tx1"/>
                </a:solidFill>
                <a:effectLst/>
                <a:latin typeface="Arial" panose="020B0604020202020204" pitchFamily="34" charset="0"/>
              </a:rPr>
              <a:t>Combine Random Forest + LSTM for a hybrid approach that leverages structured patterns from ML models and sequential dependencies from deep learning models.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Feature Selection and Engineering</a:t>
            </a:r>
          </a:p>
          <a:p>
            <a:pPr lvl="1" eaLnBrk="0" fontAlgn="base" hangingPunct="0">
              <a:lnSpc>
                <a:spcPct val="100000"/>
              </a:lnSpc>
              <a:spcBef>
                <a:spcPct val="0"/>
              </a:spcBef>
              <a:spcAft>
                <a:spcPct val="0"/>
              </a:spcAft>
            </a:pPr>
            <a:r>
              <a:rPr kumimoji="0" lang="en-US" altLang="en-US" sz="2000" i="0" u="none" strike="noStrike" cap="none" normalizeH="0" baseline="0" dirty="0">
                <a:ln>
                  <a:noFill/>
                </a:ln>
                <a:solidFill>
                  <a:schemeClr val="tx1"/>
                </a:solidFill>
                <a:effectLst/>
                <a:latin typeface="Arial" panose="020B0604020202020204" pitchFamily="34" charset="0"/>
              </a:rPr>
              <a:t>Identify the most influential features in predicting Alzheimer’s to improve interpretability.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5482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a:xfrm>
            <a:off x="892444" y="1569903"/>
            <a:ext cx="10515600" cy="375134"/>
          </a:xfrm>
        </p:spPr>
        <p:txBody>
          <a:bodyPr/>
          <a:lstStyle/>
          <a:p>
            <a:r>
              <a:rPr lang="en-US" sz="2000" dirty="0">
                <a:solidFill>
                  <a:srgbClr val="000000"/>
                </a:solidFill>
                <a:effectLst/>
                <a:ea typeface="Times New Roman" panose="02020603050405020304" pitchFamily="18" charset="0"/>
                <a:cs typeface="Times New Roman" panose="02020603050405020304" pitchFamily="18" charset="0"/>
              </a:rPr>
              <a:t>Step 2: Display the first few rows of the dataset:</a:t>
            </a:r>
          </a:p>
          <a:p>
            <a:endParaRPr lang="en-US" dirty="0"/>
          </a:p>
        </p:txBody>
      </p:sp>
      <p:pic>
        <p:nvPicPr>
          <p:cNvPr id="7" name="Picture 6">
            <a:extLst>
              <a:ext uri="{FF2B5EF4-FFF2-40B4-BE49-F238E27FC236}">
                <a16:creationId xmlns:a16="http://schemas.microsoft.com/office/drawing/2014/main" id="{B3BBDF35-73C2-F078-411F-8C7CE456112B}"/>
              </a:ext>
            </a:extLst>
          </p:cNvPr>
          <p:cNvPicPr>
            <a:picLocks noChangeAspect="1"/>
          </p:cNvPicPr>
          <p:nvPr/>
        </p:nvPicPr>
        <p:blipFill>
          <a:blip r:embed="rId2"/>
          <a:stretch>
            <a:fillRect/>
          </a:stretch>
        </p:blipFill>
        <p:spPr>
          <a:xfrm>
            <a:off x="1182517" y="2126459"/>
            <a:ext cx="9936577" cy="3161638"/>
          </a:xfrm>
          <a:prstGeom prst="rect">
            <a:avLst/>
          </a:prstGeom>
        </p:spPr>
      </p:pic>
    </p:spTree>
    <p:extLst>
      <p:ext uri="{BB962C8B-B14F-4D97-AF65-F5344CB8AC3E}">
        <p14:creationId xmlns:p14="http://schemas.microsoft.com/office/powerpoint/2010/main" val="2788217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2941F-B404-0ED7-0EC1-2700B275A4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3E96F5-AD17-86A7-6597-5373146B56A9}"/>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81E412AD-3951-07F5-F9BC-B5931FF40D19}"/>
              </a:ext>
            </a:extLst>
          </p:cNvPr>
          <p:cNvSpPr>
            <a:spLocks noGrp="1"/>
          </p:cNvSpPr>
          <p:nvPr>
            <p:ph idx="1"/>
          </p:nvPr>
        </p:nvSpPr>
        <p:spPr>
          <a:xfrm>
            <a:off x="892444" y="1569901"/>
            <a:ext cx="4779936" cy="4621671"/>
          </a:xfrm>
        </p:spPr>
        <p:txBody>
          <a:bodyPr>
            <a:normAutofit/>
          </a:bodyPr>
          <a:lstStyle/>
          <a:p>
            <a:r>
              <a:rPr lang="en-US" sz="2000" dirty="0">
                <a:solidFill>
                  <a:srgbClr val="000000"/>
                </a:solidFill>
                <a:effectLst/>
                <a:ea typeface="Times New Roman" panose="02020603050405020304" pitchFamily="18" charset="0"/>
                <a:cs typeface="Times New Roman" panose="02020603050405020304" pitchFamily="18" charset="0"/>
              </a:rPr>
              <a:t>Step 3: </a:t>
            </a:r>
            <a:r>
              <a:rPr lang="en-US" sz="2000" dirty="0">
                <a:solidFill>
                  <a:srgbClr val="000000"/>
                </a:solidFill>
                <a:effectLst/>
                <a:ea typeface="Times New Roman" panose="02020603050405020304" pitchFamily="18" charset="0"/>
              </a:rPr>
              <a:t>Check dataset information</a:t>
            </a:r>
            <a:endParaRPr lang="en-US" sz="2000" dirty="0">
              <a:solidFill>
                <a:srgbClr val="000000"/>
              </a:solidFill>
              <a:ea typeface="Times New Roman" panose="02020603050405020304" pitchFamily="18" charset="0"/>
            </a:endParaRPr>
          </a:p>
          <a:p>
            <a:pPr lvl="1"/>
            <a:r>
              <a:rPr lang="en-US" sz="1600" dirty="0">
                <a:solidFill>
                  <a:srgbClr val="000000"/>
                </a:solidFill>
                <a:effectLst/>
                <a:ea typeface="Times New Roman" panose="02020603050405020304" pitchFamily="18" charset="0"/>
              </a:rPr>
              <a:t>Knowing data types (int64. float64, object, </a:t>
            </a:r>
            <a:r>
              <a:rPr lang="en-US" sz="1600" dirty="0" err="1">
                <a:solidFill>
                  <a:srgbClr val="000000"/>
                </a:solidFill>
                <a:effectLst/>
                <a:ea typeface="Times New Roman" panose="02020603050405020304" pitchFamily="18" charset="0"/>
              </a:rPr>
              <a:t>ect</a:t>
            </a:r>
            <a:r>
              <a:rPr lang="en-US" sz="1600" dirty="0">
                <a:solidFill>
                  <a:srgbClr val="000000"/>
                </a:solidFill>
                <a:effectLst/>
                <a:ea typeface="Times New Roman" panose="02020603050405020304" pitchFamily="18" charset="0"/>
              </a:rPr>
              <a:t>.) is essential becaus</a:t>
            </a:r>
            <a:r>
              <a:rPr lang="en-US" sz="1600" dirty="0">
                <a:solidFill>
                  <a:srgbClr val="000000"/>
                </a:solidFill>
                <a:ea typeface="Times New Roman" panose="02020603050405020304" pitchFamily="18" charset="0"/>
              </a:rPr>
              <a:t>e Machine Learning models require numerical data.</a:t>
            </a:r>
          </a:p>
          <a:p>
            <a:pPr lvl="1"/>
            <a:r>
              <a:rPr lang="en-US" sz="1600" dirty="0">
                <a:solidFill>
                  <a:srgbClr val="000000"/>
                </a:solidFill>
                <a:ea typeface="Times New Roman" panose="02020603050405020304" pitchFamily="18" charset="0"/>
              </a:rPr>
              <a:t>Categorical (text) data needs to be converted (e.g., "Male"/"Female" → 0/1 encoding).</a:t>
            </a:r>
          </a:p>
          <a:p>
            <a:pPr lvl="1"/>
            <a:r>
              <a:rPr lang="en-US" sz="1600" dirty="0">
                <a:solidFill>
                  <a:srgbClr val="000000"/>
                </a:solidFill>
                <a:ea typeface="Times New Roman" panose="02020603050405020304" pitchFamily="18" charset="0"/>
              </a:rPr>
              <a:t>Continuous variables (like Age and BMI) may need scaling before training a model. </a:t>
            </a:r>
          </a:p>
          <a:p>
            <a:r>
              <a:rPr lang="en-US" sz="2000" dirty="0">
                <a:solidFill>
                  <a:srgbClr val="000000"/>
                </a:solidFill>
                <a:effectLst/>
                <a:ea typeface="Times New Roman" panose="02020603050405020304" pitchFamily="18" charset="0"/>
              </a:rPr>
              <a:t>Example from dataset:</a:t>
            </a:r>
          </a:p>
          <a:p>
            <a:pPr lvl="1"/>
            <a:r>
              <a:rPr lang="en-US" sz="1600" dirty="0">
                <a:solidFill>
                  <a:srgbClr val="000000"/>
                </a:solidFill>
                <a:effectLst/>
                <a:ea typeface="Times New Roman" panose="02020603050405020304" pitchFamily="18" charset="0"/>
              </a:rPr>
              <a:t>"Gender" is an object (categorical) → Needs encoding (e.g., "Male" → 0, "Female" → 1).</a:t>
            </a:r>
          </a:p>
          <a:p>
            <a:pPr lvl="1"/>
            <a:r>
              <a:rPr lang="en-US" sz="1600" dirty="0">
                <a:solidFill>
                  <a:srgbClr val="000000"/>
                </a:solidFill>
                <a:effectLst/>
                <a:ea typeface="Times New Roman" panose="02020603050405020304" pitchFamily="18" charset="0"/>
              </a:rPr>
              <a:t>"Age" is an integer (int64) → May be used as-is.</a:t>
            </a:r>
          </a:p>
          <a:p>
            <a:pPr lvl="1"/>
            <a:r>
              <a:rPr lang="en-US" sz="1600" dirty="0">
                <a:solidFill>
                  <a:srgbClr val="000000"/>
                </a:solidFill>
                <a:effectLst/>
                <a:ea typeface="Times New Roman" panose="02020603050405020304" pitchFamily="18" charset="0"/>
              </a:rPr>
              <a:t>"BMI" is a decimal number (float64) → Might require scaling.</a:t>
            </a:r>
          </a:p>
          <a:p>
            <a:pPr lvl="1"/>
            <a:r>
              <a:rPr lang="en-US" sz="1600" dirty="0">
                <a:solidFill>
                  <a:srgbClr val="000000"/>
                </a:solidFill>
                <a:effectLst/>
                <a:ea typeface="Times New Roman" panose="02020603050405020304" pitchFamily="18" charset="0"/>
              </a:rPr>
              <a:t>“Education Level</a:t>
            </a:r>
            <a:r>
              <a:rPr lang="en-US" sz="1600" dirty="0">
                <a:solidFill>
                  <a:srgbClr val="000000"/>
                </a:solidFill>
                <a:ea typeface="Times New Roman" panose="02020603050405020304" pitchFamily="18" charset="0"/>
              </a:rPr>
              <a:t>” is an integer (int64) </a:t>
            </a:r>
            <a:r>
              <a:rPr lang="en-US" sz="1600" dirty="0">
                <a:solidFill>
                  <a:srgbClr val="000000"/>
                </a:solidFill>
                <a:effectLst/>
                <a:ea typeface="Times New Roman" panose="02020603050405020304" pitchFamily="18" charset="0"/>
              </a:rPr>
              <a:t>→ May be used as-is</a:t>
            </a:r>
          </a:p>
          <a:p>
            <a:endParaRPr lang="en-US" dirty="0"/>
          </a:p>
        </p:txBody>
      </p:sp>
      <p:pic>
        <p:nvPicPr>
          <p:cNvPr id="6" name="Picture 5">
            <a:extLst>
              <a:ext uri="{FF2B5EF4-FFF2-40B4-BE49-F238E27FC236}">
                <a16:creationId xmlns:a16="http://schemas.microsoft.com/office/drawing/2014/main" id="{3C712FB4-E7EF-9C8C-AD9D-2AFAAA0F8E7F}"/>
              </a:ext>
            </a:extLst>
          </p:cNvPr>
          <p:cNvPicPr>
            <a:picLocks noChangeAspect="1"/>
          </p:cNvPicPr>
          <p:nvPr/>
        </p:nvPicPr>
        <p:blipFill>
          <a:blip r:embed="rId2"/>
          <a:stretch>
            <a:fillRect/>
          </a:stretch>
        </p:blipFill>
        <p:spPr>
          <a:xfrm>
            <a:off x="5978978" y="766548"/>
            <a:ext cx="5820966" cy="5595506"/>
          </a:xfrm>
          <a:prstGeom prst="rect">
            <a:avLst/>
          </a:prstGeom>
        </p:spPr>
      </p:pic>
    </p:spTree>
    <p:extLst>
      <p:ext uri="{BB962C8B-B14F-4D97-AF65-F5344CB8AC3E}">
        <p14:creationId xmlns:p14="http://schemas.microsoft.com/office/powerpoint/2010/main" val="3431510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25C872-B7F9-7D3F-5B6C-3C002B9687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00A223-34FA-13C5-ACE5-C7DB219AC8EB}"/>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7813F07A-EA5E-2D51-012F-8E1162609C25}"/>
              </a:ext>
            </a:extLst>
          </p:cNvPr>
          <p:cNvSpPr>
            <a:spLocks noGrp="1"/>
          </p:cNvSpPr>
          <p:nvPr>
            <p:ph idx="1"/>
          </p:nvPr>
        </p:nvSpPr>
        <p:spPr>
          <a:xfrm>
            <a:off x="892444" y="1569902"/>
            <a:ext cx="10515600" cy="4737907"/>
          </a:xfrm>
        </p:spPr>
        <p:txBody>
          <a:bodyPr>
            <a:normAutofit/>
          </a:bodyPr>
          <a:lstStyle/>
          <a:p>
            <a:r>
              <a:rPr lang="en-US" sz="2000" dirty="0">
                <a:solidFill>
                  <a:srgbClr val="000000"/>
                </a:solidFill>
                <a:effectLst/>
                <a:ea typeface="Times New Roman" panose="02020603050405020304" pitchFamily="18" charset="0"/>
              </a:rPr>
              <a:t>Step 4: Display summary statistics of the dataset:</a:t>
            </a:r>
            <a:endParaRPr lang="en-US" sz="2000" dirty="0">
              <a:solidFill>
                <a:srgbClr val="000000"/>
              </a:solidFill>
              <a:ea typeface="Times New Roman" panose="02020603050405020304" pitchFamily="18" charset="0"/>
            </a:endParaRPr>
          </a:p>
          <a:p>
            <a:pPr marL="230188" indent="0">
              <a:buNone/>
            </a:pPr>
            <a:r>
              <a:rPr lang="en-US" sz="1600" dirty="0">
                <a:solidFill>
                  <a:srgbClr val="000000"/>
                </a:solidFill>
                <a:effectLst/>
                <a:ea typeface="Times New Roman" panose="02020603050405020304" pitchFamily="18" charset="0"/>
              </a:rPr>
              <a:t>This step provides a statistical summary of the dataset's numerical and categorical columns. It helps you understand the data distribution, identify outliers, and detect potential data quality issues.</a:t>
            </a:r>
          </a:p>
          <a:p>
            <a:r>
              <a:rPr lang="en-US" sz="2000" dirty="0">
                <a:solidFill>
                  <a:srgbClr val="000000"/>
                </a:solidFill>
                <a:ea typeface="Times New Roman" panose="02020603050405020304" pitchFamily="18" charset="0"/>
              </a:rPr>
              <a:t>Explanation of Numerical Summary</a:t>
            </a:r>
          </a:p>
          <a:p>
            <a:pPr lvl="1"/>
            <a:r>
              <a:rPr lang="en-US" sz="1600" dirty="0">
                <a:solidFill>
                  <a:srgbClr val="000000"/>
                </a:solidFill>
                <a:ea typeface="Times New Roman" panose="02020603050405020304" pitchFamily="18" charset="0"/>
              </a:rPr>
              <a:t>count: Total number of non-null values in the column.</a:t>
            </a:r>
          </a:p>
          <a:p>
            <a:pPr lvl="1"/>
            <a:r>
              <a:rPr lang="en-US" sz="1600" dirty="0">
                <a:solidFill>
                  <a:srgbClr val="000000"/>
                </a:solidFill>
                <a:ea typeface="Times New Roman" panose="02020603050405020304" pitchFamily="18" charset="0"/>
              </a:rPr>
              <a:t>mean: Average value.</a:t>
            </a:r>
          </a:p>
          <a:p>
            <a:pPr lvl="1"/>
            <a:r>
              <a:rPr lang="en-US" sz="1600" dirty="0">
                <a:solidFill>
                  <a:srgbClr val="000000"/>
                </a:solidFill>
                <a:ea typeface="Times New Roman" panose="02020603050405020304" pitchFamily="18" charset="0"/>
              </a:rPr>
              <a:t>std: Standard deviation (how much values vary).</a:t>
            </a:r>
          </a:p>
          <a:p>
            <a:pPr lvl="1"/>
            <a:r>
              <a:rPr lang="en-US" sz="1600" dirty="0">
                <a:solidFill>
                  <a:srgbClr val="000000"/>
                </a:solidFill>
                <a:ea typeface="Times New Roman" panose="02020603050405020304" pitchFamily="18" charset="0"/>
              </a:rPr>
              <a:t>min: Minimum value.25% (Q1): 25th percentile (lower quartile).</a:t>
            </a:r>
          </a:p>
          <a:p>
            <a:pPr lvl="1"/>
            <a:r>
              <a:rPr lang="en-US" sz="1600" dirty="0">
                <a:solidFill>
                  <a:srgbClr val="000000"/>
                </a:solidFill>
                <a:ea typeface="Times New Roman" panose="02020603050405020304" pitchFamily="18" charset="0"/>
              </a:rPr>
              <a:t>50% (Q2/Median): 50th percentile (middle value).</a:t>
            </a:r>
          </a:p>
          <a:p>
            <a:pPr lvl="1"/>
            <a:r>
              <a:rPr lang="en-US" sz="1600" dirty="0">
                <a:solidFill>
                  <a:srgbClr val="000000"/>
                </a:solidFill>
                <a:ea typeface="Times New Roman" panose="02020603050405020304" pitchFamily="18" charset="0"/>
              </a:rPr>
              <a:t>75% (Q3): 75th percentile (upper quartile).</a:t>
            </a:r>
          </a:p>
          <a:p>
            <a:pPr lvl="1"/>
            <a:r>
              <a:rPr lang="en-US" sz="1600" dirty="0">
                <a:solidFill>
                  <a:srgbClr val="000000"/>
                </a:solidFill>
                <a:ea typeface="Times New Roman" panose="02020603050405020304" pitchFamily="18" charset="0"/>
              </a:rPr>
              <a:t>max: Maximum value.</a:t>
            </a:r>
          </a:p>
          <a:p>
            <a:r>
              <a:rPr lang="en-US" sz="2000" dirty="0">
                <a:solidFill>
                  <a:srgbClr val="000000"/>
                </a:solidFill>
                <a:ea typeface="Times New Roman" panose="02020603050405020304" pitchFamily="18" charset="0"/>
              </a:rPr>
              <a:t>Why is this step important:</a:t>
            </a:r>
          </a:p>
          <a:p>
            <a:pPr lvl="1"/>
            <a:r>
              <a:rPr lang="en-US" sz="1600" dirty="0">
                <a:solidFill>
                  <a:srgbClr val="000000"/>
                </a:solidFill>
                <a:ea typeface="Times New Roman" panose="02020603050405020304" pitchFamily="18" charset="0"/>
              </a:rPr>
              <a:t>Detects Outliers</a:t>
            </a:r>
          </a:p>
          <a:p>
            <a:pPr lvl="1"/>
            <a:r>
              <a:rPr lang="en-US" sz="1600" dirty="0">
                <a:solidFill>
                  <a:srgbClr val="000000"/>
                </a:solidFill>
                <a:ea typeface="Times New Roman" panose="02020603050405020304" pitchFamily="18" charset="0"/>
              </a:rPr>
              <a:t>Checks for Data Imbalance</a:t>
            </a:r>
          </a:p>
          <a:p>
            <a:pPr lvl="1"/>
            <a:r>
              <a:rPr lang="en-US" sz="1600" dirty="0">
                <a:solidFill>
                  <a:srgbClr val="000000"/>
                </a:solidFill>
                <a:ea typeface="Times New Roman" panose="02020603050405020304" pitchFamily="18" charset="0"/>
              </a:rPr>
              <a:t>Identifies Incorrect Data Types</a:t>
            </a:r>
          </a:p>
          <a:p>
            <a:pPr marL="457200" lvl="1" indent="0">
              <a:buNone/>
            </a:pPr>
            <a:endParaRPr lang="en-US" sz="1600" dirty="0">
              <a:solidFill>
                <a:srgbClr val="000000"/>
              </a:solidFill>
              <a:effectLst/>
              <a:ea typeface="Times New Roman" panose="02020603050405020304" pitchFamily="18" charset="0"/>
            </a:endParaRPr>
          </a:p>
          <a:p>
            <a:endParaRPr lang="en-US" dirty="0"/>
          </a:p>
        </p:txBody>
      </p:sp>
    </p:spTree>
    <p:extLst>
      <p:ext uri="{BB962C8B-B14F-4D97-AF65-F5344CB8AC3E}">
        <p14:creationId xmlns:p14="http://schemas.microsoft.com/office/powerpoint/2010/main" val="3860556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7400E6-1F25-4D22-3378-9909D6B7ED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42DC5E-2090-55B9-FF83-E142985E2347}"/>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8AE3556C-D0CE-E5FB-7A3D-7CD720AF24D4}"/>
              </a:ext>
            </a:extLst>
          </p:cNvPr>
          <p:cNvSpPr>
            <a:spLocks noGrp="1"/>
          </p:cNvSpPr>
          <p:nvPr>
            <p:ph idx="1"/>
          </p:nvPr>
        </p:nvSpPr>
        <p:spPr>
          <a:xfrm>
            <a:off x="883977" y="1315554"/>
            <a:ext cx="10515600" cy="375134"/>
          </a:xfrm>
        </p:spPr>
        <p:txBody>
          <a:bodyPr/>
          <a:lstStyle/>
          <a:p>
            <a:r>
              <a:rPr lang="en-US" sz="2000" dirty="0">
                <a:solidFill>
                  <a:srgbClr val="000000"/>
                </a:solidFill>
                <a:effectLst/>
                <a:ea typeface="Times New Roman" panose="02020603050405020304" pitchFamily="18" charset="0"/>
              </a:rPr>
              <a:t>Step 4: Display summary statistics of numerical </a:t>
            </a:r>
            <a:r>
              <a:rPr lang="en-US" sz="2000" dirty="0" err="1">
                <a:solidFill>
                  <a:srgbClr val="000000"/>
                </a:solidFill>
                <a:effectLst/>
                <a:ea typeface="Times New Roman" panose="02020603050405020304" pitchFamily="18" charset="0"/>
              </a:rPr>
              <a:t>colums</a:t>
            </a:r>
            <a:r>
              <a:rPr lang="en-US" sz="2000" dirty="0">
                <a:solidFill>
                  <a:srgbClr val="000000"/>
                </a:solidFill>
                <a:effectLst/>
                <a:ea typeface="Times New Roman" panose="02020603050405020304" pitchFamily="18" charset="0"/>
              </a:rPr>
              <a:t> (results):</a:t>
            </a:r>
          </a:p>
          <a:p>
            <a:endParaRPr lang="en-US" dirty="0"/>
          </a:p>
        </p:txBody>
      </p:sp>
      <p:pic>
        <p:nvPicPr>
          <p:cNvPr id="5" name="Picture 4">
            <a:extLst>
              <a:ext uri="{FF2B5EF4-FFF2-40B4-BE49-F238E27FC236}">
                <a16:creationId xmlns:a16="http://schemas.microsoft.com/office/drawing/2014/main" id="{5039E90E-E3C9-EC05-DE01-558C73EE7E95}"/>
              </a:ext>
            </a:extLst>
          </p:cNvPr>
          <p:cNvPicPr>
            <a:picLocks noChangeAspect="1"/>
          </p:cNvPicPr>
          <p:nvPr/>
        </p:nvPicPr>
        <p:blipFill>
          <a:blip r:embed="rId2"/>
          <a:stretch>
            <a:fillRect/>
          </a:stretch>
        </p:blipFill>
        <p:spPr>
          <a:xfrm>
            <a:off x="3663825" y="1726603"/>
            <a:ext cx="3710642" cy="4941064"/>
          </a:xfrm>
          <a:prstGeom prst="rect">
            <a:avLst/>
          </a:prstGeom>
        </p:spPr>
      </p:pic>
    </p:spTree>
    <p:extLst>
      <p:ext uri="{BB962C8B-B14F-4D97-AF65-F5344CB8AC3E}">
        <p14:creationId xmlns:p14="http://schemas.microsoft.com/office/powerpoint/2010/main" val="3126911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E64A8-25F4-95FB-F0DE-2A7CE30808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464557-9FD3-C443-0937-FB6EBB4090AE}"/>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B5AB05D7-48FE-7365-0899-33E5D0AF65DB}"/>
              </a:ext>
            </a:extLst>
          </p:cNvPr>
          <p:cNvSpPr>
            <a:spLocks noGrp="1"/>
          </p:cNvSpPr>
          <p:nvPr>
            <p:ph idx="1"/>
          </p:nvPr>
        </p:nvSpPr>
        <p:spPr>
          <a:xfrm>
            <a:off x="892444" y="1569903"/>
            <a:ext cx="10515600" cy="437128"/>
          </a:xfrm>
        </p:spPr>
        <p:txBody>
          <a:bodyPr>
            <a:noAutofit/>
          </a:bodyPr>
          <a:lstStyle/>
          <a:p>
            <a:r>
              <a:rPr lang="en-US" sz="2000" dirty="0">
                <a:solidFill>
                  <a:srgbClr val="000000"/>
                </a:solidFill>
                <a:effectLst/>
                <a:ea typeface="Times New Roman" panose="02020603050405020304" pitchFamily="18" charset="0"/>
              </a:rPr>
              <a:t>Step 5: Check for missing values</a:t>
            </a:r>
            <a:br>
              <a:rPr lang="en-US" sz="2000" dirty="0">
                <a:solidFill>
                  <a:srgbClr val="000000"/>
                </a:solidFill>
                <a:effectLst/>
                <a:ea typeface="Times New Roman" panose="02020603050405020304" pitchFamily="18" charset="0"/>
              </a:rPr>
            </a:br>
            <a:r>
              <a:rPr lang="en-US" sz="2000" dirty="0">
                <a:solidFill>
                  <a:srgbClr val="000000"/>
                </a:solidFill>
                <a:effectLst/>
                <a:ea typeface="Times New Roman" panose="02020603050405020304" pitchFamily="18" charset="0"/>
              </a:rPr>
              <a:t>(no missing values)</a:t>
            </a:r>
          </a:p>
        </p:txBody>
      </p:sp>
      <p:pic>
        <p:nvPicPr>
          <p:cNvPr id="6" name="Picture 5">
            <a:extLst>
              <a:ext uri="{FF2B5EF4-FFF2-40B4-BE49-F238E27FC236}">
                <a16:creationId xmlns:a16="http://schemas.microsoft.com/office/drawing/2014/main" id="{32E67305-8AE7-C49D-595B-4CA092EEB1D3}"/>
              </a:ext>
            </a:extLst>
          </p:cNvPr>
          <p:cNvPicPr>
            <a:picLocks noChangeAspect="1"/>
          </p:cNvPicPr>
          <p:nvPr/>
        </p:nvPicPr>
        <p:blipFill>
          <a:blip r:embed="rId2"/>
          <a:stretch>
            <a:fillRect/>
          </a:stretch>
        </p:blipFill>
        <p:spPr>
          <a:xfrm>
            <a:off x="5179797" y="1027906"/>
            <a:ext cx="3872424" cy="5230896"/>
          </a:xfrm>
          <a:prstGeom prst="rect">
            <a:avLst/>
          </a:prstGeom>
        </p:spPr>
      </p:pic>
    </p:spTree>
    <p:extLst>
      <p:ext uri="{BB962C8B-B14F-4D97-AF65-F5344CB8AC3E}">
        <p14:creationId xmlns:p14="http://schemas.microsoft.com/office/powerpoint/2010/main" val="241113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830</TotalTime>
  <Words>5300</Words>
  <Application>Microsoft Office PowerPoint</Application>
  <PresentationFormat>Widescreen</PresentationFormat>
  <Paragraphs>370</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system-ui</vt:lpstr>
      <vt:lpstr>Times New Roman</vt:lpstr>
      <vt:lpstr>Office Theme</vt:lpstr>
      <vt:lpstr>Predicting Alzheimer’s Onset Micro-Project  https://github.com/rdarnell55/Rdar</vt:lpstr>
      <vt:lpstr>Problem Statement</vt:lpstr>
      <vt:lpstr>Hypothesis Formulation</vt:lpstr>
      <vt:lpstr>Acquire</vt:lpstr>
      <vt:lpstr>Prepare</vt:lpstr>
      <vt:lpstr>Prepare</vt:lpstr>
      <vt:lpstr>Prepare</vt:lpstr>
      <vt:lpstr>Prepare</vt:lpstr>
      <vt:lpstr>Prepare</vt:lpstr>
      <vt:lpstr>Prepare</vt:lpstr>
      <vt:lpstr>Analyze data</vt:lpstr>
      <vt:lpstr>PowerPoint Presentation</vt:lpstr>
      <vt:lpstr>PowerPoint Presentation</vt:lpstr>
      <vt:lpstr>PowerPoint Presentation</vt:lpstr>
      <vt:lpstr>PowerPoint Presentation</vt:lpstr>
      <vt:lpstr>Machine Learning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Neural Network Analysis</vt:lpstr>
      <vt:lpstr>Conclusion and Actions</vt:lpstr>
      <vt:lpstr>Summary of Machine Learning Models</vt:lpstr>
      <vt:lpstr>Summary of Deep Learning Models</vt:lpstr>
      <vt:lpstr>Overall Comparison: Machine Learning vs. Deep Learning</vt:lpstr>
      <vt:lpstr>Conclusion and Recommendations</vt:lpstr>
      <vt:lpstr>Next Steps for Optimization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Title&gt; &lt;Micro-Project #&gt;</dc:title>
  <dc:creator>Emmanuel J Rodriguez</dc:creator>
  <cp:lastModifiedBy>Ron Darnell</cp:lastModifiedBy>
  <cp:revision>5</cp:revision>
  <dcterms:created xsi:type="dcterms:W3CDTF">2022-03-01T22:05:03Z</dcterms:created>
  <dcterms:modified xsi:type="dcterms:W3CDTF">2025-03-03T03:13:20Z</dcterms:modified>
</cp:coreProperties>
</file>