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5" r:id="rId8"/>
    <p:sldId id="270" r:id="rId9"/>
    <p:sldId id="266" r:id="rId10"/>
    <p:sldId id="268" r:id="rId11"/>
    <p:sldId id="261" r:id="rId12"/>
    <p:sldId id="271" r:id="rId13"/>
    <p:sldId id="272" r:id="rId14"/>
    <p:sldId id="275" r:id="rId15"/>
    <p:sldId id="274" r:id="rId16"/>
    <p:sldId id="273" r:id="rId17"/>
    <p:sldId id="276" r:id="rId18"/>
    <p:sldId id="262" r:id="rId19"/>
    <p:sldId id="26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4EA3BA-1317-4E72-93AA-0277245BE497}" v="6" dt="2025-02-16T21:27:40.5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50" d="100"/>
          <a:sy n="150" d="100"/>
        </p:scale>
        <p:origin x="63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84A48-ED60-4C3D-8040-EA420D1376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950468-0315-4B9D-B09C-8C8C8EBD6A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7C4A60-6695-4CB3-AF2E-ACFA3C0B87F1}"/>
              </a:ext>
            </a:extLst>
          </p:cNvPr>
          <p:cNvSpPr>
            <a:spLocks noGrp="1"/>
          </p:cNvSpPr>
          <p:nvPr>
            <p:ph type="dt" sz="half" idx="10"/>
          </p:nvPr>
        </p:nvSpPr>
        <p:spPr/>
        <p:txBody>
          <a:bodyPr/>
          <a:lstStyle/>
          <a:p>
            <a:fld id="{3F52AFC1-4F45-459D-BC95-0F8F5E3A4294}" type="datetimeFigureOut">
              <a:rPr lang="en-US" smtClean="0"/>
              <a:t>2/16/2025</a:t>
            </a:fld>
            <a:endParaRPr lang="en-US"/>
          </a:p>
        </p:txBody>
      </p:sp>
      <p:sp>
        <p:nvSpPr>
          <p:cNvPr id="5" name="Footer Placeholder 4">
            <a:extLst>
              <a:ext uri="{FF2B5EF4-FFF2-40B4-BE49-F238E27FC236}">
                <a16:creationId xmlns:a16="http://schemas.microsoft.com/office/drawing/2014/main" id="{842D2078-2F8D-45FB-9C14-17036DA5D3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DD9676-FA59-4F47-9033-2CFC7976370A}"/>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191420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59857-0725-4AFD-ADA1-93DE6885A9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742F07-D500-4235-A3BD-4E9FA3C926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AB7CF7-F61A-47E7-B601-419FF069E767}"/>
              </a:ext>
            </a:extLst>
          </p:cNvPr>
          <p:cNvSpPr>
            <a:spLocks noGrp="1"/>
          </p:cNvSpPr>
          <p:nvPr>
            <p:ph type="dt" sz="half" idx="10"/>
          </p:nvPr>
        </p:nvSpPr>
        <p:spPr/>
        <p:txBody>
          <a:bodyPr/>
          <a:lstStyle/>
          <a:p>
            <a:fld id="{3F52AFC1-4F45-459D-BC95-0F8F5E3A4294}" type="datetimeFigureOut">
              <a:rPr lang="en-US" smtClean="0"/>
              <a:t>2/16/2025</a:t>
            </a:fld>
            <a:endParaRPr lang="en-US"/>
          </a:p>
        </p:txBody>
      </p:sp>
      <p:sp>
        <p:nvSpPr>
          <p:cNvPr id="5" name="Footer Placeholder 4">
            <a:extLst>
              <a:ext uri="{FF2B5EF4-FFF2-40B4-BE49-F238E27FC236}">
                <a16:creationId xmlns:a16="http://schemas.microsoft.com/office/drawing/2014/main" id="{6918C1B3-4CDE-4267-AF19-9C2FCF8602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D38641-A10F-457F-B6A9-3F574B2B266E}"/>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421247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3A314E-DAF4-459C-AF7B-C7347C7639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7BE33E-4004-41A3-B3E6-14272F53B3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1A99DB-D8D6-44B2-B140-B5C0DD69889A}"/>
              </a:ext>
            </a:extLst>
          </p:cNvPr>
          <p:cNvSpPr>
            <a:spLocks noGrp="1"/>
          </p:cNvSpPr>
          <p:nvPr>
            <p:ph type="dt" sz="half" idx="10"/>
          </p:nvPr>
        </p:nvSpPr>
        <p:spPr/>
        <p:txBody>
          <a:bodyPr/>
          <a:lstStyle/>
          <a:p>
            <a:fld id="{3F52AFC1-4F45-459D-BC95-0F8F5E3A4294}" type="datetimeFigureOut">
              <a:rPr lang="en-US" smtClean="0"/>
              <a:t>2/16/2025</a:t>
            </a:fld>
            <a:endParaRPr lang="en-US"/>
          </a:p>
        </p:txBody>
      </p:sp>
      <p:sp>
        <p:nvSpPr>
          <p:cNvPr id="5" name="Footer Placeholder 4">
            <a:extLst>
              <a:ext uri="{FF2B5EF4-FFF2-40B4-BE49-F238E27FC236}">
                <a16:creationId xmlns:a16="http://schemas.microsoft.com/office/drawing/2014/main" id="{131BF21E-4345-40CE-88C3-7C77ECC010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1F20F6-FD42-49EE-AE17-171924F49826}"/>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53232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04559-4EA9-4030-8CD7-225515C39D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A446E6-DF6C-44D2-BA71-5D6445655C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F5ECAD-0D49-425E-99BE-4E9A279761FE}"/>
              </a:ext>
            </a:extLst>
          </p:cNvPr>
          <p:cNvSpPr>
            <a:spLocks noGrp="1"/>
          </p:cNvSpPr>
          <p:nvPr>
            <p:ph type="dt" sz="half" idx="10"/>
          </p:nvPr>
        </p:nvSpPr>
        <p:spPr/>
        <p:txBody>
          <a:bodyPr/>
          <a:lstStyle/>
          <a:p>
            <a:fld id="{3F52AFC1-4F45-459D-BC95-0F8F5E3A4294}" type="datetimeFigureOut">
              <a:rPr lang="en-US" smtClean="0"/>
              <a:t>2/16/2025</a:t>
            </a:fld>
            <a:endParaRPr lang="en-US"/>
          </a:p>
        </p:txBody>
      </p:sp>
      <p:sp>
        <p:nvSpPr>
          <p:cNvPr id="5" name="Footer Placeholder 4">
            <a:extLst>
              <a:ext uri="{FF2B5EF4-FFF2-40B4-BE49-F238E27FC236}">
                <a16:creationId xmlns:a16="http://schemas.microsoft.com/office/drawing/2014/main" id="{01B6268D-3BF4-472B-B1D5-518489674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BF4C8E-AFA1-48CB-9BE5-583A37660428}"/>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624279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CC60D-06AE-4839-A5F6-DB50DF8789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8C870F-1989-4744-AA64-C97EBC3080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3CF60B-312D-4E68-B904-78A68C9AF98E}"/>
              </a:ext>
            </a:extLst>
          </p:cNvPr>
          <p:cNvSpPr>
            <a:spLocks noGrp="1"/>
          </p:cNvSpPr>
          <p:nvPr>
            <p:ph type="dt" sz="half" idx="10"/>
          </p:nvPr>
        </p:nvSpPr>
        <p:spPr/>
        <p:txBody>
          <a:bodyPr/>
          <a:lstStyle/>
          <a:p>
            <a:fld id="{3F52AFC1-4F45-459D-BC95-0F8F5E3A4294}" type="datetimeFigureOut">
              <a:rPr lang="en-US" smtClean="0"/>
              <a:t>2/16/2025</a:t>
            </a:fld>
            <a:endParaRPr lang="en-US"/>
          </a:p>
        </p:txBody>
      </p:sp>
      <p:sp>
        <p:nvSpPr>
          <p:cNvPr id="5" name="Footer Placeholder 4">
            <a:extLst>
              <a:ext uri="{FF2B5EF4-FFF2-40B4-BE49-F238E27FC236}">
                <a16:creationId xmlns:a16="http://schemas.microsoft.com/office/drawing/2014/main" id="{0A05CA4F-B8D7-4A59-A5BA-74DF90CC1D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1BAD61-51E4-4D1D-8E14-1EB20C0ECB7D}"/>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333503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51454-95B8-455D-BFC1-6C6DA36031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3FBC0B-D342-4647-B5BA-5B6ADF294E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69BC10-2FBB-4372-AE80-21EC4AB47A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FE6231-D355-4CB0-AB68-1D21D4EB6ACF}"/>
              </a:ext>
            </a:extLst>
          </p:cNvPr>
          <p:cNvSpPr>
            <a:spLocks noGrp="1"/>
          </p:cNvSpPr>
          <p:nvPr>
            <p:ph type="dt" sz="half" idx="10"/>
          </p:nvPr>
        </p:nvSpPr>
        <p:spPr/>
        <p:txBody>
          <a:bodyPr/>
          <a:lstStyle/>
          <a:p>
            <a:fld id="{3F52AFC1-4F45-459D-BC95-0F8F5E3A4294}" type="datetimeFigureOut">
              <a:rPr lang="en-US" smtClean="0"/>
              <a:t>2/16/2025</a:t>
            </a:fld>
            <a:endParaRPr lang="en-US"/>
          </a:p>
        </p:txBody>
      </p:sp>
      <p:sp>
        <p:nvSpPr>
          <p:cNvPr id="6" name="Footer Placeholder 5">
            <a:extLst>
              <a:ext uri="{FF2B5EF4-FFF2-40B4-BE49-F238E27FC236}">
                <a16:creationId xmlns:a16="http://schemas.microsoft.com/office/drawing/2014/main" id="{AB01BF01-A233-43E9-8949-BAADCAF957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EA8DA2-49A7-4CD4-AD2A-B4AE89F09C29}"/>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464572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6AAD-2645-4527-94B3-3A3BECB928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031552-937E-4EAB-883E-C29FBC415B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3455D9-4697-44D3-AB55-9CADBE716D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58DC7D-BF9A-4F54-AB58-1C49FFA17D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D3AE0C-DB47-4E16-828A-3429714FAD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3C3C45-525E-4801-90AF-776B7EFC5ADB}"/>
              </a:ext>
            </a:extLst>
          </p:cNvPr>
          <p:cNvSpPr>
            <a:spLocks noGrp="1"/>
          </p:cNvSpPr>
          <p:nvPr>
            <p:ph type="dt" sz="half" idx="10"/>
          </p:nvPr>
        </p:nvSpPr>
        <p:spPr/>
        <p:txBody>
          <a:bodyPr/>
          <a:lstStyle/>
          <a:p>
            <a:fld id="{3F52AFC1-4F45-459D-BC95-0F8F5E3A4294}" type="datetimeFigureOut">
              <a:rPr lang="en-US" smtClean="0"/>
              <a:t>2/16/2025</a:t>
            </a:fld>
            <a:endParaRPr lang="en-US"/>
          </a:p>
        </p:txBody>
      </p:sp>
      <p:sp>
        <p:nvSpPr>
          <p:cNvPr id="8" name="Footer Placeholder 7">
            <a:extLst>
              <a:ext uri="{FF2B5EF4-FFF2-40B4-BE49-F238E27FC236}">
                <a16:creationId xmlns:a16="http://schemas.microsoft.com/office/drawing/2014/main" id="{F3B6704D-F5BC-4598-B7E7-5F53967A67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D9A6A6-BB3C-4DD0-A205-F8593CED1076}"/>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108940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609AA-EE0C-4FE6-8E30-99E91A13B5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DA744A-AA0E-40C1-82B4-1865879ADE95}"/>
              </a:ext>
            </a:extLst>
          </p:cNvPr>
          <p:cNvSpPr>
            <a:spLocks noGrp="1"/>
          </p:cNvSpPr>
          <p:nvPr>
            <p:ph type="dt" sz="half" idx="10"/>
          </p:nvPr>
        </p:nvSpPr>
        <p:spPr/>
        <p:txBody>
          <a:bodyPr/>
          <a:lstStyle/>
          <a:p>
            <a:fld id="{3F52AFC1-4F45-459D-BC95-0F8F5E3A4294}" type="datetimeFigureOut">
              <a:rPr lang="en-US" smtClean="0"/>
              <a:t>2/16/2025</a:t>
            </a:fld>
            <a:endParaRPr lang="en-US"/>
          </a:p>
        </p:txBody>
      </p:sp>
      <p:sp>
        <p:nvSpPr>
          <p:cNvPr id="4" name="Footer Placeholder 3">
            <a:extLst>
              <a:ext uri="{FF2B5EF4-FFF2-40B4-BE49-F238E27FC236}">
                <a16:creationId xmlns:a16="http://schemas.microsoft.com/office/drawing/2014/main" id="{AD1794A4-DA55-49C9-9EE1-51AFA79807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3A595F-05DA-41C2-AFB0-CC51AFDB903E}"/>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1575772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5F4ACF-3F96-4D20-91DE-5A7A89B4A2B5}"/>
              </a:ext>
            </a:extLst>
          </p:cNvPr>
          <p:cNvSpPr>
            <a:spLocks noGrp="1"/>
          </p:cNvSpPr>
          <p:nvPr>
            <p:ph type="dt" sz="half" idx="10"/>
          </p:nvPr>
        </p:nvSpPr>
        <p:spPr/>
        <p:txBody>
          <a:bodyPr/>
          <a:lstStyle/>
          <a:p>
            <a:fld id="{3F52AFC1-4F45-459D-BC95-0F8F5E3A4294}" type="datetimeFigureOut">
              <a:rPr lang="en-US" smtClean="0"/>
              <a:t>2/16/2025</a:t>
            </a:fld>
            <a:endParaRPr lang="en-US"/>
          </a:p>
        </p:txBody>
      </p:sp>
      <p:sp>
        <p:nvSpPr>
          <p:cNvPr id="3" name="Footer Placeholder 2">
            <a:extLst>
              <a:ext uri="{FF2B5EF4-FFF2-40B4-BE49-F238E27FC236}">
                <a16:creationId xmlns:a16="http://schemas.microsoft.com/office/drawing/2014/main" id="{4D2B232B-2221-443B-9621-C2FFF41601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970A4F-5257-4439-983C-D802F7190B32}"/>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092692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5D602-AEC1-494B-9EC8-423C9605B1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AC75CB-286B-4E0D-946F-B2152E792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6FE692-594E-4FE0-A040-69DCF74AAA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E66829-7538-463B-99D9-8920CBDF4060}"/>
              </a:ext>
            </a:extLst>
          </p:cNvPr>
          <p:cNvSpPr>
            <a:spLocks noGrp="1"/>
          </p:cNvSpPr>
          <p:nvPr>
            <p:ph type="dt" sz="half" idx="10"/>
          </p:nvPr>
        </p:nvSpPr>
        <p:spPr/>
        <p:txBody>
          <a:bodyPr/>
          <a:lstStyle/>
          <a:p>
            <a:fld id="{3F52AFC1-4F45-459D-BC95-0F8F5E3A4294}" type="datetimeFigureOut">
              <a:rPr lang="en-US" smtClean="0"/>
              <a:t>2/16/2025</a:t>
            </a:fld>
            <a:endParaRPr lang="en-US"/>
          </a:p>
        </p:txBody>
      </p:sp>
      <p:sp>
        <p:nvSpPr>
          <p:cNvPr id="6" name="Footer Placeholder 5">
            <a:extLst>
              <a:ext uri="{FF2B5EF4-FFF2-40B4-BE49-F238E27FC236}">
                <a16:creationId xmlns:a16="http://schemas.microsoft.com/office/drawing/2014/main" id="{EAB5AFDF-77FC-4354-AF3B-008607F927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77315B-5282-41D1-99A3-2ADE83DA19EE}"/>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381724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77A91-0A20-466E-9CA8-86B63BE8AF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8C2C4C-22CA-4398-A23B-4F068FB5A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574D67-2A27-42C6-815E-BE5AD10D36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BB23AA-5E29-4400-B52D-822F13ED6B94}"/>
              </a:ext>
            </a:extLst>
          </p:cNvPr>
          <p:cNvSpPr>
            <a:spLocks noGrp="1"/>
          </p:cNvSpPr>
          <p:nvPr>
            <p:ph type="dt" sz="half" idx="10"/>
          </p:nvPr>
        </p:nvSpPr>
        <p:spPr/>
        <p:txBody>
          <a:bodyPr/>
          <a:lstStyle/>
          <a:p>
            <a:fld id="{3F52AFC1-4F45-459D-BC95-0F8F5E3A4294}" type="datetimeFigureOut">
              <a:rPr lang="en-US" smtClean="0"/>
              <a:t>2/16/2025</a:t>
            </a:fld>
            <a:endParaRPr lang="en-US"/>
          </a:p>
        </p:txBody>
      </p:sp>
      <p:sp>
        <p:nvSpPr>
          <p:cNvPr id="6" name="Footer Placeholder 5">
            <a:extLst>
              <a:ext uri="{FF2B5EF4-FFF2-40B4-BE49-F238E27FC236}">
                <a16:creationId xmlns:a16="http://schemas.microsoft.com/office/drawing/2014/main" id="{FA368ADC-B329-411C-AA83-9EEADAE8A9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78A6D9-A5FD-46E3-8F58-CDC4CC4B895B}"/>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768824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B5F7E3-61B5-4449-80CF-04DA4D37AB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CFC45A-DECF-4B86-87F6-C12B501A4F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C712EE-4BB3-49D3-9FAF-733EA6255E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52AFC1-4F45-459D-BC95-0F8F5E3A4294}" type="datetimeFigureOut">
              <a:rPr lang="en-US" smtClean="0"/>
              <a:t>2/16/2025</a:t>
            </a:fld>
            <a:endParaRPr lang="en-US"/>
          </a:p>
        </p:txBody>
      </p:sp>
      <p:sp>
        <p:nvSpPr>
          <p:cNvPr id="5" name="Footer Placeholder 4">
            <a:extLst>
              <a:ext uri="{FF2B5EF4-FFF2-40B4-BE49-F238E27FC236}">
                <a16:creationId xmlns:a16="http://schemas.microsoft.com/office/drawing/2014/main" id="{83DFC8A3-CA43-47DE-88A0-18EE8FB2D2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8CC4C2-DBD2-41A0-8542-0ED48583DA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C5D697-CC64-4CAF-A466-D1105DD36B62}" type="slidenum">
              <a:rPr lang="en-US" smtClean="0"/>
              <a:t>‹#›</a:t>
            </a:fld>
            <a:endParaRPr lang="en-US"/>
          </a:p>
        </p:txBody>
      </p:sp>
    </p:spTree>
    <p:extLst>
      <p:ext uri="{BB962C8B-B14F-4D97-AF65-F5344CB8AC3E}">
        <p14:creationId xmlns:p14="http://schemas.microsoft.com/office/powerpoint/2010/main" val="496281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rdarnell55/Rda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code/borakol1/alzheimer-prediction/notebook"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FD3DB-B193-4E72-861B-FE835A2E1FAD}"/>
              </a:ext>
            </a:extLst>
          </p:cNvPr>
          <p:cNvSpPr>
            <a:spLocks noGrp="1"/>
          </p:cNvSpPr>
          <p:nvPr>
            <p:ph type="ctrTitle"/>
          </p:nvPr>
        </p:nvSpPr>
        <p:spPr/>
        <p:txBody>
          <a:bodyPr>
            <a:normAutofit/>
          </a:bodyPr>
          <a:lstStyle/>
          <a:p>
            <a:r>
              <a:rPr lang="en-US" dirty="0"/>
              <a:t>Predicting Alzheimer’s Onset</a:t>
            </a:r>
            <a:br>
              <a:rPr lang="en-US" dirty="0"/>
            </a:br>
            <a:r>
              <a:rPr lang="en-US" sz="4800" dirty="0"/>
              <a:t>Micro-Project Module 2</a:t>
            </a:r>
            <a:br>
              <a:rPr lang="en-US" sz="4800" dirty="0"/>
            </a:br>
            <a:r>
              <a:rPr lang="en-US" sz="3600" dirty="0">
                <a:hlinkClick r:id="rId2"/>
              </a:rPr>
              <a:t>https://github.com/rdarnell55/Rdar</a:t>
            </a:r>
            <a:endParaRPr lang="en-US" sz="3600" dirty="0"/>
          </a:p>
        </p:txBody>
      </p:sp>
      <p:sp>
        <p:nvSpPr>
          <p:cNvPr id="3" name="Subtitle 2">
            <a:extLst>
              <a:ext uri="{FF2B5EF4-FFF2-40B4-BE49-F238E27FC236}">
                <a16:creationId xmlns:a16="http://schemas.microsoft.com/office/drawing/2014/main" id="{76B5E315-C208-479B-A6B8-0DCBEF2B5FB3}"/>
              </a:ext>
            </a:extLst>
          </p:cNvPr>
          <p:cNvSpPr>
            <a:spLocks noGrp="1"/>
          </p:cNvSpPr>
          <p:nvPr>
            <p:ph type="subTitle" idx="1"/>
          </p:nvPr>
        </p:nvSpPr>
        <p:spPr/>
        <p:txBody>
          <a:bodyPr/>
          <a:lstStyle/>
          <a:p>
            <a:r>
              <a:rPr lang="en-US" sz="3600" dirty="0"/>
              <a:t>Ron Darnell</a:t>
            </a:r>
          </a:p>
          <a:p>
            <a:r>
              <a:rPr lang="en-US" sz="3600" dirty="0"/>
              <a:t>February 16, 2025</a:t>
            </a:r>
          </a:p>
          <a:p>
            <a:endParaRPr lang="en-US" dirty="0"/>
          </a:p>
        </p:txBody>
      </p:sp>
    </p:spTree>
    <p:extLst>
      <p:ext uri="{BB962C8B-B14F-4D97-AF65-F5344CB8AC3E}">
        <p14:creationId xmlns:p14="http://schemas.microsoft.com/office/powerpoint/2010/main" val="3651251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4CED45-6904-39B0-0772-48F3AFC8F2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BA51BC-D41E-FE83-55A4-ECD8CA8180C9}"/>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1600F8AB-D76D-CA26-B78D-6BD8D75401C0}"/>
              </a:ext>
            </a:extLst>
          </p:cNvPr>
          <p:cNvSpPr>
            <a:spLocks noGrp="1"/>
          </p:cNvSpPr>
          <p:nvPr>
            <p:ph idx="1"/>
          </p:nvPr>
        </p:nvSpPr>
        <p:spPr>
          <a:xfrm>
            <a:off x="892444" y="1569903"/>
            <a:ext cx="4206498" cy="669602"/>
          </a:xfrm>
        </p:spPr>
        <p:txBody>
          <a:bodyPr>
            <a:noAutofit/>
          </a:bodyPr>
          <a:lstStyle/>
          <a:p>
            <a:r>
              <a:rPr lang="en-US" sz="2000" dirty="0">
                <a:solidFill>
                  <a:srgbClr val="000000"/>
                </a:solidFill>
                <a:effectLst/>
                <a:ea typeface="Times New Roman" panose="02020603050405020304" pitchFamily="18" charset="0"/>
              </a:rPr>
              <a:t>Step 8:</a:t>
            </a:r>
            <a:r>
              <a:rPr lang="en-US" sz="2000" dirty="0"/>
              <a:t> Identify the Target Variable and potential Predictor (columns)</a:t>
            </a:r>
          </a:p>
        </p:txBody>
      </p:sp>
      <p:pic>
        <p:nvPicPr>
          <p:cNvPr id="6" name="Picture 5">
            <a:extLst>
              <a:ext uri="{FF2B5EF4-FFF2-40B4-BE49-F238E27FC236}">
                <a16:creationId xmlns:a16="http://schemas.microsoft.com/office/drawing/2014/main" id="{456AD1BA-305E-4CD7-8EBF-A6E1CE6B5CB8}"/>
              </a:ext>
            </a:extLst>
          </p:cNvPr>
          <p:cNvPicPr>
            <a:picLocks noChangeAspect="1"/>
          </p:cNvPicPr>
          <p:nvPr/>
        </p:nvPicPr>
        <p:blipFill>
          <a:blip r:embed="rId2"/>
          <a:stretch>
            <a:fillRect/>
          </a:stretch>
        </p:blipFill>
        <p:spPr>
          <a:xfrm>
            <a:off x="5331417" y="586594"/>
            <a:ext cx="3704095" cy="5773557"/>
          </a:xfrm>
          <a:prstGeom prst="rect">
            <a:avLst/>
          </a:prstGeom>
        </p:spPr>
      </p:pic>
    </p:spTree>
    <p:extLst>
      <p:ext uri="{BB962C8B-B14F-4D97-AF65-F5344CB8AC3E}">
        <p14:creationId xmlns:p14="http://schemas.microsoft.com/office/powerpoint/2010/main" val="1706955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Analyze data</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lstStyle/>
          <a:p>
            <a:r>
              <a:rPr lang="en-US" dirty="0"/>
              <a:t>The following slides represent data and information using visual elements like charts, graphs, and plots. They help us understand trends, patterns, and insights in data more effectively than raw numbers.</a:t>
            </a:r>
          </a:p>
        </p:txBody>
      </p:sp>
    </p:spTree>
    <p:extLst>
      <p:ext uri="{BB962C8B-B14F-4D97-AF65-F5344CB8AC3E}">
        <p14:creationId xmlns:p14="http://schemas.microsoft.com/office/powerpoint/2010/main" val="69798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A013AB-3836-783E-1226-E9DDC0598A7F}"/>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E94F5250-D45D-1E92-B4BE-3D34229CB5C0}"/>
              </a:ext>
            </a:extLst>
          </p:cNvPr>
          <p:cNvPicPr>
            <a:picLocks noChangeAspect="1"/>
          </p:cNvPicPr>
          <p:nvPr/>
        </p:nvPicPr>
        <p:blipFill>
          <a:blip r:embed="rId2"/>
          <a:stretch>
            <a:fillRect/>
          </a:stretch>
        </p:blipFill>
        <p:spPr>
          <a:xfrm>
            <a:off x="2539999" y="282059"/>
            <a:ext cx="6731001" cy="6225272"/>
          </a:xfrm>
          <a:prstGeom prst="rect">
            <a:avLst/>
          </a:prstGeom>
        </p:spPr>
      </p:pic>
    </p:spTree>
    <p:extLst>
      <p:ext uri="{BB962C8B-B14F-4D97-AF65-F5344CB8AC3E}">
        <p14:creationId xmlns:p14="http://schemas.microsoft.com/office/powerpoint/2010/main" val="1061510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1B1E28-09A7-3194-D904-A65E213816C8}"/>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47B1E3B9-9149-1181-432A-29559D7F7E05}"/>
              </a:ext>
            </a:extLst>
          </p:cNvPr>
          <p:cNvPicPr>
            <a:picLocks noChangeAspect="1"/>
          </p:cNvPicPr>
          <p:nvPr/>
        </p:nvPicPr>
        <p:blipFill>
          <a:blip r:embed="rId2"/>
          <a:stretch>
            <a:fillRect/>
          </a:stretch>
        </p:blipFill>
        <p:spPr>
          <a:xfrm>
            <a:off x="2528370" y="238276"/>
            <a:ext cx="6848464" cy="6543523"/>
          </a:xfrm>
          <a:prstGeom prst="rect">
            <a:avLst/>
          </a:prstGeom>
        </p:spPr>
      </p:pic>
    </p:spTree>
    <p:extLst>
      <p:ext uri="{BB962C8B-B14F-4D97-AF65-F5344CB8AC3E}">
        <p14:creationId xmlns:p14="http://schemas.microsoft.com/office/powerpoint/2010/main" val="1300293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483852-3877-3350-9D49-40FE9DCA0D36}"/>
            </a:ext>
          </a:extLst>
        </p:cNvPr>
        <p:cNvGrpSpPr/>
        <p:nvPr/>
      </p:nvGrpSpPr>
      <p:grpSpPr>
        <a:xfrm>
          <a:off x="0" y="0"/>
          <a:ext cx="0" cy="0"/>
          <a:chOff x="0" y="0"/>
          <a:chExt cx="0" cy="0"/>
        </a:xfrm>
      </p:grpSpPr>
      <p:grpSp>
        <p:nvGrpSpPr>
          <p:cNvPr id="14" name="Group 13">
            <a:extLst>
              <a:ext uri="{FF2B5EF4-FFF2-40B4-BE49-F238E27FC236}">
                <a16:creationId xmlns:a16="http://schemas.microsoft.com/office/drawing/2014/main" id="{2F9EB17E-CD97-CABE-D552-B940D28B6E75}"/>
              </a:ext>
            </a:extLst>
          </p:cNvPr>
          <p:cNvGrpSpPr/>
          <p:nvPr/>
        </p:nvGrpSpPr>
        <p:grpSpPr>
          <a:xfrm>
            <a:off x="2161905" y="330200"/>
            <a:ext cx="7354628" cy="6087533"/>
            <a:chOff x="1429539" y="816003"/>
            <a:chExt cx="6279361" cy="5581595"/>
          </a:xfrm>
        </p:grpSpPr>
        <p:pic>
          <p:nvPicPr>
            <p:cNvPr id="11" name="Picture 10">
              <a:extLst>
                <a:ext uri="{FF2B5EF4-FFF2-40B4-BE49-F238E27FC236}">
                  <a16:creationId xmlns:a16="http://schemas.microsoft.com/office/drawing/2014/main" id="{532353D6-1FBC-FA3B-09D8-F679F095F20F}"/>
                </a:ext>
              </a:extLst>
            </p:cNvPr>
            <p:cNvPicPr>
              <a:picLocks noChangeAspect="1"/>
            </p:cNvPicPr>
            <p:nvPr/>
          </p:nvPicPr>
          <p:blipFill>
            <a:blip r:embed="rId2"/>
            <a:stretch>
              <a:fillRect/>
            </a:stretch>
          </p:blipFill>
          <p:spPr>
            <a:xfrm>
              <a:off x="1429539" y="816003"/>
              <a:ext cx="6279361" cy="1612941"/>
            </a:xfrm>
            <a:prstGeom prst="rect">
              <a:avLst/>
            </a:prstGeom>
          </p:spPr>
        </p:pic>
        <p:pic>
          <p:nvPicPr>
            <p:cNvPr id="13" name="Picture 12">
              <a:extLst>
                <a:ext uri="{FF2B5EF4-FFF2-40B4-BE49-F238E27FC236}">
                  <a16:creationId xmlns:a16="http://schemas.microsoft.com/office/drawing/2014/main" id="{03B17B47-6CC8-249A-A840-C411F6EC4B8C}"/>
                </a:ext>
              </a:extLst>
            </p:cNvPr>
            <p:cNvPicPr>
              <a:picLocks noChangeAspect="1"/>
            </p:cNvPicPr>
            <p:nvPr/>
          </p:nvPicPr>
          <p:blipFill>
            <a:blip r:embed="rId3"/>
            <a:stretch>
              <a:fillRect/>
            </a:stretch>
          </p:blipFill>
          <p:spPr>
            <a:xfrm>
              <a:off x="1429540" y="2554890"/>
              <a:ext cx="6279360" cy="3842708"/>
            </a:xfrm>
            <a:prstGeom prst="rect">
              <a:avLst/>
            </a:prstGeom>
          </p:spPr>
        </p:pic>
      </p:grpSp>
    </p:spTree>
    <p:extLst>
      <p:ext uri="{BB962C8B-B14F-4D97-AF65-F5344CB8AC3E}">
        <p14:creationId xmlns:p14="http://schemas.microsoft.com/office/powerpoint/2010/main" val="1345512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FE1B95-4277-C71E-0BA6-A59D648ACD87}"/>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1C6A13AB-254F-3E33-04EC-A401781A3893}"/>
              </a:ext>
            </a:extLst>
          </p:cNvPr>
          <p:cNvPicPr>
            <a:picLocks noChangeAspect="1"/>
          </p:cNvPicPr>
          <p:nvPr/>
        </p:nvPicPr>
        <p:blipFill>
          <a:blip r:embed="rId2"/>
          <a:stretch>
            <a:fillRect/>
          </a:stretch>
        </p:blipFill>
        <p:spPr>
          <a:xfrm>
            <a:off x="2466101" y="202777"/>
            <a:ext cx="6834534" cy="6532455"/>
          </a:xfrm>
          <a:prstGeom prst="rect">
            <a:avLst/>
          </a:prstGeom>
        </p:spPr>
      </p:pic>
    </p:spTree>
    <p:extLst>
      <p:ext uri="{BB962C8B-B14F-4D97-AF65-F5344CB8AC3E}">
        <p14:creationId xmlns:p14="http://schemas.microsoft.com/office/powerpoint/2010/main" val="3373034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50EB5A-8823-034C-A8DE-AEF1CE9BB055}"/>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9C003799-858B-2E5F-A562-746A7B4090AD}"/>
              </a:ext>
            </a:extLst>
          </p:cNvPr>
          <p:cNvPicPr>
            <a:picLocks noChangeAspect="1"/>
          </p:cNvPicPr>
          <p:nvPr/>
        </p:nvPicPr>
        <p:blipFill>
          <a:blip r:embed="rId2"/>
          <a:stretch>
            <a:fillRect/>
          </a:stretch>
        </p:blipFill>
        <p:spPr>
          <a:xfrm>
            <a:off x="2550248" y="292100"/>
            <a:ext cx="6922170" cy="6468533"/>
          </a:xfrm>
          <a:prstGeom prst="rect">
            <a:avLst/>
          </a:prstGeom>
        </p:spPr>
      </p:pic>
    </p:spTree>
    <p:extLst>
      <p:ext uri="{BB962C8B-B14F-4D97-AF65-F5344CB8AC3E}">
        <p14:creationId xmlns:p14="http://schemas.microsoft.com/office/powerpoint/2010/main" val="2464585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424BB28-5110-F6A2-ED39-69ED3E8E0C19}"/>
              </a:ext>
            </a:extLst>
          </p:cNvPr>
          <p:cNvPicPr>
            <a:picLocks noChangeAspect="1"/>
          </p:cNvPicPr>
          <p:nvPr/>
        </p:nvPicPr>
        <p:blipFill>
          <a:blip r:embed="rId2"/>
          <a:stretch>
            <a:fillRect/>
          </a:stretch>
        </p:blipFill>
        <p:spPr>
          <a:xfrm>
            <a:off x="848516" y="488799"/>
            <a:ext cx="10401835" cy="2940201"/>
          </a:xfrm>
          <a:prstGeom prst="rect">
            <a:avLst/>
          </a:prstGeom>
        </p:spPr>
      </p:pic>
    </p:spTree>
    <p:extLst>
      <p:ext uri="{BB962C8B-B14F-4D97-AF65-F5344CB8AC3E}">
        <p14:creationId xmlns:p14="http://schemas.microsoft.com/office/powerpoint/2010/main" val="287289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Report</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&lt;communicate results&gt;</a:t>
            </a:r>
          </a:p>
          <a:p>
            <a:endParaRPr lang="en-US" dirty="0"/>
          </a:p>
        </p:txBody>
      </p:sp>
    </p:spTree>
    <p:extLst>
      <p:ext uri="{BB962C8B-B14F-4D97-AF65-F5344CB8AC3E}">
        <p14:creationId xmlns:p14="http://schemas.microsoft.com/office/powerpoint/2010/main" val="2309908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8C1A2-E365-4EAD-A777-10EF9BD2588C}"/>
              </a:ext>
            </a:extLst>
          </p:cNvPr>
          <p:cNvSpPr>
            <a:spLocks noGrp="1"/>
          </p:cNvSpPr>
          <p:nvPr>
            <p:ph type="title"/>
          </p:nvPr>
        </p:nvSpPr>
        <p:spPr/>
        <p:txBody>
          <a:bodyPr/>
          <a:lstStyle/>
          <a:p>
            <a:r>
              <a:rPr lang="en-US" dirty="0"/>
              <a:t>Act</a:t>
            </a:r>
          </a:p>
        </p:txBody>
      </p:sp>
      <p:sp>
        <p:nvSpPr>
          <p:cNvPr id="3" name="Content Placeholder 2">
            <a:extLst>
              <a:ext uri="{FF2B5EF4-FFF2-40B4-BE49-F238E27FC236}">
                <a16:creationId xmlns:a16="http://schemas.microsoft.com/office/drawing/2014/main" id="{83DC0D0A-FDCC-4561-A8EB-1F836A94AACC}"/>
              </a:ext>
            </a:extLst>
          </p:cNvPr>
          <p:cNvSpPr>
            <a:spLocks noGrp="1"/>
          </p:cNvSpPr>
          <p:nvPr>
            <p:ph idx="1"/>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&lt;apply results, connect results with the chosen problem statement or business question&gt;</a:t>
            </a:r>
            <a:endParaRPr lang="en-US" dirty="0"/>
          </a:p>
        </p:txBody>
      </p:sp>
    </p:spTree>
    <p:extLst>
      <p:ext uri="{BB962C8B-B14F-4D97-AF65-F5344CB8AC3E}">
        <p14:creationId xmlns:p14="http://schemas.microsoft.com/office/powerpoint/2010/main" val="4024108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302AB-CEDA-4E89-A1DC-6BABC9C3F7D4}"/>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05AD07EA-4B74-4BFA-A23D-5147B6A28FC4}"/>
              </a:ext>
            </a:extLst>
          </p:cNvPr>
          <p:cNvSpPr>
            <a:spLocks noGrp="1"/>
          </p:cNvSpPr>
          <p:nvPr>
            <p:ph idx="1"/>
          </p:nvPr>
        </p:nvSpPr>
        <p:spPr/>
        <p:txBody>
          <a:bodyPr>
            <a:normAutofit/>
          </a:bodyPr>
          <a:lstStyle/>
          <a:p>
            <a:r>
              <a:rPr lang="en-US" dirty="0"/>
              <a:t>Alzheimer’s disease progresses through multiple stages, from mild cognitive impairment (MCI) to severe dementia. Early identification of patients at risk of rapid progression can improve patient management, treatment planning, and quality of life. By analyzing demographic, genetic, lifestyle, and medical data, machine learning models can help predict how quickly an individual will progress from early-stage cognitive decline to advanced Alzheimer’s disease.</a:t>
            </a:r>
          </a:p>
        </p:txBody>
      </p:sp>
    </p:spTree>
    <p:extLst>
      <p:ext uri="{BB962C8B-B14F-4D97-AF65-F5344CB8AC3E}">
        <p14:creationId xmlns:p14="http://schemas.microsoft.com/office/powerpoint/2010/main" val="1880678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9C91F-7913-4D5C-A911-ADD4837DAA00}"/>
              </a:ext>
            </a:extLst>
          </p:cNvPr>
          <p:cNvSpPr>
            <a:spLocks noGrp="1"/>
          </p:cNvSpPr>
          <p:nvPr>
            <p:ph type="title"/>
          </p:nvPr>
        </p:nvSpPr>
        <p:spPr/>
        <p:txBody>
          <a:bodyPr/>
          <a:lstStyle/>
          <a:p>
            <a:r>
              <a:rPr lang="en-US" dirty="0"/>
              <a:t>Hypothesis Formulation</a:t>
            </a:r>
          </a:p>
        </p:txBody>
      </p:sp>
      <p:sp>
        <p:nvSpPr>
          <p:cNvPr id="3" name="Content Placeholder 2">
            <a:extLst>
              <a:ext uri="{FF2B5EF4-FFF2-40B4-BE49-F238E27FC236}">
                <a16:creationId xmlns:a16="http://schemas.microsoft.com/office/drawing/2014/main" id="{905A42CE-FCD3-41B9-A629-5F3C6031F3C0}"/>
              </a:ext>
            </a:extLst>
          </p:cNvPr>
          <p:cNvSpPr>
            <a:spLocks noGrp="1"/>
          </p:cNvSpPr>
          <p:nvPr>
            <p:ph idx="1"/>
          </p:nvPr>
        </p:nvSpPr>
        <p:spPr/>
        <p:txBody>
          <a:bodyPr/>
          <a:lstStyle/>
          <a:p>
            <a:r>
              <a:rPr lang="en-US" dirty="0"/>
              <a:t>Null Hypothesis (H₀):</a:t>
            </a:r>
            <a:br>
              <a:rPr lang="en-US" dirty="0"/>
            </a:br>
            <a:r>
              <a:rPr lang="en-US" dirty="0"/>
              <a:t>There is no significant relationship between genetic, lifestyle, and medical history factors and the progression rate of Alzheimer’s disease.</a:t>
            </a:r>
          </a:p>
          <a:p>
            <a:r>
              <a:rPr lang="en-US" dirty="0"/>
              <a:t>Alternative Hypothesis (H₁):</a:t>
            </a:r>
            <a:br>
              <a:rPr lang="en-US" dirty="0"/>
            </a:br>
            <a:r>
              <a:rPr lang="en-US" dirty="0"/>
              <a:t>Genetic, lifestyle, and medical history factors significantly influence the progression rate of Alzheimer’s disease, and a machine learning model trained on these variables can accurately predict whether an individual will experience rapid or slow cognitive decline.</a:t>
            </a:r>
          </a:p>
        </p:txBody>
      </p:sp>
    </p:spTree>
    <p:extLst>
      <p:ext uri="{BB962C8B-B14F-4D97-AF65-F5344CB8AC3E}">
        <p14:creationId xmlns:p14="http://schemas.microsoft.com/office/powerpoint/2010/main" val="3306958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Acquire</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lstStyle/>
          <a:p>
            <a:r>
              <a:rPr lang="en-US" dirty="0"/>
              <a:t>Step 1: Acquire the Dataset – Alzheimer Prediction: </a:t>
            </a:r>
            <a:r>
              <a:rPr lang="en-US" dirty="0">
                <a:hlinkClick r:id="rId2"/>
              </a:rPr>
              <a:t>https://www.kaggle.com/code/borakol1/alzheimer-prediction/notebook</a:t>
            </a:r>
            <a:endParaRPr lang="en-US" dirty="0"/>
          </a:p>
          <a:p>
            <a:r>
              <a:rPr lang="en-US" dirty="0"/>
              <a:t>The dataset contains 74,283 records from 20 countries, providing insights into Alzheimer's disease risk factors. It includes demographic, lifestyle, medical, and genetic variables, with a biased distribution to reflect real-world disparities across regions. This dataset is useful for predictive modeling, epidemiological studies, and healthcare research on Alzheimer’s disease.</a:t>
            </a:r>
          </a:p>
        </p:txBody>
      </p:sp>
    </p:spTree>
    <p:extLst>
      <p:ext uri="{BB962C8B-B14F-4D97-AF65-F5344CB8AC3E}">
        <p14:creationId xmlns:p14="http://schemas.microsoft.com/office/powerpoint/2010/main" val="427023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a:xfrm>
            <a:off x="892444" y="1569903"/>
            <a:ext cx="10515600" cy="375134"/>
          </a:xfrm>
        </p:spPr>
        <p:txBody>
          <a:bodyPr/>
          <a:lstStyle/>
          <a:p>
            <a:r>
              <a:rPr lang="en-US" sz="2000" dirty="0">
                <a:solidFill>
                  <a:srgbClr val="000000"/>
                </a:solidFill>
                <a:effectLst/>
                <a:ea typeface="Times New Roman" panose="02020603050405020304" pitchFamily="18" charset="0"/>
                <a:cs typeface="Times New Roman" panose="02020603050405020304" pitchFamily="18" charset="0"/>
              </a:rPr>
              <a:t>Step 2: Display the first few rows of the dataset:</a:t>
            </a:r>
          </a:p>
          <a:p>
            <a:endParaRPr lang="en-US" dirty="0"/>
          </a:p>
        </p:txBody>
      </p:sp>
      <p:pic>
        <p:nvPicPr>
          <p:cNvPr id="7" name="Picture 6">
            <a:extLst>
              <a:ext uri="{FF2B5EF4-FFF2-40B4-BE49-F238E27FC236}">
                <a16:creationId xmlns:a16="http://schemas.microsoft.com/office/drawing/2014/main" id="{B3BBDF35-73C2-F078-411F-8C7CE456112B}"/>
              </a:ext>
            </a:extLst>
          </p:cNvPr>
          <p:cNvPicPr>
            <a:picLocks noChangeAspect="1"/>
          </p:cNvPicPr>
          <p:nvPr/>
        </p:nvPicPr>
        <p:blipFill>
          <a:blip r:embed="rId2"/>
          <a:stretch>
            <a:fillRect/>
          </a:stretch>
        </p:blipFill>
        <p:spPr>
          <a:xfrm>
            <a:off x="1182517" y="2126459"/>
            <a:ext cx="9936577" cy="3161638"/>
          </a:xfrm>
          <a:prstGeom prst="rect">
            <a:avLst/>
          </a:prstGeom>
        </p:spPr>
      </p:pic>
    </p:spTree>
    <p:extLst>
      <p:ext uri="{BB962C8B-B14F-4D97-AF65-F5344CB8AC3E}">
        <p14:creationId xmlns:p14="http://schemas.microsoft.com/office/powerpoint/2010/main" val="2788217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62941F-B404-0ED7-0EC1-2700B275A4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3E96F5-AD17-86A7-6597-5373146B56A9}"/>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81E412AD-3951-07F5-F9BC-B5931FF40D19}"/>
              </a:ext>
            </a:extLst>
          </p:cNvPr>
          <p:cNvSpPr>
            <a:spLocks noGrp="1"/>
          </p:cNvSpPr>
          <p:nvPr>
            <p:ph idx="1"/>
          </p:nvPr>
        </p:nvSpPr>
        <p:spPr>
          <a:xfrm>
            <a:off x="892444" y="1569901"/>
            <a:ext cx="4779936" cy="4621671"/>
          </a:xfrm>
        </p:spPr>
        <p:txBody>
          <a:bodyPr>
            <a:normAutofit/>
          </a:bodyPr>
          <a:lstStyle/>
          <a:p>
            <a:r>
              <a:rPr lang="en-US" sz="2000" dirty="0">
                <a:solidFill>
                  <a:srgbClr val="000000"/>
                </a:solidFill>
                <a:effectLst/>
                <a:ea typeface="Times New Roman" panose="02020603050405020304" pitchFamily="18" charset="0"/>
                <a:cs typeface="Times New Roman" panose="02020603050405020304" pitchFamily="18" charset="0"/>
              </a:rPr>
              <a:t>Step 3: </a:t>
            </a:r>
            <a:r>
              <a:rPr lang="en-US" sz="2000" dirty="0">
                <a:solidFill>
                  <a:srgbClr val="000000"/>
                </a:solidFill>
                <a:effectLst/>
                <a:ea typeface="Times New Roman" panose="02020603050405020304" pitchFamily="18" charset="0"/>
              </a:rPr>
              <a:t>Check dataset information</a:t>
            </a:r>
            <a:endParaRPr lang="en-US" sz="2000" dirty="0">
              <a:solidFill>
                <a:srgbClr val="000000"/>
              </a:solidFill>
              <a:ea typeface="Times New Roman" panose="02020603050405020304" pitchFamily="18" charset="0"/>
            </a:endParaRPr>
          </a:p>
          <a:p>
            <a:pPr lvl="1"/>
            <a:r>
              <a:rPr lang="en-US" sz="1600" dirty="0">
                <a:solidFill>
                  <a:srgbClr val="000000"/>
                </a:solidFill>
                <a:effectLst/>
                <a:ea typeface="Times New Roman" panose="02020603050405020304" pitchFamily="18" charset="0"/>
              </a:rPr>
              <a:t>Knowing data types (int64. float64, object, </a:t>
            </a:r>
            <a:r>
              <a:rPr lang="en-US" sz="1600" dirty="0" err="1">
                <a:solidFill>
                  <a:srgbClr val="000000"/>
                </a:solidFill>
                <a:effectLst/>
                <a:ea typeface="Times New Roman" panose="02020603050405020304" pitchFamily="18" charset="0"/>
              </a:rPr>
              <a:t>ect</a:t>
            </a:r>
            <a:r>
              <a:rPr lang="en-US" sz="1600" dirty="0">
                <a:solidFill>
                  <a:srgbClr val="000000"/>
                </a:solidFill>
                <a:effectLst/>
                <a:ea typeface="Times New Roman" panose="02020603050405020304" pitchFamily="18" charset="0"/>
              </a:rPr>
              <a:t>.) is essential becaus</a:t>
            </a:r>
            <a:r>
              <a:rPr lang="en-US" sz="1600" dirty="0">
                <a:solidFill>
                  <a:srgbClr val="000000"/>
                </a:solidFill>
                <a:ea typeface="Times New Roman" panose="02020603050405020304" pitchFamily="18" charset="0"/>
              </a:rPr>
              <a:t>e Machine Learning models require numerical data.</a:t>
            </a:r>
          </a:p>
          <a:p>
            <a:pPr lvl="1"/>
            <a:r>
              <a:rPr lang="en-US" sz="1600" dirty="0">
                <a:solidFill>
                  <a:srgbClr val="000000"/>
                </a:solidFill>
                <a:ea typeface="Times New Roman" panose="02020603050405020304" pitchFamily="18" charset="0"/>
              </a:rPr>
              <a:t>Categorical (text) data needs to be converted (e.g., "Male"/"Female" → 0/1 encoding).</a:t>
            </a:r>
          </a:p>
          <a:p>
            <a:pPr lvl="1"/>
            <a:r>
              <a:rPr lang="en-US" sz="1600" dirty="0">
                <a:solidFill>
                  <a:srgbClr val="000000"/>
                </a:solidFill>
                <a:ea typeface="Times New Roman" panose="02020603050405020304" pitchFamily="18" charset="0"/>
              </a:rPr>
              <a:t>Continuous variables (like Age and BMI) may need scaling before training a model. </a:t>
            </a:r>
          </a:p>
          <a:p>
            <a:r>
              <a:rPr lang="en-US" sz="2000" dirty="0">
                <a:solidFill>
                  <a:srgbClr val="000000"/>
                </a:solidFill>
                <a:effectLst/>
                <a:ea typeface="Times New Roman" panose="02020603050405020304" pitchFamily="18" charset="0"/>
              </a:rPr>
              <a:t>Example from dataset:</a:t>
            </a:r>
          </a:p>
          <a:p>
            <a:pPr lvl="1"/>
            <a:r>
              <a:rPr lang="en-US" sz="1600" dirty="0">
                <a:solidFill>
                  <a:srgbClr val="000000"/>
                </a:solidFill>
                <a:effectLst/>
                <a:ea typeface="Times New Roman" panose="02020603050405020304" pitchFamily="18" charset="0"/>
              </a:rPr>
              <a:t>"Gender" is an object (categorical) → Needs encoding (e.g., "Male" → 0, "Female" → 1).</a:t>
            </a:r>
          </a:p>
          <a:p>
            <a:pPr lvl="1"/>
            <a:r>
              <a:rPr lang="en-US" sz="1600" dirty="0">
                <a:solidFill>
                  <a:srgbClr val="000000"/>
                </a:solidFill>
                <a:effectLst/>
                <a:ea typeface="Times New Roman" panose="02020603050405020304" pitchFamily="18" charset="0"/>
              </a:rPr>
              <a:t>"Age" is an integer (int64) → May be used as-is.</a:t>
            </a:r>
          </a:p>
          <a:p>
            <a:pPr lvl="1"/>
            <a:r>
              <a:rPr lang="en-US" sz="1600" dirty="0">
                <a:solidFill>
                  <a:srgbClr val="000000"/>
                </a:solidFill>
                <a:effectLst/>
                <a:ea typeface="Times New Roman" panose="02020603050405020304" pitchFamily="18" charset="0"/>
              </a:rPr>
              <a:t>"BMI" is a decimal number (float64) → Might require scaling.</a:t>
            </a:r>
          </a:p>
          <a:p>
            <a:pPr lvl="1"/>
            <a:r>
              <a:rPr lang="en-US" sz="1600" dirty="0">
                <a:solidFill>
                  <a:srgbClr val="000000"/>
                </a:solidFill>
                <a:effectLst/>
                <a:ea typeface="Times New Roman" panose="02020603050405020304" pitchFamily="18" charset="0"/>
              </a:rPr>
              <a:t>“Education Level</a:t>
            </a:r>
            <a:r>
              <a:rPr lang="en-US" sz="1600" dirty="0">
                <a:solidFill>
                  <a:srgbClr val="000000"/>
                </a:solidFill>
                <a:ea typeface="Times New Roman" panose="02020603050405020304" pitchFamily="18" charset="0"/>
              </a:rPr>
              <a:t>” is an integer (int64) </a:t>
            </a:r>
            <a:r>
              <a:rPr lang="en-US" sz="1600" dirty="0">
                <a:solidFill>
                  <a:srgbClr val="000000"/>
                </a:solidFill>
                <a:effectLst/>
                <a:ea typeface="Times New Roman" panose="02020603050405020304" pitchFamily="18" charset="0"/>
              </a:rPr>
              <a:t>→ May be used as-is</a:t>
            </a:r>
          </a:p>
          <a:p>
            <a:endParaRPr lang="en-US" dirty="0"/>
          </a:p>
        </p:txBody>
      </p:sp>
      <p:pic>
        <p:nvPicPr>
          <p:cNvPr id="6" name="Picture 5">
            <a:extLst>
              <a:ext uri="{FF2B5EF4-FFF2-40B4-BE49-F238E27FC236}">
                <a16:creationId xmlns:a16="http://schemas.microsoft.com/office/drawing/2014/main" id="{3C712FB4-E7EF-9C8C-AD9D-2AFAAA0F8E7F}"/>
              </a:ext>
            </a:extLst>
          </p:cNvPr>
          <p:cNvPicPr>
            <a:picLocks noChangeAspect="1"/>
          </p:cNvPicPr>
          <p:nvPr/>
        </p:nvPicPr>
        <p:blipFill>
          <a:blip r:embed="rId2"/>
          <a:stretch>
            <a:fillRect/>
          </a:stretch>
        </p:blipFill>
        <p:spPr>
          <a:xfrm>
            <a:off x="5978978" y="766548"/>
            <a:ext cx="5820966" cy="5595506"/>
          </a:xfrm>
          <a:prstGeom prst="rect">
            <a:avLst/>
          </a:prstGeom>
        </p:spPr>
      </p:pic>
    </p:spTree>
    <p:extLst>
      <p:ext uri="{BB962C8B-B14F-4D97-AF65-F5344CB8AC3E}">
        <p14:creationId xmlns:p14="http://schemas.microsoft.com/office/powerpoint/2010/main" val="3431510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25C872-B7F9-7D3F-5B6C-3C002B9687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00A223-34FA-13C5-ACE5-C7DB219AC8EB}"/>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7813F07A-EA5E-2D51-012F-8E1162609C25}"/>
              </a:ext>
            </a:extLst>
          </p:cNvPr>
          <p:cNvSpPr>
            <a:spLocks noGrp="1"/>
          </p:cNvSpPr>
          <p:nvPr>
            <p:ph idx="1"/>
          </p:nvPr>
        </p:nvSpPr>
        <p:spPr>
          <a:xfrm>
            <a:off x="892444" y="1569902"/>
            <a:ext cx="10515600" cy="4737907"/>
          </a:xfrm>
        </p:spPr>
        <p:txBody>
          <a:bodyPr>
            <a:normAutofit/>
          </a:bodyPr>
          <a:lstStyle/>
          <a:p>
            <a:r>
              <a:rPr lang="en-US" sz="2000" dirty="0">
                <a:solidFill>
                  <a:srgbClr val="000000"/>
                </a:solidFill>
                <a:effectLst/>
                <a:ea typeface="Times New Roman" panose="02020603050405020304" pitchFamily="18" charset="0"/>
              </a:rPr>
              <a:t>Step 4: Display summary statistics of the dataset:</a:t>
            </a:r>
            <a:endParaRPr lang="en-US" sz="2000" dirty="0">
              <a:solidFill>
                <a:srgbClr val="000000"/>
              </a:solidFill>
              <a:ea typeface="Times New Roman" panose="02020603050405020304" pitchFamily="18" charset="0"/>
            </a:endParaRPr>
          </a:p>
          <a:p>
            <a:pPr marL="230188" indent="0">
              <a:buNone/>
            </a:pPr>
            <a:r>
              <a:rPr lang="en-US" sz="1600" dirty="0">
                <a:solidFill>
                  <a:srgbClr val="000000"/>
                </a:solidFill>
                <a:effectLst/>
                <a:ea typeface="Times New Roman" panose="02020603050405020304" pitchFamily="18" charset="0"/>
              </a:rPr>
              <a:t>This step provides a statistical summary of the dataset's numerical and categorical columns. It helps you understand the data distribution, identify outliers, and detect potential data quality issues.</a:t>
            </a:r>
          </a:p>
          <a:p>
            <a:r>
              <a:rPr lang="en-US" sz="2000" dirty="0">
                <a:solidFill>
                  <a:srgbClr val="000000"/>
                </a:solidFill>
                <a:ea typeface="Times New Roman" panose="02020603050405020304" pitchFamily="18" charset="0"/>
              </a:rPr>
              <a:t>Explanation of Numerical Summary</a:t>
            </a:r>
          </a:p>
          <a:p>
            <a:pPr lvl="1"/>
            <a:r>
              <a:rPr lang="en-US" sz="1600" dirty="0">
                <a:solidFill>
                  <a:srgbClr val="000000"/>
                </a:solidFill>
                <a:ea typeface="Times New Roman" panose="02020603050405020304" pitchFamily="18" charset="0"/>
              </a:rPr>
              <a:t>count: Total number of non-null values in the column.</a:t>
            </a:r>
          </a:p>
          <a:p>
            <a:pPr lvl="1"/>
            <a:r>
              <a:rPr lang="en-US" sz="1600" dirty="0">
                <a:solidFill>
                  <a:srgbClr val="000000"/>
                </a:solidFill>
                <a:ea typeface="Times New Roman" panose="02020603050405020304" pitchFamily="18" charset="0"/>
              </a:rPr>
              <a:t>mean: Average value.</a:t>
            </a:r>
          </a:p>
          <a:p>
            <a:pPr lvl="1"/>
            <a:r>
              <a:rPr lang="en-US" sz="1600" dirty="0">
                <a:solidFill>
                  <a:srgbClr val="000000"/>
                </a:solidFill>
                <a:ea typeface="Times New Roman" panose="02020603050405020304" pitchFamily="18" charset="0"/>
              </a:rPr>
              <a:t>std: Standard deviation (how much values vary).</a:t>
            </a:r>
          </a:p>
          <a:p>
            <a:pPr lvl="1"/>
            <a:r>
              <a:rPr lang="en-US" sz="1600" dirty="0">
                <a:solidFill>
                  <a:srgbClr val="000000"/>
                </a:solidFill>
                <a:ea typeface="Times New Roman" panose="02020603050405020304" pitchFamily="18" charset="0"/>
              </a:rPr>
              <a:t>min: Minimum value.25% (Q1): 25th percentile (lower quartile).</a:t>
            </a:r>
          </a:p>
          <a:p>
            <a:pPr lvl="1"/>
            <a:r>
              <a:rPr lang="en-US" sz="1600" dirty="0">
                <a:solidFill>
                  <a:srgbClr val="000000"/>
                </a:solidFill>
                <a:ea typeface="Times New Roman" panose="02020603050405020304" pitchFamily="18" charset="0"/>
              </a:rPr>
              <a:t>50% (Q2/Median): 50th percentile (middle value).</a:t>
            </a:r>
          </a:p>
          <a:p>
            <a:pPr lvl="1"/>
            <a:r>
              <a:rPr lang="en-US" sz="1600" dirty="0">
                <a:solidFill>
                  <a:srgbClr val="000000"/>
                </a:solidFill>
                <a:ea typeface="Times New Roman" panose="02020603050405020304" pitchFamily="18" charset="0"/>
              </a:rPr>
              <a:t>75% (Q3): 75th percentile (upper quartile).</a:t>
            </a:r>
          </a:p>
          <a:p>
            <a:pPr lvl="1"/>
            <a:r>
              <a:rPr lang="en-US" sz="1600" dirty="0">
                <a:solidFill>
                  <a:srgbClr val="000000"/>
                </a:solidFill>
                <a:ea typeface="Times New Roman" panose="02020603050405020304" pitchFamily="18" charset="0"/>
              </a:rPr>
              <a:t>max: Maximum value.</a:t>
            </a:r>
          </a:p>
          <a:p>
            <a:r>
              <a:rPr lang="en-US" sz="2000" dirty="0">
                <a:solidFill>
                  <a:srgbClr val="000000"/>
                </a:solidFill>
                <a:ea typeface="Times New Roman" panose="02020603050405020304" pitchFamily="18" charset="0"/>
              </a:rPr>
              <a:t>Why is this step important:</a:t>
            </a:r>
          </a:p>
          <a:p>
            <a:pPr lvl="1"/>
            <a:r>
              <a:rPr lang="en-US" sz="1600" dirty="0">
                <a:solidFill>
                  <a:srgbClr val="000000"/>
                </a:solidFill>
                <a:ea typeface="Times New Roman" panose="02020603050405020304" pitchFamily="18" charset="0"/>
              </a:rPr>
              <a:t>Detects Outliers</a:t>
            </a:r>
          </a:p>
          <a:p>
            <a:pPr lvl="1"/>
            <a:r>
              <a:rPr lang="en-US" sz="1600" dirty="0">
                <a:solidFill>
                  <a:srgbClr val="000000"/>
                </a:solidFill>
                <a:ea typeface="Times New Roman" panose="02020603050405020304" pitchFamily="18" charset="0"/>
              </a:rPr>
              <a:t>Checks for Data Imbalance</a:t>
            </a:r>
          </a:p>
          <a:p>
            <a:pPr lvl="1"/>
            <a:r>
              <a:rPr lang="en-US" sz="1600" dirty="0">
                <a:solidFill>
                  <a:srgbClr val="000000"/>
                </a:solidFill>
                <a:ea typeface="Times New Roman" panose="02020603050405020304" pitchFamily="18" charset="0"/>
              </a:rPr>
              <a:t>Identifies Incorrect Data Types</a:t>
            </a:r>
          </a:p>
          <a:p>
            <a:pPr marL="457200" lvl="1" indent="0">
              <a:buNone/>
            </a:pPr>
            <a:endParaRPr lang="en-US" sz="1600" dirty="0">
              <a:solidFill>
                <a:srgbClr val="000000"/>
              </a:solidFill>
              <a:effectLst/>
              <a:ea typeface="Times New Roman" panose="02020603050405020304" pitchFamily="18" charset="0"/>
            </a:endParaRPr>
          </a:p>
          <a:p>
            <a:endParaRPr lang="en-US" dirty="0"/>
          </a:p>
        </p:txBody>
      </p:sp>
    </p:spTree>
    <p:extLst>
      <p:ext uri="{BB962C8B-B14F-4D97-AF65-F5344CB8AC3E}">
        <p14:creationId xmlns:p14="http://schemas.microsoft.com/office/powerpoint/2010/main" val="3860556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7400E6-1F25-4D22-3378-9909D6B7ED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42DC5E-2090-55B9-FF83-E142985E2347}"/>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8AE3556C-D0CE-E5FB-7A3D-7CD720AF24D4}"/>
              </a:ext>
            </a:extLst>
          </p:cNvPr>
          <p:cNvSpPr>
            <a:spLocks noGrp="1"/>
          </p:cNvSpPr>
          <p:nvPr>
            <p:ph idx="1"/>
          </p:nvPr>
        </p:nvSpPr>
        <p:spPr>
          <a:xfrm>
            <a:off x="892444" y="1569903"/>
            <a:ext cx="10515600" cy="375134"/>
          </a:xfrm>
        </p:spPr>
        <p:txBody>
          <a:bodyPr/>
          <a:lstStyle/>
          <a:p>
            <a:r>
              <a:rPr lang="en-US" sz="2000" dirty="0">
                <a:solidFill>
                  <a:srgbClr val="000000"/>
                </a:solidFill>
                <a:effectLst/>
                <a:ea typeface="Times New Roman" panose="02020603050405020304" pitchFamily="18" charset="0"/>
              </a:rPr>
              <a:t>Step 4: Display summary statistics of the dataset (results):</a:t>
            </a:r>
          </a:p>
          <a:p>
            <a:endParaRPr lang="en-US" dirty="0"/>
          </a:p>
        </p:txBody>
      </p:sp>
      <p:pic>
        <p:nvPicPr>
          <p:cNvPr id="6" name="Picture 5">
            <a:extLst>
              <a:ext uri="{FF2B5EF4-FFF2-40B4-BE49-F238E27FC236}">
                <a16:creationId xmlns:a16="http://schemas.microsoft.com/office/drawing/2014/main" id="{8D227299-3816-1596-D452-09B45D99C201}"/>
              </a:ext>
            </a:extLst>
          </p:cNvPr>
          <p:cNvPicPr>
            <a:picLocks noChangeAspect="1"/>
          </p:cNvPicPr>
          <p:nvPr/>
        </p:nvPicPr>
        <p:blipFill>
          <a:blip r:embed="rId2"/>
          <a:stretch>
            <a:fillRect/>
          </a:stretch>
        </p:blipFill>
        <p:spPr>
          <a:xfrm>
            <a:off x="1297065" y="1945037"/>
            <a:ext cx="10056735" cy="4437504"/>
          </a:xfrm>
          <a:prstGeom prst="rect">
            <a:avLst/>
          </a:prstGeom>
        </p:spPr>
      </p:pic>
    </p:spTree>
    <p:extLst>
      <p:ext uri="{BB962C8B-B14F-4D97-AF65-F5344CB8AC3E}">
        <p14:creationId xmlns:p14="http://schemas.microsoft.com/office/powerpoint/2010/main" val="3126911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E64A8-25F4-95FB-F0DE-2A7CE30808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464557-9FD3-C443-0937-FB6EBB4090AE}"/>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B5AB05D7-48FE-7365-0899-33E5D0AF65DB}"/>
              </a:ext>
            </a:extLst>
          </p:cNvPr>
          <p:cNvSpPr>
            <a:spLocks noGrp="1"/>
          </p:cNvSpPr>
          <p:nvPr>
            <p:ph idx="1"/>
          </p:nvPr>
        </p:nvSpPr>
        <p:spPr>
          <a:xfrm>
            <a:off x="892444" y="1569903"/>
            <a:ext cx="10515600" cy="437128"/>
          </a:xfrm>
        </p:spPr>
        <p:txBody>
          <a:bodyPr>
            <a:noAutofit/>
          </a:bodyPr>
          <a:lstStyle/>
          <a:p>
            <a:r>
              <a:rPr lang="en-US" sz="2000" dirty="0">
                <a:solidFill>
                  <a:srgbClr val="000000"/>
                </a:solidFill>
                <a:effectLst/>
                <a:ea typeface="Times New Roman" panose="02020603050405020304" pitchFamily="18" charset="0"/>
              </a:rPr>
              <a:t>Step 5: Check for missing values</a:t>
            </a:r>
            <a:br>
              <a:rPr lang="en-US" sz="2000" dirty="0">
                <a:solidFill>
                  <a:srgbClr val="000000"/>
                </a:solidFill>
                <a:effectLst/>
                <a:ea typeface="Times New Roman" panose="02020603050405020304" pitchFamily="18" charset="0"/>
              </a:rPr>
            </a:br>
            <a:r>
              <a:rPr lang="en-US" sz="2000" dirty="0">
                <a:solidFill>
                  <a:srgbClr val="000000"/>
                </a:solidFill>
                <a:effectLst/>
                <a:ea typeface="Times New Roman" panose="02020603050405020304" pitchFamily="18" charset="0"/>
              </a:rPr>
              <a:t>(no missing values)</a:t>
            </a:r>
          </a:p>
        </p:txBody>
      </p:sp>
      <p:pic>
        <p:nvPicPr>
          <p:cNvPr id="6" name="Picture 5">
            <a:extLst>
              <a:ext uri="{FF2B5EF4-FFF2-40B4-BE49-F238E27FC236}">
                <a16:creationId xmlns:a16="http://schemas.microsoft.com/office/drawing/2014/main" id="{32E67305-8AE7-C49D-595B-4CA092EEB1D3}"/>
              </a:ext>
            </a:extLst>
          </p:cNvPr>
          <p:cNvPicPr>
            <a:picLocks noChangeAspect="1"/>
          </p:cNvPicPr>
          <p:nvPr/>
        </p:nvPicPr>
        <p:blipFill>
          <a:blip r:embed="rId2"/>
          <a:stretch>
            <a:fillRect/>
          </a:stretch>
        </p:blipFill>
        <p:spPr>
          <a:xfrm>
            <a:off x="5179797" y="1027906"/>
            <a:ext cx="3872424" cy="5230896"/>
          </a:xfrm>
          <a:prstGeom prst="rect">
            <a:avLst/>
          </a:prstGeom>
        </p:spPr>
      </p:pic>
    </p:spTree>
    <p:extLst>
      <p:ext uri="{BB962C8B-B14F-4D97-AF65-F5344CB8AC3E}">
        <p14:creationId xmlns:p14="http://schemas.microsoft.com/office/powerpoint/2010/main" val="2411131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480</TotalTime>
  <Words>653</Words>
  <Application>Microsoft Office PowerPoint</Application>
  <PresentationFormat>Widescreen</PresentationFormat>
  <Paragraphs>50</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Predicting Alzheimer’s Onset Micro-Project Module 2 https://github.com/rdarnell55/Rdar</vt:lpstr>
      <vt:lpstr>Problem Statement</vt:lpstr>
      <vt:lpstr>Hypothesis Formulation</vt:lpstr>
      <vt:lpstr>Acquire</vt:lpstr>
      <vt:lpstr>Prepare</vt:lpstr>
      <vt:lpstr>Prepare</vt:lpstr>
      <vt:lpstr>Prepare</vt:lpstr>
      <vt:lpstr>Prepare</vt:lpstr>
      <vt:lpstr>Prepare</vt:lpstr>
      <vt:lpstr>Prepare</vt:lpstr>
      <vt:lpstr>Analyze data</vt:lpstr>
      <vt:lpstr>PowerPoint Presentation</vt:lpstr>
      <vt:lpstr>PowerPoint Presentation</vt:lpstr>
      <vt:lpstr>PowerPoint Presentation</vt:lpstr>
      <vt:lpstr>PowerPoint Presentation</vt:lpstr>
      <vt:lpstr>PowerPoint Presentation</vt:lpstr>
      <vt:lpstr>PowerPoint Presentation</vt:lpstr>
      <vt:lpstr>Report</vt:lpstr>
      <vt:lpstr>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&lt;Project Title&gt; &lt;Micro-Project #&gt;</dc:title>
  <dc:creator>Emmanuel J Rodriguez</dc:creator>
  <cp:lastModifiedBy>Ron Darnell</cp:lastModifiedBy>
  <cp:revision>4</cp:revision>
  <dcterms:created xsi:type="dcterms:W3CDTF">2022-03-01T22:05:03Z</dcterms:created>
  <dcterms:modified xsi:type="dcterms:W3CDTF">2025-02-16T22:08:53Z</dcterms:modified>
</cp:coreProperties>
</file>