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37"/>
  </p:notesMasterIdLst>
  <p:sldIdLst>
    <p:sldId id="285" r:id="rId5"/>
    <p:sldId id="460" r:id="rId6"/>
    <p:sldId id="461" r:id="rId7"/>
    <p:sldId id="510" r:id="rId8"/>
    <p:sldId id="312" r:id="rId9"/>
    <p:sldId id="337" r:id="rId10"/>
    <p:sldId id="334" r:id="rId11"/>
    <p:sldId id="335" r:id="rId12"/>
    <p:sldId id="468" r:id="rId13"/>
    <p:sldId id="328" r:id="rId14"/>
    <p:sldId id="518" r:id="rId15"/>
    <p:sldId id="324" r:id="rId16"/>
    <p:sldId id="514" r:id="rId17"/>
    <p:sldId id="515" r:id="rId18"/>
    <p:sldId id="314" r:id="rId19"/>
    <p:sldId id="474" r:id="rId20"/>
    <p:sldId id="516" r:id="rId21"/>
    <p:sldId id="517" r:id="rId22"/>
    <p:sldId id="321" r:id="rId23"/>
    <p:sldId id="485" r:id="rId24"/>
    <p:sldId id="284" r:id="rId25"/>
    <p:sldId id="325" r:id="rId26"/>
    <p:sldId id="326" r:id="rId27"/>
    <p:sldId id="300" r:id="rId28"/>
    <p:sldId id="486" r:id="rId29"/>
    <p:sldId id="491" r:id="rId30"/>
    <p:sldId id="295" r:id="rId31"/>
    <p:sldId id="329" r:id="rId32"/>
    <p:sldId id="493" r:id="rId33"/>
    <p:sldId id="495" r:id="rId34"/>
    <p:sldId id="496" r:id="rId35"/>
    <p:sldId id="497" r:id="rId3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46F"/>
    <a:srgbClr val="FFE17B"/>
    <a:srgbClr val="595A5D"/>
    <a:srgbClr val="414042"/>
    <a:srgbClr val="DCDCDC"/>
    <a:srgbClr val="4F81BD"/>
    <a:srgbClr val="0C9B2E"/>
    <a:srgbClr val="FFFAD0"/>
    <a:srgbClr val="FFF8AE"/>
    <a:srgbClr val="FCB64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81" autoAdjust="0"/>
    <p:restoredTop sz="91049" autoAdjust="0"/>
  </p:normalViewPr>
  <p:slideViewPr>
    <p:cSldViewPr snapToGrid="0" showGuides="1">
      <p:cViewPr varScale="1">
        <p:scale>
          <a:sx n="128" d="100"/>
          <a:sy n="128" d="100"/>
        </p:scale>
        <p:origin x="184" y="288"/>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5/6/19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1033028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Gateways</a:t>
            </a:r>
            <a:r>
              <a:rPr lang="en-US" baseline="0" dirty="0"/>
              <a:t> allow EC2 instances in private subnets to communicate with the Internet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1470067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2310040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287503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https://aws.amazon.com/elasticloadbalancing/details/ - has</a:t>
            </a:r>
            <a:r>
              <a:rPr lang="en-US" baseline="0" dirty="0"/>
              <a:t> more complete</a:t>
            </a:r>
            <a:r>
              <a:rPr lang="en-US" dirty="0"/>
              <a:t> comparison chart</a:t>
            </a:r>
          </a:p>
          <a:p>
            <a:endParaRPr lang="en-US" dirty="0"/>
          </a:p>
        </p:txBody>
      </p:sp>
    </p:spTree>
    <p:extLst>
      <p:ext uri="{BB962C8B-B14F-4D97-AF65-F5344CB8AC3E}">
        <p14:creationId xmlns:p14="http://schemas.microsoft.com/office/powerpoint/2010/main" val="2052103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26</a:t>
            </a:fld>
            <a:endParaRPr lang="en-US" dirty="0"/>
          </a:p>
        </p:txBody>
      </p:sp>
    </p:spTree>
    <p:extLst>
      <p:ext uri="{BB962C8B-B14F-4D97-AF65-F5344CB8AC3E}">
        <p14:creationId xmlns:p14="http://schemas.microsoft.com/office/powerpoint/2010/main" val="1256113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27</a:t>
            </a:fld>
            <a:endParaRPr lang="en-US" dirty="0"/>
          </a:p>
        </p:txBody>
      </p:sp>
    </p:spTree>
    <p:extLst>
      <p:ext uri="{BB962C8B-B14F-4D97-AF65-F5344CB8AC3E}">
        <p14:creationId xmlns:p14="http://schemas.microsoft.com/office/powerpoint/2010/main" val="3103420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Currently 7 Routing Policies:</a:t>
            </a:r>
          </a:p>
          <a:p>
            <a:r>
              <a:rPr lang="en-US" dirty="0"/>
              <a:t>1) Simple</a:t>
            </a:r>
          </a:p>
          <a:p>
            <a:r>
              <a:rPr lang="en-US" dirty="0"/>
              <a:t>2) Failover</a:t>
            </a:r>
          </a:p>
          <a:p>
            <a:r>
              <a:rPr lang="en-US" dirty="0"/>
              <a:t>3) </a:t>
            </a:r>
            <a:r>
              <a:rPr lang="en-US" dirty="0" err="1"/>
              <a:t>GeoLocation</a:t>
            </a:r>
            <a:endParaRPr lang="en-US" dirty="0"/>
          </a:p>
          <a:p>
            <a:r>
              <a:rPr lang="en-US" dirty="0"/>
              <a:t>4) </a:t>
            </a:r>
            <a:r>
              <a:rPr lang="en-US" dirty="0" err="1"/>
              <a:t>GeoProximity</a:t>
            </a:r>
            <a:endParaRPr lang="en-US" dirty="0"/>
          </a:p>
          <a:p>
            <a:r>
              <a:rPr lang="en-US" dirty="0"/>
              <a:t>5) Latency</a:t>
            </a:r>
          </a:p>
          <a:p>
            <a:r>
              <a:rPr lang="en-US" dirty="0"/>
              <a:t>6) Multi-value</a:t>
            </a:r>
            <a:r>
              <a:rPr lang="en-US" baseline="0" dirty="0"/>
              <a:t> answer</a:t>
            </a:r>
          </a:p>
          <a:p>
            <a:r>
              <a:rPr lang="en-US" baseline="0" dirty="0"/>
              <a:t>7) Weighted Round Robin</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See https://docs.aws.amazon.com/Route53/latest/DeveloperGuide/routing-policy.html for complete list of routing policies</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28</a:t>
            </a:fld>
            <a:endParaRPr lang="en-US" dirty="0"/>
          </a:p>
        </p:txBody>
      </p:sp>
    </p:spTree>
    <p:extLst>
      <p:ext uri="{BB962C8B-B14F-4D97-AF65-F5344CB8AC3E}">
        <p14:creationId xmlns:p14="http://schemas.microsoft.com/office/powerpoint/2010/main" val="1101553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a:t>Route 53 zone apex (example.com) can be mapped to ELB, S3, and </a:t>
            </a:r>
            <a:r>
              <a:rPr lang="en-US" baseline="0" dirty="0" err="1"/>
              <a:t>CloudFront</a:t>
            </a:r>
            <a:endParaRPr lang="en-US" baseline="0" dirty="0"/>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a:t>Split-horizon DNS </a:t>
            </a:r>
            <a:r>
              <a:rPr lang="en-US" sz="1200" b="0" i="0" kern="1200" baseline="0" dirty="0">
                <a:solidFill>
                  <a:schemeClr val="tx1"/>
                </a:solidFill>
                <a:effectLst/>
                <a:latin typeface="Amazon Ember Regular" charset="0"/>
                <a:ea typeface="+mn-ea"/>
                <a:cs typeface="+mn-cs"/>
              </a:rPr>
              <a:t>allows </a:t>
            </a:r>
            <a:r>
              <a:rPr lang="en-US" sz="1200" b="0" i="0" kern="1200" dirty="0">
                <a:solidFill>
                  <a:schemeClr val="tx1"/>
                </a:solidFill>
                <a:effectLst/>
                <a:latin typeface="Amazon Ember Regular" charset="0"/>
                <a:ea typeface="+mn-ea"/>
                <a:cs typeface="+mn-cs"/>
              </a:rPr>
              <a:t>different sets of DNS information, depending upon the source address of the DNS request</a:t>
            </a:r>
            <a:r>
              <a:rPr lang="en-US" sz="1200" b="0" i="0" kern="1200" baseline="0" dirty="0">
                <a:solidFill>
                  <a:schemeClr val="tx1"/>
                </a:solidFill>
                <a:effectLst/>
                <a:latin typeface="Amazon Ember Regular" charset="0"/>
                <a:ea typeface="+mn-ea"/>
                <a:cs typeface="+mn-cs"/>
              </a:rPr>
              <a:t> (e.g. external IPs get different answer than internal IPs)</a:t>
            </a:r>
            <a:endParaRPr lang="en-US" baseline="0" dirty="0"/>
          </a:p>
        </p:txBody>
      </p:sp>
      <p:sp>
        <p:nvSpPr>
          <p:cNvPr id="4" name="Header Placeholder 3"/>
          <p:cNvSpPr>
            <a:spLocks noGrp="1"/>
          </p:cNvSpPr>
          <p:nvPr>
            <p:ph type="hdr" sz="quarter" idx="10"/>
          </p:nvPr>
        </p:nvSpPr>
        <p:spPr/>
        <p:txBody>
          <a:bodyPr/>
          <a:lstStyle/>
          <a:p>
            <a:endParaRPr lang="en-US" dirty="0">
              <a:latin typeface="Arial"/>
            </a:endParaRPr>
          </a:p>
        </p:txBody>
      </p:sp>
      <p:sp>
        <p:nvSpPr>
          <p:cNvPr id="5" name="Date Placeholder 4"/>
          <p:cNvSpPr>
            <a:spLocks noGrp="1"/>
          </p:cNvSpPr>
          <p:nvPr>
            <p:ph type="dt" idx="11"/>
          </p:nvPr>
        </p:nvSpPr>
        <p:spPr/>
        <p:txBody>
          <a:bodyPr/>
          <a:lstStyle/>
          <a:p>
            <a:fld id="{81331B57-0BE5-4F82-AA58-76F53EFF3ADA}" type="datetime8">
              <a:rPr lang="en-US" smtClean="0"/>
              <a:pPr/>
              <a:t>5/6/19 8:45 PM</a:t>
            </a:fld>
            <a:endParaRPr lang="en-US" dirty="0"/>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dirty="0">
                <a:solidFill>
                  <a:srgbClr val="000000"/>
                </a:solidFill>
                <a:latin typeface="Arial"/>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Aria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Arial"/>
              </a:rPr>
            </a:br>
            <a:r>
              <a:rPr lang="en-US" dirty="0">
                <a:solidFill>
                  <a:srgbClr val="000000"/>
                </a:solidFill>
                <a:latin typeface="Arial"/>
              </a:rPr>
              <a:t>MICROSOFT MAKES NO WARRANTIES, EXPRESS, IMPLIED OR STATUTORY, AS TO THE INFORMATION IN THIS PRESENTATION.</a:t>
            </a:r>
          </a:p>
          <a:p>
            <a:endParaRPr lang="en-US" dirty="0">
              <a:latin typeface="Aria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29</a:t>
            </a:fld>
            <a:endParaRPr lang="en-US" dirty="0"/>
          </a:p>
        </p:txBody>
      </p:sp>
    </p:spTree>
    <p:extLst>
      <p:ext uri="{BB962C8B-B14F-4D97-AF65-F5344CB8AC3E}">
        <p14:creationId xmlns:p14="http://schemas.microsoft.com/office/powerpoint/2010/main" val="1219894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baseline="0" dirty="0"/>
          </a:p>
        </p:txBody>
      </p:sp>
      <p:sp>
        <p:nvSpPr>
          <p:cNvPr id="4" name="Header Placeholder 3"/>
          <p:cNvSpPr>
            <a:spLocks noGrp="1"/>
          </p:cNvSpPr>
          <p:nvPr>
            <p:ph type="hdr" sz="quarter" idx="10"/>
          </p:nvPr>
        </p:nvSpPr>
        <p:spPr/>
        <p:txBody>
          <a:bodyPr/>
          <a:lstStyle/>
          <a:p>
            <a:endParaRPr lang="en-US" dirty="0">
              <a:latin typeface="Arial"/>
            </a:endParaRPr>
          </a:p>
        </p:txBody>
      </p:sp>
      <p:sp>
        <p:nvSpPr>
          <p:cNvPr id="5" name="Date Placeholder 4"/>
          <p:cNvSpPr>
            <a:spLocks noGrp="1"/>
          </p:cNvSpPr>
          <p:nvPr>
            <p:ph type="dt" idx="11"/>
          </p:nvPr>
        </p:nvSpPr>
        <p:spPr/>
        <p:txBody>
          <a:bodyPr/>
          <a:lstStyle/>
          <a:p>
            <a:fld id="{81331B57-0BE5-4F82-AA58-76F53EFF3ADA}" type="datetime8">
              <a:rPr lang="en-US" smtClean="0"/>
              <a:pPr/>
              <a:t>5/6/19 8:45 PM</a:t>
            </a:fld>
            <a:endParaRPr lang="en-US" dirty="0"/>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dirty="0">
                <a:solidFill>
                  <a:srgbClr val="000000"/>
                </a:solidFill>
                <a:latin typeface="Arial"/>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Aria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Arial"/>
              </a:rPr>
            </a:br>
            <a:r>
              <a:rPr lang="en-US" dirty="0">
                <a:solidFill>
                  <a:srgbClr val="000000"/>
                </a:solidFill>
                <a:latin typeface="Arial"/>
              </a:rPr>
              <a:t>MICROSOFT MAKES NO WARRANTIES, EXPRESS, IMPLIED OR STATUTORY, AS TO THE INFORMATION IN THIS PRESENTATION.</a:t>
            </a:r>
          </a:p>
          <a:p>
            <a:endParaRPr lang="en-US" dirty="0">
              <a:latin typeface="Aria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30</a:t>
            </a:fld>
            <a:endParaRPr lang="en-US" dirty="0"/>
          </a:p>
        </p:txBody>
      </p:sp>
    </p:spTree>
    <p:extLst>
      <p:ext uri="{BB962C8B-B14F-4D97-AF65-F5344CB8AC3E}">
        <p14:creationId xmlns:p14="http://schemas.microsoft.com/office/powerpoint/2010/main" val="1901030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baseline="0" dirty="0"/>
          </a:p>
        </p:txBody>
      </p:sp>
      <p:sp>
        <p:nvSpPr>
          <p:cNvPr id="4" name="Header Placeholder 3"/>
          <p:cNvSpPr>
            <a:spLocks noGrp="1"/>
          </p:cNvSpPr>
          <p:nvPr>
            <p:ph type="hdr" sz="quarter" idx="10"/>
          </p:nvPr>
        </p:nvSpPr>
        <p:spPr/>
        <p:txBody>
          <a:bodyPr/>
          <a:lstStyle/>
          <a:p>
            <a:endParaRPr lang="en-US" dirty="0">
              <a:latin typeface="Arial"/>
            </a:endParaRPr>
          </a:p>
        </p:txBody>
      </p:sp>
      <p:sp>
        <p:nvSpPr>
          <p:cNvPr id="5" name="Date Placeholder 4"/>
          <p:cNvSpPr>
            <a:spLocks noGrp="1"/>
          </p:cNvSpPr>
          <p:nvPr>
            <p:ph type="dt" idx="11"/>
          </p:nvPr>
        </p:nvSpPr>
        <p:spPr/>
        <p:txBody>
          <a:bodyPr/>
          <a:lstStyle/>
          <a:p>
            <a:fld id="{81331B57-0BE5-4F82-AA58-76F53EFF3ADA}" type="datetime8">
              <a:rPr lang="en-US" smtClean="0"/>
              <a:pPr/>
              <a:t>5/6/19 8:45 PM</a:t>
            </a:fld>
            <a:endParaRPr lang="en-US" dirty="0"/>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dirty="0">
                <a:solidFill>
                  <a:srgbClr val="000000"/>
                </a:solidFill>
                <a:latin typeface="Arial"/>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Aria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Arial"/>
              </a:rPr>
            </a:br>
            <a:r>
              <a:rPr lang="en-US" dirty="0">
                <a:solidFill>
                  <a:srgbClr val="000000"/>
                </a:solidFill>
                <a:latin typeface="Arial"/>
              </a:rPr>
              <a:t>MICROSOFT MAKES NO WARRANTIES, EXPRESS, IMPLIED OR STATUTORY, AS TO THE INFORMATION IN THIS PRESENTATION.</a:t>
            </a:r>
          </a:p>
          <a:p>
            <a:endParaRPr lang="en-US" dirty="0">
              <a:latin typeface="Aria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31</a:t>
            </a:fld>
            <a:endParaRPr lang="en-US" dirty="0"/>
          </a:p>
        </p:txBody>
      </p:sp>
    </p:spTree>
    <p:extLst>
      <p:ext uri="{BB962C8B-B14F-4D97-AF65-F5344CB8AC3E}">
        <p14:creationId xmlns:p14="http://schemas.microsoft.com/office/powerpoint/2010/main" val="1636012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801172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latin typeface="Arial"/>
            </a:endParaRPr>
          </a:p>
        </p:txBody>
      </p:sp>
      <p:sp>
        <p:nvSpPr>
          <p:cNvPr id="5" name="Date Placeholder 4"/>
          <p:cNvSpPr>
            <a:spLocks noGrp="1"/>
          </p:cNvSpPr>
          <p:nvPr>
            <p:ph type="dt" idx="11"/>
          </p:nvPr>
        </p:nvSpPr>
        <p:spPr/>
        <p:txBody>
          <a:bodyPr/>
          <a:lstStyle/>
          <a:p>
            <a:fld id="{81331B57-0BE5-4F82-AA58-76F53EFF3ADA}" type="datetime8">
              <a:rPr lang="en-US" smtClean="0"/>
              <a:pPr/>
              <a:t>5/6/19 8:45 PM</a:t>
            </a:fld>
            <a:endParaRPr lang="en-US" dirty="0"/>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dirty="0">
                <a:solidFill>
                  <a:srgbClr val="000000"/>
                </a:solidFill>
                <a:latin typeface="Arial"/>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Aria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Arial"/>
              </a:rPr>
            </a:br>
            <a:r>
              <a:rPr lang="en-US" dirty="0">
                <a:solidFill>
                  <a:srgbClr val="000000"/>
                </a:solidFill>
                <a:latin typeface="Arial"/>
              </a:rPr>
              <a:t>MICROSOFT MAKES NO WARRANTIES, EXPRESS, IMPLIED OR STATUTORY, AS TO THE INFORMATION IN THIS PRESENTATION.</a:t>
            </a:r>
          </a:p>
          <a:p>
            <a:endParaRPr lang="en-US" dirty="0">
              <a:latin typeface="Aria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extLst>
      <p:ext uri="{BB962C8B-B14F-4D97-AF65-F5344CB8AC3E}">
        <p14:creationId xmlns:p14="http://schemas.microsoft.com/office/powerpoint/2010/main" val="160954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Groups are stateless – no need to explicitly allow outbound rules</a:t>
            </a:r>
          </a:p>
          <a:p>
            <a:r>
              <a:rPr lang="en-US" dirty="0"/>
              <a:t>Firewall at the EC2 instance level</a:t>
            </a:r>
          </a:p>
          <a:p>
            <a:r>
              <a:rPr lang="en-US" dirty="0"/>
              <a:t>By default</a:t>
            </a:r>
            <a:r>
              <a:rPr lang="en-US" baseline="0" dirty="0"/>
              <a:t> everything is denied</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702897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NACLs are</a:t>
            </a:r>
            <a:r>
              <a:rPr lang="en-US" baseline="0" dirty="0"/>
              <a:t> stateless (need to explicitly define in and out)</a:t>
            </a:r>
          </a:p>
          <a:p>
            <a:r>
              <a:rPr lang="en-US" baseline="0" dirty="0"/>
              <a:t>Firewall on the subnet level (one per subnet)</a:t>
            </a:r>
          </a:p>
          <a:p>
            <a:r>
              <a:rPr lang="en-US" baseline="0" dirty="0"/>
              <a:t>Allow &amp; Deny (blacklist)</a:t>
            </a:r>
          </a:p>
          <a:p>
            <a:r>
              <a:rPr lang="en-US" baseline="0" dirty="0"/>
              <a:t>Rules are processed in order (separate rules by 100 so you can add more later)</a:t>
            </a:r>
          </a:p>
          <a:p>
            <a:r>
              <a:rPr lang="en-US" baseline="0" dirty="0"/>
              <a:t>Good for catchall/backstop (no SMTP or telnet ever!)</a:t>
            </a:r>
          </a:p>
          <a:p>
            <a:endParaRPr lang="en-US" baseline="0" dirty="0"/>
          </a:p>
          <a:p>
            <a:endParaRPr lang="en-US" dirty="0"/>
          </a:p>
        </p:txBody>
      </p:sp>
      <p:sp>
        <p:nvSpPr>
          <p:cNvPr id="4" name="Header Placeholder 3"/>
          <p:cNvSpPr>
            <a:spLocks noGrp="1"/>
          </p:cNvSpPr>
          <p:nvPr>
            <p:ph type="hdr" sz="quarter" idx="10"/>
          </p:nvPr>
        </p:nvSpPr>
        <p:spPr/>
        <p:txBody>
          <a:bodyPr/>
          <a:lstStyle/>
          <a:p>
            <a:endParaRPr lang="en-US" dirty="0">
              <a:latin typeface="Arial"/>
            </a:endParaRPr>
          </a:p>
        </p:txBody>
      </p:sp>
      <p:sp>
        <p:nvSpPr>
          <p:cNvPr id="5" name="Date Placeholder 4"/>
          <p:cNvSpPr>
            <a:spLocks noGrp="1"/>
          </p:cNvSpPr>
          <p:nvPr>
            <p:ph type="dt" idx="11"/>
          </p:nvPr>
        </p:nvSpPr>
        <p:spPr/>
        <p:txBody>
          <a:bodyPr/>
          <a:lstStyle/>
          <a:p>
            <a:fld id="{81331B57-0BE5-4F82-AA58-76F53EFF3ADA}" type="datetime8">
              <a:rPr lang="en-US" smtClean="0"/>
              <a:pPr/>
              <a:t>5/6/19 8:45 PM</a:t>
            </a:fld>
            <a:endParaRPr lang="en-US" dirty="0"/>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dirty="0">
                <a:solidFill>
                  <a:srgbClr val="000000"/>
                </a:solidFill>
                <a:latin typeface="Arial"/>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Aria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Arial"/>
              </a:rPr>
            </a:br>
            <a:r>
              <a:rPr lang="en-US" dirty="0">
                <a:solidFill>
                  <a:srgbClr val="000000"/>
                </a:solidFill>
                <a:latin typeface="Arial"/>
              </a:rPr>
              <a:t>MICROSOFT MAKES NO WARRANTIES, EXPRESS, IMPLIED OR STATUTORY, AS TO THE INFORMATION IN THIS PRESENTATION.</a:t>
            </a:r>
          </a:p>
          <a:p>
            <a:endParaRPr lang="en-US" dirty="0">
              <a:latin typeface="Aria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extLst>
      <p:ext uri="{BB962C8B-B14F-4D97-AF65-F5344CB8AC3E}">
        <p14:creationId xmlns:p14="http://schemas.microsoft.com/office/powerpoint/2010/main" val="574352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Because</a:t>
            </a:r>
            <a:r>
              <a:rPr lang="en-US" baseline="0" dirty="0"/>
              <a:t> of main route table, all instances can route to other instances in VPC</a:t>
            </a:r>
            <a:endParaRPr lang="en-US" dirty="0"/>
          </a:p>
          <a:p>
            <a:r>
              <a:rPr lang="en-US" dirty="0"/>
              <a:t>Routing tables in a VPC are</a:t>
            </a:r>
            <a:r>
              <a:rPr lang="en-US" baseline="0" dirty="0"/>
              <a:t> not for intra-VPC communication, but rather to establish routes outside of the VPC.</a:t>
            </a:r>
          </a:p>
          <a:p>
            <a:endParaRPr lang="en-US" dirty="0"/>
          </a:p>
        </p:txBody>
      </p:sp>
      <p:sp>
        <p:nvSpPr>
          <p:cNvPr id="4" name="Header Placeholder 3"/>
          <p:cNvSpPr>
            <a:spLocks noGrp="1"/>
          </p:cNvSpPr>
          <p:nvPr>
            <p:ph type="hdr" sz="quarter" idx="10"/>
          </p:nvPr>
        </p:nvSpPr>
        <p:spPr/>
        <p:txBody>
          <a:bodyPr/>
          <a:lstStyle/>
          <a:p>
            <a:endParaRPr lang="en-US" dirty="0">
              <a:latin typeface="Arial"/>
            </a:endParaRPr>
          </a:p>
        </p:txBody>
      </p:sp>
      <p:sp>
        <p:nvSpPr>
          <p:cNvPr id="5" name="Date Placeholder 4"/>
          <p:cNvSpPr>
            <a:spLocks noGrp="1"/>
          </p:cNvSpPr>
          <p:nvPr>
            <p:ph type="dt" idx="11"/>
          </p:nvPr>
        </p:nvSpPr>
        <p:spPr/>
        <p:txBody>
          <a:bodyPr/>
          <a:lstStyle/>
          <a:p>
            <a:fld id="{81331B57-0BE5-4F82-AA58-76F53EFF3ADA}" type="datetime8">
              <a:rPr lang="en-US" smtClean="0"/>
              <a:pPr/>
              <a:t>5/7/19 9:50 PM</a:t>
            </a:fld>
            <a:endParaRPr lang="en-US" dirty="0"/>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dirty="0">
                <a:solidFill>
                  <a:srgbClr val="000000"/>
                </a:solidFill>
                <a:latin typeface="Arial"/>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Aria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Arial"/>
              </a:rPr>
            </a:br>
            <a:r>
              <a:rPr lang="en-US" dirty="0">
                <a:solidFill>
                  <a:srgbClr val="000000"/>
                </a:solidFill>
                <a:latin typeface="Arial"/>
              </a:rPr>
              <a:t>MICROSOFT MAKES NO WARRANTIES, EXPRESS, IMPLIED OR STATUTORY, AS TO THE INFORMATION IN THIS PRESENTATION.</a:t>
            </a:r>
          </a:p>
          <a:p>
            <a:endParaRPr lang="en-US" dirty="0">
              <a:latin typeface="Aria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extLst>
      <p:ext uri="{BB962C8B-B14F-4D97-AF65-F5344CB8AC3E}">
        <p14:creationId xmlns:p14="http://schemas.microsoft.com/office/powerpoint/2010/main" val="2169242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One</a:t>
            </a:r>
            <a:r>
              <a:rPr lang="en-US" baseline="0" dirty="0"/>
              <a:t> IGW per VPC – Internet Gateway allows EC2 instances with public or Elastic IPs to communicate with the Internet. You can only assign EIPs or public IPs to public subnets. Private subnets only allow private IPs (can use NAT to get Internet access but we’ll touch on that later)</a:t>
            </a:r>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latin typeface="Arial"/>
            </a:endParaRPr>
          </a:p>
        </p:txBody>
      </p:sp>
      <p:sp>
        <p:nvSpPr>
          <p:cNvPr id="5" name="Date Placeholder 4"/>
          <p:cNvSpPr>
            <a:spLocks noGrp="1"/>
          </p:cNvSpPr>
          <p:nvPr>
            <p:ph type="dt" idx="11"/>
          </p:nvPr>
        </p:nvSpPr>
        <p:spPr/>
        <p:txBody>
          <a:bodyPr/>
          <a:lstStyle/>
          <a:p>
            <a:fld id="{81331B57-0BE5-4F82-AA58-76F53EFF3ADA}" type="datetime8">
              <a:rPr lang="en-US" smtClean="0"/>
              <a:pPr/>
              <a:t>5/6/19 8:45 PM</a:t>
            </a:fld>
            <a:endParaRPr lang="en-US" dirty="0"/>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dirty="0">
                <a:solidFill>
                  <a:srgbClr val="000000"/>
                </a:solidFill>
                <a:latin typeface="Arial"/>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Aria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Arial"/>
              </a:rPr>
            </a:br>
            <a:r>
              <a:rPr lang="en-US" dirty="0">
                <a:solidFill>
                  <a:srgbClr val="000000"/>
                </a:solidFill>
                <a:latin typeface="Arial"/>
              </a:rPr>
              <a:t>MICROSOFT MAKES NO WARRANTIES, EXPRESS, IMPLIED OR STATUTORY, AS TO THE INFORMATION IN THIS PRESENTATION.</a:t>
            </a:r>
          </a:p>
          <a:p>
            <a:endParaRPr lang="en-US" dirty="0">
              <a:latin typeface="Aria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extLst>
      <p:ext uri="{BB962C8B-B14F-4D97-AF65-F5344CB8AC3E}">
        <p14:creationId xmlns:p14="http://schemas.microsoft.com/office/powerpoint/2010/main" val="1155719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One</a:t>
            </a:r>
            <a:r>
              <a:rPr lang="en-US" baseline="0" dirty="0"/>
              <a:t> IGW per VPC</a:t>
            </a:r>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latin typeface="Arial"/>
            </a:endParaRPr>
          </a:p>
        </p:txBody>
      </p:sp>
      <p:sp>
        <p:nvSpPr>
          <p:cNvPr id="5" name="Date Placeholder 4"/>
          <p:cNvSpPr>
            <a:spLocks noGrp="1"/>
          </p:cNvSpPr>
          <p:nvPr>
            <p:ph type="dt" idx="11"/>
          </p:nvPr>
        </p:nvSpPr>
        <p:spPr/>
        <p:txBody>
          <a:bodyPr/>
          <a:lstStyle/>
          <a:p>
            <a:fld id="{81331B57-0BE5-4F82-AA58-76F53EFF3ADA}" type="datetime8">
              <a:rPr lang="en-US" smtClean="0"/>
              <a:pPr/>
              <a:t>5/6/19 8:45 PM</a:t>
            </a:fld>
            <a:endParaRPr lang="en-US" dirty="0"/>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dirty="0">
                <a:solidFill>
                  <a:srgbClr val="000000"/>
                </a:solidFill>
                <a:latin typeface="Arial"/>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Aria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Arial"/>
              </a:rPr>
            </a:br>
            <a:r>
              <a:rPr lang="en-US" dirty="0">
                <a:solidFill>
                  <a:srgbClr val="000000"/>
                </a:solidFill>
                <a:latin typeface="Arial"/>
              </a:rPr>
              <a:t>MICROSOFT MAKES NO WARRANTIES, EXPRESS, IMPLIED OR STATUTORY, AS TO THE INFORMATION IN THIS PRESENTATION.</a:t>
            </a:r>
          </a:p>
          <a:p>
            <a:endParaRPr lang="en-US" dirty="0">
              <a:latin typeface="Aria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extLst>
      <p:ext uri="{BB962C8B-B14F-4D97-AF65-F5344CB8AC3E}">
        <p14:creationId xmlns:p14="http://schemas.microsoft.com/office/powerpoint/2010/main" val="2401598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latin typeface="Arial"/>
            </a:endParaRPr>
          </a:p>
        </p:txBody>
      </p:sp>
      <p:sp>
        <p:nvSpPr>
          <p:cNvPr id="5" name="Date Placeholder 4"/>
          <p:cNvSpPr>
            <a:spLocks noGrp="1"/>
          </p:cNvSpPr>
          <p:nvPr>
            <p:ph type="dt" idx="11"/>
          </p:nvPr>
        </p:nvSpPr>
        <p:spPr/>
        <p:txBody>
          <a:bodyPr/>
          <a:lstStyle/>
          <a:p>
            <a:fld id="{81331B57-0BE5-4F82-AA58-76F53EFF3ADA}" type="datetime8">
              <a:rPr lang="en-US" smtClean="0"/>
              <a:pPr/>
              <a:t>5/6/19 8:45 PM</a:t>
            </a:fld>
            <a:endParaRPr lang="en-US" dirty="0"/>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dirty="0">
                <a:solidFill>
                  <a:srgbClr val="000000"/>
                </a:solidFill>
                <a:latin typeface="Arial"/>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Aria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Arial"/>
              </a:rPr>
            </a:br>
            <a:r>
              <a:rPr lang="en-US" dirty="0">
                <a:solidFill>
                  <a:srgbClr val="000000"/>
                </a:solidFill>
                <a:latin typeface="Arial"/>
              </a:rPr>
              <a:t>MICROSOFT MAKES NO WARRANTIES, EXPRESS, IMPLIED OR STATUTORY, AS TO THE INFORMATION IN THIS PRESENTATION.</a:t>
            </a:r>
          </a:p>
          <a:p>
            <a:endParaRPr lang="en-US" dirty="0">
              <a:latin typeface="Aria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extLst>
      <p:ext uri="{BB962C8B-B14F-4D97-AF65-F5344CB8AC3E}">
        <p14:creationId xmlns:p14="http://schemas.microsoft.com/office/powerpoint/2010/main" val="8189720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540" t="265" r="1" b="-1674"/>
          <a:stretch/>
        </p:blipFill>
        <p:spPr>
          <a:xfrm>
            <a:off x="0" y="0"/>
            <a:ext cx="9144000" cy="5242737"/>
          </a:xfrm>
          <a:prstGeom prst="rect">
            <a:avLst/>
          </a:prstGeom>
        </p:spPr>
      </p:pic>
      <p:sp>
        <p:nvSpPr>
          <p:cNvPr id="6" name="Text Placeholder 11"/>
          <p:cNvSpPr>
            <a:spLocks noGrp="1"/>
          </p:cNvSpPr>
          <p:nvPr>
            <p:ph type="body" sz="quarter" idx="10" hasCustomPrompt="1"/>
          </p:nvPr>
        </p:nvSpPr>
        <p:spPr>
          <a:xfrm>
            <a:off x="487899" y="3956022"/>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4337023"/>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908228"/>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658575"/>
            <a:ext cx="6041582" cy="487849"/>
          </a:xfrm>
        </p:spPr>
        <p:txBody>
          <a:bodyPr/>
          <a:lstStyle>
            <a:lvl1pPr marL="0" indent="0" algn="l">
              <a:buNone/>
              <a:defRPr/>
            </a:lvl1pPr>
          </a:lstStyle>
          <a:p>
            <a:pPr lvl="0"/>
            <a:r>
              <a:rPr lang="en-US" dirty="0"/>
              <a:t>Click to edit Master text styles</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7137" y="437055"/>
            <a:ext cx="979394" cy="585529"/>
          </a:xfrm>
          <a:prstGeom prst="rect">
            <a:avLst/>
          </a:prstGeom>
        </p:spPr>
      </p:pic>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TextBox 4"/>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540" t="265" r="1" b="-1674"/>
          <a:stretch/>
        </p:blipFill>
        <p:spPr>
          <a:xfrm>
            <a:off x="0" y="0"/>
            <a:ext cx="9144000" cy="5242737"/>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10"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lank - No Logo">
    <p:spTree>
      <p:nvGrpSpPr>
        <p:cNvPr id="1" name=""/>
        <p:cNvGrpSpPr/>
        <p:nvPr/>
      </p:nvGrpSpPr>
      <p:grpSpPr>
        <a:xfrm>
          <a:off x="0" y="0"/>
          <a:ext cx="0" cy="0"/>
          <a:chOff x="0" y="0"/>
          <a:chExt cx="0" cy="0"/>
        </a:xfrm>
      </p:grpSpPr>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10" name="Title 1"/>
          <p:cNvSpPr>
            <a:spLocks noGrp="1"/>
          </p:cNvSpPr>
          <p:nvPr>
            <p:ph type="title"/>
          </p:nvPr>
        </p:nvSpPr>
        <p:spPr>
          <a:xfrm>
            <a:off x="2475260" y="930149"/>
            <a:ext cx="6069541" cy="1250668"/>
          </a:xfrm>
        </p:spPr>
        <p:txBody>
          <a:bodyPr anchor="ctr" anchorCtr="0">
            <a:noAutofit/>
          </a:bodyPr>
          <a:lstStyle>
            <a:lvl1pPr algn="r">
              <a:defRPr sz="3000"/>
            </a:lvl1pPr>
          </a:lstStyle>
          <a:p>
            <a:r>
              <a:rPr lang="en-US" dirty="0"/>
              <a:t>Click to edit Master title style</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 No Logo">
    <p:spTree>
      <p:nvGrpSpPr>
        <p:cNvPr id="1" name=""/>
        <p:cNvGrpSpPr/>
        <p:nvPr/>
      </p:nvGrpSpPr>
      <p:grpSpPr>
        <a:xfrm>
          <a:off x="0" y="0"/>
          <a:ext cx="0" cy="0"/>
          <a:chOff x="0" y="0"/>
          <a:chExt cx="0" cy="0"/>
        </a:xfrm>
      </p:grpSpPr>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10"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2572387"/>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 1">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23193"/>
          </a:xfrm>
        </p:spPr>
        <p:txBody>
          <a:bodyPr/>
          <a:lstStyle>
            <a:lvl1pPr>
              <a:defRPr sz="3000"/>
            </a:lvl1pPr>
          </a:lstStyle>
          <a:p>
            <a:r>
              <a:rPr lang="en-US" dirty="0"/>
              <a:t>Click to edit Master title style</a:t>
            </a:r>
          </a:p>
        </p:txBody>
      </p:sp>
      <p:sp>
        <p:nvSpPr>
          <p:cNvPr id="5" name="Text Placeholder 4"/>
          <p:cNvSpPr>
            <a:spLocks noGrp="1"/>
          </p:cNvSpPr>
          <p:nvPr>
            <p:ph type="body" sz="quarter" idx="10"/>
          </p:nvPr>
        </p:nvSpPr>
        <p:spPr>
          <a:xfrm>
            <a:off x="389436" y="1085849"/>
            <a:ext cx="8363938" cy="693267"/>
          </a:xfrm>
        </p:spPr>
        <p:txBody>
          <a:bodyPr/>
          <a:lstStyle>
            <a:lvl1pPr marL="345327" indent="-345327">
              <a:buFont typeface="Arial"/>
              <a:buChar char="•"/>
              <a:defRPr/>
            </a:lvl1pPr>
            <a:lvl2pPr marL="641833" indent="-296506">
              <a:buFont typeface="Arial"/>
              <a:buChar char="•"/>
              <a:defRPr/>
            </a:lvl2pPr>
            <a:lvl3pPr marL="641833" indent="0">
              <a:buFont typeface="Arial"/>
              <a:buNone/>
              <a:defRPr/>
            </a:lvl3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818050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bg1"/>
                </a:solidFill>
              </a:defRPr>
            </a:lvl1pPr>
            <a:lvl2pPr marL="742950" indent="-285750">
              <a:buFont typeface="Arial"/>
              <a:buChar char="•"/>
              <a:defRPr>
                <a:solidFill>
                  <a:schemeClr val="bg1"/>
                </a:solidFill>
              </a:defRPr>
            </a:lvl2pPr>
            <a:lvl3pPr marL="1143000" indent="-228600">
              <a:buFont typeface="Arial"/>
              <a:buChar cha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bg1"/>
                </a:solidFill>
              </a:defRPr>
            </a:lvl1pPr>
          </a:lstStyle>
          <a:p>
            <a:r>
              <a:rPr lang="en-US" dirty="0"/>
              <a:t>Click to edit Master title style</a:t>
            </a:r>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bg1"/>
                </a:solidFill>
              </a:defRPr>
            </a:lvl1pPr>
            <a:lvl2pPr>
              <a:defRPr sz="20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bg1"/>
                </a:solidFill>
              </a:defRPr>
            </a:lvl1pPr>
            <a:lvl2pPr>
              <a:defRPr sz="20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bg1"/>
                </a:solidFill>
              </a:defRPr>
            </a:lvl1pPr>
          </a:lstStyle>
          <a:p>
            <a:r>
              <a:rPr lang="en-US" dirty="0"/>
              <a:t>Click to edit Master title style</a:t>
            </a:r>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bg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9" y="2151897"/>
            <a:ext cx="1924050" cy="340940"/>
          </a:xfrm>
        </p:spPr>
        <p:txBody>
          <a:bodyPr>
            <a:noAutofit/>
          </a:bodyPr>
          <a:lstStyle>
            <a:lvl1pPr marL="0" indent="0" algn="ctr">
              <a:buNone/>
              <a:defRPr sz="11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Text Placeholder 3"/>
          <p:cNvSpPr>
            <a:spLocks noGrp="1"/>
          </p:cNvSpPr>
          <p:nvPr>
            <p:ph type="body" sz="half" idx="11"/>
          </p:nvPr>
        </p:nvSpPr>
        <p:spPr>
          <a:xfrm>
            <a:off x="3479314" y="2151897"/>
            <a:ext cx="1924050" cy="340940"/>
          </a:xfrm>
        </p:spPr>
        <p:txBody>
          <a:bodyPr>
            <a:noAutofit/>
          </a:bodyPr>
          <a:lstStyle>
            <a:lvl1pPr marL="0" indent="0" algn="ctr">
              <a:buNone/>
              <a:defRPr sz="11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80" y="2151897"/>
            <a:ext cx="1924050" cy="340940"/>
          </a:xfrm>
        </p:spPr>
        <p:txBody>
          <a:bodyPr>
            <a:noAutofit/>
          </a:bodyPr>
          <a:lstStyle>
            <a:lvl1pPr marL="0" indent="0" algn="ctr">
              <a:buNone/>
              <a:defRPr sz="11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9" y="3963640"/>
            <a:ext cx="1924050" cy="340940"/>
          </a:xfrm>
        </p:spPr>
        <p:txBody>
          <a:bodyPr>
            <a:noAutofit/>
          </a:bodyPr>
          <a:lstStyle>
            <a:lvl1pPr marL="0" indent="0" algn="ctr">
              <a:buNone/>
              <a:defRPr sz="11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1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1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500873" y="4802438"/>
            <a:ext cx="3027774" cy="107722"/>
          </a:xfrm>
          <a:prstGeom prst="rect">
            <a:avLst/>
          </a:prstGeom>
          <a:noFill/>
        </p:spPr>
        <p:txBody>
          <a:bodyPr wrap="square" lIns="0" tIns="0" rIns="0" bIns="0" rtlCol="0">
            <a:spAutoFit/>
          </a:bodyPr>
          <a:lstStyle/>
          <a:p>
            <a:r>
              <a:rPr lang="en-US" sz="700" b="0" i="0" dirty="0">
                <a:solidFill>
                  <a:schemeClr val="bg1"/>
                </a:solidFill>
                <a:latin typeface="Amazon Ember Regular" charset="0"/>
              </a:rPr>
              <a:t>© 2019, Amazon Web Services, Inc. or its Affiliates. All rights reserved.</a:t>
            </a:r>
          </a:p>
        </p:txBody>
      </p:sp>
      <p:pic>
        <p:nvPicPr>
          <p:cNvPr id="7" name="Picture 6"/>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93" r:id="rId13"/>
    <p:sldLayoutId id="2147483694" r:id="rId14"/>
    <p:sldLayoutId id="2147483695" r:id="rId15"/>
    <p:sldLayoutId id="2147483687" r:id="rId16"/>
    <p:sldLayoutId id="2147483697" r:id="rId17"/>
  </p:sldLayoutIdLst>
  <p:txStyles>
    <p:titleStyle>
      <a:lvl1pPr algn="l" defTabSz="457200" rtl="0" eaLnBrk="1" latinLnBrk="0" hangingPunct="1">
        <a:spcBef>
          <a:spcPct val="0"/>
        </a:spcBef>
        <a:buNone/>
        <a:defRPr sz="2800" b="0" i="0" kern="1200">
          <a:solidFill>
            <a:schemeClr val="bg1"/>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2400" b="0" i="0" kern="1200">
          <a:solidFill>
            <a:schemeClr val="bg1"/>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bg1"/>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bg1"/>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fannin@amazo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ricapete@amazon.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image" Target="../media/image7.png"/><Relationship Id="rId5" Type="http://schemas.openxmlformats.org/officeDocument/2006/relationships/image" Target="../media/image14.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7.xml"/><Relationship Id="rId5"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87898" y="3956022"/>
            <a:ext cx="4318277" cy="433387"/>
          </a:xfrm>
        </p:spPr>
        <p:txBody>
          <a:bodyPr>
            <a:normAutofit fontScale="77500" lnSpcReduction="20000"/>
          </a:bodyPr>
          <a:lstStyle/>
          <a:p>
            <a:r>
              <a:rPr lang="en-US" dirty="0"/>
              <a:t>Brian Fanning – </a:t>
            </a:r>
            <a:r>
              <a:rPr lang="en-US" dirty="0">
                <a:hlinkClick r:id="rId3"/>
              </a:rPr>
              <a:t>bfannin@amazon.com</a:t>
            </a:r>
            <a:endParaRPr lang="en-US" dirty="0"/>
          </a:p>
          <a:p>
            <a:r>
              <a:rPr lang="en-US" dirty="0"/>
              <a:t>Ricardo Peters – </a:t>
            </a:r>
            <a:r>
              <a:rPr lang="en-US" dirty="0">
                <a:hlinkClick r:id="rId4"/>
              </a:rPr>
              <a:t>ricapete@amazon.com</a:t>
            </a:r>
            <a:r>
              <a:rPr lang="en-US" dirty="0"/>
              <a:t> </a:t>
            </a:r>
          </a:p>
        </p:txBody>
      </p:sp>
      <p:sp>
        <p:nvSpPr>
          <p:cNvPr id="4" name="Text Placeholder 3"/>
          <p:cNvSpPr>
            <a:spLocks noGrp="1"/>
          </p:cNvSpPr>
          <p:nvPr>
            <p:ph type="body" sz="quarter" idx="12"/>
          </p:nvPr>
        </p:nvSpPr>
        <p:spPr>
          <a:xfrm>
            <a:off x="487899" y="1738712"/>
            <a:ext cx="6205509" cy="744537"/>
          </a:xfrm>
        </p:spPr>
        <p:txBody>
          <a:bodyPr/>
          <a:lstStyle/>
          <a:p>
            <a:r>
              <a:rPr lang="en-US" dirty="0"/>
              <a:t>Networking in AWS</a:t>
            </a:r>
          </a:p>
        </p:txBody>
      </p:sp>
    </p:spTree>
    <p:extLst>
      <p:ext uri="{BB962C8B-B14F-4D97-AF65-F5344CB8AC3E}">
        <p14:creationId xmlns:p14="http://schemas.microsoft.com/office/powerpoint/2010/main" val="330344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019D3-1ED7-6148-B83C-742D572D50E0}"/>
              </a:ext>
            </a:extLst>
          </p:cNvPr>
          <p:cNvSpPr>
            <a:spLocks noGrp="1"/>
          </p:cNvSpPr>
          <p:nvPr>
            <p:ph type="title"/>
          </p:nvPr>
        </p:nvSpPr>
        <p:spPr/>
        <p:txBody>
          <a:bodyPr>
            <a:normAutofit fontScale="90000"/>
          </a:bodyPr>
          <a:lstStyle/>
          <a:p>
            <a:r>
              <a:rPr lang="en-US" b="1" dirty="0"/>
              <a:t>Network Building Blocks</a:t>
            </a:r>
            <a:br>
              <a:rPr lang="en-US" b="1" dirty="0"/>
            </a:br>
            <a:r>
              <a:rPr lang="en-US" b="1" dirty="0">
                <a:solidFill>
                  <a:schemeClr val="accent1">
                    <a:alpha val="99000"/>
                  </a:schemeClr>
                </a:solidFill>
              </a:rPr>
              <a:t>Network Access Control Lists (NACLs)</a:t>
            </a:r>
            <a:endParaRPr lang="en-US" dirty="0"/>
          </a:p>
        </p:txBody>
      </p:sp>
      <p:sp>
        <p:nvSpPr>
          <p:cNvPr id="3" name="Content Placeholder 2">
            <a:extLst>
              <a:ext uri="{FF2B5EF4-FFF2-40B4-BE49-F238E27FC236}">
                <a16:creationId xmlns:a16="http://schemas.microsoft.com/office/drawing/2014/main" id="{755B3A1C-F1B8-8042-954B-2FF121FB7CEE}"/>
              </a:ext>
            </a:extLst>
          </p:cNvPr>
          <p:cNvSpPr>
            <a:spLocks noGrp="1"/>
          </p:cNvSpPr>
          <p:nvPr>
            <p:ph sz="half" idx="1"/>
          </p:nvPr>
        </p:nvSpPr>
        <p:spPr>
          <a:xfrm>
            <a:off x="333575" y="1362269"/>
            <a:ext cx="4038600" cy="3122311"/>
          </a:xfrm>
        </p:spPr>
        <p:txBody>
          <a:bodyPr/>
          <a:lstStyle/>
          <a:p>
            <a:r>
              <a:rPr lang="en-US" dirty="0"/>
              <a:t>Optional level of security</a:t>
            </a:r>
          </a:p>
          <a:p>
            <a:pPr lvl="1"/>
            <a:r>
              <a:rPr lang="en-US" dirty="0"/>
              <a:t>By default, allow all traffic</a:t>
            </a:r>
          </a:p>
          <a:p>
            <a:r>
              <a:rPr lang="en-US" dirty="0"/>
              <a:t>Subnet level inspection</a:t>
            </a:r>
          </a:p>
          <a:p>
            <a:r>
              <a:rPr lang="en-US" dirty="0"/>
              <a:t>Stateless</a:t>
            </a:r>
          </a:p>
          <a:p>
            <a:r>
              <a:rPr lang="en-US" dirty="0"/>
              <a:t>IP and TCP/UDP port based</a:t>
            </a:r>
          </a:p>
          <a:p>
            <a:r>
              <a:rPr lang="en-US" dirty="0"/>
              <a:t>Supports allow and deny rules</a:t>
            </a:r>
          </a:p>
          <a:p>
            <a:pPr lvl="1"/>
            <a:r>
              <a:rPr lang="en-US" dirty="0"/>
              <a:t>Deny all at the end</a:t>
            </a:r>
          </a:p>
          <a:p>
            <a:endParaRPr lang="en-US" dirty="0"/>
          </a:p>
        </p:txBody>
      </p:sp>
      <p:pic>
        <p:nvPicPr>
          <p:cNvPr id="7" name="Picture 6">
            <a:extLst>
              <a:ext uri="{FF2B5EF4-FFF2-40B4-BE49-F238E27FC236}">
                <a16:creationId xmlns:a16="http://schemas.microsoft.com/office/drawing/2014/main" id="{ED9178CB-D5B9-A040-9A1B-77D9B4305397}"/>
              </a:ext>
            </a:extLst>
          </p:cNvPr>
          <p:cNvPicPr>
            <a:picLocks noChangeAspect="1"/>
          </p:cNvPicPr>
          <p:nvPr/>
        </p:nvPicPr>
        <p:blipFill>
          <a:blip r:embed="rId2"/>
          <a:stretch>
            <a:fillRect/>
          </a:stretch>
        </p:blipFill>
        <p:spPr>
          <a:xfrm>
            <a:off x="4608525" y="1694887"/>
            <a:ext cx="4426618" cy="2071570"/>
          </a:xfrm>
          <a:prstGeom prst="rect">
            <a:avLst/>
          </a:prstGeom>
        </p:spPr>
      </p:pic>
    </p:spTree>
    <p:extLst>
      <p:ext uri="{BB962C8B-B14F-4D97-AF65-F5344CB8AC3E}">
        <p14:creationId xmlns:p14="http://schemas.microsoft.com/office/powerpoint/2010/main" val="2930531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2642"/>
            <a:ext cx="8382000" cy="789447"/>
          </a:xfrm>
        </p:spPr>
        <p:txBody>
          <a:bodyPr>
            <a:normAutofit fontScale="90000"/>
          </a:bodyPr>
          <a:lstStyle/>
          <a:p>
            <a:r>
              <a:rPr lang="en-US" b="1" dirty="0"/>
              <a:t>Network Building Blocks</a:t>
            </a:r>
            <a:br>
              <a:rPr lang="en-US" b="1" dirty="0"/>
            </a:br>
            <a:r>
              <a:rPr lang="en-US" sz="2700" b="1" dirty="0">
                <a:solidFill>
                  <a:schemeClr val="accent1">
                    <a:alpha val="99000"/>
                  </a:schemeClr>
                </a:solidFill>
              </a:rPr>
              <a:t>Public and Private Subnets – Internet Gateway (IGW)</a:t>
            </a:r>
          </a:p>
        </p:txBody>
      </p:sp>
      <p:grpSp>
        <p:nvGrpSpPr>
          <p:cNvPr id="47" name="Group 46">
            <a:extLst>
              <a:ext uri="{FF2B5EF4-FFF2-40B4-BE49-F238E27FC236}">
                <a16:creationId xmlns:a16="http://schemas.microsoft.com/office/drawing/2014/main" id="{A6288DC2-46DA-FC43-AA3F-BACEE01FD873}"/>
              </a:ext>
            </a:extLst>
          </p:cNvPr>
          <p:cNvGrpSpPr/>
          <p:nvPr/>
        </p:nvGrpSpPr>
        <p:grpSpPr>
          <a:xfrm>
            <a:off x="1310325" y="1871307"/>
            <a:ext cx="4621823" cy="3168751"/>
            <a:chOff x="336788" y="1660910"/>
            <a:chExt cx="4990784" cy="3298867"/>
          </a:xfrm>
        </p:grpSpPr>
        <p:sp>
          <p:nvSpPr>
            <p:cNvPr id="48" name="Rounded Rectangle 47">
              <a:extLst>
                <a:ext uri="{FF2B5EF4-FFF2-40B4-BE49-F238E27FC236}">
                  <a16:creationId xmlns:a16="http://schemas.microsoft.com/office/drawing/2014/main" id="{EB1BA90E-BF6E-1344-85CE-A74835A9F119}"/>
                </a:ext>
              </a:extLst>
            </p:cNvPr>
            <p:cNvSpPr/>
            <p:nvPr/>
          </p:nvSpPr>
          <p:spPr>
            <a:xfrm>
              <a:off x="336790" y="1660910"/>
              <a:ext cx="4990782" cy="3298867"/>
            </a:xfrm>
            <a:prstGeom prst="roundRect">
              <a:avLst>
                <a:gd name="adj" fmla="val 2767"/>
              </a:avLst>
            </a:prstGeom>
            <a:solidFill>
              <a:schemeClr val="tx1">
                <a:lumMod val="50000"/>
              </a:schemeClr>
            </a:solidFill>
            <a:ln w="6350">
              <a:solidFill>
                <a:schemeClr val="accent1"/>
              </a:solidFill>
              <a:prstDash val="solid"/>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49" name="Rounded Rectangle 48">
              <a:extLst>
                <a:ext uri="{FF2B5EF4-FFF2-40B4-BE49-F238E27FC236}">
                  <a16:creationId xmlns:a16="http://schemas.microsoft.com/office/drawing/2014/main" id="{832A6909-9622-644D-AD55-43A98355E225}"/>
                </a:ext>
              </a:extLst>
            </p:cNvPr>
            <p:cNvSpPr/>
            <p:nvPr/>
          </p:nvSpPr>
          <p:spPr>
            <a:xfrm>
              <a:off x="336788" y="4783962"/>
              <a:ext cx="4990783" cy="173736"/>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AWS Cloud</a:t>
              </a:r>
            </a:p>
          </p:txBody>
        </p:sp>
      </p:grpSp>
      <p:sp>
        <p:nvSpPr>
          <p:cNvPr id="30" name="Rounded Rectangle 29">
            <a:extLst>
              <a:ext uri="{FF2B5EF4-FFF2-40B4-BE49-F238E27FC236}">
                <a16:creationId xmlns:a16="http://schemas.microsoft.com/office/drawing/2014/main" id="{DEAABDB9-293D-7C48-871F-E9BB6106E891}"/>
              </a:ext>
            </a:extLst>
          </p:cNvPr>
          <p:cNvSpPr/>
          <p:nvPr/>
        </p:nvSpPr>
        <p:spPr>
          <a:xfrm>
            <a:off x="2930193" y="2204820"/>
            <a:ext cx="2893003" cy="2553146"/>
          </a:xfrm>
          <a:prstGeom prst="roundRect">
            <a:avLst>
              <a:gd name="adj" fmla="val 366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32" name="Rounded Rectangle 31">
            <a:extLst>
              <a:ext uri="{FF2B5EF4-FFF2-40B4-BE49-F238E27FC236}">
                <a16:creationId xmlns:a16="http://schemas.microsoft.com/office/drawing/2014/main" id="{36C1E828-13CB-CC48-8BC8-31192CEC17C6}"/>
              </a:ext>
            </a:extLst>
          </p:cNvPr>
          <p:cNvSpPr/>
          <p:nvPr/>
        </p:nvSpPr>
        <p:spPr>
          <a:xfrm>
            <a:off x="3289241" y="2360166"/>
            <a:ext cx="2311995" cy="820216"/>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33" name="Rounded Rectangle 32">
            <a:extLst>
              <a:ext uri="{FF2B5EF4-FFF2-40B4-BE49-F238E27FC236}">
                <a16:creationId xmlns:a16="http://schemas.microsoft.com/office/drawing/2014/main" id="{B711EEB3-94C3-B34D-8D7B-246055F6B36F}"/>
              </a:ext>
            </a:extLst>
          </p:cNvPr>
          <p:cNvSpPr/>
          <p:nvPr/>
        </p:nvSpPr>
        <p:spPr>
          <a:xfrm>
            <a:off x="3289041" y="3059425"/>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Subnet A (public)</a:t>
            </a:r>
          </a:p>
        </p:txBody>
      </p:sp>
      <p:pic>
        <p:nvPicPr>
          <p:cNvPr id="38" name="Picture 37">
            <a:extLst>
              <a:ext uri="{FF2B5EF4-FFF2-40B4-BE49-F238E27FC236}">
                <a16:creationId xmlns:a16="http://schemas.microsoft.com/office/drawing/2014/main" id="{F531B173-193F-714A-98C4-AF28FA8D1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264" y="2036668"/>
            <a:ext cx="599170" cy="386488"/>
          </a:xfrm>
          <a:prstGeom prst="rect">
            <a:avLst/>
          </a:prstGeom>
        </p:spPr>
      </p:pic>
      <p:sp>
        <p:nvSpPr>
          <p:cNvPr id="43" name="Rounded Rectangle 42">
            <a:extLst>
              <a:ext uri="{FF2B5EF4-FFF2-40B4-BE49-F238E27FC236}">
                <a16:creationId xmlns:a16="http://schemas.microsoft.com/office/drawing/2014/main" id="{D53FCE12-4E57-E049-B290-E9B9255FFC7D}"/>
              </a:ext>
            </a:extLst>
          </p:cNvPr>
          <p:cNvSpPr/>
          <p:nvPr/>
        </p:nvSpPr>
        <p:spPr>
          <a:xfrm>
            <a:off x="3289241" y="3408715"/>
            <a:ext cx="2311995" cy="82296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pic>
        <p:nvPicPr>
          <p:cNvPr id="44" name="Picture 43">
            <a:extLst>
              <a:ext uri="{FF2B5EF4-FFF2-40B4-BE49-F238E27FC236}">
                <a16:creationId xmlns:a16="http://schemas.microsoft.com/office/drawing/2014/main" id="{CCD8C0EA-4CCE-7540-A1EB-4E706C0663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6697" y="3566658"/>
            <a:ext cx="379798" cy="393865"/>
          </a:xfrm>
          <a:prstGeom prst="rect">
            <a:avLst/>
          </a:prstGeom>
        </p:spPr>
      </p:pic>
      <p:sp>
        <p:nvSpPr>
          <p:cNvPr id="45" name="Rounded Rectangle 44">
            <a:extLst>
              <a:ext uri="{FF2B5EF4-FFF2-40B4-BE49-F238E27FC236}">
                <a16:creationId xmlns:a16="http://schemas.microsoft.com/office/drawing/2014/main" id="{95ADB1E1-5857-044C-9B00-D562AC80F566}"/>
              </a:ext>
            </a:extLst>
          </p:cNvPr>
          <p:cNvSpPr/>
          <p:nvPr/>
        </p:nvSpPr>
        <p:spPr>
          <a:xfrm>
            <a:off x="3289040" y="4053782"/>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Subnet B (private)</a:t>
            </a:r>
          </a:p>
        </p:txBody>
      </p:sp>
      <p:sp>
        <p:nvSpPr>
          <p:cNvPr id="46" name="Rounded Rectangle 45">
            <a:extLst>
              <a:ext uri="{FF2B5EF4-FFF2-40B4-BE49-F238E27FC236}">
                <a16:creationId xmlns:a16="http://schemas.microsoft.com/office/drawing/2014/main" id="{C530CD7A-6DA6-A545-8ACE-1E374FB9CF6F}"/>
              </a:ext>
            </a:extLst>
          </p:cNvPr>
          <p:cNvSpPr/>
          <p:nvPr/>
        </p:nvSpPr>
        <p:spPr>
          <a:xfrm>
            <a:off x="2930193" y="4615105"/>
            <a:ext cx="2893002"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 – Virtual Private Cloud</a:t>
            </a:r>
          </a:p>
        </p:txBody>
      </p:sp>
      <p:pic>
        <p:nvPicPr>
          <p:cNvPr id="50" name="Picture 49">
            <a:extLst>
              <a:ext uri="{FF2B5EF4-FFF2-40B4-BE49-F238E27FC236}">
                <a16:creationId xmlns:a16="http://schemas.microsoft.com/office/drawing/2014/main" id="{9C8BB01C-C514-FA40-A599-5DC3548CF92A}"/>
              </a:ext>
            </a:extLst>
          </p:cNvPr>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a:off x="1120596" y="3174647"/>
            <a:ext cx="375045" cy="393192"/>
          </a:xfrm>
          <a:prstGeom prst="rect">
            <a:avLst/>
          </a:prstGeom>
        </p:spPr>
      </p:pic>
      <p:pic>
        <p:nvPicPr>
          <p:cNvPr id="52" name="Picture 51">
            <a:extLst>
              <a:ext uri="{FF2B5EF4-FFF2-40B4-BE49-F238E27FC236}">
                <a16:creationId xmlns:a16="http://schemas.microsoft.com/office/drawing/2014/main" id="{20FCE621-377D-1047-81F9-01515D1E6E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6697" y="2590624"/>
            <a:ext cx="379798" cy="393865"/>
          </a:xfrm>
          <a:prstGeom prst="rect">
            <a:avLst/>
          </a:prstGeom>
        </p:spPr>
      </p:pic>
      <p:pic>
        <p:nvPicPr>
          <p:cNvPr id="54" name="Picture 53">
            <a:extLst>
              <a:ext uri="{FF2B5EF4-FFF2-40B4-BE49-F238E27FC236}">
                <a16:creationId xmlns:a16="http://schemas.microsoft.com/office/drawing/2014/main" id="{D5D2282E-9064-5A43-998E-4FF30527BA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919" y="2791218"/>
            <a:ext cx="728629" cy="477520"/>
          </a:xfrm>
          <a:prstGeom prst="rect">
            <a:avLst/>
          </a:prstGeom>
        </p:spPr>
      </p:pic>
      <p:cxnSp>
        <p:nvCxnSpPr>
          <p:cNvPr id="76" name="Elbow Connector 40">
            <a:extLst>
              <a:ext uri="{FF2B5EF4-FFF2-40B4-BE49-F238E27FC236}">
                <a16:creationId xmlns:a16="http://schemas.microsoft.com/office/drawing/2014/main" id="{F7222EFE-A1E6-9640-94FA-39A05A64C53E}"/>
              </a:ext>
            </a:extLst>
          </p:cNvPr>
          <p:cNvCxnSpPr>
            <a:cxnSpLocks/>
            <a:stCxn id="54" idx="2"/>
            <a:endCxn id="50" idx="1"/>
          </p:cNvCxnSpPr>
          <p:nvPr/>
        </p:nvCxnSpPr>
        <p:spPr>
          <a:xfrm rot="16200000" flipH="1">
            <a:off x="749163" y="2999809"/>
            <a:ext cx="102505" cy="640362"/>
          </a:xfrm>
          <a:prstGeom prst="bentConnector2">
            <a:avLst/>
          </a:prstGeom>
          <a:ln>
            <a:solidFill>
              <a:schemeClr val="accent4"/>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6" name="Rectangle 65">
            <a:extLst>
              <a:ext uri="{FF2B5EF4-FFF2-40B4-BE49-F238E27FC236}">
                <a16:creationId xmlns:a16="http://schemas.microsoft.com/office/drawing/2014/main" id="{3B24C414-685E-204F-8AA8-491B453E2E73}"/>
              </a:ext>
            </a:extLst>
          </p:cNvPr>
          <p:cNvSpPr/>
          <p:nvPr/>
        </p:nvSpPr>
        <p:spPr>
          <a:xfrm>
            <a:off x="3997290" y="2649056"/>
            <a:ext cx="1315453" cy="276999"/>
          </a:xfrm>
          <a:prstGeom prst="rect">
            <a:avLst/>
          </a:prstGeom>
          <a:noFill/>
          <a:ln w="9525">
            <a:noFill/>
            <a:miter lim="800000"/>
            <a:headEnd/>
            <a:tailEnd/>
          </a:ln>
        </p:spPr>
        <p:txBody>
          <a:bodyPr wrap="square">
            <a:spAutoFit/>
          </a:bodyPr>
          <a:lstStyle/>
          <a:p>
            <a:r>
              <a:rPr lang="en-US" sz="1200" dirty="0">
                <a:solidFill>
                  <a:schemeClr val="bg1"/>
                </a:solidFill>
                <a:latin typeface="Amazon Ember" charset="0"/>
                <a:ea typeface="Amazon Ember" charset="0"/>
                <a:cs typeface="Amazon Ember" charset="0"/>
              </a:rPr>
              <a:t>10.0.10.0/16</a:t>
            </a:r>
          </a:p>
        </p:txBody>
      </p:sp>
      <p:pic>
        <p:nvPicPr>
          <p:cNvPr id="24" name="Picture 23">
            <a:extLst>
              <a:ext uri="{FF2B5EF4-FFF2-40B4-BE49-F238E27FC236}">
                <a16:creationId xmlns:a16="http://schemas.microsoft.com/office/drawing/2014/main" id="{BE1B3EE7-9B59-9F4A-8A72-B7F1AAE4650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8502" y="3143466"/>
            <a:ext cx="538196" cy="564237"/>
          </a:xfrm>
          <a:prstGeom prst="rect">
            <a:avLst/>
          </a:prstGeom>
        </p:spPr>
      </p:pic>
      <p:sp>
        <p:nvSpPr>
          <p:cNvPr id="67" name="Rectangle 66">
            <a:extLst>
              <a:ext uri="{FF2B5EF4-FFF2-40B4-BE49-F238E27FC236}">
                <a16:creationId xmlns:a16="http://schemas.microsoft.com/office/drawing/2014/main" id="{5AB487DE-71F0-B646-A3C6-68C1B0A754BA}"/>
              </a:ext>
            </a:extLst>
          </p:cNvPr>
          <p:cNvSpPr/>
          <p:nvPr/>
        </p:nvSpPr>
        <p:spPr>
          <a:xfrm>
            <a:off x="3914273" y="3659578"/>
            <a:ext cx="1315453" cy="276999"/>
          </a:xfrm>
          <a:prstGeom prst="rect">
            <a:avLst/>
          </a:prstGeom>
          <a:noFill/>
          <a:ln w="9525">
            <a:noFill/>
            <a:miter lim="800000"/>
            <a:headEnd/>
            <a:tailEnd/>
          </a:ln>
        </p:spPr>
        <p:txBody>
          <a:bodyPr wrap="square">
            <a:spAutoFit/>
          </a:bodyPr>
          <a:lstStyle/>
          <a:p>
            <a:r>
              <a:rPr lang="en-US" sz="1200" dirty="0">
                <a:solidFill>
                  <a:schemeClr val="bg1"/>
                </a:solidFill>
                <a:latin typeface="Amazon Ember" charset="0"/>
                <a:ea typeface="Amazon Ember" charset="0"/>
                <a:cs typeface="Amazon Ember" charset="0"/>
              </a:rPr>
              <a:t>10.0.20.0/16</a:t>
            </a:r>
          </a:p>
        </p:txBody>
      </p:sp>
      <p:sp>
        <p:nvSpPr>
          <p:cNvPr id="10" name="Right Arrow 9">
            <a:extLst>
              <a:ext uri="{FF2B5EF4-FFF2-40B4-BE49-F238E27FC236}">
                <a16:creationId xmlns:a16="http://schemas.microsoft.com/office/drawing/2014/main" id="{5E6DADED-F191-B647-B69D-BC5F6C45644E}"/>
              </a:ext>
            </a:extLst>
          </p:cNvPr>
          <p:cNvSpPr/>
          <p:nvPr/>
        </p:nvSpPr>
        <p:spPr>
          <a:xfrm rot="10800000">
            <a:off x="1634617" y="3239583"/>
            <a:ext cx="891341" cy="250849"/>
          </a:xfrm>
          <a:prstGeom prst="rightArrow">
            <a:avLst>
              <a:gd name="adj1" fmla="val 65032"/>
              <a:gd name="adj2" fmla="val 50000"/>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pic>
        <p:nvPicPr>
          <p:cNvPr id="69" name="Picture 68">
            <a:extLst>
              <a:ext uri="{FF2B5EF4-FFF2-40B4-BE49-F238E27FC236}">
                <a16:creationId xmlns:a16="http://schemas.microsoft.com/office/drawing/2014/main" id="{DAD999CE-ED52-9C42-9C65-DE3D94719C0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78286" y="1524482"/>
            <a:ext cx="603504" cy="393954"/>
          </a:xfrm>
          <a:prstGeom prst="rect">
            <a:avLst/>
          </a:prstGeom>
        </p:spPr>
      </p:pic>
      <p:graphicFrame>
        <p:nvGraphicFramePr>
          <p:cNvPr id="51" name="Table 50">
            <a:extLst>
              <a:ext uri="{FF2B5EF4-FFF2-40B4-BE49-F238E27FC236}">
                <a16:creationId xmlns:a16="http://schemas.microsoft.com/office/drawing/2014/main" id="{6E002270-A9EC-7A4F-BA4D-D84949115FCF}"/>
              </a:ext>
            </a:extLst>
          </p:cNvPr>
          <p:cNvGraphicFramePr>
            <a:graphicFrameLocks noGrp="1"/>
          </p:cNvGraphicFramePr>
          <p:nvPr>
            <p:extLst>
              <p:ext uri="{D42A27DB-BD31-4B8C-83A1-F6EECF244321}">
                <p14:modId xmlns:p14="http://schemas.microsoft.com/office/powerpoint/2010/main" val="2521028869"/>
              </p:ext>
            </p:extLst>
          </p:nvPr>
        </p:nvGraphicFramePr>
        <p:xfrm>
          <a:off x="6026125" y="1111859"/>
          <a:ext cx="3027761" cy="1219200"/>
        </p:xfrm>
        <a:graphic>
          <a:graphicData uri="http://schemas.openxmlformats.org/drawingml/2006/table">
            <a:tbl>
              <a:tblPr bandRow="1">
                <a:tableStyleId>{073A0DAA-6AF3-43AB-8588-CEC1D06C72B9}</a:tableStyleId>
              </a:tblPr>
              <a:tblGrid>
                <a:gridCol w="1901064">
                  <a:extLst>
                    <a:ext uri="{9D8B030D-6E8A-4147-A177-3AD203B41FA5}">
                      <a16:colId xmlns:a16="http://schemas.microsoft.com/office/drawing/2014/main" val="20000"/>
                    </a:ext>
                  </a:extLst>
                </a:gridCol>
                <a:gridCol w="1126697">
                  <a:extLst>
                    <a:ext uri="{9D8B030D-6E8A-4147-A177-3AD203B41FA5}">
                      <a16:colId xmlns:a16="http://schemas.microsoft.com/office/drawing/2014/main" val="1091065642"/>
                    </a:ext>
                  </a:extLst>
                </a:gridCol>
              </a:tblGrid>
              <a:tr h="0">
                <a:tc gridSpan="2">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Subnet A</a:t>
                      </a:r>
                      <a:endPar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hMerge="1">
                  <a:txBody>
                    <a:bodyPr/>
                    <a:lstStyle/>
                    <a:p>
                      <a:endParaRPr lang="en-US"/>
                    </a:p>
                  </a:txBody>
                  <a:tcPr/>
                </a:tc>
                <a:extLst>
                  <a:ext uri="{0D108BD9-81ED-4DB2-BD59-A6C34878D82A}">
                    <a16:rowId xmlns:a16="http://schemas.microsoft.com/office/drawing/2014/main" val="234435782"/>
                  </a:ext>
                </a:extLst>
              </a:tr>
              <a:tr h="0">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Destination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Route</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1085050973"/>
                  </a:ext>
                </a:extLst>
              </a:tr>
              <a:tr h="0">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10.0.10.0/16</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local</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3558881439"/>
                  </a:ext>
                </a:extLst>
              </a:tr>
              <a:tr h="0">
                <a:tc>
                  <a:txBody>
                    <a:bodyPr/>
                    <a:lstStyle/>
                    <a:p>
                      <a:r>
                        <a:rPr lang="en-US" sz="1400" b="0" i="0" kern="12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0.0.0.0/0</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kern="1200" dirty="0" err="1">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igw</a:t>
                      </a:r>
                      <a:r>
                        <a:rPr lang="en-US" sz="1400" b="0" i="0" kern="12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-id</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2157287896"/>
                  </a:ext>
                </a:extLst>
              </a:tr>
            </a:tbl>
          </a:graphicData>
        </a:graphic>
      </p:graphicFrame>
      <p:graphicFrame>
        <p:nvGraphicFramePr>
          <p:cNvPr id="53" name="Table 52">
            <a:extLst>
              <a:ext uri="{FF2B5EF4-FFF2-40B4-BE49-F238E27FC236}">
                <a16:creationId xmlns:a16="http://schemas.microsoft.com/office/drawing/2014/main" id="{5C0A558E-62F6-A94B-B611-7E2AAAE6BD40}"/>
              </a:ext>
            </a:extLst>
          </p:cNvPr>
          <p:cNvGraphicFramePr>
            <a:graphicFrameLocks noGrp="1"/>
          </p:cNvGraphicFramePr>
          <p:nvPr>
            <p:extLst>
              <p:ext uri="{D42A27DB-BD31-4B8C-83A1-F6EECF244321}">
                <p14:modId xmlns:p14="http://schemas.microsoft.com/office/powerpoint/2010/main" val="4096113714"/>
              </p:ext>
            </p:extLst>
          </p:nvPr>
        </p:nvGraphicFramePr>
        <p:xfrm>
          <a:off x="6044691" y="3596675"/>
          <a:ext cx="3027761" cy="914400"/>
        </p:xfrm>
        <a:graphic>
          <a:graphicData uri="http://schemas.openxmlformats.org/drawingml/2006/table">
            <a:tbl>
              <a:tblPr bandRow="1">
                <a:tableStyleId>{073A0DAA-6AF3-43AB-8588-CEC1D06C72B9}</a:tableStyleId>
              </a:tblPr>
              <a:tblGrid>
                <a:gridCol w="1901064">
                  <a:extLst>
                    <a:ext uri="{9D8B030D-6E8A-4147-A177-3AD203B41FA5}">
                      <a16:colId xmlns:a16="http://schemas.microsoft.com/office/drawing/2014/main" val="20000"/>
                    </a:ext>
                  </a:extLst>
                </a:gridCol>
                <a:gridCol w="1126697">
                  <a:extLst>
                    <a:ext uri="{9D8B030D-6E8A-4147-A177-3AD203B41FA5}">
                      <a16:colId xmlns:a16="http://schemas.microsoft.com/office/drawing/2014/main" val="1091065642"/>
                    </a:ext>
                  </a:extLst>
                </a:gridCol>
              </a:tblGrid>
              <a:tr h="0">
                <a:tc gridSpan="2">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Subnet B</a:t>
                      </a:r>
                      <a:endPar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hMerge="1">
                  <a:txBody>
                    <a:bodyPr/>
                    <a:lstStyle/>
                    <a:p>
                      <a:endParaRPr lang="en-US"/>
                    </a:p>
                  </a:txBody>
                  <a:tcPr/>
                </a:tc>
                <a:extLst>
                  <a:ext uri="{0D108BD9-81ED-4DB2-BD59-A6C34878D82A}">
                    <a16:rowId xmlns:a16="http://schemas.microsoft.com/office/drawing/2014/main" val="234435782"/>
                  </a:ext>
                </a:extLst>
              </a:tr>
              <a:tr h="0">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Destination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Route</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1085050973"/>
                  </a:ext>
                </a:extLst>
              </a:tr>
              <a:tr h="0">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10.0.20.0/16</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local</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3558881439"/>
                  </a:ext>
                </a:extLst>
              </a:tr>
            </a:tbl>
          </a:graphicData>
        </a:graphic>
      </p:graphicFrame>
      <p:sp>
        <p:nvSpPr>
          <p:cNvPr id="12" name="TextBox 11">
            <a:extLst>
              <a:ext uri="{FF2B5EF4-FFF2-40B4-BE49-F238E27FC236}">
                <a16:creationId xmlns:a16="http://schemas.microsoft.com/office/drawing/2014/main" id="{5DF6F2A5-A3F2-FD4C-8D52-DF01C0C4FFAF}"/>
              </a:ext>
            </a:extLst>
          </p:cNvPr>
          <p:cNvSpPr txBox="1"/>
          <p:nvPr/>
        </p:nvSpPr>
        <p:spPr>
          <a:xfrm>
            <a:off x="526554" y="3593676"/>
            <a:ext cx="1593706" cy="307777"/>
          </a:xfrm>
          <a:prstGeom prst="rect">
            <a:avLst/>
          </a:prstGeom>
          <a:noFill/>
        </p:spPr>
        <p:txBody>
          <a:bodyPr wrap="none" rtlCol="0">
            <a:spAutoFit/>
          </a:bodyPr>
          <a:lstStyle/>
          <a:p>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Internet Gateway</a:t>
            </a:r>
          </a:p>
        </p:txBody>
      </p:sp>
      <p:cxnSp>
        <p:nvCxnSpPr>
          <p:cNvPr id="14" name="Straight Connector 13">
            <a:extLst>
              <a:ext uri="{FF2B5EF4-FFF2-40B4-BE49-F238E27FC236}">
                <a16:creationId xmlns:a16="http://schemas.microsoft.com/office/drawing/2014/main" id="{376544DD-E296-9743-BF3D-D4BFE504CC40}"/>
              </a:ext>
            </a:extLst>
          </p:cNvPr>
          <p:cNvCxnSpPr>
            <a:cxnSpLocks/>
          </p:cNvCxnSpPr>
          <p:nvPr/>
        </p:nvCxnSpPr>
        <p:spPr>
          <a:xfrm flipH="1">
            <a:off x="5601235" y="2331059"/>
            <a:ext cx="2043903" cy="45649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887AAB4-D4DF-1341-9FB8-15E34C351495}"/>
              </a:ext>
            </a:extLst>
          </p:cNvPr>
          <p:cNvCxnSpPr/>
          <p:nvPr/>
        </p:nvCxnSpPr>
        <p:spPr>
          <a:xfrm flipH="1" flipV="1">
            <a:off x="5601235" y="3778905"/>
            <a:ext cx="443456" cy="225521"/>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06984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17E80-198B-4D46-8056-852ECC280B14}"/>
              </a:ext>
            </a:extLst>
          </p:cNvPr>
          <p:cNvSpPr>
            <a:spLocks noGrp="1"/>
          </p:cNvSpPr>
          <p:nvPr>
            <p:ph type="title"/>
          </p:nvPr>
        </p:nvSpPr>
        <p:spPr/>
        <p:txBody>
          <a:bodyPr>
            <a:normAutofit fontScale="90000"/>
          </a:bodyPr>
          <a:lstStyle/>
          <a:p>
            <a:r>
              <a:rPr lang="en-US" b="1" dirty="0"/>
              <a:t>Network Building Blocks</a:t>
            </a:r>
            <a:br>
              <a:rPr lang="en-US" b="1" dirty="0"/>
            </a:br>
            <a:r>
              <a:rPr lang="en-US" b="1" dirty="0">
                <a:solidFill>
                  <a:schemeClr val="accent1">
                    <a:alpha val="99000"/>
                  </a:schemeClr>
                </a:solidFill>
              </a:rPr>
              <a:t>Network Control – Route Rules</a:t>
            </a:r>
            <a:endParaRPr lang="en-US" dirty="0"/>
          </a:p>
        </p:txBody>
      </p:sp>
      <p:sp>
        <p:nvSpPr>
          <p:cNvPr id="3" name="Content Placeholder 2">
            <a:extLst>
              <a:ext uri="{FF2B5EF4-FFF2-40B4-BE49-F238E27FC236}">
                <a16:creationId xmlns:a16="http://schemas.microsoft.com/office/drawing/2014/main" id="{0400CB49-D61C-3B45-9B39-FE13E957040E}"/>
              </a:ext>
            </a:extLst>
          </p:cNvPr>
          <p:cNvSpPr>
            <a:spLocks noGrp="1"/>
          </p:cNvSpPr>
          <p:nvPr>
            <p:ph sz="half" idx="1"/>
          </p:nvPr>
        </p:nvSpPr>
        <p:spPr>
          <a:xfrm>
            <a:off x="333575" y="1303867"/>
            <a:ext cx="4038600" cy="3180713"/>
          </a:xfrm>
        </p:spPr>
        <p:txBody>
          <a:bodyPr/>
          <a:lstStyle/>
          <a:p>
            <a:r>
              <a:rPr lang="en-US" dirty="0"/>
              <a:t>Each subnet can have a unique Route Table</a:t>
            </a:r>
          </a:p>
          <a:p>
            <a:r>
              <a:rPr lang="en-US" dirty="0"/>
              <a:t>Direct traffic out of the VPC</a:t>
            </a:r>
          </a:p>
          <a:p>
            <a:pPr lvl="1"/>
            <a:r>
              <a:rPr lang="en-US" dirty="0"/>
              <a:t>IGW</a:t>
            </a:r>
          </a:p>
          <a:p>
            <a:pPr lvl="1"/>
            <a:r>
              <a:rPr lang="en-US" dirty="0"/>
              <a:t>VGW</a:t>
            </a:r>
          </a:p>
          <a:p>
            <a:pPr lvl="1"/>
            <a:r>
              <a:rPr lang="en-US" dirty="0"/>
              <a:t>VPC Endpoints</a:t>
            </a:r>
          </a:p>
          <a:p>
            <a:pPr lvl="1"/>
            <a:r>
              <a:rPr lang="en-US" dirty="0"/>
              <a:t>Direct Connect</a:t>
            </a:r>
          </a:p>
          <a:p>
            <a:pPr lvl="1"/>
            <a:r>
              <a:rPr lang="en-US" dirty="0"/>
              <a:t>VPC Peering</a:t>
            </a:r>
          </a:p>
        </p:txBody>
      </p:sp>
      <p:pic>
        <p:nvPicPr>
          <p:cNvPr id="5" name="Picture 4">
            <a:extLst>
              <a:ext uri="{FF2B5EF4-FFF2-40B4-BE49-F238E27FC236}">
                <a16:creationId xmlns:a16="http://schemas.microsoft.com/office/drawing/2014/main" id="{11D40568-6378-7745-9B95-99F2A38A4FD4}"/>
              </a:ext>
            </a:extLst>
          </p:cNvPr>
          <p:cNvPicPr>
            <a:picLocks noChangeAspect="1"/>
          </p:cNvPicPr>
          <p:nvPr/>
        </p:nvPicPr>
        <p:blipFill>
          <a:blip r:embed="rId2"/>
          <a:stretch>
            <a:fillRect/>
          </a:stretch>
        </p:blipFill>
        <p:spPr>
          <a:xfrm>
            <a:off x="4708942" y="1434244"/>
            <a:ext cx="4231858" cy="2291089"/>
          </a:xfrm>
          <a:prstGeom prst="rect">
            <a:avLst/>
          </a:prstGeom>
        </p:spPr>
      </p:pic>
    </p:spTree>
    <p:extLst>
      <p:ext uri="{BB962C8B-B14F-4D97-AF65-F5344CB8AC3E}">
        <p14:creationId xmlns:p14="http://schemas.microsoft.com/office/powerpoint/2010/main" val="4067679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2642"/>
            <a:ext cx="8382000" cy="789447"/>
          </a:xfrm>
        </p:spPr>
        <p:txBody>
          <a:bodyPr>
            <a:normAutofit fontScale="90000"/>
          </a:bodyPr>
          <a:lstStyle/>
          <a:p>
            <a:r>
              <a:rPr lang="en-US" b="1" dirty="0">
                <a:solidFill>
                  <a:schemeClr val="bg2"/>
                </a:solidFill>
                <a:latin typeface="Amazon Ember" charset="0"/>
                <a:ea typeface="Amazon Ember" charset="0"/>
                <a:cs typeface="Amazon Ember" charset="0"/>
              </a:rPr>
              <a:t>Network Building Blocks</a:t>
            </a:r>
            <a:br>
              <a:rPr lang="en-US" b="1" dirty="0">
                <a:solidFill>
                  <a:schemeClr val="bg2"/>
                </a:solidFill>
                <a:latin typeface="Amazon Ember" charset="0"/>
                <a:ea typeface="Amazon Ember" charset="0"/>
                <a:cs typeface="Amazon Ember" charset="0"/>
              </a:rPr>
            </a:br>
            <a:r>
              <a:rPr lang="en-US" sz="2700" b="1" dirty="0">
                <a:solidFill>
                  <a:schemeClr val="accent1"/>
                </a:solidFill>
                <a:latin typeface="Amazon Ember" charset="0"/>
                <a:ea typeface="Amazon Ember" charset="0"/>
                <a:cs typeface="Amazon Ember" charset="0"/>
              </a:rPr>
              <a:t>VPC Gateways – Internet Gateway (IGW)</a:t>
            </a:r>
          </a:p>
        </p:txBody>
      </p:sp>
      <p:sp>
        <p:nvSpPr>
          <p:cNvPr id="40" name="Rounded Rectangle 39">
            <a:extLst>
              <a:ext uri="{FF2B5EF4-FFF2-40B4-BE49-F238E27FC236}">
                <a16:creationId xmlns:a16="http://schemas.microsoft.com/office/drawing/2014/main" id="{78FA5373-0F6B-9144-BF53-619E3DCD103D}"/>
              </a:ext>
            </a:extLst>
          </p:cNvPr>
          <p:cNvSpPr/>
          <p:nvPr/>
        </p:nvSpPr>
        <p:spPr>
          <a:xfrm>
            <a:off x="1720637" y="1839559"/>
            <a:ext cx="6078209" cy="3200500"/>
          </a:xfrm>
          <a:prstGeom prst="roundRect">
            <a:avLst>
              <a:gd name="adj" fmla="val 2398"/>
            </a:avLst>
          </a:prstGeom>
          <a:solidFill>
            <a:schemeClr val="tx1">
              <a:lumMod val="50000"/>
            </a:schemeClr>
          </a:solidFill>
          <a:ln w="6350">
            <a:solidFill>
              <a:schemeClr val="accent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34" name="Rounded Rectangle 33">
            <a:extLst>
              <a:ext uri="{FF2B5EF4-FFF2-40B4-BE49-F238E27FC236}">
                <a16:creationId xmlns:a16="http://schemas.microsoft.com/office/drawing/2014/main" id="{BC66025C-480F-0E44-B78B-AD5139B45B80}"/>
              </a:ext>
            </a:extLst>
          </p:cNvPr>
          <p:cNvSpPr/>
          <p:nvPr/>
        </p:nvSpPr>
        <p:spPr>
          <a:xfrm>
            <a:off x="1996311" y="2204654"/>
            <a:ext cx="5526860" cy="2553146"/>
          </a:xfrm>
          <a:prstGeom prst="roundRect">
            <a:avLst>
              <a:gd name="adj" fmla="val 366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36" name="Rounded Rectangle 35">
            <a:extLst>
              <a:ext uri="{FF2B5EF4-FFF2-40B4-BE49-F238E27FC236}">
                <a16:creationId xmlns:a16="http://schemas.microsoft.com/office/drawing/2014/main" id="{078CF801-6E0E-0942-B255-3D9B21A84241}"/>
              </a:ext>
            </a:extLst>
          </p:cNvPr>
          <p:cNvSpPr/>
          <p:nvPr/>
        </p:nvSpPr>
        <p:spPr>
          <a:xfrm>
            <a:off x="2251696" y="2534546"/>
            <a:ext cx="5016091" cy="820216"/>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38" name="Rounded Rectangle 37">
            <a:extLst>
              <a:ext uri="{FF2B5EF4-FFF2-40B4-BE49-F238E27FC236}">
                <a16:creationId xmlns:a16="http://schemas.microsoft.com/office/drawing/2014/main" id="{5992853D-893C-824F-A698-4D5FE384ADE0}"/>
              </a:ext>
            </a:extLst>
          </p:cNvPr>
          <p:cNvSpPr/>
          <p:nvPr/>
        </p:nvSpPr>
        <p:spPr>
          <a:xfrm>
            <a:off x="2251696" y="3180382"/>
            <a:ext cx="5016091"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Public Subnet</a:t>
            </a:r>
          </a:p>
        </p:txBody>
      </p:sp>
      <p:pic>
        <p:nvPicPr>
          <p:cNvPr id="39" name="Picture 38">
            <a:extLst>
              <a:ext uri="{FF2B5EF4-FFF2-40B4-BE49-F238E27FC236}">
                <a16:creationId xmlns:a16="http://schemas.microsoft.com/office/drawing/2014/main" id="{DB9AA236-2226-5145-AB63-B72EEA2BC4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5218" y="1916238"/>
            <a:ext cx="599170" cy="386488"/>
          </a:xfrm>
          <a:prstGeom prst="rect">
            <a:avLst/>
          </a:prstGeom>
        </p:spPr>
      </p:pic>
      <p:pic>
        <p:nvPicPr>
          <p:cNvPr id="41" name="Picture 40">
            <a:extLst>
              <a:ext uri="{FF2B5EF4-FFF2-40B4-BE49-F238E27FC236}">
                <a16:creationId xmlns:a16="http://schemas.microsoft.com/office/drawing/2014/main" id="{8E65E3BA-9FFF-BE4A-82D2-94487ADB91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3967" y="1477353"/>
            <a:ext cx="603504" cy="393954"/>
          </a:xfrm>
          <a:prstGeom prst="rect">
            <a:avLst/>
          </a:prstGeom>
        </p:spPr>
      </p:pic>
      <p:cxnSp>
        <p:nvCxnSpPr>
          <p:cNvPr id="60" name="Elbow Connector 40">
            <a:extLst>
              <a:ext uri="{FF2B5EF4-FFF2-40B4-BE49-F238E27FC236}">
                <a16:creationId xmlns:a16="http://schemas.microsoft.com/office/drawing/2014/main" id="{C4AF356F-7170-7549-AE70-9FEB17471ABB}"/>
              </a:ext>
            </a:extLst>
          </p:cNvPr>
          <p:cNvCxnSpPr>
            <a:cxnSpLocks/>
            <a:stCxn id="74" idx="0"/>
            <a:endCxn id="70" idx="2"/>
          </p:cNvCxnSpPr>
          <p:nvPr/>
        </p:nvCxnSpPr>
        <p:spPr>
          <a:xfrm rot="16200000" flipV="1">
            <a:off x="3135169" y="2132171"/>
            <a:ext cx="299916" cy="364214"/>
          </a:xfrm>
          <a:prstGeom prst="bentConnector3">
            <a:avLst>
              <a:gd name="adj1" fmla="val 50000"/>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2" name="Elbow Connector 40">
            <a:extLst>
              <a:ext uri="{FF2B5EF4-FFF2-40B4-BE49-F238E27FC236}">
                <a16:creationId xmlns:a16="http://schemas.microsoft.com/office/drawing/2014/main" id="{7D7DC2B4-F385-AB46-AD5F-9A7BBBAB68F8}"/>
              </a:ext>
            </a:extLst>
          </p:cNvPr>
          <p:cNvCxnSpPr>
            <a:cxnSpLocks/>
            <a:stCxn id="73" idx="2"/>
            <a:endCxn id="70" idx="0"/>
          </p:cNvCxnSpPr>
          <p:nvPr/>
        </p:nvCxnSpPr>
        <p:spPr>
          <a:xfrm rot="16200000" flipH="1">
            <a:off x="2937211" y="1605318"/>
            <a:ext cx="331519" cy="100"/>
          </a:xfrm>
          <a:prstGeom prst="curvedConnector3">
            <a:avLst>
              <a:gd name="adj1" fmla="val 50000"/>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3" name="Rounded Rectangle 62">
            <a:extLst>
              <a:ext uri="{FF2B5EF4-FFF2-40B4-BE49-F238E27FC236}">
                <a16:creationId xmlns:a16="http://schemas.microsoft.com/office/drawing/2014/main" id="{E484A953-9DC7-B843-BEB2-E69FC8B319DD}"/>
              </a:ext>
            </a:extLst>
          </p:cNvPr>
          <p:cNvSpPr/>
          <p:nvPr/>
        </p:nvSpPr>
        <p:spPr>
          <a:xfrm>
            <a:off x="2251796" y="3530893"/>
            <a:ext cx="5015890" cy="822960"/>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nvGrpSpPr>
          <p:cNvPr id="7" name="Group 6">
            <a:extLst>
              <a:ext uri="{FF2B5EF4-FFF2-40B4-BE49-F238E27FC236}">
                <a16:creationId xmlns:a16="http://schemas.microsoft.com/office/drawing/2014/main" id="{F6A0257C-F86B-D942-9FDC-0D0BD8783250}"/>
              </a:ext>
            </a:extLst>
          </p:cNvPr>
          <p:cNvGrpSpPr/>
          <p:nvPr/>
        </p:nvGrpSpPr>
        <p:grpSpPr>
          <a:xfrm>
            <a:off x="2371241" y="3736994"/>
            <a:ext cx="2161006" cy="393865"/>
            <a:chOff x="3159182" y="3638765"/>
            <a:chExt cx="2161006" cy="393865"/>
          </a:xfrm>
        </p:grpSpPr>
        <p:pic>
          <p:nvPicPr>
            <p:cNvPr id="64" name="Picture 63">
              <a:extLst>
                <a:ext uri="{FF2B5EF4-FFF2-40B4-BE49-F238E27FC236}">
                  <a16:creationId xmlns:a16="http://schemas.microsoft.com/office/drawing/2014/main" id="{8D8F3B2E-A05D-A346-B294-730D4BC08B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9182" y="3638765"/>
              <a:ext cx="379798" cy="393865"/>
            </a:xfrm>
            <a:prstGeom prst="rect">
              <a:avLst/>
            </a:prstGeom>
          </p:spPr>
        </p:pic>
        <p:sp>
          <p:nvSpPr>
            <p:cNvPr id="65" name="TextBox 37">
              <a:extLst>
                <a:ext uri="{FF2B5EF4-FFF2-40B4-BE49-F238E27FC236}">
                  <a16:creationId xmlns:a16="http://schemas.microsoft.com/office/drawing/2014/main" id="{10C4881F-A2BA-8F4A-8517-E0E73AF7C7C5}"/>
                </a:ext>
              </a:extLst>
            </p:cNvPr>
            <p:cNvSpPr txBox="1">
              <a:spLocks noChangeArrowheads="1"/>
            </p:cNvSpPr>
            <p:nvPr/>
          </p:nvSpPr>
          <p:spPr bwMode="auto">
            <a:xfrm>
              <a:off x="3496886" y="3697198"/>
              <a:ext cx="1823302" cy="276999"/>
            </a:xfrm>
            <a:prstGeom prst="rect">
              <a:avLst/>
            </a:prstGeom>
            <a:noFill/>
            <a:ln w="9525">
              <a:noFill/>
              <a:miter lim="800000"/>
              <a:headEnd/>
              <a:tailEnd/>
            </a:ln>
          </p:spPr>
          <p:txBody>
            <a:bodyPr wrap="square">
              <a:spAutoFit/>
            </a:bodyPr>
            <a:lstStyle/>
            <a:p>
              <a:r>
                <a:rPr lang="en-US" sz="1200" dirty="0">
                  <a:solidFill>
                    <a:schemeClr val="bg1"/>
                  </a:solidFill>
                  <a:latin typeface="Amazon Ember" charset="0"/>
                  <a:ea typeface="Amazon Ember" charset="0"/>
                  <a:cs typeface="Amazon Ember" charset="0"/>
                </a:rPr>
                <a:t>Private IP: 10.0.20.9</a:t>
              </a:r>
            </a:p>
          </p:txBody>
        </p:sp>
      </p:grpSp>
      <p:sp>
        <p:nvSpPr>
          <p:cNvPr id="66" name="Rounded Rectangle 65">
            <a:extLst>
              <a:ext uri="{FF2B5EF4-FFF2-40B4-BE49-F238E27FC236}">
                <a16:creationId xmlns:a16="http://schemas.microsoft.com/office/drawing/2014/main" id="{98393102-7F68-874C-84BD-7528B7B846B8}"/>
              </a:ext>
            </a:extLst>
          </p:cNvPr>
          <p:cNvSpPr/>
          <p:nvPr/>
        </p:nvSpPr>
        <p:spPr>
          <a:xfrm>
            <a:off x="2251796" y="4175960"/>
            <a:ext cx="5015890"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Private Subnet</a:t>
            </a:r>
          </a:p>
        </p:txBody>
      </p:sp>
      <p:sp>
        <p:nvSpPr>
          <p:cNvPr id="67" name="Rounded Rectangle 66">
            <a:extLst>
              <a:ext uri="{FF2B5EF4-FFF2-40B4-BE49-F238E27FC236}">
                <a16:creationId xmlns:a16="http://schemas.microsoft.com/office/drawing/2014/main" id="{25137FFB-8606-B942-9445-19C5F0C6D681}"/>
              </a:ext>
            </a:extLst>
          </p:cNvPr>
          <p:cNvSpPr/>
          <p:nvPr/>
        </p:nvSpPr>
        <p:spPr>
          <a:xfrm>
            <a:off x="1996312" y="4586534"/>
            <a:ext cx="5526858"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 – Virtual Private Cloud</a:t>
            </a:r>
          </a:p>
        </p:txBody>
      </p:sp>
      <p:sp>
        <p:nvSpPr>
          <p:cNvPr id="68" name="Rounded Rectangle 67">
            <a:extLst>
              <a:ext uri="{FF2B5EF4-FFF2-40B4-BE49-F238E27FC236}">
                <a16:creationId xmlns:a16="http://schemas.microsoft.com/office/drawing/2014/main" id="{1CF09E71-4E58-9F44-8626-422A21C115FA}"/>
              </a:ext>
            </a:extLst>
          </p:cNvPr>
          <p:cNvSpPr/>
          <p:nvPr/>
        </p:nvSpPr>
        <p:spPr>
          <a:xfrm>
            <a:off x="1720636" y="4862165"/>
            <a:ext cx="6078211" cy="177893"/>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AWS Cloud</a:t>
            </a:r>
          </a:p>
        </p:txBody>
      </p:sp>
      <p:sp>
        <p:nvSpPr>
          <p:cNvPr id="69" name="Rounded Rectangle 68">
            <a:extLst>
              <a:ext uri="{FF2B5EF4-FFF2-40B4-BE49-F238E27FC236}">
                <a16:creationId xmlns:a16="http://schemas.microsoft.com/office/drawing/2014/main" id="{367D2F07-DAFB-7245-9696-8B32B0599BB1}"/>
              </a:ext>
            </a:extLst>
          </p:cNvPr>
          <p:cNvSpPr/>
          <p:nvPr/>
        </p:nvSpPr>
        <p:spPr>
          <a:xfrm>
            <a:off x="2858845" y="1839558"/>
            <a:ext cx="2036507"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Internet Gateway</a:t>
            </a:r>
          </a:p>
        </p:txBody>
      </p:sp>
      <p:pic>
        <p:nvPicPr>
          <p:cNvPr id="70" name="Picture 69">
            <a:extLst>
              <a:ext uri="{FF2B5EF4-FFF2-40B4-BE49-F238E27FC236}">
                <a16:creationId xmlns:a16="http://schemas.microsoft.com/office/drawing/2014/main" id="{9E4081D3-E04D-4143-B5ED-6DB5DF276A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15497" y="1771128"/>
            <a:ext cx="375045" cy="393192"/>
          </a:xfrm>
          <a:prstGeom prst="rect">
            <a:avLst/>
          </a:prstGeom>
        </p:spPr>
      </p:pic>
      <p:grpSp>
        <p:nvGrpSpPr>
          <p:cNvPr id="8" name="Group 7">
            <a:extLst>
              <a:ext uri="{FF2B5EF4-FFF2-40B4-BE49-F238E27FC236}">
                <a16:creationId xmlns:a16="http://schemas.microsoft.com/office/drawing/2014/main" id="{1A69392A-2628-084E-9619-6538C79D589E}"/>
              </a:ext>
            </a:extLst>
          </p:cNvPr>
          <p:cNvGrpSpPr/>
          <p:nvPr/>
        </p:nvGrpSpPr>
        <p:grpSpPr>
          <a:xfrm>
            <a:off x="2371241" y="2761715"/>
            <a:ext cx="2161006" cy="393865"/>
            <a:chOff x="3159182" y="2663348"/>
            <a:chExt cx="2161006" cy="393865"/>
          </a:xfrm>
        </p:grpSpPr>
        <p:pic>
          <p:nvPicPr>
            <p:cNvPr id="59" name="Picture 58">
              <a:extLst>
                <a:ext uri="{FF2B5EF4-FFF2-40B4-BE49-F238E27FC236}">
                  <a16:creationId xmlns:a16="http://schemas.microsoft.com/office/drawing/2014/main" id="{E86D78E7-7B04-6343-A8DA-89AED05FFE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9182" y="2663348"/>
              <a:ext cx="379798" cy="393865"/>
            </a:xfrm>
            <a:prstGeom prst="rect">
              <a:avLst/>
            </a:prstGeom>
          </p:spPr>
        </p:pic>
        <p:sp>
          <p:nvSpPr>
            <p:cNvPr id="71" name="TextBox 37">
              <a:extLst>
                <a:ext uri="{FF2B5EF4-FFF2-40B4-BE49-F238E27FC236}">
                  <a16:creationId xmlns:a16="http://schemas.microsoft.com/office/drawing/2014/main" id="{FDA9DB7A-9C95-6744-A752-315B25C53A36}"/>
                </a:ext>
              </a:extLst>
            </p:cNvPr>
            <p:cNvSpPr txBox="1">
              <a:spLocks noChangeArrowheads="1"/>
            </p:cNvSpPr>
            <p:nvPr/>
          </p:nvSpPr>
          <p:spPr bwMode="auto">
            <a:xfrm>
              <a:off x="3496886" y="2721781"/>
              <a:ext cx="1823302" cy="276999"/>
            </a:xfrm>
            <a:prstGeom prst="rect">
              <a:avLst/>
            </a:prstGeom>
            <a:noFill/>
            <a:ln w="9525">
              <a:noFill/>
              <a:miter lim="800000"/>
              <a:headEnd/>
              <a:tailEnd/>
            </a:ln>
          </p:spPr>
          <p:txBody>
            <a:bodyPr wrap="square">
              <a:spAutoFit/>
            </a:bodyPr>
            <a:lstStyle/>
            <a:p>
              <a:r>
                <a:rPr lang="en-US" sz="1200" dirty="0">
                  <a:solidFill>
                    <a:schemeClr val="bg1"/>
                  </a:solidFill>
                  <a:latin typeface="Amazon Ember" charset="0"/>
                  <a:ea typeface="Amazon Ember" charset="0"/>
                  <a:cs typeface="Amazon Ember" charset="0"/>
                </a:rPr>
                <a:t>Private IP: 10.0.10.6</a:t>
              </a:r>
            </a:p>
          </p:txBody>
        </p:sp>
      </p:grpSp>
      <p:sp>
        <p:nvSpPr>
          <p:cNvPr id="72" name="Rounded Rectangle 71">
            <a:extLst>
              <a:ext uri="{FF2B5EF4-FFF2-40B4-BE49-F238E27FC236}">
                <a16:creationId xmlns:a16="http://schemas.microsoft.com/office/drawing/2014/main" id="{D96800AD-E2D5-4947-BEB7-919DF6074575}"/>
              </a:ext>
            </a:extLst>
          </p:cNvPr>
          <p:cNvSpPr/>
          <p:nvPr/>
        </p:nvSpPr>
        <p:spPr>
          <a:xfrm>
            <a:off x="2653563" y="1088173"/>
            <a:ext cx="2193444"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Public Internet</a:t>
            </a:r>
          </a:p>
        </p:txBody>
      </p:sp>
      <p:pic>
        <p:nvPicPr>
          <p:cNvPr id="73" name="Picture 72">
            <a:extLst>
              <a:ext uri="{FF2B5EF4-FFF2-40B4-BE49-F238E27FC236}">
                <a16:creationId xmlns:a16="http://schemas.microsoft.com/office/drawing/2014/main" id="{641071A4-21FE-8943-870D-AD0C25975F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38605" y="962089"/>
            <a:ext cx="728629" cy="477520"/>
          </a:xfrm>
          <a:prstGeom prst="rect">
            <a:avLst/>
          </a:prstGeom>
        </p:spPr>
      </p:pic>
      <p:grpSp>
        <p:nvGrpSpPr>
          <p:cNvPr id="13" name="Group 12">
            <a:extLst>
              <a:ext uri="{FF2B5EF4-FFF2-40B4-BE49-F238E27FC236}">
                <a16:creationId xmlns:a16="http://schemas.microsoft.com/office/drawing/2014/main" id="{11F5FF29-D868-5E44-A3BF-662815C89001}"/>
              </a:ext>
            </a:extLst>
          </p:cNvPr>
          <p:cNvGrpSpPr/>
          <p:nvPr/>
        </p:nvGrpSpPr>
        <p:grpSpPr>
          <a:xfrm>
            <a:off x="2098810" y="2464236"/>
            <a:ext cx="2736847" cy="244470"/>
            <a:chOff x="306440" y="2655210"/>
            <a:chExt cx="2736847" cy="244470"/>
          </a:xfrm>
        </p:grpSpPr>
        <p:sp>
          <p:nvSpPr>
            <p:cNvPr id="74" name="Rounded Rectangle 73">
              <a:extLst>
                <a:ext uri="{FF2B5EF4-FFF2-40B4-BE49-F238E27FC236}">
                  <a16:creationId xmlns:a16="http://schemas.microsoft.com/office/drawing/2014/main" id="{5AAEFC31-BD2D-714D-87E9-16A8F3D2664F}"/>
                </a:ext>
              </a:extLst>
            </p:cNvPr>
            <p:cNvSpPr/>
            <p:nvPr/>
          </p:nvSpPr>
          <p:spPr>
            <a:xfrm>
              <a:off x="306440" y="2655210"/>
              <a:ext cx="2736847"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Elastic IP: 198.51.100.2</a:t>
              </a:r>
            </a:p>
          </p:txBody>
        </p:sp>
        <p:pic>
          <p:nvPicPr>
            <p:cNvPr id="75" name="Picture 74">
              <a:extLst>
                <a:ext uri="{FF2B5EF4-FFF2-40B4-BE49-F238E27FC236}">
                  <a16:creationId xmlns:a16="http://schemas.microsoft.com/office/drawing/2014/main" id="{36352DDD-3566-444A-85DE-F62006F417F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1453" y="2708204"/>
              <a:ext cx="544782" cy="160230"/>
            </a:xfrm>
            <a:prstGeom prst="rect">
              <a:avLst/>
            </a:prstGeom>
          </p:spPr>
        </p:pic>
      </p:grpSp>
      <p:grpSp>
        <p:nvGrpSpPr>
          <p:cNvPr id="10" name="Group 9">
            <a:extLst>
              <a:ext uri="{FF2B5EF4-FFF2-40B4-BE49-F238E27FC236}">
                <a16:creationId xmlns:a16="http://schemas.microsoft.com/office/drawing/2014/main" id="{2C160D4E-1206-4044-B200-56AF8A46352E}"/>
              </a:ext>
            </a:extLst>
          </p:cNvPr>
          <p:cNvGrpSpPr/>
          <p:nvPr/>
        </p:nvGrpSpPr>
        <p:grpSpPr>
          <a:xfrm>
            <a:off x="4871221" y="2761715"/>
            <a:ext cx="2161006" cy="393865"/>
            <a:chOff x="5381050" y="2663348"/>
            <a:chExt cx="2161006" cy="393865"/>
          </a:xfrm>
        </p:grpSpPr>
        <p:pic>
          <p:nvPicPr>
            <p:cNvPr id="76" name="Picture 75">
              <a:extLst>
                <a:ext uri="{FF2B5EF4-FFF2-40B4-BE49-F238E27FC236}">
                  <a16:creationId xmlns:a16="http://schemas.microsoft.com/office/drawing/2014/main" id="{7BEB6DB5-35C1-3A44-B8CD-AA9F5BE57F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1050" y="2663348"/>
              <a:ext cx="379798" cy="393865"/>
            </a:xfrm>
            <a:prstGeom prst="rect">
              <a:avLst/>
            </a:prstGeom>
          </p:spPr>
        </p:pic>
        <p:sp>
          <p:nvSpPr>
            <p:cNvPr id="77" name="TextBox 37">
              <a:extLst>
                <a:ext uri="{FF2B5EF4-FFF2-40B4-BE49-F238E27FC236}">
                  <a16:creationId xmlns:a16="http://schemas.microsoft.com/office/drawing/2014/main" id="{11341F03-0643-D54F-AC56-9774DBB13C4E}"/>
                </a:ext>
              </a:extLst>
            </p:cNvPr>
            <p:cNvSpPr txBox="1">
              <a:spLocks noChangeArrowheads="1"/>
            </p:cNvSpPr>
            <p:nvPr/>
          </p:nvSpPr>
          <p:spPr bwMode="auto">
            <a:xfrm>
              <a:off x="5718754" y="2721781"/>
              <a:ext cx="1823302" cy="276999"/>
            </a:xfrm>
            <a:prstGeom prst="rect">
              <a:avLst/>
            </a:prstGeom>
            <a:noFill/>
            <a:ln w="9525">
              <a:noFill/>
              <a:miter lim="800000"/>
              <a:headEnd/>
              <a:tailEnd/>
            </a:ln>
          </p:spPr>
          <p:txBody>
            <a:bodyPr wrap="square">
              <a:spAutoFit/>
            </a:bodyPr>
            <a:lstStyle/>
            <a:p>
              <a:r>
                <a:rPr lang="en-US" sz="1200" dirty="0">
                  <a:solidFill>
                    <a:schemeClr val="bg1"/>
                  </a:solidFill>
                  <a:latin typeface="Amazon Ember" charset="0"/>
                  <a:ea typeface="Amazon Ember" charset="0"/>
                  <a:cs typeface="Amazon Ember" charset="0"/>
                </a:rPr>
                <a:t>Private IP: 10.0.10.7</a:t>
              </a:r>
            </a:p>
          </p:txBody>
        </p:sp>
      </p:grpSp>
      <p:grpSp>
        <p:nvGrpSpPr>
          <p:cNvPr id="6" name="Group 5">
            <a:extLst>
              <a:ext uri="{FF2B5EF4-FFF2-40B4-BE49-F238E27FC236}">
                <a16:creationId xmlns:a16="http://schemas.microsoft.com/office/drawing/2014/main" id="{20D99BB2-395A-504E-8615-BC2342F03D64}"/>
              </a:ext>
            </a:extLst>
          </p:cNvPr>
          <p:cNvGrpSpPr/>
          <p:nvPr/>
        </p:nvGrpSpPr>
        <p:grpSpPr>
          <a:xfrm>
            <a:off x="4871221" y="3736994"/>
            <a:ext cx="2161006" cy="393865"/>
            <a:chOff x="5381050" y="3638765"/>
            <a:chExt cx="2161006" cy="393865"/>
          </a:xfrm>
        </p:grpSpPr>
        <p:pic>
          <p:nvPicPr>
            <p:cNvPr id="78" name="Picture 77">
              <a:extLst>
                <a:ext uri="{FF2B5EF4-FFF2-40B4-BE49-F238E27FC236}">
                  <a16:creationId xmlns:a16="http://schemas.microsoft.com/office/drawing/2014/main" id="{9AAD216C-DF45-6342-983E-2CD90A8418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1050" y="3638765"/>
              <a:ext cx="379798" cy="393865"/>
            </a:xfrm>
            <a:prstGeom prst="rect">
              <a:avLst/>
            </a:prstGeom>
          </p:spPr>
        </p:pic>
        <p:sp>
          <p:nvSpPr>
            <p:cNvPr id="79" name="TextBox 37">
              <a:extLst>
                <a:ext uri="{FF2B5EF4-FFF2-40B4-BE49-F238E27FC236}">
                  <a16:creationId xmlns:a16="http://schemas.microsoft.com/office/drawing/2014/main" id="{027168A2-0A6C-6D40-80F5-C6ADA676DBFD}"/>
                </a:ext>
              </a:extLst>
            </p:cNvPr>
            <p:cNvSpPr txBox="1">
              <a:spLocks noChangeArrowheads="1"/>
            </p:cNvSpPr>
            <p:nvPr/>
          </p:nvSpPr>
          <p:spPr bwMode="auto">
            <a:xfrm>
              <a:off x="5718754" y="3697198"/>
              <a:ext cx="1823302" cy="276999"/>
            </a:xfrm>
            <a:prstGeom prst="rect">
              <a:avLst/>
            </a:prstGeom>
            <a:noFill/>
            <a:ln w="9525">
              <a:noFill/>
              <a:miter lim="800000"/>
              <a:headEnd/>
              <a:tailEnd/>
            </a:ln>
          </p:spPr>
          <p:txBody>
            <a:bodyPr wrap="square">
              <a:spAutoFit/>
            </a:bodyPr>
            <a:lstStyle/>
            <a:p>
              <a:r>
                <a:rPr lang="en-US" sz="1200" dirty="0">
                  <a:solidFill>
                    <a:schemeClr val="bg1"/>
                  </a:solidFill>
                  <a:latin typeface="Amazon Ember" charset="0"/>
                  <a:ea typeface="Amazon Ember" charset="0"/>
                  <a:cs typeface="Amazon Ember" charset="0"/>
                </a:rPr>
                <a:t>Private IP: 10.0.20.9</a:t>
              </a:r>
            </a:p>
          </p:txBody>
        </p:sp>
      </p:grpSp>
    </p:spTree>
    <p:extLst>
      <p:ext uri="{BB962C8B-B14F-4D97-AF65-F5344CB8AC3E}">
        <p14:creationId xmlns:p14="http://schemas.microsoft.com/office/powerpoint/2010/main" val="22475786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2642"/>
            <a:ext cx="8382000" cy="789447"/>
          </a:xfrm>
        </p:spPr>
        <p:txBody>
          <a:bodyPr>
            <a:normAutofit fontScale="90000"/>
          </a:bodyPr>
          <a:lstStyle/>
          <a:p>
            <a:r>
              <a:rPr lang="en-US" b="1" dirty="0">
                <a:solidFill>
                  <a:schemeClr val="bg2"/>
                </a:solidFill>
                <a:latin typeface="Amazon Ember" charset="0"/>
                <a:ea typeface="Amazon Ember" charset="0"/>
                <a:cs typeface="Amazon Ember" charset="0"/>
              </a:rPr>
              <a:t>Network Building Blocks</a:t>
            </a:r>
            <a:br>
              <a:rPr lang="en-US" b="1" dirty="0">
                <a:solidFill>
                  <a:schemeClr val="bg2"/>
                </a:solidFill>
                <a:latin typeface="Amazon Ember" charset="0"/>
                <a:ea typeface="Amazon Ember" charset="0"/>
                <a:cs typeface="Amazon Ember" charset="0"/>
              </a:rPr>
            </a:br>
            <a:r>
              <a:rPr lang="en-US" sz="2700" b="1" dirty="0">
                <a:solidFill>
                  <a:schemeClr val="accent1"/>
                </a:solidFill>
                <a:latin typeface="Amazon Ember" charset="0"/>
                <a:ea typeface="Amazon Ember" charset="0"/>
                <a:cs typeface="Amazon Ember" charset="0"/>
              </a:rPr>
              <a:t>Connecting to Instances – Elastic IP Address</a:t>
            </a:r>
          </a:p>
        </p:txBody>
      </p:sp>
      <p:sp>
        <p:nvSpPr>
          <p:cNvPr id="40" name="Rounded Rectangle 39">
            <a:extLst>
              <a:ext uri="{FF2B5EF4-FFF2-40B4-BE49-F238E27FC236}">
                <a16:creationId xmlns:a16="http://schemas.microsoft.com/office/drawing/2014/main" id="{78FA5373-0F6B-9144-BF53-619E3DCD103D}"/>
              </a:ext>
            </a:extLst>
          </p:cNvPr>
          <p:cNvSpPr/>
          <p:nvPr/>
        </p:nvSpPr>
        <p:spPr>
          <a:xfrm>
            <a:off x="1720637" y="1839559"/>
            <a:ext cx="6078209" cy="3200500"/>
          </a:xfrm>
          <a:prstGeom prst="roundRect">
            <a:avLst>
              <a:gd name="adj" fmla="val 2398"/>
            </a:avLst>
          </a:prstGeom>
          <a:solidFill>
            <a:schemeClr val="tx1">
              <a:lumMod val="50000"/>
            </a:schemeClr>
          </a:solidFill>
          <a:ln w="6350">
            <a:solidFill>
              <a:schemeClr val="accent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34" name="Rounded Rectangle 33">
            <a:extLst>
              <a:ext uri="{FF2B5EF4-FFF2-40B4-BE49-F238E27FC236}">
                <a16:creationId xmlns:a16="http://schemas.microsoft.com/office/drawing/2014/main" id="{BC66025C-480F-0E44-B78B-AD5139B45B80}"/>
              </a:ext>
            </a:extLst>
          </p:cNvPr>
          <p:cNvSpPr/>
          <p:nvPr/>
        </p:nvSpPr>
        <p:spPr>
          <a:xfrm>
            <a:off x="1996311" y="2204654"/>
            <a:ext cx="5526860" cy="2553146"/>
          </a:xfrm>
          <a:prstGeom prst="roundRect">
            <a:avLst>
              <a:gd name="adj" fmla="val 366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36" name="Rounded Rectangle 35">
            <a:extLst>
              <a:ext uri="{FF2B5EF4-FFF2-40B4-BE49-F238E27FC236}">
                <a16:creationId xmlns:a16="http://schemas.microsoft.com/office/drawing/2014/main" id="{078CF801-6E0E-0942-B255-3D9B21A84241}"/>
              </a:ext>
            </a:extLst>
          </p:cNvPr>
          <p:cNvSpPr/>
          <p:nvPr/>
        </p:nvSpPr>
        <p:spPr>
          <a:xfrm>
            <a:off x="2251696" y="2534546"/>
            <a:ext cx="5016091" cy="820216"/>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38" name="Rounded Rectangle 37">
            <a:extLst>
              <a:ext uri="{FF2B5EF4-FFF2-40B4-BE49-F238E27FC236}">
                <a16:creationId xmlns:a16="http://schemas.microsoft.com/office/drawing/2014/main" id="{5992853D-893C-824F-A698-4D5FE384ADE0}"/>
              </a:ext>
            </a:extLst>
          </p:cNvPr>
          <p:cNvSpPr/>
          <p:nvPr/>
        </p:nvSpPr>
        <p:spPr>
          <a:xfrm>
            <a:off x="2251696" y="3180382"/>
            <a:ext cx="5016091"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Public Subnet</a:t>
            </a:r>
          </a:p>
        </p:txBody>
      </p:sp>
      <p:pic>
        <p:nvPicPr>
          <p:cNvPr id="39" name="Picture 38">
            <a:extLst>
              <a:ext uri="{FF2B5EF4-FFF2-40B4-BE49-F238E27FC236}">
                <a16:creationId xmlns:a16="http://schemas.microsoft.com/office/drawing/2014/main" id="{DB9AA236-2226-5145-AB63-B72EEA2BC4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5218" y="1916238"/>
            <a:ext cx="599170" cy="386488"/>
          </a:xfrm>
          <a:prstGeom prst="rect">
            <a:avLst/>
          </a:prstGeom>
        </p:spPr>
      </p:pic>
      <p:pic>
        <p:nvPicPr>
          <p:cNvPr id="41" name="Picture 40">
            <a:extLst>
              <a:ext uri="{FF2B5EF4-FFF2-40B4-BE49-F238E27FC236}">
                <a16:creationId xmlns:a16="http://schemas.microsoft.com/office/drawing/2014/main" id="{8E65E3BA-9FFF-BE4A-82D2-94487ADB91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3967" y="1477353"/>
            <a:ext cx="603504" cy="393954"/>
          </a:xfrm>
          <a:prstGeom prst="rect">
            <a:avLst/>
          </a:prstGeom>
        </p:spPr>
      </p:pic>
      <p:cxnSp>
        <p:nvCxnSpPr>
          <p:cNvPr id="60" name="Elbow Connector 40">
            <a:extLst>
              <a:ext uri="{FF2B5EF4-FFF2-40B4-BE49-F238E27FC236}">
                <a16:creationId xmlns:a16="http://schemas.microsoft.com/office/drawing/2014/main" id="{C4AF356F-7170-7549-AE70-9FEB17471ABB}"/>
              </a:ext>
            </a:extLst>
          </p:cNvPr>
          <p:cNvCxnSpPr>
            <a:cxnSpLocks/>
            <a:stCxn id="74" idx="0"/>
            <a:endCxn id="70" idx="2"/>
          </p:cNvCxnSpPr>
          <p:nvPr/>
        </p:nvCxnSpPr>
        <p:spPr>
          <a:xfrm rot="16200000" flipV="1">
            <a:off x="4420153" y="847187"/>
            <a:ext cx="299916" cy="2934181"/>
          </a:xfrm>
          <a:prstGeom prst="bentConnector3">
            <a:avLst>
              <a:gd name="adj1" fmla="val 50000"/>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2" name="Elbow Connector 40">
            <a:extLst>
              <a:ext uri="{FF2B5EF4-FFF2-40B4-BE49-F238E27FC236}">
                <a16:creationId xmlns:a16="http://schemas.microsoft.com/office/drawing/2014/main" id="{7D7DC2B4-F385-AB46-AD5F-9A7BBBAB68F8}"/>
              </a:ext>
            </a:extLst>
          </p:cNvPr>
          <p:cNvCxnSpPr>
            <a:cxnSpLocks/>
            <a:stCxn id="73" idx="2"/>
            <a:endCxn id="70" idx="0"/>
          </p:cNvCxnSpPr>
          <p:nvPr/>
        </p:nvCxnSpPr>
        <p:spPr>
          <a:xfrm rot="16200000" flipH="1">
            <a:off x="2937211" y="1605318"/>
            <a:ext cx="331519" cy="100"/>
          </a:xfrm>
          <a:prstGeom prst="curvedConnector3">
            <a:avLst>
              <a:gd name="adj1" fmla="val 50000"/>
            </a:avLst>
          </a:prstGeom>
          <a:ln>
            <a:solidFill>
              <a:schemeClr val="accent4"/>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3" name="Rounded Rectangle 62">
            <a:extLst>
              <a:ext uri="{FF2B5EF4-FFF2-40B4-BE49-F238E27FC236}">
                <a16:creationId xmlns:a16="http://schemas.microsoft.com/office/drawing/2014/main" id="{E484A953-9DC7-B843-BEB2-E69FC8B319DD}"/>
              </a:ext>
            </a:extLst>
          </p:cNvPr>
          <p:cNvSpPr/>
          <p:nvPr/>
        </p:nvSpPr>
        <p:spPr>
          <a:xfrm>
            <a:off x="2251796" y="3530893"/>
            <a:ext cx="5015890" cy="822960"/>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nvGrpSpPr>
          <p:cNvPr id="7" name="Group 6">
            <a:extLst>
              <a:ext uri="{FF2B5EF4-FFF2-40B4-BE49-F238E27FC236}">
                <a16:creationId xmlns:a16="http://schemas.microsoft.com/office/drawing/2014/main" id="{F6A0257C-F86B-D942-9FDC-0D0BD8783250}"/>
              </a:ext>
            </a:extLst>
          </p:cNvPr>
          <p:cNvGrpSpPr/>
          <p:nvPr/>
        </p:nvGrpSpPr>
        <p:grpSpPr>
          <a:xfrm>
            <a:off x="2371241" y="3736994"/>
            <a:ext cx="2161006" cy="393865"/>
            <a:chOff x="3159182" y="3638765"/>
            <a:chExt cx="2161006" cy="393865"/>
          </a:xfrm>
        </p:grpSpPr>
        <p:pic>
          <p:nvPicPr>
            <p:cNvPr id="64" name="Picture 63">
              <a:extLst>
                <a:ext uri="{FF2B5EF4-FFF2-40B4-BE49-F238E27FC236}">
                  <a16:creationId xmlns:a16="http://schemas.microsoft.com/office/drawing/2014/main" id="{8D8F3B2E-A05D-A346-B294-730D4BC08B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9182" y="3638765"/>
              <a:ext cx="379798" cy="393865"/>
            </a:xfrm>
            <a:prstGeom prst="rect">
              <a:avLst/>
            </a:prstGeom>
          </p:spPr>
        </p:pic>
        <p:sp>
          <p:nvSpPr>
            <p:cNvPr id="65" name="TextBox 37">
              <a:extLst>
                <a:ext uri="{FF2B5EF4-FFF2-40B4-BE49-F238E27FC236}">
                  <a16:creationId xmlns:a16="http://schemas.microsoft.com/office/drawing/2014/main" id="{10C4881F-A2BA-8F4A-8517-E0E73AF7C7C5}"/>
                </a:ext>
              </a:extLst>
            </p:cNvPr>
            <p:cNvSpPr txBox="1">
              <a:spLocks noChangeArrowheads="1"/>
            </p:cNvSpPr>
            <p:nvPr/>
          </p:nvSpPr>
          <p:spPr bwMode="auto">
            <a:xfrm>
              <a:off x="3496886" y="3697198"/>
              <a:ext cx="1823302" cy="276999"/>
            </a:xfrm>
            <a:prstGeom prst="rect">
              <a:avLst/>
            </a:prstGeom>
            <a:noFill/>
            <a:ln w="9525">
              <a:noFill/>
              <a:miter lim="800000"/>
              <a:headEnd/>
              <a:tailEnd/>
            </a:ln>
          </p:spPr>
          <p:txBody>
            <a:bodyPr wrap="square">
              <a:spAutoFit/>
            </a:bodyPr>
            <a:lstStyle/>
            <a:p>
              <a:r>
                <a:rPr lang="en-US" sz="1200" dirty="0">
                  <a:solidFill>
                    <a:schemeClr val="bg1"/>
                  </a:solidFill>
                  <a:latin typeface="Amazon Ember" charset="0"/>
                  <a:ea typeface="Amazon Ember" charset="0"/>
                  <a:cs typeface="Amazon Ember" charset="0"/>
                </a:rPr>
                <a:t>Private IP: 10.0.20.9</a:t>
              </a:r>
            </a:p>
          </p:txBody>
        </p:sp>
      </p:grpSp>
      <p:sp>
        <p:nvSpPr>
          <p:cNvPr id="66" name="Rounded Rectangle 65">
            <a:extLst>
              <a:ext uri="{FF2B5EF4-FFF2-40B4-BE49-F238E27FC236}">
                <a16:creationId xmlns:a16="http://schemas.microsoft.com/office/drawing/2014/main" id="{98393102-7F68-874C-84BD-7528B7B846B8}"/>
              </a:ext>
            </a:extLst>
          </p:cNvPr>
          <p:cNvSpPr/>
          <p:nvPr/>
        </p:nvSpPr>
        <p:spPr>
          <a:xfrm>
            <a:off x="2251796" y="4175960"/>
            <a:ext cx="5015890"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Private Subnet</a:t>
            </a:r>
          </a:p>
        </p:txBody>
      </p:sp>
      <p:sp>
        <p:nvSpPr>
          <p:cNvPr id="67" name="Rounded Rectangle 66">
            <a:extLst>
              <a:ext uri="{FF2B5EF4-FFF2-40B4-BE49-F238E27FC236}">
                <a16:creationId xmlns:a16="http://schemas.microsoft.com/office/drawing/2014/main" id="{25137FFB-8606-B942-9445-19C5F0C6D681}"/>
              </a:ext>
            </a:extLst>
          </p:cNvPr>
          <p:cNvSpPr/>
          <p:nvPr/>
        </p:nvSpPr>
        <p:spPr>
          <a:xfrm>
            <a:off x="1996312" y="4586534"/>
            <a:ext cx="5526858"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 – Virtual Private Cloud</a:t>
            </a:r>
          </a:p>
        </p:txBody>
      </p:sp>
      <p:sp>
        <p:nvSpPr>
          <p:cNvPr id="68" name="Rounded Rectangle 67">
            <a:extLst>
              <a:ext uri="{FF2B5EF4-FFF2-40B4-BE49-F238E27FC236}">
                <a16:creationId xmlns:a16="http://schemas.microsoft.com/office/drawing/2014/main" id="{1CF09E71-4E58-9F44-8626-422A21C115FA}"/>
              </a:ext>
            </a:extLst>
          </p:cNvPr>
          <p:cNvSpPr/>
          <p:nvPr/>
        </p:nvSpPr>
        <p:spPr>
          <a:xfrm>
            <a:off x="1720636" y="4862165"/>
            <a:ext cx="6078211" cy="177893"/>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AWS Cloud</a:t>
            </a:r>
          </a:p>
        </p:txBody>
      </p:sp>
      <p:sp>
        <p:nvSpPr>
          <p:cNvPr id="69" name="Rounded Rectangle 68">
            <a:extLst>
              <a:ext uri="{FF2B5EF4-FFF2-40B4-BE49-F238E27FC236}">
                <a16:creationId xmlns:a16="http://schemas.microsoft.com/office/drawing/2014/main" id="{367D2F07-DAFB-7245-9696-8B32B0599BB1}"/>
              </a:ext>
            </a:extLst>
          </p:cNvPr>
          <p:cNvSpPr/>
          <p:nvPr/>
        </p:nvSpPr>
        <p:spPr>
          <a:xfrm>
            <a:off x="2858845" y="1839558"/>
            <a:ext cx="2036507"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Internet Gateway</a:t>
            </a:r>
          </a:p>
        </p:txBody>
      </p:sp>
      <p:pic>
        <p:nvPicPr>
          <p:cNvPr id="70" name="Picture 69">
            <a:extLst>
              <a:ext uri="{FF2B5EF4-FFF2-40B4-BE49-F238E27FC236}">
                <a16:creationId xmlns:a16="http://schemas.microsoft.com/office/drawing/2014/main" id="{9E4081D3-E04D-4143-B5ED-6DB5DF276A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15497" y="1771128"/>
            <a:ext cx="375045" cy="393192"/>
          </a:xfrm>
          <a:prstGeom prst="rect">
            <a:avLst/>
          </a:prstGeom>
        </p:spPr>
      </p:pic>
      <p:grpSp>
        <p:nvGrpSpPr>
          <p:cNvPr id="8" name="Group 7">
            <a:extLst>
              <a:ext uri="{FF2B5EF4-FFF2-40B4-BE49-F238E27FC236}">
                <a16:creationId xmlns:a16="http://schemas.microsoft.com/office/drawing/2014/main" id="{1A69392A-2628-084E-9619-6538C79D589E}"/>
              </a:ext>
            </a:extLst>
          </p:cNvPr>
          <p:cNvGrpSpPr/>
          <p:nvPr/>
        </p:nvGrpSpPr>
        <p:grpSpPr>
          <a:xfrm>
            <a:off x="2371241" y="2761715"/>
            <a:ext cx="2161006" cy="393865"/>
            <a:chOff x="3159182" y="2663348"/>
            <a:chExt cx="2161006" cy="393865"/>
          </a:xfrm>
        </p:grpSpPr>
        <p:pic>
          <p:nvPicPr>
            <p:cNvPr id="59" name="Picture 58">
              <a:extLst>
                <a:ext uri="{FF2B5EF4-FFF2-40B4-BE49-F238E27FC236}">
                  <a16:creationId xmlns:a16="http://schemas.microsoft.com/office/drawing/2014/main" id="{E86D78E7-7B04-6343-A8DA-89AED05FFE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9182" y="2663348"/>
              <a:ext cx="379798" cy="393865"/>
            </a:xfrm>
            <a:prstGeom prst="rect">
              <a:avLst/>
            </a:prstGeom>
          </p:spPr>
        </p:pic>
        <p:sp>
          <p:nvSpPr>
            <p:cNvPr id="71" name="TextBox 37">
              <a:extLst>
                <a:ext uri="{FF2B5EF4-FFF2-40B4-BE49-F238E27FC236}">
                  <a16:creationId xmlns:a16="http://schemas.microsoft.com/office/drawing/2014/main" id="{FDA9DB7A-9C95-6744-A752-315B25C53A36}"/>
                </a:ext>
              </a:extLst>
            </p:cNvPr>
            <p:cNvSpPr txBox="1">
              <a:spLocks noChangeArrowheads="1"/>
            </p:cNvSpPr>
            <p:nvPr/>
          </p:nvSpPr>
          <p:spPr bwMode="auto">
            <a:xfrm>
              <a:off x="3496886" y="2721781"/>
              <a:ext cx="1823302" cy="276999"/>
            </a:xfrm>
            <a:prstGeom prst="rect">
              <a:avLst/>
            </a:prstGeom>
            <a:noFill/>
            <a:ln w="9525">
              <a:noFill/>
              <a:miter lim="800000"/>
              <a:headEnd/>
              <a:tailEnd/>
            </a:ln>
          </p:spPr>
          <p:txBody>
            <a:bodyPr wrap="square">
              <a:spAutoFit/>
            </a:bodyPr>
            <a:lstStyle/>
            <a:p>
              <a:r>
                <a:rPr lang="en-US" sz="1200" dirty="0">
                  <a:solidFill>
                    <a:schemeClr val="bg1"/>
                  </a:solidFill>
                  <a:latin typeface="Amazon Ember" charset="0"/>
                  <a:ea typeface="Amazon Ember" charset="0"/>
                  <a:cs typeface="Amazon Ember" charset="0"/>
                </a:rPr>
                <a:t>Private IP: 10.0.10.6</a:t>
              </a:r>
            </a:p>
          </p:txBody>
        </p:sp>
      </p:grpSp>
      <p:sp>
        <p:nvSpPr>
          <p:cNvPr id="72" name="Rounded Rectangle 71">
            <a:extLst>
              <a:ext uri="{FF2B5EF4-FFF2-40B4-BE49-F238E27FC236}">
                <a16:creationId xmlns:a16="http://schemas.microsoft.com/office/drawing/2014/main" id="{D96800AD-E2D5-4947-BEB7-919DF6074575}"/>
              </a:ext>
            </a:extLst>
          </p:cNvPr>
          <p:cNvSpPr/>
          <p:nvPr/>
        </p:nvSpPr>
        <p:spPr>
          <a:xfrm>
            <a:off x="2653563" y="1088173"/>
            <a:ext cx="2193444"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Public Internet</a:t>
            </a:r>
          </a:p>
        </p:txBody>
      </p:sp>
      <p:pic>
        <p:nvPicPr>
          <p:cNvPr id="73" name="Picture 72">
            <a:extLst>
              <a:ext uri="{FF2B5EF4-FFF2-40B4-BE49-F238E27FC236}">
                <a16:creationId xmlns:a16="http://schemas.microsoft.com/office/drawing/2014/main" id="{641071A4-21FE-8943-870D-AD0C25975F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38605" y="962089"/>
            <a:ext cx="728629" cy="477520"/>
          </a:xfrm>
          <a:prstGeom prst="rect">
            <a:avLst/>
          </a:prstGeom>
        </p:spPr>
      </p:pic>
      <p:grpSp>
        <p:nvGrpSpPr>
          <p:cNvPr id="13" name="Group 12">
            <a:extLst>
              <a:ext uri="{FF2B5EF4-FFF2-40B4-BE49-F238E27FC236}">
                <a16:creationId xmlns:a16="http://schemas.microsoft.com/office/drawing/2014/main" id="{11F5FF29-D868-5E44-A3BF-662815C89001}"/>
              </a:ext>
            </a:extLst>
          </p:cNvPr>
          <p:cNvGrpSpPr/>
          <p:nvPr/>
        </p:nvGrpSpPr>
        <p:grpSpPr>
          <a:xfrm>
            <a:off x="4668777" y="2464236"/>
            <a:ext cx="2736847" cy="244470"/>
            <a:chOff x="306440" y="2655210"/>
            <a:chExt cx="2736847" cy="244470"/>
          </a:xfrm>
        </p:grpSpPr>
        <p:sp>
          <p:nvSpPr>
            <p:cNvPr id="74" name="Rounded Rectangle 73">
              <a:extLst>
                <a:ext uri="{FF2B5EF4-FFF2-40B4-BE49-F238E27FC236}">
                  <a16:creationId xmlns:a16="http://schemas.microsoft.com/office/drawing/2014/main" id="{5AAEFC31-BD2D-714D-87E9-16A8F3D2664F}"/>
                </a:ext>
              </a:extLst>
            </p:cNvPr>
            <p:cNvSpPr/>
            <p:nvPr/>
          </p:nvSpPr>
          <p:spPr>
            <a:xfrm>
              <a:off x="306440" y="2655210"/>
              <a:ext cx="2736847"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Elastic IP: 198.51.100.2</a:t>
              </a:r>
            </a:p>
          </p:txBody>
        </p:sp>
        <p:pic>
          <p:nvPicPr>
            <p:cNvPr id="75" name="Picture 74">
              <a:extLst>
                <a:ext uri="{FF2B5EF4-FFF2-40B4-BE49-F238E27FC236}">
                  <a16:creationId xmlns:a16="http://schemas.microsoft.com/office/drawing/2014/main" id="{36352DDD-3566-444A-85DE-F62006F417F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1453" y="2708204"/>
              <a:ext cx="544782" cy="160230"/>
            </a:xfrm>
            <a:prstGeom prst="rect">
              <a:avLst/>
            </a:prstGeom>
          </p:spPr>
        </p:pic>
      </p:grpSp>
      <p:grpSp>
        <p:nvGrpSpPr>
          <p:cNvPr id="10" name="Group 9">
            <a:extLst>
              <a:ext uri="{FF2B5EF4-FFF2-40B4-BE49-F238E27FC236}">
                <a16:creationId xmlns:a16="http://schemas.microsoft.com/office/drawing/2014/main" id="{2C160D4E-1206-4044-B200-56AF8A46352E}"/>
              </a:ext>
            </a:extLst>
          </p:cNvPr>
          <p:cNvGrpSpPr/>
          <p:nvPr/>
        </p:nvGrpSpPr>
        <p:grpSpPr>
          <a:xfrm>
            <a:off x="4871221" y="2761715"/>
            <a:ext cx="2161006" cy="393865"/>
            <a:chOff x="5381050" y="2663348"/>
            <a:chExt cx="2161006" cy="393865"/>
          </a:xfrm>
        </p:grpSpPr>
        <p:pic>
          <p:nvPicPr>
            <p:cNvPr id="76" name="Picture 75">
              <a:extLst>
                <a:ext uri="{FF2B5EF4-FFF2-40B4-BE49-F238E27FC236}">
                  <a16:creationId xmlns:a16="http://schemas.microsoft.com/office/drawing/2014/main" id="{7BEB6DB5-35C1-3A44-B8CD-AA9F5BE57F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1050" y="2663348"/>
              <a:ext cx="379798" cy="393865"/>
            </a:xfrm>
            <a:prstGeom prst="rect">
              <a:avLst/>
            </a:prstGeom>
          </p:spPr>
        </p:pic>
        <p:sp>
          <p:nvSpPr>
            <p:cNvPr id="77" name="TextBox 37">
              <a:extLst>
                <a:ext uri="{FF2B5EF4-FFF2-40B4-BE49-F238E27FC236}">
                  <a16:creationId xmlns:a16="http://schemas.microsoft.com/office/drawing/2014/main" id="{11341F03-0643-D54F-AC56-9774DBB13C4E}"/>
                </a:ext>
              </a:extLst>
            </p:cNvPr>
            <p:cNvSpPr txBox="1">
              <a:spLocks noChangeArrowheads="1"/>
            </p:cNvSpPr>
            <p:nvPr/>
          </p:nvSpPr>
          <p:spPr bwMode="auto">
            <a:xfrm>
              <a:off x="5718754" y="2721781"/>
              <a:ext cx="1823302" cy="276999"/>
            </a:xfrm>
            <a:prstGeom prst="rect">
              <a:avLst/>
            </a:prstGeom>
            <a:noFill/>
            <a:ln w="9525">
              <a:noFill/>
              <a:miter lim="800000"/>
              <a:headEnd/>
              <a:tailEnd/>
            </a:ln>
          </p:spPr>
          <p:txBody>
            <a:bodyPr wrap="square">
              <a:spAutoFit/>
            </a:bodyPr>
            <a:lstStyle/>
            <a:p>
              <a:r>
                <a:rPr lang="en-US" sz="1200" dirty="0">
                  <a:solidFill>
                    <a:schemeClr val="bg1"/>
                  </a:solidFill>
                  <a:latin typeface="Amazon Ember" charset="0"/>
                  <a:ea typeface="Amazon Ember" charset="0"/>
                  <a:cs typeface="Amazon Ember" charset="0"/>
                </a:rPr>
                <a:t>Private IP: 10.0.10.7</a:t>
              </a:r>
            </a:p>
          </p:txBody>
        </p:sp>
      </p:grpSp>
      <p:grpSp>
        <p:nvGrpSpPr>
          <p:cNvPr id="6" name="Group 5">
            <a:extLst>
              <a:ext uri="{FF2B5EF4-FFF2-40B4-BE49-F238E27FC236}">
                <a16:creationId xmlns:a16="http://schemas.microsoft.com/office/drawing/2014/main" id="{20D99BB2-395A-504E-8615-BC2342F03D64}"/>
              </a:ext>
            </a:extLst>
          </p:cNvPr>
          <p:cNvGrpSpPr/>
          <p:nvPr/>
        </p:nvGrpSpPr>
        <p:grpSpPr>
          <a:xfrm>
            <a:off x="4871221" y="3736994"/>
            <a:ext cx="2161006" cy="393865"/>
            <a:chOff x="5381050" y="3638765"/>
            <a:chExt cx="2161006" cy="393865"/>
          </a:xfrm>
        </p:grpSpPr>
        <p:pic>
          <p:nvPicPr>
            <p:cNvPr id="78" name="Picture 77">
              <a:extLst>
                <a:ext uri="{FF2B5EF4-FFF2-40B4-BE49-F238E27FC236}">
                  <a16:creationId xmlns:a16="http://schemas.microsoft.com/office/drawing/2014/main" id="{9AAD216C-DF45-6342-983E-2CD90A8418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1050" y="3638765"/>
              <a:ext cx="379798" cy="393865"/>
            </a:xfrm>
            <a:prstGeom prst="rect">
              <a:avLst/>
            </a:prstGeom>
          </p:spPr>
        </p:pic>
        <p:sp>
          <p:nvSpPr>
            <p:cNvPr id="79" name="TextBox 37">
              <a:extLst>
                <a:ext uri="{FF2B5EF4-FFF2-40B4-BE49-F238E27FC236}">
                  <a16:creationId xmlns:a16="http://schemas.microsoft.com/office/drawing/2014/main" id="{027168A2-0A6C-6D40-80F5-C6ADA676DBFD}"/>
                </a:ext>
              </a:extLst>
            </p:cNvPr>
            <p:cNvSpPr txBox="1">
              <a:spLocks noChangeArrowheads="1"/>
            </p:cNvSpPr>
            <p:nvPr/>
          </p:nvSpPr>
          <p:spPr bwMode="auto">
            <a:xfrm>
              <a:off x="5718754" y="3697198"/>
              <a:ext cx="1823302" cy="276999"/>
            </a:xfrm>
            <a:prstGeom prst="rect">
              <a:avLst/>
            </a:prstGeom>
            <a:noFill/>
            <a:ln w="9525">
              <a:noFill/>
              <a:miter lim="800000"/>
              <a:headEnd/>
              <a:tailEnd/>
            </a:ln>
          </p:spPr>
          <p:txBody>
            <a:bodyPr wrap="square">
              <a:spAutoFit/>
            </a:bodyPr>
            <a:lstStyle/>
            <a:p>
              <a:r>
                <a:rPr lang="en-US" sz="1200" dirty="0">
                  <a:solidFill>
                    <a:schemeClr val="bg1"/>
                  </a:solidFill>
                  <a:latin typeface="Amazon Ember" charset="0"/>
                  <a:ea typeface="Amazon Ember" charset="0"/>
                  <a:cs typeface="Amazon Ember" charset="0"/>
                </a:rPr>
                <a:t>Private IP: 10.0.20.9</a:t>
              </a:r>
            </a:p>
          </p:txBody>
        </p:sp>
      </p:grpSp>
      <p:sp>
        <p:nvSpPr>
          <p:cNvPr id="3" name="Cross 2">
            <a:extLst>
              <a:ext uri="{FF2B5EF4-FFF2-40B4-BE49-F238E27FC236}">
                <a16:creationId xmlns:a16="http://schemas.microsoft.com/office/drawing/2014/main" id="{C3A4C7D0-5340-3D4B-977A-B13D6F3F8C53}"/>
              </a:ext>
            </a:extLst>
          </p:cNvPr>
          <p:cNvSpPr/>
          <p:nvPr/>
        </p:nvSpPr>
        <p:spPr>
          <a:xfrm rot="2754503">
            <a:off x="2280682" y="2678336"/>
            <a:ext cx="560913" cy="552272"/>
          </a:xfrm>
          <a:prstGeom prst="plus">
            <a:avLst>
              <a:gd name="adj" fmla="val 39091"/>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179600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11F21-8D23-744D-8A5A-38E76D89BCEC}"/>
              </a:ext>
            </a:extLst>
          </p:cNvPr>
          <p:cNvSpPr>
            <a:spLocks noGrp="1"/>
          </p:cNvSpPr>
          <p:nvPr>
            <p:ph type="title"/>
          </p:nvPr>
        </p:nvSpPr>
        <p:spPr>
          <a:xfrm>
            <a:off x="336788" y="114936"/>
            <a:ext cx="8737637" cy="545741"/>
          </a:xfrm>
        </p:spPr>
        <p:txBody>
          <a:bodyPr>
            <a:noAutofit/>
          </a:bodyPr>
          <a:lstStyle/>
          <a:p>
            <a:r>
              <a:rPr lang="en-US" b="1" dirty="0">
                <a:solidFill>
                  <a:schemeClr val="bg2"/>
                </a:solidFill>
                <a:latin typeface="Amazon Ember" charset="0"/>
                <a:ea typeface="Amazon Ember" charset="0"/>
                <a:cs typeface="Amazon Ember" charset="0"/>
              </a:rPr>
              <a:t>Network Building Blocks</a:t>
            </a:r>
            <a:br>
              <a:rPr lang="en-US" b="1" dirty="0">
                <a:solidFill>
                  <a:schemeClr val="bg2"/>
                </a:solidFill>
                <a:latin typeface="Amazon Ember" charset="0"/>
                <a:ea typeface="Amazon Ember" charset="0"/>
                <a:cs typeface="Amazon Ember" charset="0"/>
              </a:rPr>
            </a:br>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Internet Gateway + Elastic IPs</a:t>
            </a:r>
            <a:b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br>
            <a:endParaRPr lang="en-US" dirty="0"/>
          </a:p>
        </p:txBody>
      </p:sp>
      <p:sp>
        <p:nvSpPr>
          <p:cNvPr id="5" name="Content Placeholder 4">
            <a:extLst>
              <a:ext uri="{FF2B5EF4-FFF2-40B4-BE49-F238E27FC236}">
                <a16:creationId xmlns:a16="http://schemas.microsoft.com/office/drawing/2014/main" id="{4983D117-BDCC-9949-B3FB-0E8672FEA010}"/>
              </a:ext>
            </a:extLst>
          </p:cNvPr>
          <p:cNvSpPr>
            <a:spLocks noGrp="1"/>
          </p:cNvSpPr>
          <p:nvPr>
            <p:ph sz="half" idx="1"/>
          </p:nvPr>
        </p:nvSpPr>
        <p:spPr>
          <a:xfrm>
            <a:off x="336788" y="1138966"/>
            <a:ext cx="4191000" cy="3472073"/>
          </a:xfrm>
        </p:spPr>
        <p:txBody>
          <a:bodyPr/>
          <a:lstStyle/>
          <a:p>
            <a:r>
              <a:rPr lang="en-US" dirty="0"/>
              <a:t>IGW - Internet Gateway</a:t>
            </a:r>
          </a:p>
          <a:p>
            <a:pPr lvl="1"/>
            <a:r>
              <a:rPr lang="en-US" dirty="0"/>
              <a:t>One per VPC</a:t>
            </a:r>
          </a:p>
          <a:p>
            <a:pPr lvl="1"/>
            <a:r>
              <a:rPr lang="en-US" dirty="0"/>
              <a:t>Horizontally scaling</a:t>
            </a:r>
          </a:p>
          <a:p>
            <a:pPr lvl="1"/>
            <a:r>
              <a:rPr lang="en-US" dirty="0"/>
              <a:t>Redundant</a:t>
            </a:r>
          </a:p>
          <a:p>
            <a:pPr lvl="1"/>
            <a:r>
              <a:rPr lang="en-US" dirty="0"/>
              <a:t>Highly available</a:t>
            </a:r>
          </a:p>
          <a:p>
            <a:endParaRPr lang="en-US" dirty="0"/>
          </a:p>
          <a:p>
            <a:r>
              <a:rPr lang="en-US" dirty="0"/>
              <a:t>EIP - Elastic IPs</a:t>
            </a:r>
          </a:p>
          <a:p>
            <a:pPr lvl="1"/>
            <a:r>
              <a:rPr lang="en-US" dirty="0"/>
              <a:t>Public IP address</a:t>
            </a:r>
          </a:p>
          <a:p>
            <a:pPr lvl="1"/>
            <a:r>
              <a:rPr lang="en-US" dirty="0"/>
              <a:t>Can be </a:t>
            </a:r>
            <a:r>
              <a:rPr lang="en-US" dirty="0" err="1"/>
              <a:t>reassociated</a:t>
            </a:r>
            <a:endParaRPr lang="en-US" dirty="0"/>
          </a:p>
        </p:txBody>
      </p:sp>
      <p:pic>
        <p:nvPicPr>
          <p:cNvPr id="2" name="Picture 1">
            <a:extLst>
              <a:ext uri="{FF2B5EF4-FFF2-40B4-BE49-F238E27FC236}">
                <a16:creationId xmlns:a16="http://schemas.microsoft.com/office/drawing/2014/main" id="{7D84A895-69AE-C34F-BFF9-312326B31CD5}"/>
              </a:ext>
            </a:extLst>
          </p:cNvPr>
          <p:cNvPicPr>
            <a:picLocks noChangeAspect="1"/>
          </p:cNvPicPr>
          <p:nvPr/>
        </p:nvPicPr>
        <p:blipFill>
          <a:blip r:embed="rId2"/>
          <a:stretch>
            <a:fillRect/>
          </a:stretch>
        </p:blipFill>
        <p:spPr>
          <a:xfrm>
            <a:off x="4527788" y="1273628"/>
            <a:ext cx="4417972" cy="3009743"/>
          </a:xfrm>
          <a:prstGeom prst="rect">
            <a:avLst/>
          </a:prstGeom>
        </p:spPr>
      </p:pic>
    </p:spTree>
    <p:extLst>
      <p:ext uri="{BB962C8B-B14F-4D97-AF65-F5344CB8AC3E}">
        <p14:creationId xmlns:p14="http://schemas.microsoft.com/office/powerpoint/2010/main" val="764030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2642"/>
            <a:ext cx="8382000" cy="789447"/>
          </a:xfrm>
        </p:spPr>
        <p:txBody>
          <a:bodyPr>
            <a:normAutofit fontScale="90000"/>
          </a:bodyPr>
          <a:lstStyle/>
          <a:p>
            <a:r>
              <a:rPr lang="en-US" sz="3100" b="1" dirty="0">
                <a:solidFill>
                  <a:schemeClr val="bg2"/>
                </a:solidFill>
                <a:latin typeface="Amazon Ember" charset="0"/>
                <a:ea typeface="Amazon Ember" charset="0"/>
                <a:cs typeface="Amazon Ember" charset="0"/>
              </a:rPr>
              <a:t>Network Building Blocks</a:t>
            </a:r>
            <a:br>
              <a:rPr lang="en-US" b="1" dirty="0">
                <a:solidFill>
                  <a:schemeClr val="bg2"/>
                </a:solidFill>
                <a:latin typeface="Amazon Ember" charset="0"/>
                <a:ea typeface="Amazon Ember" charset="0"/>
                <a:cs typeface="Amazon Ember" charset="0"/>
              </a:rPr>
            </a:br>
            <a:r>
              <a:rPr lang="en-US" sz="2700" b="1" dirty="0">
                <a:solidFill>
                  <a:schemeClr val="accent1"/>
                </a:solidFill>
                <a:latin typeface="Amazon Ember" charset="0"/>
                <a:ea typeface="Amazon Ember" charset="0"/>
                <a:cs typeface="Amazon Ember" charset="0"/>
              </a:rPr>
              <a:t>Connecting to Instances – Load Balancer</a:t>
            </a:r>
            <a:endParaRPr lang="en-US" sz="2700" b="1" dirty="0">
              <a:solidFill>
                <a:schemeClr val="accent1">
                  <a:alpha val="99000"/>
                </a:schemeClr>
              </a:solidFill>
            </a:endParaRPr>
          </a:p>
        </p:txBody>
      </p:sp>
      <p:grpSp>
        <p:nvGrpSpPr>
          <p:cNvPr id="40" name="Group 39">
            <a:extLst>
              <a:ext uri="{FF2B5EF4-FFF2-40B4-BE49-F238E27FC236}">
                <a16:creationId xmlns:a16="http://schemas.microsoft.com/office/drawing/2014/main" id="{526F031C-6436-D942-8E22-45C5B919BED9}"/>
              </a:ext>
            </a:extLst>
          </p:cNvPr>
          <p:cNvGrpSpPr/>
          <p:nvPr/>
        </p:nvGrpSpPr>
        <p:grpSpPr>
          <a:xfrm>
            <a:off x="2418140" y="1685755"/>
            <a:ext cx="4597023" cy="3298867"/>
            <a:chOff x="767388" y="1660910"/>
            <a:chExt cx="6133596" cy="3298867"/>
          </a:xfrm>
        </p:grpSpPr>
        <p:sp>
          <p:nvSpPr>
            <p:cNvPr id="61" name="Rounded Rectangle 60">
              <a:extLst>
                <a:ext uri="{FF2B5EF4-FFF2-40B4-BE49-F238E27FC236}">
                  <a16:creationId xmlns:a16="http://schemas.microsoft.com/office/drawing/2014/main" id="{D18C692F-432E-954A-A4A2-044C6EF5010E}"/>
                </a:ext>
              </a:extLst>
            </p:cNvPr>
            <p:cNvSpPr/>
            <p:nvPr/>
          </p:nvSpPr>
          <p:spPr>
            <a:xfrm>
              <a:off x="767389" y="1660910"/>
              <a:ext cx="6133595" cy="3298867"/>
            </a:xfrm>
            <a:prstGeom prst="roundRect">
              <a:avLst>
                <a:gd name="adj" fmla="val 366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63" name="Rounded Rectangle 62">
              <a:extLst>
                <a:ext uri="{FF2B5EF4-FFF2-40B4-BE49-F238E27FC236}">
                  <a16:creationId xmlns:a16="http://schemas.microsoft.com/office/drawing/2014/main" id="{B2AE6ED9-E881-6742-A64B-69600311DBE8}"/>
                </a:ext>
              </a:extLst>
            </p:cNvPr>
            <p:cNvSpPr/>
            <p:nvPr/>
          </p:nvSpPr>
          <p:spPr>
            <a:xfrm>
              <a:off x="767388" y="4781884"/>
              <a:ext cx="61335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 – Virtual Private Cloud</a:t>
              </a:r>
            </a:p>
          </p:txBody>
        </p:sp>
      </p:grpSp>
      <p:sp>
        <p:nvSpPr>
          <p:cNvPr id="71" name="Rounded Rectangle 70">
            <a:extLst>
              <a:ext uri="{FF2B5EF4-FFF2-40B4-BE49-F238E27FC236}">
                <a16:creationId xmlns:a16="http://schemas.microsoft.com/office/drawing/2014/main" id="{42A13108-8392-5D41-BF5D-EF84958378BB}"/>
              </a:ext>
            </a:extLst>
          </p:cNvPr>
          <p:cNvSpPr/>
          <p:nvPr/>
        </p:nvSpPr>
        <p:spPr>
          <a:xfrm>
            <a:off x="3189375" y="2231797"/>
            <a:ext cx="2312195" cy="833522"/>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73" name="Rounded Rectangle 72">
            <a:extLst>
              <a:ext uri="{FF2B5EF4-FFF2-40B4-BE49-F238E27FC236}">
                <a16:creationId xmlns:a16="http://schemas.microsoft.com/office/drawing/2014/main" id="{8B9217A0-49AE-E24A-AC45-E626664D9FE4}"/>
              </a:ext>
            </a:extLst>
          </p:cNvPr>
          <p:cNvSpPr/>
          <p:nvPr/>
        </p:nvSpPr>
        <p:spPr>
          <a:xfrm>
            <a:off x="3189175" y="2890939"/>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Public Subnet</a:t>
            </a:r>
          </a:p>
        </p:txBody>
      </p:sp>
      <p:pic>
        <p:nvPicPr>
          <p:cNvPr id="74" name="Picture 73">
            <a:extLst>
              <a:ext uri="{FF2B5EF4-FFF2-40B4-BE49-F238E27FC236}">
                <a16:creationId xmlns:a16="http://schemas.microsoft.com/office/drawing/2014/main" id="{DC70D1EB-3CDA-E04C-8E97-6E9ED1E6BF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8854" y="2382253"/>
            <a:ext cx="379798" cy="393865"/>
          </a:xfrm>
          <a:prstGeom prst="rect">
            <a:avLst/>
          </a:prstGeom>
        </p:spPr>
      </p:pic>
      <p:pic>
        <p:nvPicPr>
          <p:cNvPr id="75" name="Picture 74">
            <a:extLst>
              <a:ext uri="{FF2B5EF4-FFF2-40B4-BE49-F238E27FC236}">
                <a16:creationId xmlns:a16="http://schemas.microsoft.com/office/drawing/2014/main" id="{FBCC15CB-B41A-8342-8F66-8C5A5C1358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170" y="2385667"/>
            <a:ext cx="379798" cy="393865"/>
          </a:xfrm>
          <a:prstGeom prst="rect">
            <a:avLst/>
          </a:prstGeom>
        </p:spPr>
      </p:pic>
      <p:pic>
        <p:nvPicPr>
          <p:cNvPr id="76" name="Picture 75">
            <a:extLst>
              <a:ext uri="{FF2B5EF4-FFF2-40B4-BE49-F238E27FC236}">
                <a16:creationId xmlns:a16="http://schemas.microsoft.com/office/drawing/2014/main" id="{F3E260AC-7571-4649-88AD-E14DA636E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7486" y="2389081"/>
            <a:ext cx="379798" cy="393865"/>
          </a:xfrm>
          <a:prstGeom prst="rect">
            <a:avLst/>
          </a:prstGeom>
        </p:spPr>
      </p:pic>
      <p:sp>
        <p:nvSpPr>
          <p:cNvPr id="77" name="Left-Right Arrow 76">
            <a:extLst>
              <a:ext uri="{FF2B5EF4-FFF2-40B4-BE49-F238E27FC236}">
                <a16:creationId xmlns:a16="http://schemas.microsoft.com/office/drawing/2014/main" id="{A36407CB-4546-684B-9E22-CC99DD2B500E}"/>
              </a:ext>
            </a:extLst>
          </p:cNvPr>
          <p:cNvSpPr/>
          <p:nvPr/>
        </p:nvSpPr>
        <p:spPr>
          <a:xfrm>
            <a:off x="4966802" y="2418320"/>
            <a:ext cx="357809" cy="338993"/>
          </a:xfrm>
          <a:prstGeom prst="leftRightArrow">
            <a:avLst>
              <a:gd name="adj1" fmla="val 58772"/>
              <a:gd name="adj2" fmla="val 39035"/>
            </a:avLst>
          </a:prstGeom>
          <a:solidFill>
            <a:srgbClr val="F68536"/>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grpSp>
        <p:nvGrpSpPr>
          <p:cNvPr id="25" name="Group 24">
            <a:extLst>
              <a:ext uri="{FF2B5EF4-FFF2-40B4-BE49-F238E27FC236}">
                <a16:creationId xmlns:a16="http://schemas.microsoft.com/office/drawing/2014/main" id="{956F11FD-0EB3-CC4E-9E5F-A41A0412C6D5}"/>
              </a:ext>
            </a:extLst>
          </p:cNvPr>
          <p:cNvGrpSpPr/>
          <p:nvPr/>
        </p:nvGrpSpPr>
        <p:grpSpPr>
          <a:xfrm>
            <a:off x="4054058" y="1622430"/>
            <a:ext cx="2541104" cy="484632"/>
            <a:chOff x="4338197" y="1526241"/>
            <a:chExt cx="2541104" cy="484632"/>
          </a:xfrm>
        </p:grpSpPr>
        <p:sp>
          <p:nvSpPr>
            <p:cNvPr id="83" name="Rounded Rectangle 82">
              <a:extLst>
                <a:ext uri="{FF2B5EF4-FFF2-40B4-BE49-F238E27FC236}">
                  <a16:creationId xmlns:a16="http://schemas.microsoft.com/office/drawing/2014/main" id="{A2EB83FC-1F0E-8445-B9AC-BAF0A7398F20}"/>
                </a:ext>
              </a:extLst>
            </p:cNvPr>
            <p:cNvSpPr/>
            <p:nvPr/>
          </p:nvSpPr>
          <p:spPr>
            <a:xfrm>
              <a:off x="4338197" y="1646322"/>
              <a:ext cx="2541104"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Elastic Load Balancer</a:t>
              </a:r>
            </a:p>
          </p:txBody>
        </p:sp>
        <p:pic>
          <p:nvPicPr>
            <p:cNvPr id="84" name="Picture 83">
              <a:extLst>
                <a:ext uri="{FF2B5EF4-FFF2-40B4-BE49-F238E27FC236}">
                  <a16:creationId xmlns:a16="http://schemas.microsoft.com/office/drawing/2014/main" id="{6D90432C-D6AC-A844-844C-60293283BC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9776" y="1526241"/>
              <a:ext cx="466343" cy="484632"/>
            </a:xfrm>
            <a:prstGeom prst="rect">
              <a:avLst/>
            </a:prstGeom>
          </p:spPr>
        </p:pic>
      </p:grpSp>
      <p:pic>
        <p:nvPicPr>
          <p:cNvPr id="85" name="Picture 84">
            <a:extLst>
              <a:ext uri="{FF2B5EF4-FFF2-40B4-BE49-F238E27FC236}">
                <a16:creationId xmlns:a16="http://schemas.microsoft.com/office/drawing/2014/main" id="{4B521D0B-F17E-3D48-881E-8F277102B4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3970" y="1076389"/>
            <a:ext cx="728629" cy="477520"/>
          </a:xfrm>
          <a:prstGeom prst="rect">
            <a:avLst/>
          </a:prstGeom>
        </p:spPr>
      </p:pic>
      <p:cxnSp>
        <p:nvCxnSpPr>
          <p:cNvPr id="86" name="Elbow Connector 40">
            <a:extLst>
              <a:ext uri="{FF2B5EF4-FFF2-40B4-BE49-F238E27FC236}">
                <a16:creationId xmlns:a16="http://schemas.microsoft.com/office/drawing/2014/main" id="{ED18FAFD-73E0-A047-A2A1-C8F6B9C868B4}"/>
              </a:ext>
            </a:extLst>
          </p:cNvPr>
          <p:cNvCxnSpPr>
            <a:cxnSpLocks/>
            <a:stCxn id="74" idx="0"/>
            <a:endCxn id="84" idx="2"/>
          </p:cNvCxnSpPr>
          <p:nvPr/>
        </p:nvCxnSpPr>
        <p:spPr>
          <a:xfrm rot="5400000" flipH="1" flipV="1">
            <a:off x="3836186" y="1869630"/>
            <a:ext cx="275191" cy="750056"/>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87" name="Elbow Connector 40">
            <a:extLst>
              <a:ext uri="{FF2B5EF4-FFF2-40B4-BE49-F238E27FC236}">
                <a16:creationId xmlns:a16="http://schemas.microsoft.com/office/drawing/2014/main" id="{6739A521-B78A-0A4B-898A-93F3CDCEAE0D}"/>
              </a:ext>
            </a:extLst>
          </p:cNvPr>
          <p:cNvCxnSpPr>
            <a:cxnSpLocks/>
            <a:stCxn id="75" idx="0"/>
            <a:endCxn id="84" idx="2"/>
          </p:cNvCxnSpPr>
          <p:nvPr/>
        </p:nvCxnSpPr>
        <p:spPr>
          <a:xfrm rot="5400000" flipH="1" flipV="1">
            <a:off x="4094137" y="2130995"/>
            <a:ext cx="278605" cy="230740"/>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88" name="Elbow Connector 40">
            <a:extLst>
              <a:ext uri="{FF2B5EF4-FFF2-40B4-BE49-F238E27FC236}">
                <a16:creationId xmlns:a16="http://schemas.microsoft.com/office/drawing/2014/main" id="{E5E4D96D-BF2F-1D4E-8C8F-649F389524F8}"/>
              </a:ext>
            </a:extLst>
          </p:cNvPr>
          <p:cNvCxnSpPr>
            <a:cxnSpLocks/>
            <a:stCxn id="76" idx="0"/>
            <a:endCxn id="84" idx="2"/>
          </p:cNvCxnSpPr>
          <p:nvPr/>
        </p:nvCxnSpPr>
        <p:spPr>
          <a:xfrm rot="16200000" flipV="1">
            <a:off x="4352088" y="2103784"/>
            <a:ext cx="282019" cy="288576"/>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92" name="Elbow Connector 40">
            <a:extLst>
              <a:ext uri="{FF2B5EF4-FFF2-40B4-BE49-F238E27FC236}">
                <a16:creationId xmlns:a16="http://schemas.microsoft.com/office/drawing/2014/main" id="{BCC0EB23-099F-2343-A355-9AD6A834DEA7}"/>
              </a:ext>
            </a:extLst>
          </p:cNvPr>
          <p:cNvCxnSpPr>
            <a:cxnSpLocks/>
            <a:stCxn id="84" idx="0"/>
            <a:endCxn id="85" idx="3"/>
          </p:cNvCxnSpPr>
          <p:nvPr/>
        </p:nvCxnSpPr>
        <p:spPr>
          <a:xfrm rot="16200000" flipV="1">
            <a:off x="3927064" y="1200685"/>
            <a:ext cx="307281" cy="536210"/>
          </a:xfrm>
          <a:prstGeom prst="bentConnector2">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93" name="Elbow Connector 40">
            <a:extLst>
              <a:ext uri="{FF2B5EF4-FFF2-40B4-BE49-F238E27FC236}">
                <a16:creationId xmlns:a16="http://schemas.microsoft.com/office/drawing/2014/main" id="{271B7308-B477-6342-AA06-A070C44A825D}"/>
              </a:ext>
            </a:extLst>
          </p:cNvPr>
          <p:cNvCxnSpPr>
            <a:cxnSpLocks/>
            <a:stCxn id="106" idx="0"/>
            <a:endCxn id="73" idx="2"/>
          </p:cNvCxnSpPr>
          <p:nvPr/>
        </p:nvCxnSpPr>
        <p:spPr>
          <a:xfrm rot="5400000" flipH="1" flipV="1">
            <a:off x="4267385" y="3146720"/>
            <a:ext cx="155775" cy="1"/>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sp>
        <p:nvSpPr>
          <p:cNvPr id="95" name="Rounded Rectangle 94">
            <a:extLst>
              <a:ext uri="{FF2B5EF4-FFF2-40B4-BE49-F238E27FC236}">
                <a16:creationId xmlns:a16="http://schemas.microsoft.com/office/drawing/2014/main" id="{FD40FD4D-BEA9-7C4D-8822-B3E6BF5405D7}"/>
              </a:ext>
            </a:extLst>
          </p:cNvPr>
          <p:cNvSpPr/>
          <p:nvPr/>
        </p:nvSpPr>
        <p:spPr>
          <a:xfrm>
            <a:off x="3189375" y="3852709"/>
            <a:ext cx="2312195" cy="820216"/>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96" name="Rounded Rectangle 95">
            <a:extLst>
              <a:ext uri="{FF2B5EF4-FFF2-40B4-BE49-F238E27FC236}">
                <a16:creationId xmlns:a16="http://schemas.microsoft.com/office/drawing/2014/main" id="{26B7E418-0D61-6A44-9F16-00D0E0B2CC95}"/>
              </a:ext>
            </a:extLst>
          </p:cNvPr>
          <p:cNvSpPr/>
          <p:nvPr/>
        </p:nvSpPr>
        <p:spPr>
          <a:xfrm>
            <a:off x="3189175" y="4498545"/>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Private Subnet</a:t>
            </a:r>
          </a:p>
        </p:txBody>
      </p:sp>
      <p:pic>
        <p:nvPicPr>
          <p:cNvPr id="97" name="Picture 96">
            <a:extLst>
              <a:ext uri="{FF2B5EF4-FFF2-40B4-BE49-F238E27FC236}">
                <a16:creationId xmlns:a16="http://schemas.microsoft.com/office/drawing/2014/main" id="{ABE02968-9768-254E-A914-F263FAC35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8854" y="3989859"/>
            <a:ext cx="379798" cy="393865"/>
          </a:xfrm>
          <a:prstGeom prst="rect">
            <a:avLst/>
          </a:prstGeom>
        </p:spPr>
      </p:pic>
      <p:pic>
        <p:nvPicPr>
          <p:cNvPr id="98" name="Picture 97">
            <a:extLst>
              <a:ext uri="{FF2B5EF4-FFF2-40B4-BE49-F238E27FC236}">
                <a16:creationId xmlns:a16="http://schemas.microsoft.com/office/drawing/2014/main" id="{3581B687-CB46-D347-AFF2-798820654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170" y="3993273"/>
            <a:ext cx="379798" cy="393865"/>
          </a:xfrm>
          <a:prstGeom prst="rect">
            <a:avLst/>
          </a:prstGeom>
        </p:spPr>
      </p:pic>
      <p:pic>
        <p:nvPicPr>
          <p:cNvPr id="99" name="Picture 98">
            <a:extLst>
              <a:ext uri="{FF2B5EF4-FFF2-40B4-BE49-F238E27FC236}">
                <a16:creationId xmlns:a16="http://schemas.microsoft.com/office/drawing/2014/main" id="{17761A26-0931-4741-B04F-D6FD61E710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7486" y="3996687"/>
            <a:ext cx="379798" cy="393865"/>
          </a:xfrm>
          <a:prstGeom prst="rect">
            <a:avLst/>
          </a:prstGeom>
        </p:spPr>
      </p:pic>
      <p:grpSp>
        <p:nvGrpSpPr>
          <p:cNvPr id="26" name="Group 25">
            <a:extLst>
              <a:ext uri="{FF2B5EF4-FFF2-40B4-BE49-F238E27FC236}">
                <a16:creationId xmlns:a16="http://schemas.microsoft.com/office/drawing/2014/main" id="{64DE3592-55BD-2E4F-87F6-636742AC086A}"/>
              </a:ext>
            </a:extLst>
          </p:cNvPr>
          <p:cNvGrpSpPr/>
          <p:nvPr/>
        </p:nvGrpSpPr>
        <p:grpSpPr>
          <a:xfrm>
            <a:off x="4054058" y="3224607"/>
            <a:ext cx="2541104" cy="484544"/>
            <a:chOff x="2988490" y="3001902"/>
            <a:chExt cx="2541104" cy="484544"/>
          </a:xfrm>
        </p:grpSpPr>
        <p:sp>
          <p:nvSpPr>
            <p:cNvPr id="105" name="Rounded Rectangle 104">
              <a:extLst>
                <a:ext uri="{FF2B5EF4-FFF2-40B4-BE49-F238E27FC236}">
                  <a16:creationId xmlns:a16="http://schemas.microsoft.com/office/drawing/2014/main" id="{F5E303E7-3BB8-CA4C-BB7B-AE54EC34144A}"/>
                </a:ext>
              </a:extLst>
            </p:cNvPr>
            <p:cNvSpPr/>
            <p:nvPr/>
          </p:nvSpPr>
          <p:spPr>
            <a:xfrm>
              <a:off x="2988490" y="3121939"/>
              <a:ext cx="2541104"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Elastic Load Balancer</a:t>
              </a:r>
            </a:p>
          </p:txBody>
        </p:sp>
        <p:pic>
          <p:nvPicPr>
            <p:cNvPr id="106" name="Picture 105">
              <a:extLst>
                <a:ext uri="{FF2B5EF4-FFF2-40B4-BE49-F238E27FC236}">
                  <a16:creationId xmlns:a16="http://schemas.microsoft.com/office/drawing/2014/main" id="{BEEBC243-79EB-4C48-B012-C57CAD41B3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6574" y="3001902"/>
              <a:ext cx="466259" cy="484544"/>
            </a:xfrm>
            <a:prstGeom prst="rect">
              <a:avLst/>
            </a:prstGeom>
          </p:spPr>
        </p:pic>
      </p:grpSp>
      <p:cxnSp>
        <p:nvCxnSpPr>
          <p:cNvPr id="107" name="Elbow Connector 40">
            <a:extLst>
              <a:ext uri="{FF2B5EF4-FFF2-40B4-BE49-F238E27FC236}">
                <a16:creationId xmlns:a16="http://schemas.microsoft.com/office/drawing/2014/main" id="{B99242F4-A935-1E44-B1D0-EA2435943D2A}"/>
              </a:ext>
            </a:extLst>
          </p:cNvPr>
          <p:cNvCxnSpPr>
            <a:cxnSpLocks/>
            <a:stCxn id="97" idx="0"/>
          </p:cNvCxnSpPr>
          <p:nvPr/>
        </p:nvCxnSpPr>
        <p:spPr>
          <a:xfrm rot="5400000" flipH="1" flipV="1">
            <a:off x="3831659" y="3476247"/>
            <a:ext cx="280707" cy="746519"/>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08" name="Elbow Connector 40">
            <a:extLst>
              <a:ext uri="{FF2B5EF4-FFF2-40B4-BE49-F238E27FC236}">
                <a16:creationId xmlns:a16="http://schemas.microsoft.com/office/drawing/2014/main" id="{88DE141A-E78D-3046-87AD-9FA45FE45F9D}"/>
              </a:ext>
            </a:extLst>
          </p:cNvPr>
          <p:cNvCxnSpPr>
            <a:cxnSpLocks/>
            <a:stCxn id="98" idx="0"/>
          </p:cNvCxnSpPr>
          <p:nvPr/>
        </p:nvCxnSpPr>
        <p:spPr>
          <a:xfrm rot="5400000" flipH="1" flipV="1">
            <a:off x="4089610" y="3737612"/>
            <a:ext cx="284121" cy="227203"/>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09" name="Elbow Connector 40">
            <a:extLst>
              <a:ext uri="{FF2B5EF4-FFF2-40B4-BE49-F238E27FC236}">
                <a16:creationId xmlns:a16="http://schemas.microsoft.com/office/drawing/2014/main" id="{D5F4148E-B635-AB4A-B9A0-D2CBC104A332}"/>
              </a:ext>
            </a:extLst>
          </p:cNvPr>
          <p:cNvCxnSpPr>
            <a:cxnSpLocks/>
            <a:stCxn id="99" idx="0"/>
            <a:endCxn id="106" idx="2"/>
          </p:cNvCxnSpPr>
          <p:nvPr/>
        </p:nvCxnSpPr>
        <p:spPr>
          <a:xfrm rot="16200000" flipV="1">
            <a:off x="4347561" y="3706862"/>
            <a:ext cx="287536" cy="292113"/>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sp>
        <p:nvSpPr>
          <p:cNvPr id="113" name="Left-Right Arrow 112">
            <a:extLst>
              <a:ext uri="{FF2B5EF4-FFF2-40B4-BE49-F238E27FC236}">
                <a16:creationId xmlns:a16="http://schemas.microsoft.com/office/drawing/2014/main" id="{87B19DDF-2896-724F-8A98-6A0B630ACDA8}"/>
              </a:ext>
            </a:extLst>
          </p:cNvPr>
          <p:cNvSpPr/>
          <p:nvPr/>
        </p:nvSpPr>
        <p:spPr>
          <a:xfrm>
            <a:off x="4966801" y="4025240"/>
            <a:ext cx="357809" cy="338993"/>
          </a:xfrm>
          <a:prstGeom prst="leftRightArrow">
            <a:avLst>
              <a:gd name="adj1" fmla="val 58772"/>
              <a:gd name="adj2" fmla="val 39035"/>
            </a:avLst>
          </a:prstGeom>
          <a:solidFill>
            <a:srgbClr val="F68536"/>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pic>
        <p:nvPicPr>
          <p:cNvPr id="116" name="Picture 115">
            <a:extLst>
              <a:ext uri="{FF2B5EF4-FFF2-40B4-BE49-F238E27FC236}">
                <a16:creationId xmlns:a16="http://schemas.microsoft.com/office/drawing/2014/main" id="{BDD2355A-27E6-8541-A28F-41CA1873AB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72791" y="1477156"/>
            <a:ext cx="599170" cy="386488"/>
          </a:xfrm>
          <a:prstGeom prst="rect">
            <a:avLst/>
          </a:prstGeom>
        </p:spPr>
      </p:pic>
    </p:spTree>
    <p:extLst>
      <p:ext uri="{BB962C8B-B14F-4D97-AF65-F5344CB8AC3E}">
        <p14:creationId xmlns:p14="http://schemas.microsoft.com/office/powerpoint/2010/main" val="150841098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3AA3-A7C7-9349-AC82-9F719323EDED}"/>
              </a:ext>
            </a:extLst>
          </p:cNvPr>
          <p:cNvSpPr>
            <a:spLocks noGrp="1"/>
          </p:cNvSpPr>
          <p:nvPr>
            <p:ph type="title"/>
          </p:nvPr>
        </p:nvSpPr>
        <p:spPr/>
        <p:txBody>
          <a:bodyPr/>
          <a:lstStyle/>
          <a:p>
            <a:r>
              <a:rPr lang="en-US" b="1" dirty="0">
                <a:solidFill>
                  <a:schemeClr val="bg2"/>
                </a:solidFill>
                <a:latin typeface="Amazon Ember" charset="0"/>
                <a:ea typeface="Amazon Ember" charset="0"/>
                <a:cs typeface="Amazon Ember" charset="0"/>
              </a:rPr>
              <a:t>Network Building Blocks</a:t>
            </a:r>
            <a:br>
              <a:rPr lang="en-US" b="1" dirty="0">
                <a:solidFill>
                  <a:schemeClr val="bg2"/>
                </a:solidFill>
                <a:latin typeface="Amazon Ember" charset="0"/>
                <a:ea typeface="Amazon Ember" charset="0"/>
                <a:cs typeface="Amazon Ember" charset="0"/>
              </a:rPr>
            </a:br>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NAT Gateway</a:t>
            </a:r>
            <a:endParaRPr lang="en-US" dirty="0"/>
          </a:p>
        </p:txBody>
      </p:sp>
      <p:sp>
        <p:nvSpPr>
          <p:cNvPr id="4" name="Rounded Rectangle 3">
            <a:extLst>
              <a:ext uri="{FF2B5EF4-FFF2-40B4-BE49-F238E27FC236}">
                <a16:creationId xmlns:a16="http://schemas.microsoft.com/office/drawing/2014/main" id="{4AB17352-FFAC-DC4C-9AC2-4650F6E4362F}"/>
              </a:ext>
            </a:extLst>
          </p:cNvPr>
          <p:cNvSpPr/>
          <p:nvPr/>
        </p:nvSpPr>
        <p:spPr>
          <a:xfrm>
            <a:off x="2565378" y="1902693"/>
            <a:ext cx="2893003" cy="2553146"/>
          </a:xfrm>
          <a:prstGeom prst="roundRect">
            <a:avLst>
              <a:gd name="adj" fmla="val 366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5" name="Rounded Rectangle 4">
            <a:extLst>
              <a:ext uri="{FF2B5EF4-FFF2-40B4-BE49-F238E27FC236}">
                <a16:creationId xmlns:a16="http://schemas.microsoft.com/office/drawing/2014/main" id="{AF957419-596E-DA4F-B55F-67A0AB235952}"/>
              </a:ext>
            </a:extLst>
          </p:cNvPr>
          <p:cNvSpPr/>
          <p:nvPr/>
        </p:nvSpPr>
        <p:spPr>
          <a:xfrm>
            <a:off x="2803772" y="2232585"/>
            <a:ext cx="2312195" cy="820216"/>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6" name="Rounded Rectangle 5">
            <a:extLst>
              <a:ext uri="{FF2B5EF4-FFF2-40B4-BE49-F238E27FC236}">
                <a16:creationId xmlns:a16="http://schemas.microsoft.com/office/drawing/2014/main" id="{556DCFAF-C01B-4F48-9F89-93413AAEAA3A}"/>
              </a:ext>
            </a:extLst>
          </p:cNvPr>
          <p:cNvSpPr/>
          <p:nvPr/>
        </p:nvSpPr>
        <p:spPr>
          <a:xfrm>
            <a:off x="2803572" y="2878421"/>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Public Subnet</a:t>
            </a:r>
          </a:p>
        </p:txBody>
      </p:sp>
      <p:pic>
        <p:nvPicPr>
          <p:cNvPr id="7" name="Picture 6">
            <a:extLst>
              <a:ext uri="{FF2B5EF4-FFF2-40B4-BE49-F238E27FC236}">
                <a16:creationId xmlns:a16="http://schemas.microsoft.com/office/drawing/2014/main" id="{ED2EBA95-B50F-7D48-BF49-1B992C582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8247" y="1614277"/>
            <a:ext cx="599170" cy="386488"/>
          </a:xfrm>
          <a:prstGeom prst="rect">
            <a:avLst/>
          </a:prstGeom>
        </p:spPr>
      </p:pic>
      <p:sp>
        <p:nvSpPr>
          <p:cNvPr id="8" name="Rounded Rectangle 7">
            <a:extLst>
              <a:ext uri="{FF2B5EF4-FFF2-40B4-BE49-F238E27FC236}">
                <a16:creationId xmlns:a16="http://schemas.microsoft.com/office/drawing/2014/main" id="{BEB3829A-5506-5C4A-9BCC-2501C60A6387}"/>
              </a:ext>
            </a:extLst>
          </p:cNvPr>
          <p:cNvSpPr/>
          <p:nvPr/>
        </p:nvSpPr>
        <p:spPr>
          <a:xfrm>
            <a:off x="2283667" y="1439230"/>
            <a:ext cx="3539109" cy="3298867"/>
          </a:xfrm>
          <a:prstGeom prst="roundRect">
            <a:avLst>
              <a:gd name="adj" fmla="val 2767"/>
            </a:avLst>
          </a:prstGeom>
          <a:noFill/>
          <a:ln w="6350">
            <a:solidFill>
              <a:schemeClr val="accent1"/>
            </a:solidFill>
            <a:prstDash val="solid"/>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9" name="Picture 8">
            <a:extLst>
              <a:ext uri="{FF2B5EF4-FFF2-40B4-BE49-F238E27FC236}">
                <a16:creationId xmlns:a16="http://schemas.microsoft.com/office/drawing/2014/main" id="{22337073-BE76-674D-BF49-3FCE48F5EE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6996" y="1175392"/>
            <a:ext cx="603504" cy="393954"/>
          </a:xfrm>
          <a:prstGeom prst="rect">
            <a:avLst/>
          </a:prstGeom>
        </p:spPr>
      </p:pic>
      <p:sp>
        <p:nvSpPr>
          <p:cNvPr id="11" name="Rounded Rectangle 10">
            <a:extLst>
              <a:ext uri="{FF2B5EF4-FFF2-40B4-BE49-F238E27FC236}">
                <a16:creationId xmlns:a16="http://schemas.microsoft.com/office/drawing/2014/main" id="{C2C4997A-8608-3B44-999A-A003D1BF2A5D}"/>
              </a:ext>
            </a:extLst>
          </p:cNvPr>
          <p:cNvSpPr/>
          <p:nvPr/>
        </p:nvSpPr>
        <p:spPr>
          <a:xfrm>
            <a:off x="2803772" y="3228932"/>
            <a:ext cx="2312195" cy="822960"/>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pic>
        <p:nvPicPr>
          <p:cNvPr id="12" name="Picture 11">
            <a:extLst>
              <a:ext uri="{FF2B5EF4-FFF2-40B4-BE49-F238E27FC236}">
                <a16:creationId xmlns:a16="http://schemas.microsoft.com/office/drawing/2014/main" id="{431D0AA1-C4BE-EC49-A89B-DADB4BC718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34270" y="3336804"/>
            <a:ext cx="379798" cy="393865"/>
          </a:xfrm>
          <a:prstGeom prst="rect">
            <a:avLst/>
          </a:prstGeom>
        </p:spPr>
      </p:pic>
      <p:sp>
        <p:nvSpPr>
          <p:cNvPr id="13" name="TextBox 37">
            <a:extLst>
              <a:ext uri="{FF2B5EF4-FFF2-40B4-BE49-F238E27FC236}">
                <a16:creationId xmlns:a16="http://schemas.microsoft.com/office/drawing/2014/main" id="{9D42019D-B7E8-664B-B1F9-F097619B6839}"/>
              </a:ext>
            </a:extLst>
          </p:cNvPr>
          <p:cNvSpPr txBox="1">
            <a:spLocks noChangeArrowheads="1"/>
          </p:cNvSpPr>
          <p:nvPr/>
        </p:nvSpPr>
        <p:spPr bwMode="auto">
          <a:xfrm>
            <a:off x="3271974" y="3393014"/>
            <a:ext cx="1823302" cy="276999"/>
          </a:xfrm>
          <a:prstGeom prst="rect">
            <a:avLst/>
          </a:prstGeom>
          <a:noFill/>
          <a:ln w="9525">
            <a:noFill/>
            <a:miter lim="800000"/>
            <a:headEnd/>
            <a:tailEnd/>
          </a:ln>
        </p:spPr>
        <p:txBody>
          <a:bodyPr wrap="square">
            <a:spAutoFit/>
          </a:bodyPr>
          <a:lstStyle/>
          <a:p>
            <a:r>
              <a:rPr lang="en-US" sz="1200" dirty="0">
                <a:solidFill>
                  <a:schemeClr val="bg1"/>
                </a:solidFill>
                <a:latin typeface="Amazon Ember" charset="0"/>
                <a:ea typeface="Amazon Ember" charset="0"/>
                <a:cs typeface="Amazon Ember" charset="0"/>
              </a:rPr>
              <a:t>Private IP: 10.0.20.9</a:t>
            </a:r>
          </a:p>
        </p:txBody>
      </p:sp>
      <p:sp>
        <p:nvSpPr>
          <p:cNvPr id="14" name="Rounded Rectangle 13">
            <a:extLst>
              <a:ext uri="{FF2B5EF4-FFF2-40B4-BE49-F238E27FC236}">
                <a16:creationId xmlns:a16="http://schemas.microsoft.com/office/drawing/2014/main" id="{1C66F2EE-E29C-E64A-A2C8-C6C1FBCC6B73}"/>
              </a:ext>
            </a:extLst>
          </p:cNvPr>
          <p:cNvSpPr/>
          <p:nvPr/>
        </p:nvSpPr>
        <p:spPr>
          <a:xfrm>
            <a:off x="2803572" y="3873999"/>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Private Subnet</a:t>
            </a:r>
          </a:p>
        </p:txBody>
      </p:sp>
      <p:sp>
        <p:nvSpPr>
          <p:cNvPr id="15" name="Rounded Rectangle 14">
            <a:extLst>
              <a:ext uri="{FF2B5EF4-FFF2-40B4-BE49-F238E27FC236}">
                <a16:creationId xmlns:a16="http://schemas.microsoft.com/office/drawing/2014/main" id="{6BFB6834-CDDC-954A-ADB9-8E6766779E72}"/>
              </a:ext>
            </a:extLst>
          </p:cNvPr>
          <p:cNvSpPr/>
          <p:nvPr/>
        </p:nvSpPr>
        <p:spPr>
          <a:xfrm>
            <a:off x="2565379" y="4284573"/>
            <a:ext cx="2893002"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 – Virtual Private Cloud</a:t>
            </a:r>
          </a:p>
        </p:txBody>
      </p:sp>
      <p:sp>
        <p:nvSpPr>
          <p:cNvPr id="16" name="Rounded Rectangle 15">
            <a:extLst>
              <a:ext uri="{FF2B5EF4-FFF2-40B4-BE49-F238E27FC236}">
                <a16:creationId xmlns:a16="http://schemas.microsoft.com/office/drawing/2014/main" id="{149AB934-BE35-774F-843D-074B3A3638BA}"/>
              </a:ext>
            </a:extLst>
          </p:cNvPr>
          <p:cNvSpPr/>
          <p:nvPr/>
        </p:nvSpPr>
        <p:spPr>
          <a:xfrm>
            <a:off x="2283666" y="4560204"/>
            <a:ext cx="3539110" cy="177893"/>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AWS Cloud</a:t>
            </a:r>
          </a:p>
        </p:txBody>
      </p:sp>
      <p:sp>
        <p:nvSpPr>
          <p:cNvPr id="17" name="Rounded Rectangle 16">
            <a:extLst>
              <a:ext uri="{FF2B5EF4-FFF2-40B4-BE49-F238E27FC236}">
                <a16:creationId xmlns:a16="http://schemas.microsoft.com/office/drawing/2014/main" id="{B5A8A4D6-7309-0648-87BC-A5B4F6A0ADDD}"/>
              </a:ext>
            </a:extLst>
          </p:cNvPr>
          <p:cNvSpPr/>
          <p:nvPr/>
        </p:nvSpPr>
        <p:spPr>
          <a:xfrm>
            <a:off x="3314067" y="1537597"/>
            <a:ext cx="2036507"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Internet Gateway</a:t>
            </a:r>
          </a:p>
        </p:txBody>
      </p:sp>
      <p:pic>
        <p:nvPicPr>
          <p:cNvPr id="18" name="Picture 17">
            <a:extLst>
              <a:ext uri="{FF2B5EF4-FFF2-40B4-BE49-F238E27FC236}">
                <a16:creationId xmlns:a16="http://schemas.microsoft.com/office/drawing/2014/main" id="{586161F7-6742-1340-926F-54FC5CF2488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70719" y="1469167"/>
            <a:ext cx="375045" cy="393192"/>
          </a:xfrm>
          <a:prstGeom prst="rect">
            <a:avLst/>
          </a:prstGeom>
        </p:spPr>
      </p:pic>
      <p:sp>
        <p:nvSpPr>
          <p:cNvPr id="19" name="Rounded Rectangle 18">
            <a:extLst>
              <a:ext uri="{FF2B5EF4-FFF2-40B4-BE49-F238E27FC236}">
                <a16:creationId xmlns:a16="http://schemas.microsoft.com/office/drawing/2014/main" id="{EEA9710D-0311-7A44-B625-0D1BECD68A45}"/>
              </a:ext>
            </a:extLst>
          </p:cNvPr>
          <p:cNvSpPr/>
          <p:nvPr/>
        </p:nvSpPr>
        <p:spPr>
          <a:xfrm>
            <a:off x="3108784" y="2465246"/>
            <a:ext cx="1756653"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NAT Gateway</a:t>
            </a:r>
          </a:p>
        </p:txBody>
      </p:sp>
      <p:pic>
        <p:nvPicPr>
          <p:cNvPr id="20" name="Picture 19">
            <a:extLst>
              <a:ext uri="{FF2B5EF4-FFF2-40B4-BE49-F238E27FC236}">
                <a16:creationId xmlns:a16="http://schemas.microsoft.com/office/drawing/2014/main" id="{FBDE8F31-429A-EC40-AFE2-7F13179261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71378" y="2391597"/>
            <a:ext cx="380904" cy="393192"/>
          </a:xfrm>
          <a:prstGeom prst="rect">
            <a:avLst/>
          </a:prstGeom>
        </p:spPr>
      </p:pic>
      <p:cxnSp>
        <p:nvCxnSpPr>
          <p:cNvPr id="21" name="Elbow Connector 40">
            <a:extLst>
              <a:ext uri="{FF2B5EF4-FFF2-40B4-BE49-F238E27FC236}">
                <a16:creationId xmlns:a16="http://schemas.microsoft.com/office/drawing/2014/main" id="{5F006D33-F31F-EE46-ABE3-759A41DDACD6}"/>
              </a:ext>
            </a:extLst>
          </p:cNvPr>
          <p:cNvCxnSpPr>
            <a:cxnSpLocks/>
            <a:stCxn id="11" idx="0"/>
            <a:endCxn id="20" idx="2"/>
          </p:cNvCxnSpPr>
          <p:nvPr/>
        </p:nvCxnSpPr>
        <p:spPr>
          <a:xfrm rot="16200000" flipV="1">
            <a:off x="3438779" y="2707841"/>
            <a:ext cx="444143" cy="598040"/>
          </a:xfrm>
          <a:prstGeom prst="bentConnector3">
            <a:avLst>
              <a:gd name="adj1" fmla="val 21048"/>
            </a:avLst>
          </a:prstGeom>
          <a:ln>
            <a:solidFill>
              <a:schemeClr val="accent4"/>
            </a:solidFill>
            <a:headEnd type="oval"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2" name="Elbow Connector 40">
            <a:extLst>
              <a:ext uri="{FF2B5EF4-FFF2-40B4-BE49-F238E27FC236}">
                <a16:creationId xmlns:a16="http://schemas.microsoft.com/office/drawing/2014/main" id="{AC657682-FEE2-844D-A7F5-228F85DF5242}"/>
              </a:ext>
            </a:extLst>
          </p:cNvPr>
          <p:cNvCxnSpPr>
            <a:cxnSpLocks/>
            <a:stCxn id="20" idx="0"/>
            <a:endCxn id="18" idx="2"/>
          </p:cNvCxnSpPr>
          <p:nvPr/>
        </p:nvCxnSpPr>
        <p:spPr>
          <a:xfrm rot="5400000" flipH="1" flipV="1">
            <a:off x="3195417" y="2028772"/>
            <a:ext cx="529238" cy="196412"/>
          </a:xfrm>
          <a:prstGeom prst="bentConnector3">
            <a:avLst>
              <a:gd name="adj1" fmla="val 50000"/>
            </a:avLst>
          </a:prstGeom>
          <a:ln>
            <a:solidFill>
              <a:schemeClr val="accent4"/>
            </a:solidFill>
            <a:headEnd type="oval"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3" name="Elbow Connector 40">
            <a:extLst>
              <a:ext uri="{FF2B5EF4-FFF2-40B4-BE49-F238E27FC236}">
                <a16:creationId xmlns:a16="http://schemas.microsoft.com/office/drawing/2014/main" id="{E2F1DF86-6507-1845-AB07-A5748EF2034B}"/>
              </a:ext>
            </a:extLst>
          </p:cNvPr>
          <p:cNvCxnSpPr>
            <a:cxnSpLocks/>
          </p:cNvCxnSpPr>
          <p:nvPr/>
        </p:nvCxnSpPr>
        <p:spPr>
          <a:xfrm rot="16200000" flipH="1">
            <a:off x="3392433" y="1303357"/>
            <a:ext cx="331519" cy="100"/>
          </a:xfrm>
          <a:prstGeom prst="curved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sp>
        <p:nvSpPr>
          <p:cNvPr id="24" name="Rounded Rectangle 23">
            <a:extLst>
              <a:ext uri="{FF2B5EF4-FFF2-40B4-BE49-F238E27FC236}">
                <a16:creationId xmlns:a16="http://schemas.microsoft.com/office/drawing/2014/main" id="{CE099270-E89E-824D-ADC5-36CC828F276B}"/>
              </a:ext>
            </a:extLst>
          </p:cNvPr>
          <p:cNvSpPr/>
          <p:nvPr/>
        </p:nvSpPr>
        <p:spPr>
          <a:xfrm>
            <a:off x="3108784" y="786212"/>
            <a:ext cx="2193444"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Public Internet</a:t>
            </a:r>
          </a:p>
        </p:txBody>
      </p:sp>
      <p:pic>
        <p:nvPicPr>
          <p:cNvPr id="25" name="Picture 24">
            <a:extLst>
              <a:ext uri="{FF2B5EF4-FFF2-40B4-BE49-F238E27FC236}">
                <a16:creationId xmlns:a16="http://schemas.microsoft.com/office/drawing/2014/main" id="{423BF5ED-A8E6-D843-BBC4-3F236AFB70A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93826" y="660128"/>
            <a:ext cx="728629" cy="477520"/>
          </a:xfrm>
          <a:prstGeom prst="rect">
            <a:avLst/>
          </a:prstGeom>
        </p:spPr>
      </p:pic>
      <p:graphicFrame>
        <p:nvGraphicFramePr>
          <p:cNvPr id="26" name="Table 25">
            <a:extLst>
              <a:ext uri="{FF2B5EF4-FFF2-40B4-BE49-F238E27FC236}">
                <a16:creationId xmlns:a16="http://schemas.microsoft.com/office/drawing/2014/main" id="{37FCEEE1-6D79-DE43-9AE4-FC22EC9B8F47}"/>
              </a:ext>
            </a:extLst>
          </p:cNvPr>
          <p:cNvGraphicFramePr>
            <a:graphicFrameLocks noGrp="1"/>
          </p:cNvGraphicFramePr>
          <p:nvPr>
            <p:extLst>
              <p:ext uri="{D42A27DB-BD31-4B8C-83A1-F6EECF244321}">
                <p14:modId xmlns:p14="http://schemas.microsoft.com/office/powerpoint/2010/main" val="1702978712"/>
              </p:ext>
            </p:extLst>
          </p:nvPr>
        </p:nvGraphicFramePr>
        <p:xfrm>
          <a:off x="6013228" y="1960454"/>
          <a:ext cx="3027761" cy="1432560"/>
        </p:xfrm>
        <a:graphic>
          <a:graphicData uri="http://schemas.openxmlformats.org/drawingml/2006/table">
            <a:tbl>
              <a:tblPr bandRow="1">
                <a:tableStyleId>{073A0DAA-6AF3-43AB-8588-CEC1D06C72B9}</a:tableStyleId>
              </a:tblPr>
              <a:tblGrid>
                <a:gridCol w="1901064">
                  <a:extLst>
                    <a:ext uri="{9D8B030D-6E8A-4147-A177-3AD203B41FA5}">
                      <a16:colId xmlns:a16="http://schemas.microsoft.com/office/drawing/2014/main" val="20000"/>
                    </a:ext>
                  </a:extLst>
                </a:gridCol>
                <a:gridCol w="1126697">
                  <a:extLst>
                    <a:ext uri="{9D8B030D-6E8A-4147-A177-3AD203B41FA5}">
                      <a16:colId xmlns:a16="http://schemas.microsoft.com/office/drawing/2014/main" val="1091065642"/>
                    </a:ext>
                  </a:extLst>
                </a:gridCol>
              </a:tblGrid>
              <a:tr h="0">
                <a:tc gridSpan="2">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Subnet A</a:t>
                      </a:r>
                      <a:endPar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hMerge="1">
                  <a:txBody>
                    <a:bodyPr/>
                    <a:lstStyle/>
                    <a:p>
                      <a:endParaRPr lang="en-US"/>
                    </a:p>
                  </a:txBody>
                  <a:tcPr/>
                </a:tc>
                <a:extLst>
                  <a:ext uri="{0D108BD9-81ED-4DB2-BD59-A6C34878D82A}">
                    <a16:rowId xmlns:a16="http://schemas.microsoft.com/office/drawing/2014/main" val="234435782"/>
                  </a:ext>
                </a:extLst>
              </a:tr>
              <a:tr h="0">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Destination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Route</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1085050973"/>
                  </a:ext>
                </a:extLst>
              </a:tr>
              <a:tr h="0">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10.0.20.0/24</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local</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3558881439"/>
                  </a:ext>
                </a:extLst>
              </a:tr>
              <a:tr h="0">
                <a:tc>
                  <a:txBody>
                    <a:bodyPr/>
                    <a:lstStyle/>
                    <a:p>
                      <a:r>
                        <a:rPr lang="en-US" sz="1400" b="0" i="0" kern="12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0.0.0.0/0</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kern="1200" dirty="0" err="1">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nat</a:t>
                      </a:r>
                      <a:r>
                        <a:rPr lang="en-US" sz="1400" b="0" i="0" kern="12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-gateway-id</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2157287896"/>
                  </a:ext>
                </a:extLst>
              </a:tr>
            </a:tbl>
          </a:graphicData>
        </a:graphic>
      </p:graphicFrame>
      <p:cxnSp>
        <p:nvCxnSpPr>
          <p:cNvPr id="27" name="Straight Connector 26">
            <a:extLst>
              <a:ext uri="{FF2B5EF4-FFF2-40B4-BE49-F238E27FC236}">
                <a16:creationId xmlns:a16="http://schemas.microsoft.com/office/drawing/2014/main" id="{E2D5DA1C-5E7C-2B4A-9DB1-B84F5E9A3530}"/>
              </a:ext>
            </a:extLst>
          </p:cNvPr>
          <p:cNvCxnSpPr>
            <a:stCxn id="11" idx="3"/>
            <a:endCxn id="26" idx="2"/>
          </p:cNvCxnSpPr>
          <p:nvPr/>
        </p:nvCxnSpPr>
        <p:spPr>
          <a:xfrm flipV="1">
            <a:off x="5115967" y="3393014"/>
            <a:ext cx="2411141" cy="24739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4360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3AA3-A7C7-9349-AC82-9F719323EDED}"/>
              </a:ext>
            </a:extLst>
          </p:cNvPr>
          <p:cNvSpPr>
            <a:spLocks noGrp="1"/>
          </p:cNvSpPr>
          <p:nvPr>
            <p:ph type="title"/>
          </p:nvPr>
        </p:nvSpPr>
        <p:spPr/>
        <p:txBody>
          <a:bodyPr/>
          <a:lstStyle/>
          <a:p>
            <a:r>
              <a:rPr lang="en-US" b="1" dirty="0">
                <a:solidFill>
                  <a:schemeClr val="bg2"/>
                </a:solidFill>
                <a:latin typeface="Amazon Ember" charset="0"/>
                <a:ea typeface="Amazon Ember" charset="0"/>
                <a:cs typeface="Amazon Ember" charset="0"/>
              </a:rPr>
              <a:t>Network Building Blocks</a:t>
            </a:r>
            <a:br>
              <a:rPr lang="en-US" b="1" dirty="0">
                <a:solidFill>
                  <a:schemeClr val="bg2"/>
                </a:solidFill>
                <a:latin typeface="Amazon Ember" charset="0"/>
                <a:ea typeface="Amazon Ember" charset="0"/>
                <a:cs typeface="Amazon Ember" charset="0"/>
              </a:rPr>
            </a:br>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NAT Gateway</a:t>
            </a:r>
            <a:endParaRPr lang="en-US" dirty="0"/>
          </a:p>
        </p:txBody>
      </p:sp>
      <p:sp>
        <p:nvSpPr>
          <p:cNvPr id="26" name="Content Placeholder 3">
            <a:extLst>
              <a:ext uri="{FF2B5EF4-FFF2-40B4-BE49-F238E27FC236}">
                <a16:creationId xmlns:a16="http://schemas.microsoft.com/office/drawing/2014/main" id="{725F63F3-4E27-D245-9993-3EE8D498B147}"/>
              </a:ext>
            </a:extLst>
          </p:cNvPr>
          <p:cNvSpPr txBox="1">
            <a:spLocks/>
          </p:cNvSpPr>
          <p:nvPr/>
        </p:nvSpPr>
        <p:spPr>
          <a:xfrm>
            <a:off x="333575" y="1012507"/>
            <a:ext cx="4038600" cy="4055604"/>
          </a:xfrm>
          <a:prstGeom prst="rect">
            <a:avLst/>
          </a:prstGeom>
          <a:solidFill>
            <a:schemeClr val="tx1">
              <a:lumMod val="50000"/>
            </a:schemeClr>
          </a:solidFill>
        </p:spPr>
        <p:txBody>
          <a:bodyPr anchor="ctr"/>
          <a:lstStyle>
            <a:lvl1pPr marL="0" indent="0" algn="l" defTabSz="457200" rtl="0" eaLnBrk="1" latinLnBrk="0" hangingPunct="1">
              <a:spcBef>
                <a:spcPct val="20000"/>
              </a:spcBef>
              <a:buFontTx/>
              <a:buNone/>
              <a:defRPr sz="2400" b="0" i="0" kern="1200">
                <a:solidFill>
                  <a:schemeClr val="bg1"/>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bg1"/>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bg1"/>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Connect to the internet</a:t>
            </a:r>
          </a:p>
          <a:p>
            <a:pPr marL="342900" indent="-342900">
              <a:buFont typeface="Arial" panose="020B0604020202020204" pitchFamily="34" charset="0"/>
              <a:buChar char="•"/>
            </a:pPr>
            <a:r>
              <a:rPr lang="en-US" dirty="0"/>
              <a:t>No incoming connection</a:t>
            </a:r>
          </a:p>
          <a:p>
            <a:pPr marL="342900" indent="-342900">
              <a:buFont typeface="Arial" panose="020B0604020202020204" pitchFamily="34" charset="0"/>
              <a:buChar char="•"/>
            </a:pPr>
            <a:r>
              <a:rPr lang="en-US" dirty="0"/>
              <a:t>High available</a:t>
            </a:r>
          </a:p>
          <a:p>
            <a:pPr marL="342900" indent="-342900">
              <a:buFont typeface="Arial" panose="020B0604020202020204" pitchFamily="34" charset="0"/>
              <a:buChar char="•"/>
            </a:pPr>
            <a:r>
              <a:rPr lang="en-US" dirty="0"/>
              <a:t>Up to 10Gbps bandwidth</a:t>
            </a:r>
          </a:p>
          <a:p>
            <a:pPr marL="342900" indent="-342900">
              <a:buFont typeface="Arial" panose="020B0604020202020204" pitchFamily="34" charset="0"/>
              <a:buChar char="•"/>
            </a:pPr>
            <a:r>
              <a:rPr lang="en-US" dirty="0"/>
              <a:t>Fully managed by AWS</a:t>
            </a:r>
          </a:p>
          <a:p>
            <a:pPr marL="342900" indent="-342900">
              <a:buFont typeface="Arial" panose="020B0604020202020204" pitchFamily="34" charset="0"/>
              <a:buChar char="•"/>
            </a:pPr>
            <a:r>
              <a:rPr lang="en-US" dirty="0"/>
              <a:t>Supports TCP, UDP, and ICMP protocols</a:t>
            </a:r>
          </a:p>
          <a:p>
            <a:pPr marL="342900" indent="-342900">
              <a:buFont typeface="Arial" panose="020B0604020202020204" pitchFamily="34" charset="0"/>
              <a:buChar char="•"/>
            </a:pPr>
            <a:r>
              <a:rPr lang="en-US" dirty="0"/>
              <a:t>Network ACLs apply to NAT gateway’s traffic</a:t>
            </a:r>
          </a:p>
        </p:txBody>
      </p:sp>
      <p:pic>
        <p:nvPicPr>
          <p:cNvPr id="3" name="Picture 2">
            <a:extLst>
              <a:ext uri="{FF2B5EF4-FFF2-40B4-BE49-F238E27FC236}">
                <a16:creationId xmlns:a16="http://schemas.microsoft.com/office/drawing/2014/main" id="{4101BBDE-9158-F94B-AEAD-916F8FAA7447}"/>
              </a:ext>
            </a:extLst>
          </p:cNvPr>
          <p:cNvPicPr>
            <a:picLocks noChangeAspect="1"/>
          </p:cNvPicPr>
          <p:nvPr/>
        </p:nvPicPr>
        <p:blipFill>
          <a:blip r:embed="rId2"/>
          <a:stretch>
            <a:fillRect/>
          </a:stretch>
        </p:blipFill>
        <p:spPr>
          <a:xfrm>
            <a:off x="5418206" y="1148265"/>
            <a:ext cx="2996220" cy="3511699"/>
          </a:xfrm>
          <a:prstGeom prst="rect">
            <a:avLst/>
          </a:prstGeom>
        </p:spPr>
      </p:pic>
    </p:spTree>
    <p:extLst>
      <p:ext uri="{BB962C8B-B14F-4D97-AF65-F5344CB8AC3E}">
        <p14:creationId xmlns:p14="http://schemas.microsoft.com/office/powerpoint/2010/main" val="363475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EFB5-3A39-4147-976F-18854A7B2303}"/>
              </a:ext>
            </a:extLst>
          </p:cNvPr>
          <p:cNvSpPr>
            <a:spLocks noGrp="1"/>
          </p:cNvSpPr>
          <p:nvPr>
            <p:ph type="title"/>
          </p:nvPr>
        </p:nvSpPr>
        <p:spPr/>
        <p:txBody>
          <a:bodyPr>
            <a:normAutofit fontScale="90000"/>
          </a:bodyPr>
          <a:lstStyle/>
          <a:p>
            <a:r>
              <a:rPr lang="en-US" sz="3100" b="1" dirty="0">
                <a:latin typeface="Amazon Ember" panose="020B0603020204020204" pitchFamily="34" charset="0"/>
                <a:ea typeface="Amazon Ember" panose="020B0603020204020204" pitchFamily="34" charset="0"/>
                <a:cs typeface="Amazon Ember" panose="020B0603020204020204" pitchFamily="34" charset="0"/>
              </a:rPr>
              <a:t>How to connect to another VPC?</a:t>
            </a:r>
            <a:br>
              <a:rPr lang="en-US" sz="3100" b="1" dirty="0">
                <a:latin typeface="Amazon Ember" panose="020B0603020204020204" pitchFamily="34" charset="0"/>
                <a:ea typeface="Amazon Ember" panose="020B0603020204020204" pitchFamily="34" charset="0"/>
                <a:cs typeface="Amazon Ember" panose="020B0603020204020204" pitchFamily="34" charset="0"/>
              </a:rPr>
            </a:br>
            <a:r>
              <a:rPr lang="en-US" sz="27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VPC Peering</a:t>
            </a:r>
            <a:br>
              <a:rPr lang="en-US" b="1" dirty="0">
                <a:latin typeface="Amazon Ember" panose="020B0603020204020204" pitchFamily="34" charset="0"/>
                <a:ea typeface="Amazon Ember" panose="020B0603020204020204" pitchFamily="34" charset="0"/>
                <a:cs typeface="Amazon Ember" panose="020B0603020204020204" pitchFamily="34" charset="0"/>
              </a:rPr>
            </a:br>
            <a:endParaRPr lang="en-US"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Content Placeholder 4">
            <a:extLst>
              <a:ext uri="{FF2B5EF4-FFF2-40B4-BE49-F238E27FC236}">
                <a16:creationId xmlns:a16="http://schemas.microsoft.com/office/drawing/2014/main" id="{2F5EB8C1-69C5-824A-91A1-ECDAAC104749}"/>
              </a:ext>
            </a:extLst>
          </p:cNvPr>
          <p:cNvSpPr>
            <a:spLocks noGrp="1"/>
          </p:cNvSpPr>
          <p:nvPr>
            <p:ph sz="half" idx="1"/>
          </p:nvPr>
        </p:nvSpPr>
        <p:spPr>
          <a:xfrm>
            <a:off x="336789" y="1273764"/>
            <a:ext cx="4038600" cy="3472073"/>
          </a:xfrm>
        </p:spPr>
        <p:txBody>
          <a:bodyPr/>
          <a:lstStyle/>
          <a:p>
            <a:r>
              <a:rPr lang="en-US" dirty="0"/>
              <a:t>Scalable and high available</a:t>
            </a:r>
          </a:p>
          <a:p>
            <a:r>
              <a:rPr lang="en-US" dirty="0"/>
              <a:t>Inter-account peering</a:t>
            </a:r>
          </a:p>
          <a:p>
            <a:r>
              <a:rPr lang="en-US" dirty="0"/>
              <a:t>Inter-region peering</a:t>
            </a:r>
          </a:p>
          <a:p>
            <a:r>
              <a:rPr lang="en-US" dirty="0"/>
              <a:t>Remote Security groups can be referenced</a:t>
            </a:r>
          </a:p>
          <a:p>
            <a:r>
              <a:rPr lang="en-US" dirty="0"/>
              <a:t>Routing policy with Route Tables</a:t>
            </a:r>
          </a:p>
          <a:p>
            <a:r>
              <a:rPr lang="en-US" dirty="0"/>
              <a:t>No transitive routing</a:t>
            </a:r>
          </a:p>
        </p:txBody>
      </p:sp>
      <p:pic>
        <p:nvPicPr>
          <p:cNvPr id="4" name="Picture 3">
            <a:extLst>
              <a:ext uri="{FF2B5EF4-FFF2-40B4-BE49-F238E27FC236}">
                <a16:creationId xmlns:a16="http://schemas.microsoft.com/office/drawing/2014/main" id="{689769D4-7DC3-264C-B073-E194AFEC2C81}"/>
              </a:ext>
            </a:extLst>
          </p:cNvPr>
          <p:cNvPicPr>
            <a:picLocks noChangeAspect="1"/>
          </p:cNvPicPr>
          <p:nvPr/>
        </p:nvPicPr>
        <p:blipFill>
          <a:blip r:embed="rId3"/>
          <a:stretch>
            <a:fillRect/>
          </a:stretch>
        </p:blipFill>
        <p:spPr>
          <a:xfrm>
            <a:off x="4372175" y="1717760"/>
            <a:ext cx="4649333" cy="2061565"/>
          </a:xfrm>
          <a:prstGeom prst="rect">
            <a:avLst/>
          </a:prstGeom>
        </p:spPr>
      </p:pic>
    </p:spTree>
    <p:extLst>
      <p:ext uri="{BB962C8B-B14F-4D97-AF65-F5344CB8AC3E}">
        <p14:creationId xmlns:p14="http://schemas.microsoft.com/office/powerpoint/2010/main" val="3502656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2"/>
                </a:solidFill>
                <a:latin typeface="Amazon Ember" charset="0"/>
                <a:ea typeface="Amazon Ember" charset="0"/>
                <a:cs typeface="Amazon Ember" charset="0"/>
              </a:rPr>
              <a:t>Overview</a:t>
            </a:r>
          </a:p>
        </p:txBody>
      </p:sp>
      <p:sp>
        <p:nvSpPr>
          <p:cNvPr id="3" name="Content Placeholder 2"/>
          <p:cNvSpPr>
            <a:spLocks noGrp="1"/>
          </p:cNvSpPr>
          <p:nvPr>
            <p:ph idx="1"/>
          </p:nvPr>
        </p:nvSpPr>
        <p:spPr>
          <a:xfrm>
            <a:off x="336789" y="852250"/>
            <a:ext cx="8205304" cy="537854"/>
          </a:xfrm>
        </p:spPr>
        <p:txBody>
          <a:bodyPr>
            <a:normAutofit/>
          </a:bodyPr>
          <a:lstStyle/>
          <a:p>
            <a:r>
              <a:rPr lang="en-US" sz="2400" dirty="0">
                <a:solidFill>
                  <a:schemeClr val="bg2"/>
                </a:solidFill>
                <a:latin typeface="Amazon Ember" charset="0"/>
                <a:ea typeface="Amazon Ember" charset="0"/>
                <a:cs typeface="Amazon Ember" charset="0"/>
              </a:rPr>
              <a:t>AWS networking services including:</a:t>
            </a:r>
          </a:p>
        </p:txBody>
      </p:sp>
      <p:pic>
        <p:nvPicPr>
          <p:cNvPr id="4" name="Picture 3"/>
          <p:cNvPicPr>
            <a:picLocks noChangeAspect="1"/>
          </p:cNvPicPr>
          <p:nvPr/>
        </p:nvPicPr>
        <p:blipFill>
          <a:blip r:embed="rId3"/>
          <a:stretch>
            <a:fillRect/>
          </a:stretch>
        </p:blipFill>
        <p:spPr>
          <a:xfrm>
            <a:off x="1102932" y="3347592"/>
            <a:ext cx="448356" cy="532423"/>
          </a:xfrm>
          <a:prstGeom prst="rect">
            <a:avLst/>
          </a:prstGeom>
        </p:spPr>
      </p:pic>
      <p:pic>
        <p:nvPicPr>
          <p:cNvPr id="5" name="Picture 4"/>
          <p:cNvPicPr>
            <a:picLocks noChangeAspect="1"/>
          </p:cNvPicPr>
          <p:nvPr/>
        </p:nvPicPr>
        <p:blipFill>
          <a:blip r:embed="rId4"/>
          <a:stretch>
            <a:fillRect/>
          </a:stretch>
        </p:blipFill>
        <p:spPr>
          <a:xfrm>
            <a:off x="1112272" y="1541492"/>
            <a:ext cx="429674" cy="513741"/>
          </a:xfrm>
          <a:prstGeom prst="rect">
            <a:avLst/>
          </a:prstGeom>
        </p:spPr>
      </p:pic>
      <p:pic>
        <p:nvPicPr>
          <p:cNvPr id="6" name="Picture 5"/>
          <p:cNvPicPr>
            <a:picLocks noChangeAspect="1"/>
          </p:cNvPicPr>
          <p:nvPr/>
        </p:nvPicPr>
        <p:blipFill>
          <a:blip r:embed="rId5"/>
          <a:stretch>
            <a:fillRect/>
          </a:stretch>
        </p:blipFill>
        <p:spPr>
          <a:xfrm>
            <a:off x="1070240" y="2754374"/>
            <a:ext cx="513741" cy="532423"/>
          </a:xfrm>
          <a:prstGeom prst="rect">
            <a:avLst/>
          </a:prstGeom>
        </p:spPr>
      </p:pic>
      <p:sp>
        <p:nvSpPr>
          <p:cNvPr id="8" name="TextBox 7"/>
          <p:cNvSpPr txBox="1"/>
          <p:nvPr/>
        </p:nvSpPr>
        <p:spPr>
          <a:xfrm>
            <a:off x="1847850" y="1613696"/>
            <a:ext cx="5852884" cy="369332"/>
          </a:xfrm>
          <a:prstGeom prst="rect">
            <a:avLst/>
          </a:prstGeom>
          <a:noFill/>
        </p:spPr>
        <p:txBody>
          <a:bodyPr wrap="none" rtlCol="0">
            <a:spAutoFit/>
          </a:bodyPr>
          <a:lstStyle/>
          <a:p>
            <a:r>
              <a:rPr lang="en-US" dirty="0">
                <a:solidFill>
                  <a:schemeClr val="bg2"/>
                </a:solidFill>
                <a:latin typeface="Amazon Ember" charset="0"/>
                <a:ea typeface="Amazon Ember" charset="0"/>
                <a:cs typeface="Amazon Ember" charset="0"/>
              </a:rPr>
              <a:t>VPC – Extend your network into a virtual private cloud</a:t>
            </a:r>
          </a:p>
        </p:txBody>
      </p:sp>
      <p:sp>
        <p:nvSpPr>
          <p:cNvPr id="10" name="TextBox 9"/>
          <p:cNvSpPr txBox="1"/>
          <p:nvPr/>
        </p:nvSpPr>
        <p:spPr>
          <a:xfrm>
            <a:off x="1847850" y="2839715"/>
            <a:ext cx="4083169" cy="369332"/>
          </a:xfrm>
          <a:prstGeom prst="rect">
            <a:avLst/>
          </a:prstGeom>
          <a:noFill/>
        </p:spPr>
        <p:txBody>
          <a:bodyPr wrap="none" rtlCol="0">
            <a:spAutoFit/>
          </a:bodyPr>
          <a:lstStyle/>
          <a:p>
            <a:r>
              <a:rPr lang="en-US" dirty="0">
                <a:solidFill>
                  <a:schemeClr val="bg2"/>
                </a:solidFill>
                <a:latin typeface="Amazon Ember" charset="0"/>
                <a:ea typeface="Amazon Ember" charset="0"/>
                <a:cs typeface="Amazon Ember" charset="0"/>
              </a:rPr>
              <a:t>ELB – Managed load balancer service</a:t>
            </a:r>
          </a:p>
        </p:txBody>
      </p:sp>
      <p:sp>
        <p:nvSpPr>
          <p:cNvPr id="11" name="TextBox 10"/>
          <p:cNvSpPr txBox="1"/>
          <p:nvPr/>
        </p:nvSpPr>
        <p:spPr>
          <a:xfrm>
            <a:off x="1847851" y="3429137"/>
            <a:ext cx="3621504" cy="369332"/>
          </a:xfrm>
          <a:prstGeom prst="rect">
            <a:avLst/>
          </a:prstGeom>
          <a:noFill/>
        </p:spPr>
        <p:txBody>
          <a:bodyPr wrap="none" rtlCol="0">
            <a:spAutoFit/>
          </a:bodyPr>
          <a:lstStyle/>
          <a:p>
            <a:r>
              <a:rPr lang="en-US" dirty="0">
                <a:solidFill>
                  <a:schemeClr val="bg2"/>
                </a:solidFill>
                <a:latin typeface="Amazon Ember" charset="0"/>
                <a:ea typeface="Amazon Ember" charset="0"/>
                <a:cs typeface="Amazon Ember" charset="0"/>
              </a:rPr>
              <a:t>Route53 – Managed DNS service</a:t>
            </a:r>
          </a:p>
        </p:txBody>
      </p:sp>
      <p:pic>
        <p:nvPicPr>
          <p:cNvPr id="12" name="Picture 11"/>
          <p:cNvPicPr>
            <a:picLocks noChangeAspect="1"/>
          </p:cNvPicPr>
          <p:nvPr/>
        </p:nvPicPr>
        <p:blipFill>
          <a:blip r:embed="rId6"/>
          <a:stretch>
            <a:fillRect/>
          </a:stretch>
        </p:blipFill>
        <p:spPr>
          <a:xfrm>
            <a:off x="1042528" y="2229001"/>
            <a:ext cx="569163" cy="279400"/>
          </a:xfrm>
          <a:prstGeom prst="rect">
            <a:avLst/>
          </a:prstGeom>
        </p:spPr>
      </p:pic>
      <p:sp>
        <p:nvSpPr>
          <p:cNvPr id="13" name="TextBox 12"/>
          <p:cNvSpPr txBox="1"/>
          <p:nvPr/>
        </p:nvSpPr>
        <p:spPr>
          <a:xfrm>
            <a:off x="1857374" y="2184035"/>
            <a:ext cx="1686680" cy="369332"/>
          </a:xfrm>
          <a:prstGeom prst="rect">
            <a:avLst/>
          </a:prstGeom>
          <a:noFill/>
        </p:spPr>
        <p:txBody>
          <a:bodyPr wrap="none" rtlCol="0">
            <a:spAutoFit/>
          </a:bodyPr>
          <a:lstStyle/>
          <a:p>
            <a:r>
              <a:rPr lang="en-US" dirty="0">
                <a:solidFill>
                  <a:schemeClr val="bg2"/>
                </a:solidFill>
                <a:latin typeface="Amazon Ember" charset="0"/>
                <a:ea typeface="Amazon Ember" charset="0"/>
                <a:cs typeface="Amazon Ember" charset="0"/>
              </a:rPr>
              <a:t>EIP – Elastic IP</a:t>
            </a:r>
          </a:p>
        </p:txBody>
      </p:sp>
    </p:spTree>
    <p:extLst>
      <p:ext uri="{BB962C8B-B14F-4D97-AF65-F5344CB8AC3E}">
        <p14:creationId xmlns:p14="http://schemas.microsoft.com/office/powerpoint/2010/main" val="524871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964"/>
            <a:ext cx="9144000" cy="5233451"/>
          </a:xfrm>
          <a:prstGeom prst="rect">
            <a:avLst/>
          </a:prstGeom>
          <a:solidFill>
            <a:srgbClr val="4CB5FF"/>
          </a:solidFill>
          <a:ln>
            <a:noFill/>
          </a:ln>
          <a:effectLst/>
        </p:spPr>
        <p:style>
          <a:lnRef idx="1">
            <a:schemeClr val="accent1"/>
          </a:lnRef>
          <a:fillRef idx="3">
            <a:schemeClr val="accent1"/>
          </a:fillRef>
          <a:effectRef idx="2">
            <a:schemeClr val="accent1"/>
          </a:effectRef>
          <a:fontRef idx="minor">
            <a:schemeClr val="lt1"/>
          </a:fontRef>
        </p:style>
        <p:txBody>
          <a:bodyPr lIns="67591" tIns="33819" rIns="67591" bIns="33819" rtlCol="0" anchor="ctr"/>
          <a:lstStyle/>
          <a:p>
            <a:pPr algn="ctr" defTabSz="338238"/>
            <a:endParaRPr lang="en-US" sz="6000" dirty="0">
              <a:solidFill>
                <a:prstClr val="white"/>
              </a:solidFill>
              <a:latin typeface="Amazon Ember" charset="0"/>
              <a:ea typeface="Amazon Ember" charset="0"/>
              <a:cs typeface="Amazon Ember" charset="0"/>
            </a:endParaRPr>
          </a:p>
        </p:txBody>
      </p:sp>
      <p:sp>
        <p:nvSpPr>
          <p:cNvPr id="2" name="Oval 1"/>
          <p:cNvSpPr/>
          <p:nvPr/>
        </p:nvSpPr>
        <p:spPr>
          <a:xfrm>
            <a:off x="3699318" y="1017523"/>
            <a:ext cx="1617068" cy="1617068"/>
          </a:xfrm>
          <a:prstGeom prst="ellipse">
            <a:avLst/>
          </a:prstGeom>
          <a:solidFill>
            <a:srgbClr val="4CB5FF"/>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90232" tIns="45109" rIns="90232" bIns="45109" spcCol="0" rtlCol="0" anchor="ctr"/>
          <a:lstStyle/>
          <a:p>
            <a:pPr algn="ctr"/>
            <a:endParaRPr lang="en-US" sz="11500" dirty="0">
              <a:solidFill>
                <a:srgbClr val="E79C0F"/>
              </a:solidFill>
              <a:latin typeface="Amazon Ember" charset="0"/>
              <a:ea typeface="Amazon Ember" charset="0"/>
              <a:cs typeface="Amazon Ember" charset="0"/>
            </a:endParaRPr>
          </a:p>
        </p:txBody>
      </p:sp>
      <p:sp>
        <p:nvSpPr>
          <p:cNvPr id="4" name="Rectangle 3"/>
          <p:cNvSpPr/>
          <p:nvPr/>
        </p:nvSpPr>
        <p:spPr>
          <a:xfrm>
            <a:off x="3989392" y="854702"/>
            <a:ext cx="1046245" cy="1860814"/>
          </a:xfrm>
          <a:prstGeom prst="rect">
            <a:avLst/>
          </a:prstGeom>
          <a:effectLst/>
        </p:spPr>
        <p:txBody>
          <a:bodyPr wrap="none" lIns="90232" tIns="45109" rIns="90232" bIns="45109">
            <a:spAutoFit/>
          </a:bodyPr>
          <a:lstStyle/>
          <a:p>
            <a:pPr algn="ctr"/>
            <a:r>
              <a:rPr lang="en-US" sz="11500" b="1" dirty="0">
                <a:solidFill>
                  <a:schemeClr val="bg1"/>
                </a:solidFill>
                <a:latin typeface="Amazon Ember" charset="0"/>
                <a:ea typeface="Amazon Ember" charset="0"/>
                <a:cs typeface="Amazon Ember" charset="0"/>
              </a:rPr>
              <a:t>2</a:t>
            </a:r>
          </a:p>
        </p:txBody>
      </p:sp>
      <p:sp>
        <p:nvSpPr>
          <p:cNvPr id="5" name="Rectangle 4"/>
          <p:cNvSpPr/>
          <p:nvPr/>
        </p:nvSpPr>
        <p:spPr>
          <a:xfrm>
            <a:off x="450415" y="2865622"/>
            <a:ext cx="8238818" cy="1107996"/>
          </a:xfrm>
          <a:prstGeom prst="rect">
            <a:avLst/>
          </a:prstGeom>
        </p:spPr>
        <p:txBody>
          <a:bodyPr wrap="square" lIns="90232" tIns="45109" rIns="90232" bIns="45109">
            <a:spAutoFit/>
          </a:bodyPr>
          <a:lstStyle/>
          <a:p>
            <a:pPr algn="ctr" defTabSz="338238"/>
            <a:r>
              <a:rPr lang="en-US" sz="6600" dirty="0">
                <a:solidFill>
                  <a:prstClr val="white"/>
                </a:solidFill>
                <a:latin typeface="Amazon Ember" charset="0"/>
                <a:ea typeface="Amazon Ember" charset="0"/>
                <a:cs typeface="Amazon Ember" charset="0"/>
              </a:rPr>
              <a:t>ELB</a:t>
            </a:r>
          </a:p>
        </p:txBody>
      </p:sp>
    </p:spTree>
    <p:extLst>
      <p:ext uri="{BB962C8B-B14F-4D97-AF65-F5344CB8AC3E}">
        <p14:creationId xmlns:p14="http://schemas.microsoft.com/office/powerpoint/2010/main" val="901099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b="1" dirty="0">
                <a:latin typeface="Amazon Ember" panose="020B0603020204020204" pitchFamily="34" charset="0"/>
                <a:ea typeface="Amazon Ember" panose="020B0603020204020204" pitchFamily="34" charset="0"/>
                <a:cs typeface="Amazon Ember" panose="020B0603020204020204" pitchFamily="34" charset="0"/>
              </a:rPr>
              <a:t>How to distribute traffic across Instances?</a:t>
            </a:r>
            <a:br>
              <a:rPr lang="en-US" b="1" dirty="0">
                <a:latin typeface="Amazon Ember" panose="020B0603020204020204" pitchFamily="34" charset="0"/>
                <a:ea typeface="Amazon Ember" panose="020B0603020204020204" pitchFamily="34" charset="0"/>
                <a:cs typeface="Amazon Ember" panose="020B0603020204020204" pitchFamily="34" charset="0"/>
              </a:rPr>
            </a:br>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Elastic Load Balancing</a:t>
            </a:r>
          </a:p>
        </p:txBody>
      </p:sp>
      <p:grpSp>
        <p:nvGrpSpPr>
          <p:cNvPr id="54" name="Group 53">
            <a:extLst>
              <a:ext uri="{FF2B5EF4-FFF2-40B4-BE49-F238E27FC236}">
                <a16:creationId xmlns:a16="http://schemas.microsoft.com/office/drawing/2014/main" id="{706B63E7-E26B-4545-BF71-2769B22CBE93}"/>
              </a:ext>
            </a:extLst>
          </p:cNvPr>
          <p:cNvGrpSpPr/>
          <p:nvPr/>
        </p:nvGrpSpPr>
        <p:grpSpPr>
          <a:xfrm>
            <a:off x="1589465" y="1660910"/>
            <a:ext cx="6133596" cy="3298867"/>
            <a:chOff x="767388" y="1660910"/>
            <a:chExt cx="6133596" cy="3298867"/>
          </a:xfrm>
        </p:grpSpPr>
        <p:sp>
          <p:nvSpPr>
            <p:cNvPr id="55" name="Rounded Rectangle 54">
              <a:extLst>
                <a:ext uri="{FF2B5EF4-FFF2-40B4-BE49-F238E27FC236}">
                  <a16:creationId xmlns:a16="http://schemas.microsoft.com/office/drawing/2014/main" id="{C7429EF0-CBAB-A347-AE48-A4034C15B2FF}"/>
                </a:ext>
              </a:extLst>
            </p:cNvPr>
            <p:cNvSpPr/>
            <p:nvPr/>
          </p:nvSpPr>
          <p:spPr>
            <a:xfrm>
              <a:off x="767389" y="1660910"/>
              <a:ext cx="6133595" cy="3298867"/>
            </a:xfrm>
            <a:prstGeom prst="roundRect">
              <a:avLst>
                <a:gd name="adj" fmla="val 366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58" name="Rounded Rectangle 57">
              <a:extLst>
                <a:ext uri="{FF2B5EF4-FFF2-40B4-BE49-F238E27FC236}">
                  <a16:creationId xmlns:a16="http://schemas.microsoft.com/office/drawing/2014/main" id="{6FE4B02C-EDEC-C346-B3CA-915E059ADDD6}"/>
                </a:ext>
              </a:extLst>
            </p:cNvPr>
            <p:cNvSpPr/>
            <p:nvPr/>
          </p:nvSpPr>
          <p:spPr>
            <a:xfrm>
              <a:off x="767388" y="4781884"/>
              <a:ext cx="61335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 – Virtual Private Cloud</a:t>
              </a:r>
            </a:p>
          </p:txBody>
        </p:sp>
      </p:grpSp>
      <p:grpSp>
        <p:nvGrpSpPr>
          <p:cNvPr id="60" name="Group 59">
            <a:extLst>
              <a:ext uri="{FF2B5EF4-FFF2-40B4-BE49-F238E27FC236}">
                <a16:creationId xmlns:a16="http://schemas.microsoft.com/office/drawing/2014/main" id="{15BF4E4B-3CB4-AB43-963D-8330117504C9}"/>
              </a:ext>
            </a:extLst>
          </p:cNvPr>
          <p:cNvGrpSpPr/>
          <p:nvPr/>
        </p:nvGrpSpPr>
        <p:grpSpPr>
          <a:xfrm>
            <a:off x="2004834" y="2084976"/>
            <a:ext cx="2557444" cy="2627701"/>
            <a:chOff x="336789" y="1660910"/>
            <a:chExt cx="3539110" cy="3298867"/>
          </a:xfrm>
        </p:grpSpPr>
        <p:sp>
          <p:nvSpPr>
            <p:cNvPr id="61" name="Rounded Rectangle 60">
              <a:extLst>
                <a:ext uri="{FF2B5EF4-FFF2-40B4-BE49-F238E27FC236}">
                  <a16:creationId xmlns:a16="http://schemas.microsoft.com/office/drawing/2014/main" id="{685BE24E-A248-8E40-AB05-F39999697C09}"/>
                </a:ext>
              </a:extLst>
            </p:cNvPr>
            <p:cNvSpPr/>
            <p:nvPr/>
          </p:nvSpPr>
          <p:spPr>
            <a:xfrm>
              <a:off x="336790" y="1660910"/>
              <a:ext cx="3539109" cy="3298867"/>
            </a:xfrm>
            <a:prstGeom prst="roundRect">
              <a:avLst>
                <a:gd name="adj" fmla="val 2767"/>
              </a:avLst>
            </a:prstGeom>
            <a:noFill/>
            <a:ln w="6350">
              <a:solidFill>
                <a:schemeClr val="accent1"/>
              </a:solidFill>
              <a:prstDash val="dash"/>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62" name="Rounded Rectangle 61">
              <a:extLst>
                <a:ext uri="{FF2B5EF4-FFF2-40B4-BE49-F238E27FC236}">
                  <a16:creationId xmlns:a16="http://schemas.microsoft.com/office/drawing/2014/main" id="{631496D1-16BB-0647-A5F4-A7BC901E5B13}"/>
                </a:ext>
              </a:extLst>
            </p:cNvPr>
            <p:cNvSpPr/>
            <p:nvPr/>
          </p:nvSpPr>
          <p:spPr>
            <a:xfrm>
              <a:off x="336789" y="4781884"/>
              <a:ext cx="3539110" cy="177893"/>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Availability Zone A</a:t>
              </a:r>
            </a:p>
          </p:txBody>
        </p:sp>
      </p:grpSp>
      <p:grpSp>
        <p:nvGrpSpPr>
          <p:cNvPr id="81" name="Group 80">
            <a:extLst>
              <a:ext uri="{FF2B5EF4-FFF2-40B4-BE49-F238E27FC236}">
                <a16:creationId xmlns:a16="http://schemas.microsoft.com/office/drawing/2014/main" id="{C65F22CB-48F7-6741-9065-367AC2BD32EB}"/>
              </a:ext>
            </a:extLst>
          </p:cNvPr>
          <p:cNvGrpSpPr/>
          <p:nvPr/>
        </p:nvGrpSpPr>
        <p:grpSpPr>
          <a:xfrm>
            <a:off x="4773130" y="2084976"/>
            <a:ext cx="2557444" cy="2627701"/>
            <a:chOff x="336789" y="1660910"/>
            <a:chExt cx="3539110" cy="3298867"/>
          </a:xfrm>
        </p:grpSpPr>
        <p:sp>
          <p:nvSpPr>
            <p:cNvPr id="82" name="Rounded Rectangle 81">
              <a:extLst>
                <a:ext uri="{FF2B5EF4-FFF2-40B4-BE49-F238E27FC236}">
                  <a16:creationId xmlns:a16="http://schemas.microsoft.com/office/drawing/2014/main" id="{D0D567EA-8A65-CF41-95E8-D7F6627B441C}"/>
                </a:ext>
              </a:extLst>
            </p:cNvPr>
            <p:cNvSpPr/>
            <p:nvPr/>
          </p:nvSpPr>
          <p:spPr>
            <a:xfrm>
              <a:off x="336790" y="1660910"/>
              <a:ext cx="3539109" cy="3298867"/>
            </a:xfrm>
            <a:prstGeom prst="roundRect">
              <a:avLst>
                <a:gd name="adj" fmla="val 2767"/>
              </a:avLst>
            </a:prstGeom>
            <a:noFill/>
            <a:ln w="6350">
              <a:solidFill>
                <a:schemeClr val="accent1"/>
              </a:solidFill>
              <a:prstDash val="dash"/>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83" name="Rounded Rectangle 82">
              <a:extLst>
                <a:ext uri="{FF2B5EF4-FFF2-40B4-BE49-F238E27FC236}">
                  <a16:creationId xmlns:a16="http://schemas.microsoft.com/office/drawing/2014/main" id="{469E1FF5-3E67-1345-8ACA-5D4EC7838F65}"/>
                </a:ext>
              </a:extLst>
            </p:cNvPr>
            <p:cNvSpPr/>
            <p:nvPr/>
          </p:nvSpPr>
          <p:spPr>
            <a:xfrm>
              <a:off x="336789" y="4781884"/>
              <a:ext cx="3539110" cy="177893"/>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Availability Zone B</a:t>
              </a:r>
            </a:p>
          </p:txBody>
        </p:sp>
      </p:grpSp>
      <p:sp>
        <p:nvSpPr>
          <p:cNvPr id="63" name="Rounded Rectangle 62">
            <a:extLst>
              <a:ext uri="{FF2B5EF4-FFF2-40B4-BE49-F238E27FC236}">
                <a16:creationId xmlns:a16="http://schemas.microsoft.com/office/drawing/2014/main" id="{71856A3A-AD98-C84B-91A3-DA7845A789B4}"/>
              </a:ext>
            </a:extLst>
          </p:cNvPr>
          <p:cNvSpPr/>
          <p:nvPr/>
        </p:nvSpPr>
        <p:spPr>
          <a:xfrm>
            <a:off x="2046225" y="1896388"/>
            <a:ext cx="5242960" cy="1192529"/>
          </a:xfrm>
          <a:prstGeom prst="roundRect">
            <a:avLst>
              <a:gd name="adj" fmla="val 7855"/>
            </a:avLst>
          </a:prstGeom>
          <a:solidFill>
            <a:schemeClr val="tx1">
              <a:lumMod val="50000"/>
            </a:schemeClr>
          </a:solidFill>
          <a:ln w="6350">
            <a:solidFill>
              <a:schemeClr val="bg1"/>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64" name="Rounded Rectangle 63">
            <a:extLst>
              <a:ext uri="{FF2B5EF4-FFF2-40B4-BE49-F238E27FC236}">
                <a16:creationId xmlns:a16="http://schemas.microsoft.com/office/drawing/2014/main" id="{5B7624ED-67CE-6F41-A8E8-ADD3AF873D95}"/>
              </a:ext>
            </a:extLst>
          </p:cNvPr>
          <p:cNvSpPr/>
          <p:nvPr/>
        </p:nvSpPr>
        <p:spPr>
          <a:xfrm>
            <a:off x="2123807" y="2235604"/>
            <a:ext cx="2312195" cy="820216"/>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71" name="Rounded Rectangle 70">
            <a:extLst>
              <a:ext uri="{FF2B5EF4-FFF2-40B4-BE49-F238E27FC236}">
                <a16:creationId xmlns:a16="http://schemas.microsoft.com/office/drawing/2014/main" id="{76A6694A-AD43-074D-9BF9-0AF349CFBF29}"/>
              </a:ext>
            </a:extLst>
          </p:cNvPr>
          <p:cNvSpPr/>
          <p:nvPr/>
        </p:nvSpPr>
        <p:spPr>
          <a:xfrm>
            <a:off x="2046224" y="3301202"/>
            <a:ext cx="5242960" cy="1192529"/>
          </a:xfrm>
          <a:prstGeom prst="roundRect">
            <a:avLst>
              <a:gd name="adj" fmla="val 7855"/>
            </a:avLst>
          </a:prstGeom>
          <a:solidFill>
            <a:schemeClr val="tx1">
              <a:lumMod val="50000"/>
            </a:schemeClr>
          </a:solidFill>
          <a:ln w="6350">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65" name="Rounded Rectangle 64">
            <a:extLst>
              <a:ext uri="{FF2B5EF4-FFF2-40B4-BE49-F238E27FC236}">
                <a16:creationId xmlns:a16="http://schemas.microsoft.com/office/drawing/2014/main" id="{4460045C-5F87-9042-B6DC-C1B580C42DCA}"/>
              </a:ext>
            </a:extLst>
          </p:cNvPr>
          <p:cNvSpPr/>
          <p:nvPr/>
        </p:nvSpPr>
        <p:spPr>
          <a:xfrm>
            <a:off x="2123607" y="2881440"/>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Public Subnet</a:t>
            </a:r>
          </a:p>
        </p:txBody>
      </p:sp>
      <p:pic>
        <p:nvPicPr>
          <p:cNvPr id="70" name="Picture 69">
            <a:extLst>
              <a:ext uri="{FF2B5EF4-FFF2-40B4-BE49-F238E27FC236}">
                <a16:creationId xmlns:a16="http://schemas.microsoft.com/office/drawing/2014/main" id="{962474DF-4803-6243-A737-BACF4F321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286" y="2372754"/>
            <a:ext cx="379798" cy="393865"/>
          </a:xfrm>
          <a:prstGeom prst="rect">
            <a:avLst/>
          </a:prstGeom>
        </p:spPr>
      </p:pic>
      <p:pic>
        <p:nvPicPr>
          <p:cNvPr id="72" name="Picture 71">
            <a:extLst>
              <a:ext uri="{FF2B5EF4-FFF2-40B4-BE49-F238E27FC236}">
                <a16:creationId xmlns:a16="http://schemas.microsoft.com/office/drawing/2014/main" id="{8D1F18DC-9A8E-B24A-95BF-A8941E2A3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602" y="2376168"/>
            <a:ext cx="379798" cy="393865"/>
          </a:xfrm>
          <a:prstGeom prst="rect">
            <a:avLst/>
          </a:prstGeom>
        </p:spPr>
      </p:pic>
      <p:pic>
        <p:nvPicPr>
          <p:cNvPr id="73" name="Picture 72">
            <a:extLst>
              <a:ext uri="{FF2B5EF4-FFF2-40B4-BE49-F238E27FC236}">
                <a16:creationId xmlns:a16="http://schemas.microsoft.com/office/drawing/2014/main" id="{CF858F9C-3439-6247-9E30-3FA27100C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918" y="2379582"/>
            <a:ext cx="379798" cy="393865"/>
          </a:xfrm>
          <a:prstGeom prst="rect">
            <a:avLst/>
          </a:prstGeom>
        </p:spPr>
      </p:pic>
      <p:sp>
        <p:nvSpPr>
          <p:cNvPr id="3" name="Left-Right Arrow 2">
            <a:extLst>
              <a:ext uri="{FF2B5EF4-FFF2-40B4-BE49-F238E27FC236}">
                <a16:creationId xmlns:a16="http://schemas.microsoft.com/office/drawing/2014/main" id="{18677C85-9F48-9645-9D19-4957F05953DC}"/>
              </a:ext>
            </a:extLst>
          </p:cNvPr>
          <p:cNvSpPr/>
          <p:nvPr/>
        </p:nvSpPr>
        <p:spPr>
          <a:xfrm>
            <a:off x="3901234" y="2408821"/>
            <a:ext cx="357809" cy="338993"/>
          </a:xfrm>
          <a:prstGeom prst="leftRightArrow">
            <a:avLst>
              <a:gd name="adj1" fmla="val 58772"/>
              <a:gd name="adj2" fmla="val 39035"/>
            </a:avLst>
          </a:prstGeom>
          <a:solidFill>
            <a:srgbClr val="F68536"/>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sp>
        <p:nvSpPr>
          <p:cNvPr id="84" name="Rounded Rectangle 83">
            <a:extLst>
              <a:ext uri="{FF2B5EF4-FFF2-40B4-BE49-F238E27FC236}">
                <a16:creationId xmlns:a16="http://schemas.microsoft.com/office/drawing/2014/main" id="{B86DBA46-5EDA-664A-A7FA-B000E30F82A0}"/>
              </a:ext>
            </a:extLst>
          </p:cNvPr>
          <p:cNvSpPr/>
          <p:nvPr/>
        </p:nvSpPr>
        <p:spPr>
          <a:xfrm>
            <a:off x="4892103" y="2235604"/>
            <a:ext cx="2312195" cy="820216"/>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85" name="Rounded Rectangle 84">
            <a:extLst>
              <a:ext uri="{FF2B5EF4-FFF2-40B4-BE49-F238E27FC236}">
                <a16:creationId xmlns:a16="http://schemas.microsoft.com/office/drawing/2014/main" id="{171E46A1-5425-9D42-AFDD-BD878B7F9777}"/>
              </a:ext>
            </a:extLst>
          </p:cNvPr>
          <p:cNvSpPr/>
          <p:nvPr/>
        </p:nvSpPr>
        <p:spPr>
          <a:xfrm>
            <a:off x="4891903" y="2881440"/>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Public Subnet</a:t>
            </a:r>
          </a:p>
        </p:txBody>
      </p:sp>
      <p:pic>
        <p:nvPicPr>
          <p:cNvPr id="89" name="Picture 88">
            <a:extLst>
              <a:ext uri="{FF2B5EF4-FFF2-40B4-BE49-F238E27FC236}">
                <a16:creationId xmlns:a16="http://schemas.microsoft.com/office/drawing/2014/main" id="{FB6ED28F-AA0B-0641-9D13-E3B32D43B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582" y="2372754"/>
            <a:ext cx="379798" cy="393865"/>
          </a:xfrm>
          <a:prstGeom prst="rect">
            <a:avLst/>
          </a:prstGeom>
        </p:spPr>
      </p:pic>
      <p:pic>
        <p:nvPicPr>
          <p:cNvPr id="90" name="Picture 89">
            <a:extLst>
              <a:ext uri="{FF2B5EF4-FFF2-40B4-BE49-F238E27FC236}">
                <a16:creationId xmlns:a16="http://schemas.microsoft.com/office/drawing/2014/main" id="{02BE57E7-2382-014E-B312-682E184E6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0898" y="2376168"/>
            <a:ext cx="379798" cy="393865"/>
          </a:xfrm>
          <a:prstGeom prst="rect">
            <a:avLst/>
          </a:prstGeom>
        </p:spPr>
      </p:pic>
      <p:pic>
        <p:nvPicPr>
          <p:cNvPr id="91" name="Picture 90">
            <a:extLst>
              <a:ext uri="{FF2B5EF4-FFF2-40B4-BE49-F238E27FC236}">
                <a16:creationId xmlns:a16="http://schemas.microsoft.com/office/drawing/2014/main" id="{F5668EC1-6CCB-DE49-9044-7CB9DB47C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0214" y="2379582"/>
            <a:ext cx="379798" cy="393865"/>
          </a:xfrm>
          <a:prstGeom prst="rect">
            <a:avLst/>
          </a:prstGeom>
        </p:spPr>
      </p:pic>
      <p:sp>
        <p:nvSpPr>
          <p:cNvPr id="96" name="Rounded Rectangle 95">
            <a:extLst>
              <a:ext uri="{FF2B5EF4-FFF2-40B4-BE49-F238E27FC236}">
                <a16:creationId xmlns:a16="http://schemas.microsoft.com/office/drawing/2014/main" id="{30237846-F053-2849-90E2-023682B9EA83}"/>
              </a:ext>
            </a:extLst>
          </p:cNvPr>
          <p:cNvSpPr/>
          <p:nvPr/>
        </p:nvSpPr>
        <p:spPr>
          <a:xfrm>
            <a:off x="4338197" y="1716564"/>
            <a:ext cx="2541104"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Elastic Load Balancer</a:t>
            </a:r>
          </a:p>
        </p:txBody>
      </p:sp>
      <p:pic>
        <p:nvPicPr>
          <p:cNvPr id="79" name="Picture 78">
            <a:extLst>
              <a:ext uri="{FF2B5EF4-FFF2-40B4-BE49-F238E27FC236}">
                <a16:creationId xmlns:a16="http://schemas.microsoft.com/office/drawing/2014/main" id="{93E78F85-FA22-3D4A-89BD-2BB023079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9775" y="1561817"/>
            <a:ext cx="543639" cy="564959"/>
          </a:xfrm>
          <a:prstGeom prst="rect">
            <a:avLst/>
          </a:prstGeom>
        </p:spPr>
      </p:pic>
      <p:pic>
        <p:nvPicPr>
          <p:cNvPr id="98" name="Picture 97">
            <a:extLst>
              <a:ext uri="{FF2B5EF4-FFF2-40B4-BE49-F238E27FC236}">
                <a16:creationId xmlns:a16="http://schemas.microsoft.com/office/drawing/2014/main" id="{F2B5638E-277B-CA4A-9026-2A08F53F2A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8380" y="795002"/>
            <a:ext cx="728629" cy="477520"/>
          </a:xfrm>
          <a:prstGeom prst="rect">
            <a:avLst/>
          </a:prstGeom>
        </p:spPr>
      </p:pic>
      <p:cxnSp>
        <p:nvCxnSpPr>
          <p:cNvPr id="101" name="Elbow Connector 40">
            <a:extLst>
              <a:ext uri="{FF2B5EF4-FFF2-40B4-BE49-F238E27FC236}">
                <a16:creationId xmlns:a16="http://schemas.microsoft.com/office/drawing/2014/main" id="{DC908B61-0A25-7849-8398-4FAB0A134584}"/>
              </a:ext>
            </a:extLst>
          </p:cNvPr>
          <p:cNvCxnSpPr>
            <a:cxnSpLocks/>
            <a:stCxn id="70" idx="0"/>
            <a:endCxn id="79" idx="2"/>
          </p:cNvCxnSpPr>
          <p:nvPr/>
        </p:nvCxnSpPr>
        <p:spPr>
          <a:xfrm rot="5400000" flipH="1" flipV="1">
            <a:off x="3479401" y="1180560"/>
            <a:ext cx="245978" cy="2138410"/>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05" name="Elbow Connector 40">
            <a:extLst>
              <a:ext uri="{FF2B5EF4-FFF2-40B4-BE49-F238E27FC236}">
                <a16:creationId xmlns:a16="http://schemas.microsoft.com/office/drawing/2014/main" id="{560FF70D-A02F-7F4E-AC63-E3F563B8A743}"/>
              </a:ext>
            </a:extLst>
          </p:cNvPr>
          <p:cNvCxnSpPr>
            <a:cxnSpLocks/>
            <a:stCxn id="72" idx="0"/>
            <a:endCxn id="79" idx="2"/>
          </p:cNvCxnSpPr>
          <p:nvPr/>
        </p:nvCxnSpPr>
        <p:spPr>
          <a:xfrm rot="5400000" flipH="1" flipV="1">
            <a:off x="3737352" y="1441925"/>
            <a:ext cx="249392" cy="1619094"/>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08" name="Elbow Connector 40">
            <a:extLst>
              <a:ext uri="{FF2B5EF4-FFF2-40B4-BE49-F238E27FC236}">
                <a16:creationId xmlns:a16="http://schemas.microsoft.com/office/drawing/2014/main" id="{7E4D6A8F-DF6E-4A49-9142-E9B658A63F19}"/>
              </a:ext>
            </a:extLst>
          </p:cNvPr>
          <p:cNvCxnSpPr>
            <a:cxnSpLocks/>
            <a:stCxn id="73" idx="0"/>
            <a:endCxn id="79" idx="2"/>
          </p:cNvCxnSpPr>
          <p:nvPr/>
        </p:nvCxnSpPr>
        <p:spPr>
          <a:xfrm rot="5400000" flipH="1" flipV="1">
            <a:off x="3995303" y="1703290"/>
            <a:ext cx="252806" cy="1099778"/>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11" name="Elbow Connector 40">
            <a:extLst>
              <a:ext uri="{FF2B5EF4-FFF2-40B4-BE49-F238E27FC236}">
                <a16:creationId xmlns:a16="http://schemas.microsoft.com/office/drawing/2014/main" id="{19E6033E-A433-6C47-AC56-67BA84FBA356}"/>
              </a:ext>
            </a:extLst>
          </p:cNvPr>
          <p:cNvCxnSpPr>
            <a:cxnSpLocks/>
            <a:stCxn id="89" idx="0"/>
            <a:endCxn id="79" idx="2"/>
          </p:cNvCxnSpPr>
          <p:nvPr/>
        </p:nvCxnSpPr>
        <p:spPr>
          <a:xfrm rot="16200000" flipV="1">
            <a:off x="4863549" y="1934822"/>
            <a:ext cx="245978" cy="629886"/>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14" name="Elbow Connector 40">
            <a:extLst>
              <a:ext uri="{FF2B5EF4-FFF2-40B4-BE49-F238E27FC236}">
                <a16:creationId xmlns:a16="http://schemas.microsoft.com/office/drawing/2014/main" id="{3C5C6B1D-D0C0-D84B-A3B2-635B8665B3E7}"/>
              </a:ext>
            </a:extLst>
          </p:cNvPr>
          <p:cNvCxnSpPr>
            <a:cxnSpLocks/>
            <a:stCxn id="90" idx="0"/>
            <a:endCxn id="79" idx="2"/>
          </p:cNvCxnSpPr>
          <p:nvPr/>
        </p:nvCxnSpPr>
        <p:spPr>
          <a:xfrm rot="16200000" flipV="1">
            <a:off x="5121500" y="1676871"/>
            <a:ext cx="249392" cy="1149202"/>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17" name="Elbow Connector 40">
            <a:extLst>
              <a:ext uri="{FF2B5EF4-FFF2-40B4-BE49-F238E27FC236}">
                <a16:creationId xmlns:a16="http://schemas.microsoft.com/office/drawing/2014/main" id="{94246006-EC64-E146-853B-7303AD5C15BA}"/>
              </a:ext>
            </a:extLst>
          </p:cNvPr>
          <p:cNvCxnSpPr>
            <a:cxnSpLocks/>
            <a:stCxn id="91" idx="0"/>
            <a:endCxn id="79" idx="2"/>
          </p:cNvCxnSpPr>
          <p:nvPr/>
        </p:nvCxnSpPr>
        <p:spPr>
          <a:xfrm rot="16200000" flipV="1">
            <a:off x="5379451" y="1418920"/>
            <a:ext cx="252806" cy="1668518"/>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27" name="Elbow Connector 40">
            <a:extLst>
              <a:ext uri="{FF2B5EF4-FFF2-40B4-BE49-F238E27FC236}">
                <a16:creationId xmlns:a16="http://schemas.microsoft.com/office/drawing/2014/main" id="{845D052A-A5DC-BD44-9DCF-6A7AC89818C3}"/>
              </a:ext>
            </a:extLst>
          </p:cNvPr>
          <p:cNvCxnSpPr>
            <a:cxnSpLocks/>
            <a:stCxn id="79" idx="0"/>
            <a:endCxn id="98" idx="2"/>
          </p:cNvCxnSpPr>
          <p:nvPr/>
        </p:nvCxnSpPr>
        <p:spPr>
          <a:xfrm rot="5400000" flipH="1" flipV="1">
            <a:off x="4527498" y="1416620"/>
            <a:ext cx="289295" cy="1100"/>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38" name="Elbow Connector 40">
            <a:extLst>
              <a:ext uri="{FF2B5EF4-FFF2-40B4-BE49-F238E27FC236}">
                <a16:creationId xmlns:a16="http://schemas.microsoft.com/office/drawing/2014/main" id="{798F40E9-B3EC-8E44-B430-F1D71235764D}"/>
              </a:ext>
            </a:extLst>
          </p:cNvPr>
          <p:cNvCxnSpPr>
            <a:cxnSpLocks/>
            <a:endCxn id="64" idx="3"/>
          </p:cNvCxnSpPr>
          <p:nvPr/>
        </p:nvCxnSpPr>
        <p:spPr>
          <a:xfrm rot="16200000" flipV="1">
            <a:off x="4396502" y="2685213"/>
            <a:ext cx="299341" cy="220339"/>
          </a:xfrm>
          <a:prstGeom prst="bentConnector2">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41" name="Elbow Connector 40">
            <a:extLst>
              <a:ext uri="{FF2B5EF4-FFF2-40B4-BE49-F238E27FC236}">
                <a16:creationId xmlns:a16="http://schemas.microsoft.com/office/drawing/2014/main" id="{B37E86BA-CAA6-244A-BB47-CE8FE064F253}"/>
              </a:ext>
            </a:extLst>
          </p:cNvPr>
          <p:cNvCxnSpPr>
            <a:cxnSpLocks/>
            <a:endCxn id="84" idx="1"/>
          </p:cNvCxnSpPr>
          <p:nvPr/>
        </p:nvCxnSpPr>
        <p:spPr>
          <a:xfrm rot="5400000" flipH="1" flipV="1">
            <a:off x="4624552" y="2677502"/>
            <a:ext cx="299341" cy="235762"/>
          </a:xfrm>
          <a:prstGeom prst="bentConnector2">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sp>
        <p:nvSpPr>
          <p:cNvPr id="160" name="Rounded Rectangle 159">
            <a:extLst>
              <a:ext uri="{FF2B5EF4-FFF2-40B4-BE49-F238E27FC236}">
                <a16:creationId xmlns:a16="http://schemas.microsoft.com/office/drawing/2014/main" id="{B867A08F-D27D-6249-A16C-92D40D204AA6}"/>
              </a:ext>
            </a:extLst>
          </p:cNvPr>
          <p:cNvSpPr/>
          <p:nvPr/>
        </p:nvSpPr>
        <p:spPr>
          <a:xfrm>
            <a:off x="2123807" y="3630003"/>
            <a:ext cx="2312195" cy="820216"/>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61" name="Rounded Rectangle 160">
            <a:extLst>
              <a:ext uri="{FF2B5EF4-FFF2-40B4-BE49-F238E27FC236}">
                <a16:creationId xmlns:a16="http://schemas.microsoft.com/office/drawing/2014/main" id="{F4347499-0D60-B94C-8CB6-9E470A471149}"/>
              </a:ext>
            </a:extLst>
          </p:cNvPr>
          <p:cNvSpPr/>
          <p:nvPr/>
        </p:nvSpPr>
        <p:spPr>
          <a:xfrm>
            <a:off x="2123607" y="4275839"/>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Private Subnet</a:t>
            </a:r>
          </a:p>
        </p:txBody>
      </p:sp>
      <p:pic>
        <p:nvPicPr>
          <p:cNvPr id="162" name="Picture 161">
            <a:extLst>
              <a:ext uri="{FF2B5EF4-FFF2-40B4-BE49-F238E27FC236}">
                <a16:creationId xmlns:a16="http://schemas.microsoft.com/office/drawing/2014/main" id="{163CA5EA-97A1-7441-BC36-92A9207B22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286" y="3767153"/>
            <a:ext cx="379798" cy="393865"/>
          </a:xfrm>
          <a:prstGeom prst="rect">
            <a:avLst/>
          </a:prstGeom>
        </p:spPr>
      </p:pic>
      <p:pic>
        <p:nvPicPr>
          <p:cNvPr id="163" name="Picture 162">
            <a:extLst>
              <a:ext uri="{FF2B5EF4-FFF2-40B4-BE49-F238E27FC236}">
                <a16:creationId xmlns:a16="http://schemas.microsoft.com/office/drawing/2014/main" id="{A1524EFA-3B7A-8A4A-A9E5-7B4F750CA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602" y="3770567"/>
            <a:ext cx="379798" cy="393865"/>
          </a:xfrm>
          <a:prstGeom prst="rect">
            <a:avLst/>
          </a:prstGeom>
        </p:spPr>
      </p:pic>
      <p:pic>
        <p:nvPicPr>
          <p:cNvPr id="164" name="Picture 163">
            <a:extLst>
              <a:ext uri="{FF2B5EF4-FFF2-40B4-BE49-F238E27FC236}">
                <a16:creationId xmlns:a16="http://schemas.microsoft.com/office/drawing/2014/main" id="{016C9239-FD67-C549-B518-2BF409F32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918" y="3773981"/>
            <a:ext cx="379798" cy="393865"/>
          </a:xfrm>
          <a:prstGeom prst="rect">
            <a:avLst/>
          </a:prstGeom>
        </p:spPr>
      </p:pic>
      <p:sp>
        <p:nvSpPr>
          <p:cNvPr id="167" name="Rounded Rectangle 166">
            <a:extLst>
              <a:ext uri="{FF2B5EF4-FFF2-40B4-BE49-F238E27FC236}">
                <a16:creationId xmlns:a16="http://schemas.microsoft.com/office/drawing/2014/main" id="{9AA3399E-C19A-D245-86CB-8CEDFEE6C882}"/>
              </a:ext>
            </a:extLst>
          </p:cNvPr>
          <p:cNvSpPr/>
          <p:nvPr/>
        </p:nvSpPr>
        <p:spPr>
          <a:xfrm>
            <a:off x="4892103" y="3630003"/>
            <a:ext cx="2312195" cy="820216"/>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68" name="Rounded Rectangle 167">
            <a:extLst>
              <a:ext uri="{FF2B5EF4-FFF2-40B4-BE49-F238E27FC236}">
                <a16:creationId xmlns:a16="http://schemas.microsoft.com/office/drawing/2014/main" id="{EF1126BF-97AC-F448-AD8B-D032A81DECCF}"/>
              </a:ext>
            </a:extLst>
          </p:cNvPr>
          <p:cNvSpPr/>
          <p:nvPr/>
        </p:nvSpPr>
        <p:spPr>
          <a:xfrm>
            <a:off x="4891903" y="4275839"/>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Private Subnet</a:t>
            </a:r>
          </a:p>
        </p:txBody>
      </p:sp>
      <p:pic>
        <p:nvPicPr>
          <p:cNvPr id="169" name="Picture 168">
            <a:extLst>
              <a:ext uri="{FF2B5EF4-FFF2-40B4-BE49-F238E27FC236}">
                <a16:creationId xmlns:a16="http://schemas.microsoft.com/office/drawing/2014/main" id="{0B697DB1-EFFD-6E44-94AA-294788EC3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582" y="3767153"/>
            <a:ext cx="379798" cy="393865"/>
          </a:xfrm>
          <a:prstGeom prst="rect">
            <a:avLst/>
          </a:prstGeom>
        </p:spPr>
      </p:pic>
      <p:pic>
        <p:nvPicPr>
          <p:cNvPr id="170" name="Picture 169">
            <a:extLst>
              <a:ext uri="{FF2B5EF4-FFF2-40B4-BE49-F238E27FC236}">
                <a16:creationId xmlns:a16="http://schemas.microsoft.com/office/drawing/2014/main" id="{E651CE0D-0610-9D47-86D3-F89DBEFB5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0898" y="3770567"/>
            <a:ext cx="379798" cy="393865"/>
          </a:xfrm>
          <a:prstGeom prst="rect">
            <a:avLst/>
          </a:prstGeom>
        </p:spPr>
      </p:pic>
      <p:pic>
        <p:nvPicPr>
          <p:cNvPr id="171" name="Picture 170">
            <a:extLst>
              <a:ext uri="{FF2B5EF4-FFF2-40B4-BE49-F238E27FC236}">
                <a16:creationId xmlns:a16="http://schemas.microsoft.com/office/drawing/2014/main" id="{E2B939C8-F6F8-FF4F-9048-36508D77A8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0214" y="3773981"/>
            <a:ext cx="379798" cy="393865"/>
          </a:xfrm>
          <a:prstGeom prst="rect">
            <a:avLst/>
          </a:prstGeom>
        </p:spPr>
      </p:pic>
      <p:sp>
        <p:nvSpPr>
          <p:cNvPr id="173" name="Rounded Rectangle 172">
            <a:extLst>
              <a:ext uri="{FF2B5EF4-FFF2-40B4-BE49-F238E27FC236}">
                <a16:creationId xmlns:a16="http://schemas.microsoft.com/office/drawing/2014/main" id="{372F6BF9-0CA3-5842-AAE2-1D43BB058346}"/>
              </a:ext>
            </a:extLst>
          </p:cNvPr>
          <p:cNvSpPr/>
          <p:nvPr/>
        </p:nvSpPr>
        <p:spPr>
          <a:xfrm>
            <a:off x="4338197" y="3110963"/>
            <a:ext cx="2541104"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Elastic Load Balancer</a:t>
            </a:r>
          </a:p>
        </p:txBody>
      </p:sp>
      <p:pic>
        <p:nvPicPr>
          <p:cNvPr id="174" name="Picture 173">
            <a:extLst>
              <a:ext uri="{FF2B5EF4-FFF2-40B4-BE49-F238E27FC236}">
                <a16:creationId xmlns:a16="http://schemas.microsoft.com/office/drawing/2014/main" id="{9775E4AF-4211-C04E-BE85-B442C88640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9775" y="2956216"/>
            <a:ext cx="543639" cy="564959"/>
          </a:xfrm>
          <a:prstGeom prst="rect">
            <a:avLst/>
          </a:prstGeom>
        </p:spPr>
      </p:pic>
      <p:cxnSp>
        <p:nvCxnSpPr>
          <p:cNvPr id="175" name="Elbow Connector 40">
            <a:extLst>
              <a:ext uri="{FF2B5EF4-FFF2-40B4-BE49-F238E27FC236}">
                <a16:creationId xmlns:a16="http://schemas.microsoft.com/office/drawing/2014/main" id="{DB8065F2-A1BE-9644-A4BD-133D276EC9AA}"/>
              </a:ext>
            </a:extLst>
          </p:cNvPr>
          <p:cNvCxnSpPr>
            <a:cxnSpLocks/>
            <a:stCxn id="162" idx="0"/>
            <a:endCxn id="174" idx="2"/>
          </p:cNvCxnSpPr>
          <p:nvPr/>
        </p:nvCxnSpPr>
        <p:spPr>
          <a:xfrm rot="5400000" flipH="1" flipV="1">
            <a:off x="3479401" y="2574959"/>
            <a:ext cx="245978" cy="2138410"/>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76" name="Elbow Connector 40">
            <a:extLst>
              <a:ext uri="{FF2B5EF4-FFF2-40B4-BE49-F238E27FC236}">
                <a16:creationId xmlns:a16="http://schemas.microsoft.com/office/drawing/2014/main" id="{97063F94-F427-EB44-859D-9C83610C0A66}"/>
              </a:ext>
            </a:extLst>
          </p:cNvPr>
          <p:cNvCxnSpPr>
            <a:cxnSpLocks/>
            <a:stCxn id="163" idx="0"/>
            <a:endCxn id="174" idx="2"/>
          </p:cNvCxnSpPr>
          <p:nvPr/>
        </p:nvCxnSpPr>
        <p:spPr>
          <a:xfrm rot="5400000" flipH="1" flipV="1">
            <a:off x="3737352" y="2836324"/>
            <a:ext cx="249392" cy="1619094"/>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77" name="Elbow Connector 40">
            <a:extLst>
              <a:ext uri="{FF2B5EF4-FFF2-40B4-BE49-F238E27FC236}">
                <a16:creationId xmlns:a16="http://schemas.microsoft.com/office/drawing/2014/main" id="{5ECA3A90-7069-4241-AE30-4E00E9AA2EE3}"/>
              </a:ext>
            </a:extLst>
          </p:cNvPr>
          <p:cNvCxnSpPr>
            <a:cxnSpLocks/>
            <a:stCxn id="164" idx="0"/>
            <a:endCxn id="174" idx="2"/>
          </p:cNvCxnSpPr>
          <p:nvPr/>
        </p:nvCxnSpPr>
        <p:spPr>
          <a:xfrm rot="5400000" flipH="1" flipV="1">
            <a:off x="3995303" y="3097689"/>
            <a:ext cx="252806" cy="1099778"/>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78" name="Elbow Connector 40">
            <a:extLst>
              <a:ext uri="{FF2B5EF4-FFF2-40B4-BE49-F238E27FC236}">
                <a16:creationId xmlns:a16="http://schemas.microsoft.com/office/drawing/2014/main" id="{6C61E551-B66B-0340-9707-C6EA0B97FFDF}"/>
              </a:ext>
            </a:extLst>
          </p:cNvPr>
          <p:cNvCxnSpPr>
            <a:cxnSpLocks/>
            <a:stCxn id="169" idx="0"/>
            <a:endCxn id="174" idx="2"/>
          </p:cNvCxnSpPr>
          <p:nvPr/>
        </p:nvCxnSpPr>
        <p:spPr>
          <a:xfrm rot="16200000" flipV="1">
            <a:off x="4863549" y="3329221"/>
            <a:ext cx="245978" cy="629886"/>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79" name="Elbow Connector 40">
            <a:extLst>
              <a:ext uri="{FF2B5EF4-FFF2-40B4-BE49-F238E27FC236}">
                <a16:creationId xmlns:a16="http://schemas.microsoft.com/office/drawing/2014/main" id="{A47BE9DD-F4BC-0642-90D1-1351923F9363}"/>
              </a:ext>
            </a:extLst>
          </p:cNvPr>
          <p:cNvCxnSpPr>
            <a:cxnSpLocks/>
            <a:stCxn id="170" idx="0"/>
            <a:endCxn id="174" idx="2"/>
          </p:cNvCxnSpPr>
          <p:nvPr/>
        </p:nvCxnSpPr>
        <p:spPr>
          <a:xfrm rot="16200000" flipV="1">
            <a:off x="5121500" y="3071270"/>
            <a:ext cx="249392" cy="1149202"/>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80" name="Elbow Connector 40">
            <a:extLst>
              <a:ext uri="{FF2B5EF4-FFF2-40B4-BE49-F238E27FC236}">
                <a16:creationId xmlns:a16="http://schemas.microsoft.com/office/drawing/2014/main" id="{99533B62-3B1F-6648-9D25-E3DC5B25A750}"/>
              </a:ext>
            </a:extLst>
          </p:cNvPr>
          <p:cNvCxnSpPr>
            <a:cxnSpLocks/>
            <a:stCxn id="171" idx="0"/>
            <a:endCxn id="174" idx="2"/>
          </p:cNvCxnSpPr>
          <p:nvPr/>
        </p:nvCxnSpPr>
        <p:spPr>
          <a:xfrm rot="16200000" flipV="1">
            <a:off x="5379451" y="2813319"/>
            <a:ext cx="252806" cy="1668518"/>
          </a:xfrm>
          <a:prstGeom prst="bentConnector3">
            <a:avLst>
              <a:gd name="adj1" fmla="val 50000"/>
            </a:avLst>
          </a:prstGeom>
          <a:ln>
            <a:solidFill>
              <a:schemeClr val="accent4"/>
            </a:solidFill>
            <a:headEnd type="triangle" w="med" len="med"/>
            <a:tailEnd type="oval" w="med" len="med"/>
          </a:ln>
          <a:effectLst/>
        </p:spPr>
        <p:style>
          <a:lnRef idx="2">
            <a:schemeClr val="accent1"/>
          </a:lnRef>
          <a:fillRef idx="0">
            <a:schemeClr val="accent1"/>
          </a:fillRef>
          <a:effectRef idx="1">
            <a:schemeClr val="accent1"/>
          </a:effectRef>
          <a:fontRef idx="minor">
            <a:schemeClr val="tx1"/>
          </a:fontRef>
        </p:style>
      </p:cxnSp>
      <p:sp>
        <p:nvSpPr>
          <p:cNvPr id="74" name="Left-Right Arrow 73">
            <a:extLst>
              <a:ext uri="{FF2B5EF4-FFF2-40B4-BE49-F238E27FC236}">
                <a16:creationId xmlns:a16="http://schemas.microsoft.com/office/drawing/2014/main" id="{6A9A7489-242D-1D45-A22C-B8459BA7AF7E}"/>
              </a:ext>
            </a:extLst>
          </p:cNvPr>
          <p:cNvSpPr/>
          <p:nvPr/>
        </p:nvSpPr>
        <p:spPr>
          <a:xfrm>
            <a:off x="3901233" y="3802534"/>
            <a:ext cx="357809" cy="338993"/>
          </a:xfrm>
          <a:prstGeom prst="leftRightArrow">
            <a:avLst>
              <a:gd name="adj1" fmla="val 58772"/>
              <a:gd name="adj2" fmla="val 39035"/>
            </a:avLst>
          </a:prstGeom>
          <a:solidFill>
            <a:srgbClr val="F68536"/>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sp>
        <p:nvSpPr>
          <p:cNvPr id="76" name="Left-Right Arrow 75">
            <a:extLst>
              <a:ext uri="{FF2B5EF4-FFF2-40B4-BE49-F238E27FC236}">
                <a16:creationId xmlns:a16="http://schemas.microsoft.com/office/drawing/2014/main" id="{88AF28E3-2A7E-4845-9F5F-A5684A07451F}"/>
              </a:ext>
            </a:extLst>
          </p:cNvPr>
          <p:cNvSpPr/>
          <p:nvPr/>
        </p:nvSpPr>
        <p:spPr>
          <a:xfrm>
            <a:off x="6669530" y="2408821"/>
            <a:ext cx="357809" cy="338993"/>
          </a:xfrm>
          <a:prstGeom prst="leftRightArrow">
            <a:avLst>
              <a:gd name="adj1" fmla="val 58772"/>
              <a:gd name="adj2" fmla="val 39035"/>
            </a:avLst>
          </a:prstGeom>
          <a:solidFill>
            <a:srgbClr val="F68536"/>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sp>
        <p:nvSpPr>
          <p:cNvPr id="77" name="Left-Right Arrow 76">
            <a:extLst>
              <a:ext uri="{FF2B5EF4-FFF2-40B4-BE49-F238E27FC236}">
                <a16:creationId xmlns:a16="http://schemas.microsoft.com/office/drawing/2014/main" id="{C8702D9C-3F4F-5E41-8779-DED2D2D345C5}"/>
              </a:ext>
            </a:extLst>
          </p:cNvPr>
          <p:cNvSpPr/>
          <p:nvPr/>
        </p:nvSpPr>
        <p:spPr>
          <a:xfrm>
            <a:off x="6669529" y="3802534"/>
            <a:ext cx="357809" cy="338993"/>
          </a:xfrm>
          <a:prstGeom prst="leftRightArrow">
            <a:avLst>
              <a:gd name="adj1" fmla="val 58772"/>
              <a:gd name="adj2" fmla="val 39035"/>
            </a:avLst>
          </a:prstGeom>
          <a:solidFill>
            <a:srgbClr val="F68536"/>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pic>
        <p:nvPicPr>
          <p:cNvPr id="59" name="Picture 58">
            <a:extLst>
              <a:ext uri="{FF2B5EF4-FFF2-40B4-BE49-F238E27FC236}">
                <a16:creationId xmlns:a16="http://schemas.microsoft.com/office/drawing/2014/main" id="{9A0BD59F-63EF-1649-BE4C-013D7DD00A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3140" y="1392036"/>
            <a:ext cx="599170" cy="386488"/>
          </a:xfrm>
          <a:prstGeom prst="rect">
            <a:avLst/>
          </a:prstGeom>
        </p:spPr>
      </p:pic>
    </p:spTree>
    <p:extLst>
      <p:ext uri="{BB962C8B-B14F-4D97-AF65-F5344CB8AC3E}">
        <p14:creationId xmlns:p14="http://schemas.microsoft.com/office/powerpoint/2010/main" val="282171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4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71" grpId="0" animBg="1"/>
      <p:bldP spid="3" grpId="0" animBg="1"/>
      <p:bldP spid="96" grpId="0" animBg="1"/>
      <p:bldP spid="173" grpId="0" animBg="1"/>
      <p:bldP spid="74" grpId="0" animBg="1"/>
      <p:bldP spid="76" grpId="0" animBg="1"/>
      <p:bldP spid="7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70752-6F05-4B42-A611-AC6A9F1FD469}"/>
              </a:ext>
            </a:extLst>
          </p:cNvPr>
          <p:cNvSpPr>
            <a:spLocks noGrp="1"/>
          </p:cNvSpPr>
          <p:nvPr>
            <p:ph type="title"/>
          </p:nvPr>
        </p:nvSpPr>
        <p:spPr/>
        <p:txBody>
          <a:bodyPr>
            <a:normAutofit fontScale="90000"/>
          </a:bodyPr>
          <a:lstStyle/>
          <a:p>
            <a:r>
              <a:rPr lang="en-US" b="1" dirty="0">
                <a:latin typeface="Amazon Ember" panose="020B0603020204020204" pitchFamily="34" charset="0"/>
                <a:ea typeface="Amazon Ember" panose="020B0603020204020204" pitchFamily="34" charset="0"/>
                <a:cs typeface="Amazon Ember" panose="020B0603020204020204" pitchFamily="34" charset="0"/>
              </a:rPr>
              <a:t>How to distribute traffic across Instances?</a:t>
            </a:r>
            <a:br>
              <a:rPr lang="en-US" b="1" dirty="0">
                <a:latin typeface="Amazon Ember" panose="020B0603020204020204" pitchFamily="34" charset="0"/>
                <a:ea typeface="Amazon Ember" panose="020B0603020204020204" pitchFamily="34" charset="0"/>
                <a:cs typeface="Amazon Ember" panose="020B0603020204020204" pitchFamily="34" charset="0"/>
              </a:rPr>
            </a:br>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Elastic Load Balancer (ELB) – Classic Load Balancer</a:t>
            </a:r>
            <a:br>
              <a:rPr lang="en-US" b="1" dirty="0">
                <a:latin typeface="Amazon Ember" panose="020B0603020204020204" pitchFamily="34" charset="0"/>
                <a:ea typeface="Amazon Ember" panose="020B0603020204020204" pitchFamily="34" charset="0"/>
                <a:cs typeface="Amazon Ember" panose="020B0603020204020204" pitchFamily="34" charset="0"/>
              </a:rPr>
            </a:br>
            <a:br>
              <a:rPr lang="en-US" b="1" dirty="0">
                <a:latin typeface="Amazon Ember" panose="020B0603020204020204" pitchFamily="34" charset="0"/>
                <a:ea typeface="Amazon Ember" panose="020B0603020204020204" pitchFamily="34" charset="0"/>
                <a:cs typeface="Amazon Ember" panose="020B0603020204020204" pitchFamily="34" charset="0"/>
              </a:rPr>
            </a:br>
            <a:endParaRPr lang="en-US"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Content Placeholder 4">
            <a:extLst>
              <a:ext uri="{FF2B5EF4-FFF2-40B4-BE49-F238E27FC236}">
                <a16:creationId xmlns:a16="http://schemas.microsoft.com/office/drawing/2014/main" id="{41B0B3A5-BBE9-D54E-B292-A9A53603288C}"/>
              </a:ext>
            </a:extLst>
          </p:cNvPr>
          <p:cNvSpPr>
            <a:spLocks noGrp="1"/>
          </p:cNvSpPr>
          <p:nvPr>
            <p:ph sz="half" idx="1"/>
          </p:nvPr>
        </p:nvSpPr>
        <p:spPr>
          <a:xfrm>
            <a:off x="336789" y="1012505"/>
            <a:ext cx="4038600" cy="3472073"/>
          </a:xfrm>
        </p:spPr>
        <p:txBody>
          <a:bodyPr/>
          <a:lstStyle/>
          <a:p>
            <a:r>
              <a:rPr lang="en-US" sz="2000" dirty="0"/>
              <a:t>Layer 4 &amp; Layer 7 Load Balancing</a:t>
            </a:r>
          </a:p>
          <a:p>
            <a:r>
              <a:rPr lang="en-US" sz="2000" dirty="0"/>
              <a:t>Region level service</a:t>
            </a:r>
          </a:p>
          <a:p>
            <a:pPr lvl="1"/>
            <a:r>
              <a:rPr lang="en-US" dirty="0"/>
              <a:t>Cross AZ</a:t>
            </a:r>
          </a:p>
          <a:p>
            <a:r>
              <a:rPr lang="en-US" sz="2000" dirty="0"/>
              <a:t>Built-in Health Check</a:t>
            </a:r>
          </a:p>
          <a:p>
            <a:r>
              <a:rPr lang="en-US" sz="2000" dirty="0"/>
              <a:t>Auto Scaling Integration</a:t>
            </a:r>
          </a:p>
          <a:p>
            <a:r>
              <a:rPr lang="en-US" sz="2000" dirty="0"/>
              <a:t>SSL Supported</a:t>
            </a:r>
          </a:p>
          <a:p>
            <a:pPr lvl="1"/>
            <a:r>
              <a:rPr lang="en-US" dirty="0"/>
              <a:t>Client SSL Termination</a:t>
            </a:r>
          </a:p>
          <a:p>
            <a:pPr lvl="1"/>
            <a:r>
              <a:rPr lang="en-US" dirty="0"/>
              <a:t>Backend ELB-to-Server mutual SSL</a:t>
            </a:r>
          </a:p>
          <a:p>
            <a:r>
              <a:rPr lang="en-US" sz="2000" dirty="0"/>
              <a:t>Sticky Sessions</a:t>
            </a:r>
          </a:p>
        </p:txBody>
      </p:sp>
      <p:pic>
        <p:nvPicPr>
          <p:cNvPr id="3" name="Picture 2">
            <a:extLst>
              <a:ext uri="{FF2B5EF4-FFF2-40B4-BE49-F238E27FC236}">
                <a16:creationId xmlns:a16="http://schemas.microsoft.com/office/drawing/2014/main" id="{4FC84422-4753-A247-B940-08001943D21D}"/>
              </a:ext>
            </a:extLst>
          </p:cNvPr>
          <p:cNvPicPr>
            <a:picLocks noChangeAspect="1"/>
          </p:cNvPicPr>
          <p:nvPr/>
        </p:nvPicPr>
        <p:blipFill>
          <a:blip r:embed="rId2"/>
          <a:stretch>
            <a:fillRect/>
          </a:stretch>
        </p:blipFill>
        <p:spPr>
          <a:xfrm>
            <a:off x="4858232" y="1355171"/>
            <a:ext cx="4050402" cy="2786743"/>
          </a:xfrm>
          <a:prstGeom prst="rect">
            <a:avLst/>
          </a:prstGeom>
        </p:spPr>
      </p:pic>
    </p:spTree>
    <p:extLst>
      <p:ext uri="{BB962C8B-B14F-4D97-AF65-F5344CB8AC3E}">
        <p14:creationId xmlns:p14="http://schemas.microsoft.com/office/powerpoint/2010/main" val="1755925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CCDB9-AF92-D64A-B65C-FFF74FBBF83E}"/>
              </a:ext>
            </a:extLst>
          </p:cNvPr>
          <p:cNvSpPr>
            <a:spLocks noGrp="1"/>
          </p:cNvSpPr>
          <p:nvPr>
            <p:ph type="title"/>
          </p:nvPr>
        </p:nvSpPr>
        <p:spPr/>
        <p:txBody>
          <a:bodyPr>
            <a:normAutofit fontScale="90000"/>
          </a:bodyPr>
          <a:lstStyle/>
          <a:p>
            <a:r>
              <a:rPr lang="en-US" b="1" dirty="0">
                <a:latin typeface="Amazon Ember" panose="020B0603020204020204" pitchFamily="34" charset="0"/>
                <a:ea typeface="Amazon Ember" panose="020B0603020204020204" pitchFamily="34" charset="0"/>
                <a:cs typeface="Amazon Ember" panose="020B0603020204020204" pitchFamily="34" charset="0"/>
              </a:rPr>
              <a:t>How to distribute traffic across Instances?</a:t>
            </a:r>
            <a:br>
              <a:rPr lang="en-US" b="1" dirty="0">
                <a:latin typeface="Amazon Ember" panose="020B0603020204020204" pitchFamily="34" charset="0"/>
                <a:ea typeface="Amazon Ember" panose="020B0603020204020204" pitchFamily="34" charset="0"/>
                <a:cs typeface="Amazon Ember" panose="020B0603020204020204" pitchFamily="34" charset="0"/>
              </a:rPr>
            </a:br>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ELB - Application Load Balancer</a:t>
            </a:r>
            <a:br>
              <a:rPr lang="en-US" b="1" dirty="0">
                <a:latin typeface="Amazon Ember" panose="020B0603020204020204" pitchFamily="34" charset="0"/>
                <a:ea typeface="Amazon Ember" panose="020B0603020204020204" pitchFamily="34" charset="0"/>
                <a:cs typeface="Amazon Ember" panose="020B0603020204020204" pitchFamily="34" charset="0"/>
              </a:rPr>
            </a:br>
            <a:endParaRPr lang="en-US"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Content Placeholder 5">
            <a:extLst>
              <a:ext uri="{FF2B5EF4-FFF2-40B4-BE49-F238E27FC236}">
                <a16:creationId xmlns:a16="http://schemas.microsoft.com/office/drawing/2014/main" id="{29885F25-19BF-5143-AA2A-ACAC7E683007}"/>
              </a:ext>
            </a:extLst>
          </p:cNvPr>
          <p:cNvSpPr>
            <a:spLocks noGrp="1"/>
          </p:cNvSpPr>
          <p:nvPr>
            <p:ph sz="half" idx="1"/>
          </p:nvPr>
        </p:nvSpPr>
        <p:spPr>
          <a:xfrm>
            <a:off x="336789" y="914534"/>
            <a:ext cx="4038600" cy="3472073"/>
          </a:xfrm>
        </p:spPr>
        <p:txBody>
          <a:bodyPr/>
          <a:lstStyle/>
          <a:p>
            <a:pPr marL="342900" indent="-342900">
              <a:buFont typeface="Arial" panose="020B0604020202020204" pitchFamily="34" charset="0"/>
              <a:buChar char="•"/>
            </a:pPr>
            <a:r>
              <a:rPr lang="en-US" sz="2000" dirty="0"/>
              <a:t>Layer 7 Load Balancing</a:t>
            </a:r>
          </a:p>
          <a:p>
            <a:pPr marL="342900" indent="-342900">
              <a:buFont typeface="Arial" panose="020B0604020202020204" pitchFamily="34" charset="0"/>
              <a:buChar char="•"/>
            </a:pPr>
            <a:r>
              <a:rPr lang="en-US" sz="2000" dirty="0"/>
              <a:t>Content-Based Routing (host and path based)</a:t>
            </a:r>
          </a:p>
          <a:p>
            <a:pPr marL="342900" indent="-342900">
              <a:buFont typeface="Arial" panose="020B0604020202020204" pitchFamily="34" charset="0"/>
              <a:buChar char="•"/>
            </a:pPr>
            <a:r>
              <a:rPr lang="en-US" sz="2000" dirty="0"/>
              <a:t>Containerized Application Support (ECS, EKS)</a:t>
            </a:r>
          </a:p>
          <a:p>
            <a:pPr marL="342900" indent="-342900">
              <a:buFont typeface="Arial" panose="020B0604020202020204" pitchFamily="34" charset="0"/>
              <a:buChar char="•"/>
            </a:pPr>
            <a:r>
              <a:rPr lang="en-US" sz="2000" dirty="0"/>
              <a:t>HTTP/2 Support</a:t>
            </a:r>
          </a:p>
          <a:p>
            <a:pPr marL="342900" indent="-342900">
              <a:buFont typeface="Arial" panose="020B0604020202020204" pitchFamily="34" charset="0"/>
              <a:buChar char="•"/>
            </a:pPr>
            <a:r>
              <a:rPr lang="en-US" sz="2000" dirty="0" err="1"/>
              <a:t>WebSockets</a:t>
            </a:r>
            <a:r>
              <a:rPr lang="en-US" sz="2000" dirty="0"/>
              <a:t> Support</a:t>
            </a:r>
          </a:p>
          <a:p>
            <a:pPr marL="342900" indent="-342900">
              <a:buFont typeface="Arial" panose="020B0604020202020204" pitchFamily="34" charset="0"/>
              <a:buChar char="•"/>
            </a:pPr>
            <a:r>
              <a:rPr lang="en-US" sz="2000" dirty="0"/>
              <a:t>Deletion Protection</a:t>
            </a:r>
          </a:p>
          <a:p>
            <a:pPr marL="342900" indent="-342900">
              <a:buFont typeface="Arial" panose="020B0604020202020204" pitchFamily="34" charset="0"/>
              <a:buChar char="•"/>
            </a:pPr>
            <a:r>
              <a:rPr lang="en-US" sz="2000" dirty="0"/>
              <a:t>Request Tracing</a:t>
            </a:r>
          </a:p>
          <a:p>
            <a:pPr marL="342900" indent="-342900">
              <a:buFont typeface="Arial" panose="020B0604020202020204" pitchFamily="34" charset="0"/>
              <a:buChar char="•"/>
            </a:pPr>
            <a:r>
              <a:rPr lang="en-US" sz="2000" dirty="0"/>
              <a:t>Web Application Firewall (WAF) integration</a:t>
            </a:r>
          </a:p>
        </p:txBody>
      </p:sp>
      <p:pic>
        <p:nvPicPr>
          <p:cNvPr id="9" name="Picture 8">
            <a:extLst>
              <a:ext uri="{FF2B5EF4-FFF2-40B4-BE49-F238E27FC236}">
                <a16:creationId xmlns:a16="http://schemas.microsoft.com/office/drawing/2014/main" id="{4A421574-129C-EC4C-9A12-67307763A7E9}"/>
              </a:ext>
            </a:extLst>
          </p:cNvPr>
          <p:cNvPicPr>
            <a:picLocks noChangeAspect="1"/>
          </p:cNvPicPr>
          <p:nvPr/>
        </p:nvPicPr>
        <p:blipFill>
          <a:blip r:embed="rId2"/>
          <a:stretch>
            <a:fillRect/>
          </a:stretch>
        </p:blipFill>
        <p:spPr>
          <a:xfrm>
            <a:off x="4858232" y="1355171"/>
            <a:ext cx="4050402" cy="2786743"/>
          </a:xfrm>
          <a:prstGeom prst="rect">
            <a:avLst/>
          </a:prstGeom>
        </p:spPr>
      </p:pic>
    </p:spTree>
    <p:extLst>
      <p:ext uri="{BB962C8B-B14F-4D97-AF65-F5344CB8AC3E}">
        <p14:creationId xmlns:p14="http://schemas.microsoft.com/office/powerpoint/2010/main" val="525893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0C4D8-6A38-AC4C-B353-FAC593CFC346}"/>
              </a:ext>
            </a:extLst>
          </p:cNvPr>
          <p:cNvSpPr>
            <a:spLocks noGrp="1"/>
          </p:cNvSpPr>
          <p:nvPr>
            <p:ph type="title"/>
          </p:nvPr>
        </p:nvSpPr>
        <p:spPr/>
        <p:txBody>
          <a:bodyPr>
            <a:normAutofit fontScale="90000"/>
          </a:bodyPr>
          <a:lstStyle/>
          <a:p>
            <a:r>
              <a:rPr lang="en-US" b="1" dirty="0">
                <a:latin typeface="Amazon Ember" panose="020B0603020204020204" pitchFamily="34" charset="0"/>
                <a:ea typeface="Amazon Ember" panose="020B0603020204020204" pitchFamily="34" charset="0"/>
                <a:cs typeface="Amazon Ember" panose="020B0603020204020204" pitchFamily="34" charset="0"/>
              </a:rPr>
              <a:t>How to distribute traffic across Instances?</a:t>
            </a:r>
            <a:br>
              <a:rPr lang="en-US" b="1" dirty="0">
                <a:latin typeface="Amazon Ember" panose="020B0603020204020204" pitchFamily="34" charset="0"/>
                <a:ea typeface="Amazon Ember" panose="020B0603020204020204" pitchFamily="34" charset="0"/>
                <a:cs typeface="Amazon Ember" panose="020B0603020204020204" pitchFamily="34" charset="0"/>
              </a:rPr>
            </a:br>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ELB - Network Load Balancer</a:t>
            </a:r>
            <a:br>
              <a:rPr lang="en-US" b="1" dirty="0">
                <a:latin typeface="Amazon Ember" panose="020B0603020204020204" pitchFamily="34" charset="0"/>
                <a:ea typeface="Amazon Ember" panose="020B0603020204020204" pitchFamily="34" charset="0"/>
                <a:cs typeface="Amazon Ember" panose="020B0603020204020204" pitchFamily="34" charset="0"/>
              </a:rPr>
            </a:br>
            <a:endParaRPr lang="en-US"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4" name="Content Placeholder 3">
            <a:extLst>
              <a:ext uri="{FF2B5EF4-FFF2-40B4-BE49-F238E27FC236}">
                <a16:creationId xmlns:a16="http://schemas.microsoft.com/office/drawing/2014/main" id="{8666C4BF-69A9-B94B-804C-DA1EB6731947}"/>
              </a:ext>
            </a:extLst>
          </p:cNvPr>
          <p:cNvSpPr>
            <a:spLocks noGrp="1"/>
          </p:cNvSpPr>
          <p:nvPr>
            <p:ph sz="half" idx="1"/>
          </p:nvPr>
        </p:nvSpPr>
        <p:spPr>
          <a:xfrm>
            <a:off x="336789" y="1012505"/>
            <a:ext cx="4038600" cy="3472073"/>
          </a:xfrm>
        </p:spPr>
        <p:txBody>
          <a:bodyPr/>
          <a:lstStyle/>
          <a:p>
            <a:pPr marL="342900" indent="-342900">
              <a:buFont typeface="Arial" panose="020B0604020202020204" pitchFamily="34" charset="0"/>
              <a:buChar char="•"/>
            </a:pPr>
            <a:r>
              <a:rPr lang="en-US" sz="2000" dirty="0"/>
              <a:t>Layer 4 Load Balancing</a:t>
            </a:r>
          </a:p>
          <a:p>
            <a:pPr marL="342900" indent="-342900">
              <a:buFont typeface="Arial" panose="020B0604020202020204" pitchFamily="34" charset="0"/>
              <a:buChar char="•"/>
            </a:pPr>
            <a:r>
              <a:rPr lang="en-US" sz="2000" dirty="0"/>
              <a:t>Connection-based Load Balancing</a:t>
            </a:r>
          </a:p>
          <a:p>
            <a:pPr marL="342900" indent="-342900">
              <a:buFont typeface="Arial" panose="020B0604020202020204" pitchFamily="34" charset="0"/>
              <a:buChar char="•"/>
            </a:pPr>
            <a:r>
              <a:rPr lang="en-US" sz="2000" dirty="0"/>
              <a:t>High Throughput</a:t>
            </a:r>
          </a:p>
          <a:p>
            <a:pPr marL="342900" indent="-342900">
              <a:buFont typeface="Arial" panose="020B0604020202020204" pitchFamily="34" charset="0"/>
              <a:buChar char="•"/>
            </a:pPr>
            <a:r>
              <a:rPr lang="en-US" sz="2000" dirty="0"/>
              <a:t>Low Latency</a:t>
            </a:r>
          </a:p>
          <a:p>
            <a:pPr marL="342900" indent="-342900">
              <a:buFont typeface="Arial" panose="020B0604020202020204" pitchFamily="34" charset="0"/>
              <a:buChar char="•"/>
            </a:pPr>
            <a:r>
              <a:rPr lang="en-US" sz="2000" dirty="0"/>
              <a:t>Preserve source IP address</a:t>
            </a:r>
          </a:p>
          <a:p>
            <a:pPr marL="342900" indent="-342900">
              <a:buFont typeface="Arial" panose="020B0604020202020204" pitchFamily="34" charset="0"/>
              <a:buChar char="•"/>
            </a:pPr>
            <a:r>
              <a:rPr lang="en-US" sz="2000" dirty="0"/>
              <a:t>Static IP and Elastic IP</a:t>
            </a:r>
          </a:p>
          <a:p>
            <a:pPr marL="342900" indent="-342900">
              <a:buFont typeface="Arial" panose="020B0604020202020204" pitchFamily="34" charset="0"/>
              <a:buChar char="•"/>
            </a:pPr>
            <a:r>
              <a:rPr lang="en-US" sz="2000" dirty="0"/>
              <a:t>Long-lived TCP Connections</a:t>
            </a:r>
          </a:p>
          <a:p>
            <a:pPr lvl="1"/>
            <a:r>
              <a:rPr lang="en-US" dirty="0"/>
              <a:t>Ideal for </a:t>
            </a:r>
            <a:r>
              <a:rPr lang="en-US" dirty="0" err="1"/>
              <a:t>WebSockets</a:t>
            </a:r>
            <a:endParaRPr lang="en-US" dirty="0"/>
          </a:p>
          <a:p>
            <a:pPr marL="342900" indent="-342900">
              <a:buFont typeface="Arial" panose="020B0604020202020204" pitchFamily="34" charset="0"/>
              <a:buChar char="•"/>
            </a:pPr>
            <a:r>
              <a:rPr lang="en-US" sz="2000" dirty="0"/>
              <a:t>IP addresses as Targets</a:t>
            </a:r>
          </a:p>
        </p:txBody>
      </p:sp>
      <p:pic>
        <p:nvPicPr>
          <p:cNvPr id="6" name="Picture 5">
            <a:extLst>
              <a:ext uri="{FF2B5EF4-FFF2-40B4-BE49-F238E27FC236}">
                <a16:creationId xmlns:a16="http://schemas.microsoft.com/office/drawing/2014/main" id="{CCF998AA-A5D8-FD40-9F38-AF795A23AA11}"/>
              </a:ext>
            </a:extLst>
          </p:cNvPr>
          <p:cNvPicPr>
            <a:picLocks noChangeAspect="1"/>
          </p:cNvPicPr>
          <p:nvPr/>
        </p:nvPicPr>
        <p:blipFill>
          <a:blip r:embed="rId3"/>
          <a:stretch>
            <a:fillRect/>
          </a:stretch>
        </p:blipFill>
        <p:spPr>
          <a:xfrm>
            <a:off x="4858232" y="1355171"/>
            <a:ext cx="4050402" cy="2786743"/>
          </a:xfrm>
          <a:prstGeom prst="rect">
            <a:avLst/>
          </a:prstGeom>
        </p:spPr>
      </p:pic>
    </p:spTree>
    <p:extLst>
      <p:ext uri="{BB962C8B-B14F-4D97-AF65-F5344CB8AC3E}">
        <p14:creationId xmlns:p14="http://schemas.microsoft.com/office/powerpoint/2010/main" val="2826055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Grp="1" noChangeArrowheads="1"/>
          </p:cNvSpPr>
          <p:nvPr>
            <p:ph type="title"/>
          </p:nvPr>
        </p:nvSpPr>
        <p:spPr>
          <a:ln/>
        </p:spPr>
        <p:txBody>
          <a:bodyPr/>
          <a:lstStyle/>
          <a:p>
            <a:r>
              <a:rPr lang="en-US" b="1" dirty="0">
                <a:latin typeface="Amazon Ember" panose="020B0603020204020204" pitchFamily="34" charset="0"/>
                <a:ea typeface="Amazon Ember" panose="020B0603020204020204" pitchFamily="34" charset="0"/>
                <a:cs typeface="Amazon Ember" panose="020B0603020204020204" pitchFamily="34" charset="0"/>
              </a:rPr>
              <a:t>Elastic Load Balancing</a:t>
            </a:r>
            <a:br>
              <a:rPr lang="en-US" b="1" dirty="0">
                <a:latin typeface="Amazon Ember" panose="020B0603020204020204" pitchFamily="34" charset="0"/>
                <a:ea typeface="Amazon Ember" panose="020B0603020204020204" pitchFamily="34" charset="0"/>
                <a:cs typeface="Amazon Ember" panose="020B0603020204020204" pitchFamily="34" charset="0"/>
              </a:rPr>
            </a:br>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Features Comparison</a:t>
            </a:r>
            <a:br>
              <a:rPr lang="en-US" b="1" dirty="0">
                <a:latin typeface="Amazon Ember" panose="020B0603020204020204" pitchFamily="34" charset="0"/>
                <a:ea typeface="Amazon Ember" panose="020B0603020204020204" pitchFamily="34" charset="0"/>
                <a:cs typeface="Amazon Ember" panose="020B0603020204020204" pitchFamily="34" charset="0"/>
              </a:rPr>
            </a:br>
            <a:endParaRPr lang="en-US" b="1" dirty="0">
              <a:latin typeface="Amazon Ember" panose="020B0603020204020204" pitchFamily="34" charset="0"/>
              <a:ea typeface="Amazon Ember" panose="020B0603020204020204" pitchFamily="34" charset="0"/>
              <a:cs typeface="Amazon Ember" panose="020B0603020204020204" pitchFamily="34" charset="0"/>
            </a:endParaRPr>
          </a:p>
        </p:txBody>
      </p:sp>
      <p:graphicFrame>
        <p:nvGraphicFramePr>
          <p:cNvPr id="6" name="Table 5">
            <a:extLst>
              <a:ext uri="{FF2B5EF4-FFF2-40B4-BE49-F238E27FC236}">
                <a16:creationId xmlns:a16="http://schemas.microsoft.com/office/drawing/2014/main" id="{8220CBCA-74DC-5645-997A-631EEC379C22}"/>
              </a:ext>
            </a:extLst>
          </p:cNvPr>
          <p:cNvGraphicFramePr>
            <a:graphicFrameLocks noGrp="1"/>
          </p:cNvGraphicFramePr>
          <p:nvPr>
            <p:extLst>
              <p:ext uri="{D42A27DB-BD31-4B8C-83A1-F6EECF244321}">
                <p14:modId xmlns:p14="http://schemas.microsoft.com/office/powerpoint/2010/main" val="2384257438"/>
              </p:ext>
            </p:extLst>
          </p:nvPr>
        </p:nvGraphicFramePr>
        <p:xfrm>
          <a:off x="144001" y="943176"/>
          <a:ext cx="8789089" cy="4133822"/>
        </p:xfrm>
        <a:graphic>
          <a:graphicData uri="http://schemas.openxmlformats.org/drawingml/2006/table">
            <a:tbl>
              <a:tblPr>
                <a:tableStyleId>{5C22544A-7EE6-4342-B048-85BDC9FD1C3A}</a:tableStyleId>
              </a:tblPr>
              <a:tblGrid>
                <a:gridCol w="3851329">
                  <a:extLst>
                    <a:ext uri="{9D8B030D-6E8A-4147-A177-3AD203B41FA5}">
                      <a16:colId xmlns:a16="http://schemas.microsoft.com/office/drawing/2014/main" val="399928305"/>
                    </a:ext>
                  </a:extLst>
                </a:gridCol>
                <a:gridCol w="2468880">
                  <a:extLst>
                    <a:ext uri="{9D8B030D-6E8A-4147-A177-3AD203B41FA5}">
                      <a16:colId xmlns:a16="http://schemas.microsoft.com/office/drawing/2014/main" val="1577397889"/>
                    </a:ext>
                  </a:extLst>
                </a:gridCol>
                <a:gridCol w="2468880">
                  <a:extLst>
                    <a:ext uri="{9D8B030D-6E8A-4147-A177-3AD203B41FA5}">
                      <a16:colId xmlns:a16="http://schemas.microsoft.com/office/drawing/2014/main" val="1166403743"/>
                    </a:ext>
                  </a:extLst>
                </a:gridCol>
              </a:tblGrid>
              <a:tr h="206706">
                <a:tc>
                  <a:txBody>
                    <a:bodyPr/>
                    <a:lstStyle/>
                    <a:p>
                      <a:pPr marL="91440" lvl="0" algn="ctr" fontAlgn="b"/>
                      <a:r>
                        <a:rPr lang="en-US" sz="1400" b="1"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Feature</a:t>
                      </a:r>
                      <a:endParaRPr lang="en-US" sz="1400" b="1"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1"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Application Load Balancer</a:t>
                      </a:r>
                      <a:endParaRPr lang="en-US" sz="1400" b="1"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1"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Network Load Balancer</a:t>
                      </a:r>
                      <a:endParaRPr lang="en-US" sz="1400" b="1" i="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3885561515"/>
                  </a:ext>
                </a:extLst>
              </a:tr>
              <a:tr h="206706">
                <a:tc>
                  <a:txBody>
                    <a:bodyPr/>
                    <a:lstStyle/>
                    <a:p>
                      <a:pPr marL="91440" lvl="0" algn="l"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Protocols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HTTP, HTTPS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TCP</a:t>
                      </a:r>
                      <a:endParaRPr lang="en-US" sz="1400" b="0" i="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3185954580"/>
                  </a:ext>
                </a:extLst>
              </a:tr>
              <a:tr h="206706">
                <a:tc>
                  <a:txBody>
                    <a:bodyPr/>
                    <a:lstStyle/>
                    <a:p>
                      <a:pPr marL="91440" lvl="0" algn="l"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Platforms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VPC</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VPC</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3148244147"/>
                  </a:ext>
                </a:extLst>
              </a:tr>
              <a:tr h="206706">
                <a:tc>
                  <a:txBody>
                    <a:bodyPr/>
                    <a:lstStyle/>
                    <a:p>
                      <a:pPr marL="91440" lvl="0" algn="l"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Health checks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4220410771"/>
                  </a:ext>
                </a:extLst>
              </a:tr>
              <a:tr h="206706">
                <a:tc>
                  <a:txBody>
                    <a:bodyPr/>
                    <a:lstStyle/>
                    <a:p>
                      <a:pPr marL="91440" lvl="0" algn="l"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CloudWatch metrics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3334130068"/>
                  </a:ext>
                </a:extLst>
              </a:tr>
              <a:tr h="206706">
                <a:tc>
                  <a:txBody>
                    <a:bodyPr/>
                    <a:lstStyle/>
                    <a:p>
                      <a:pPr marL="91440" lvl="0" algn="l"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Logging</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946072864"/>
                  </a:ext>
                </a:extLst>
              </a:tr>
              <a:tr h="206706">
                <a:tc>
                  <a:txBody>
                    <a:bodyPr/>
                    <a:lstStyle/>
                    <a:p>
                      <a:pPr marL="91440" lvl="0" algn="l" fontAlgn="b"/>
                      <a:r>
                        <a:rPr lang="en-US" sz="1400" b="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Path-Based Routing</a:t>
                      </a:r>
                      <a:endParaRPr lang="en-US" sz="1400" b="0" i="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3356961826"/>
                  </a:ext>
                </a:extLst>
              </a:tr>
              <a:tr h="206706">
                <a:tc>
                  <a:txBody>
                    <a:bodyPr/>
                    <a:lstStyle/>
                    <a:p>
                      <a:pPr marL="91440" lvl="0" algn="l" fontAlgn="b"/>
                      <a:r>
                        <a:rPr lang="en-US" sz="1400" b="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Host-Based Routing</a:t>
                      </a:r>
                      <a:endParaRPr lang="en-US" sz="1400" b="0" i="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3909139407"/>
                  </a:ext>
                </a:extLst>
              </a:tr>
              <a:tr h="206706">
                <a:tc>
                  <a:txBody>
                    <a:bodyPr/>
                    <a:lstStyle/>
                    <a:p>
                      <a:pPr marL="91440" lvl="0" algn="l"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Native HTTP/2</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2472514469"/>
                  </a:ext>
                </a:extLst>
              </a:tr>
              <a:tr h="206706">
                <a:tc>
                  <a:txBody>
                    <a:bodyPr/>
                    <a:lstStyle/>
                    <a:p>
                      <a:pPr marL="91440" lvl="0" algn="l" fontAlgn="b"/>
                      <a:r>
                        <a:rPr lang="en-US" sz="1400" b="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Configurable idle connection timeout</a:t>
                      </a:r>
                      <a:endParaRPr lang="en-US" sz="1400" b="0" i="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1112385390"/>
                  </a:ext>
                </a:extLst>
              </a:tr>
              <a:tr h="206706">
                <a:tc>
                  <a:txBody>
                    <a:bodyPr/>
                    <a:lstStyle/>
                    <a:p>
                      <a:pPr marL="91440" lvl="0" algn="l" fontAlgn="b"/>
                      <a:r>
                        <a:rPr lang="en-US" sz="1400" b="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SSL offloading</a:t>
                      </a:r>
                      <a:endParaRPr lang="en-US" sz="1400" b="0" i="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4220071118"/>
                  </a:ext>
                </a:extLst>
              </a:tr>
              <a:tr h="206706">
                <a:tc>
                  <a:txBody>
                    <a:bodyPr/>
                    <a:lstStyle/>
                    <a:p>
                      <a:pPr marL="91440" lvl="0" algn="l" fontAlgn="b"/>
                      <a:r>
                        <a:rPr lang="en-US" sz="1400" b="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Server Name Indication (SNI)</a:t>
                      </a:r>
                      <a:endParaRPr lang="en-US" sz="1400" b="0" i="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1491606428"/>
                  </a:ext>
                </a:extLst>
              </a:tr>
              <a:tr h="206706">
                <a:tc>
                  <a:txBody>
                    <a:bodyPr/>
                    <a:lstStyle/>
                    <a:p>
                      <a:pPr marL="91440" lvl="0" algn="l" fontAlgn="b"/>
                      <a:r>
                        <a:rPr lang="en-US" sz="1400" b="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Sticky sessions</a:t>
                      </a:r>
                      <a:endParaRPr lang="en-US" sz="1400" b="0" i="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2775650689"/>
                  </a:ext>
                </a:extLst>
              </a:tr>
              <a:tr h="206706">
                <a:tc>
                  <a:txBody>
                    <a:bodyPr/>
                    <a:lstStyle/>
                    <a:p>
                      <a:pPr marL="91440" lvl="0" algn="l" fontAlgn="b"/>
                      <a:r>
                        <a:rPr lang="en-US" sz="1400" b="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Back-end server encryption</a:t>
                      </a:r>
                      <a:endParaRPr lang="en-US" sz="1400" b="0" i="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794038114"/>
                  </a:ext>
                </a:extLst>
              </a:tr>
              <a:tr h="206706">
                <a:tc>
                  <a:txBody>
                    <a:bodyPr/>
                    <a:lstStyle/>
                    <a:p>
                      <a:pPr marL="91440" lvl="0" algn="l" fontAlgn="b"/>
                      <a:r>
                        <a:rPr lang="en-US" sz="1400" b="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Static IP</a:t>
                      </a:r>
                      <a:endParaRPr lang="en-US" sz="1400" b="0" i="0" u="none" strike="noStrike">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181260500"/>
                  </a:ext>
                </a:extLst>
              </a:tr>
              <a:tr h="206706">
                <a:tc>
                  <a:txBody>
                    <a:bodyPr/>
                    <a:lstStyle/>
                    <a:p>
                      <a:pPr marL="91440" lvl="0" algn="l"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Elastic IP address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l" fontAlgn="b"/>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1662866888"/>
                  </a:ext>
                </a:extLst>
              </a:tr>
              <a:tr h="206706">
                <a:tc>
                  <a:txBody>
                    <a:bodyPr/>
                    <a:lstStyle/>
                    <a:p>
                      <a:pPr marL="91440" lvl="0" algn="l"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Preserve Source IP address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l" fontAlgn="b"/>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pPr algn="ctr" fontAlgn="b"/>
                      <a:r>
                        <a:rPr lang="en-US" sz="1400" b="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Yes</a:t>
                      </a:r>
                      <a:endParaRPr lang="en-US" sz="1400" b="0" i="0" u="none" strike="noStrike"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a:txBody>
                  <a:tcPr marL="1863" marR="1863" marT="14903" marB="14903"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3562952690"/>
                  </a:ext>
                </a:extLst>
              </a:tr>
            </a:tbl>
          </a:graphicData>
        </a:graphic>
      </p:graphicFrame>
    </p:spTree>
    <p:extLst>
      <p:ext uri="{BB962C8B-B14F-4D97-AF65-F5344CB8AC3E}">
        <p14:creationId xmlns:p14="http://schemas.microsoft.com/office/powerpoint/2010/main" val="719357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964"/>
            <a:ext cx="9144000" cy="5233451"/>
          </a:xfrm>
          <a:prstGeom prst="rect">
            <a:avLst/>
          </a:prstGeom>
          <a:solidFill>
            <a:srgbClr val="4CB5FF"/>
          </a:solidFill>
          <a:ln>
            <a:noFill/>
          </a:ln>
          <a:effectLst/>
        </p:spPr>
        <p:style>
          <a:lnRef idx="1">
            <a:schemeClr val="accent1"/>
          </a:lnRef>
          <a:fillRef idx="3">
            <a:schemeClr val="accent1"/>
          </a:fillRef>
          <a:effectRef idx="2">
            <a:schemeClr val="accent1"/>
          </a:effectRef>
          <a:fontRef idx="minor">
            <a:schemeClr val="lt1"/>
          </a:fontRef>
        </p:style>
        <p:txBody>
          <a:bodyPr lIns="67591" tIns="33819" rIns="67591" bIns="33819" rtlCol="0" anchor="ctr"/>
          <a:lstStyle/>
          <a:p>
            <a:pPr algn="ctr" defTabSz="338238"/>
            <a:endParaRPr lang="en-US" sz="6000" dirty="0">
              <a:solidFill>
                <a:prstClr val="white"/>
              </a:solidFill>
              <a:latin typeface="Amazon Ember" charset="0"/>
              <a:ea typeface="Amazon Ember" charset="0"/>
              <a:cs typeface="Amazon Ember" charset="0"/>
            </a:endParaRPr>
          </a:p>
        </p:txBody>
      </p:sp>
      <p:sp>
        <p:nvSpPr>
          <p:cNvPr id="2" name="Oval 1"/>
          <p:cNvSpPr/>
          <p:nvPr/>
        </p:nvSpPr>
        <p:spPr>
          <a:xfrm>
            <a:off x="3699318" y="1017523"/>
            <a:ext cx="1617068" cy="1617068"/>
          </a:xfrm>
          <a:prstGeom prst="ellipse">
            <a:avLst/>
          </a:prstGeom>
          <a:solidFill>
            <a:srgbClr val="4CB5FF"/>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90232" tIns="45109" rIns="90232" bIns="45109" spcCol="0" rtlCol="0" anchor="ctr"/>
          <a:lstStyle/>
          <a:p>
            <a:pPr algn="ctr"/>
            <a:endParaRPr lang="en-US" sz="11500" dirty="0">
              <a:solidFill>
                <a:srgbClr val="E79C0F"/>
              </a:solidFill>
              <a:latin typeface="Amazon Ember" charset="0"/>
              <a:ea typeface="Amazon Ember" charset="0"/>
              <a:cs typeface="Amazon Ember" charset="0"/>
            </a:endParaRPr>
          </a:p>
        </p:txBody>
      </p:sp>
      <p:sp>
        <p:nvSpPr>
          <p:cNvPr id="4" name="Rectangle 3"/>
          <p:cNvSpPr/>
          <p:nvPr/>
        </p:nvSpPr>
        <p:spPr>
          <a:xfrm>
            <a:off x="3989393" y="854702"/>
            <a:ext cx="1046245" cy="1860814"/>
          </a:xfrm>
          <a:prstGeom prst="rect">
            <a:avLst/>
          </a:prstGeom>
          <a:effectLst/>
        </p:spPr>
        <p:txBody>
          <a:bodyPr wrap="none" lIns="90232" tIns="45109" rIns="90232" bIns="45109">
            <a:spAutoFit/>
          </a:bodyPr>
          <a:lstStyle/>
          <a:p>
            <a:pPr algn="ctr"/>
            <a:r>
              <a:rPr lang="en-US" sz="11500" b="1" dirty="0">
                <a:solidFill>
                  <a:schemeClr val="bg1"/>
                </a:solidFill>
                <a:latin typeface="Amazon Ember" charset="0"/>
                <a:ea typeface="Amazon Ember" charset="0"/>
                <a:cs typeface="Amazon Ember" charset="0"/>
              </a:rPr>
              <a:t>3</a:t>
            </a:r>
          </a:p>
        </p:txBody>
      </p:sp>
      <p:sp>
        <p:nvSpPr>
          <p:cNvPr id="5" name="Rectangle 4"/>
          <p:cNvSpPr/>
          <p:nvPr/>
        </p:nvSpPr>
        <p:spPr>
          <a:xfrm>
            <a:off x="450415" y="2865622"/>
            <a:ext cx="8238818" cy="1107996"/>
          </a:xfrm>
          <a:prstGeom prst="rect">
            <a:avLst/>
          </a:prstGeom>
        </p:spPr>
        <p:txBody>
          <a:bodyPr wrap="square" lIns="90232" tIns="45109" rIns="90232" bIns="45109">
            <a:spAutoFit/>
          </a:bodyPr>
          <a:lstStyle/>
          <a:p>
            <a:pPr algn="ctr" defTabSz="338238"/>
            <a:r>
              <a:rPr lang="en-US" sz="6600" dirty="0">
                <a:solidFill>
                  <a:prstClr val="white"/>
                </a:solidFill>
                <a:latin typeface="Amazon Ember" charset="0"/>
                <a:ea typeface="Amazon Ember" charset="0"/>
                <a:cs typeface="Amazon Ember" charset="0"/>
              </a:rPr>
              <a:t>Route53</a:t>
            </a:r>
          </a:p>
        </p:txBody>
      </p:sp>
    </p:spTree>
    <p:extLst>
      <p:ext uri="{BB962C8B-B14F-4D97-AF65-F5344CB8AC3E}">
        <p14:creationId xmlns:p14="http://schemas.microsoft.com/office/powerpoint/2010/main" val="513084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C0761-E1BC-194E-837D-653F4DB5E95C}"/>
              </a:ext>
            </a:extLst>
          </p:cNvPr>
          <p:cNvSpPr>
            <a:spLocks noGrp="1"/>
          </p:cNvSpPr>
          <p:nvPr>
            <p:ph type="title"/>
          </p:nvPr>
        </p:nvSpPr>
        <p:spPr/>
        <p:txBody>
          <a:bodyPr/>
          <a:lstStyle/>
          <a:p>
            <a:r>
              <a:rPr lang="en-US" b="1" dirty="0">
                <a:latin typeface="Amazon Ember" panose="020B0603020204020204" pitchFamily="34" charset="0"/>
                <a:ea typeface="Amazon Ember" panose="020B0603020204020204" pitchFamily="34" charset="0"/>
                <a:cs typeface="Amazon Ember" panose="020B0603020204020204" pitchFamily="34" charset="0"/>
              </a:rPr>
              <a:t>How to direct traffic to my domain?</a:t>
            </a:r>
            <a:br>
              <a:rPr lang="en-US" b="1" dirty="0">
                <a:latin typeface="Amazon Ember" panose="020B0603020204020204" pitchFamily="34" charset="0"/>
                <a:ea typeface="Amazon Ember" panose="020B0603020204020204" pitchFamily="34" charset="0"/>
                <a:cs typeface="Amazon Ember" panose="020B0603020204020204" pitchFamily="34" charset="0"/>
              </a:rPr>
            </a:br>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Route 53</a:t>
            </a:r>
            <a:endParaRPr lang="en-US" dirty="0"/>
          </a:p>
        </p:txBody>
      </p:sp>
      <p:sp>
        <p:nvSpPr>
          <p:cNvPr id="3" name="Rounded Rectangle 2">
            <a:extLst>
              <a:ext uri="{FF2B5EF4-FFF2-40B4-BE49-F238E27FC236}">
                <a16:creationId xmlns:a16="http://schemas.microsoft.com/office/drawing/2014/main" id="{94774CCA-3BBB-5F43-8A10-18561E992938}"/>
              </a:ext>
            </a:extLst>
          </p:cNvPr>
          <p:cNvSpPr/>
          <p:nvPr/>
        </p:nvSpPr>
        <p:spPr>
          <a:xfrm>
            <a:off x="1625092" y="1714864"/>
            <a:ext cx="5923466" cy="3262620"/>
          </a:xfrm>
          <a:prstGeom prst="roundRect">
            <a:avLst>
              <a:gd name="adj" fmla="val 2398"/>
            </a:avLst>
          </a:prstGeom>
          <a:noFill/>
          <a:ln w="6350">
            <a:solidFill>
              <a:schemeClr val="accent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4" name="Rounded Rectangle 3">
            <a:extLst>
              <a:ext uri="{FF2B5EF4-FFF2-40B4-BE49-F238E27FC236}">
                <a16:creationId xmlns:a16="http://schemas.microsoft.com/office/drawing/2014/main" id="{94CEE8A5-38E9-6F4A-9FA3-8CC818234897}"/>
              </a:ext>
            </a:extLst>
          </p:cNvPr>
          <p:cNvSpPr/>
          <p:nvPr/>
        </p:nvSpPr>
        <p:spPr>
          <a:xfrm>
            <a:off x="1625090" y="4800014"/>
            <a:ext cx="5923467" cy="177470"/>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AWS Cloud</a:t>
            </a:r>
          </a:p>
        </p:txBody>
      </p:sp>
      <p:pic>
        <p:nvPicPr>
          <p:cNvPr id="5" name="Picture 4">
            <a:extLst>
              <a:ext uri="{FF2B5EF4-FFF2-40B4-BE49-F238E27FC236}">
                <a16:creationId xmlns:a16="http://schemas.microsoft.com/office/drawing/2014/main" id="{A6D6C483-AB61-E444-B73A-37721776C7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4851" y="1416480"/>
            <a:ext cx="603504" cy="393954"/>
          </a:xfrm>
          <a:prstGeom prst="rect">
            <a:avLst/>
          </a:prstGeom>
        </p:spPr>
      </p:pic>
      <p:sp>
        <p:nvSpPr>
          <p:cNvPr id="7" name="Rounded Rectangle 6">
            <a:extLst>
              <a:ext uri="{FF2B5EF4-FFF2-40B4-BE49-F238E27FC236}">
                <a16:creationId xmlns:a16="http://schemas.microsoft.com/office/drawing/2014/main" id="{B89E0EA3-0EBC-A143-8811-7664C5792FC8}"/>
              </a:ext>
            </a:extLst>
          </p:cNvPr>
          <p:cNvSpPr/>
          <p:nvPr/>
        </p:nvSpPr>
        <p:spPr>
          <a:xfrm>
            <a:off x="5585030" y="2352430"/>
            <a:ext cx="1792752" cy="2268016"/>
          </a:xfrm>
          <a:prstGeom prst="roundRect">
            <a:avLst>
              <a:gd name="adj" fmla="val 3918"/>
            </a:avLst>
          </a:prstGeom>
          <a:noFill/>
          <a:ln w="1905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8" name="Rounded Rectangle 7">
            <a:extLst>
              <a:ext uri="{FF2B5EF4-FFF2-40B4-BE49-F238E27FC236}">
                <a16:creationId xmlns:a16="http://schemas.microsoft.com/office/drawing/2014/main" id="{0BE0D09C-78B0-5240-B3F9-77A6C5B62828}"/>
              </a:ext>
            </a:extLst>
          </p:cNvPr>
          <p:cNvSpPr/>
          <p:nvPr/>
        </p:nvSpPr>
        <p:spPr>
          <a:xfrm>
            <a:off x="5578614" y="4551966"/>
            <a:ext cx="1810512" cy="173736"/>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AWS Region</a:t>
            </a:r>
          </a:p>
        </p:txBody>
      </p:sp>
      <p:sp>
        <p:nvSpPr>
          <p:cNvPr id="10" name="Rounded Rectangle 9">
            <a:extLst>
              <a:ext uri="{FF2B5EF4-FFF2-40B4-BE49-F238E27FC236}">
                <a16:creationId xmlns:a16="http://schemas.microsoft.com/office/drawing/2014/main" id="{B8D91629-D706-1243-9892-E19E75A898E5}"/>
              </a:ext>
            </a:extLst>
          </p:cNvPr>
          <p:cNvSpPr/>
          <p:nvPr/>
        </p:nvSpPr>
        <p:spPr>
          <a:xfrm>
            <a:off x="1774854" y="2355706"/>
            <a:ext cx="3670657" cy="2268016"/>
          </a:xfrm>
          <a:prstGeom prst="roundRect">
            <a:avLst>
              <a:gd name="adj" fmla="val 0"/>
            </a:avLst>
          </a:prstGeom>
          <a:noFill/>
          <a:ln w="1905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1" name="Rounded Rectangle 10">
            <a:extLst>
              <a:ext uri="{FF2B5EF4-FFF2-40B4-BE49-F238E27FC236}">
                <a16:creationId xmlns:a16="http://schemas.microsoft.com/office/drawing/2014/main" id="{FBB04F96-5B9F-B846-9E77-768FA66AB870}"/>
              </a:ext>
            </a:extLst>
          </p:cNvPr>
          <p:cNvSpPr/>
          <p:nvPr/>
        </p:nvSpPr>
        <p:spPr>
          <a:xfrm>
            <a:off x="1766524" y="4550035"/>
            <a:ext cx="3685032" cy="176914"/>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AWS Region</a:t>
            </a:r>
          </a:p>
        </p:txBody>
      </p:sp>
      <p:sp>
        <p:nvSpPr>
          <p:cNvPr id="12" name="Rounded Rectangle 11">
            <a:extLst>
              <a:ext uri="{FF2B5EF4-FFF2-40B4-BE49-F238E27FC236}">
                <a16:creationId xmlns:a16="http://schemas.microsoft.com/office/drawing/2014/main" id="{7799E589-0E8B-C048-8B5B-9A2854190E99}"/>
              </a:ext>
            </a:extLst>
          </p:cNvPr>
          <p:cNvSpPr/>
          <p:nvPr/>
        </p:nvSpPr>
        <p:spPr>
          <a:xfrm>
            <a:off x="4174159" y="1070781"/>
            <a:ext cx="1540444" cy="2444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Route 53</a:t>
            </a:r>
          </a:p>
        </p:txBody>
      </p:sp>
      <p:pic>
        <p:nvPicPr>
          <p:cNvPr id="13" name="Picture 12">
            <a:extLst>
              <a:ext uri="{FF2B5EF4-FFF2-40B4-BE49-F238E27FC236}">
                <a16:creationId xmlns:a16="http://schemas.microsoft.com/office/drawing/2014/main" id="{CBFE0B31-6DA6-FA4D-9E95-9A7A37FDBA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6858" y="873984"/>
            <a:ext cx="537317" cy="638065"/>
          </a:xfrm>
          <a:prstGeom prst="rect">
            <a:avLst/>
          </a:prstGeom>
        </p:spPr>
      </p:pic>
      <p:pic>
        <p:nvPicPr>
          <p:cNvPr id="14" name="Picture 13">
            <a:extLst>
              <a:ext uri="{FF2B5EF4-FFF2-40B4-BE49-F238E27FC236}">
                <a16:creationId xmlns:a16="http://schemas.microsoft.com/office/drawing/2014/main" id="{F6645F0E-99BE-8C49-916E-E820552D85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83" y="3793338"/>
            <a:ext cx="379798" cy="393865"/>
          </a:xfrm>
          <a:prstGeom prst="rect">
            <a:avLst/>
          </a:prstGeom>
        </p:spPr>
      </p:pic>
      <p:pic>
        <p:nvPicPr>
          <p:cNvPr id="15" name="Picture 14">
            <a:extLst>
              <a:ext uri="{FF2B5EF4-FFF2-40B4-BE49-F238E27FC236}">
                <a16:creationId xmlns:a16="http://schemas.microsoft.com/office/drawing/2014/main" id="{769ABF16-F539-8E43-A455-79CA19A3C0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5999" y="3796752"/>
            <a:ext cx="379798" cy="393865"/>
          </a:xfrm>
          <a:prstGeom prst="rect">
            <a:avLst/>
          </a:prstGeom>
        </p:spPr>
      </p:pic>
      <p:pic>
        <p:nvPicPr>
          <p:cNvPr id="16" name="Picture 15">
            <a:extLst>
              <a:ext uri="{FF2B5EF4-FFF2-40B4-BE49-F238E27FC236}">
                <a16:creationId xmlns:a16="http://schemas.microsoft.com/office/drawing/2014/main" id="{E1CF35D3-FFBA-CB4D-B487-5B595988CE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5315" y="3800166"/>
            <a:ext cx="379798" cy="393865"/>
          </a:xfrm>
          <a:prstGeom prst="rect">
            <a:avLst/>
          </a:prstGeom>
        </p:spPr>
      </p:pic>
      <p:pic>
        <p:nvPicPr>
          <p:cNvPr id="18" name="Picture 17">
            <a:extLst>
              <a:ext uri="{FF2B5EF4-FFF2-40B4-BE49-F238E27FC236}">
                <a16:creationId xmlns:a16="http://schemas.microsoft.com/office/drawing/2014/main" id="{DAB4D4A8-409A-144A-915C-04395625FA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2014" y="3798528"/>
            <a:ext cx="379798" cy="393865"/>
          </a:xfrm>
          <a:prstGeom prst="rect">
            <a:avLst/>
          </a:prstGeom>
        </p:spPr>
      </p:pic>
      <p:pic>
        <p:nvPicPr>
          <p:cNvPr id="19" name="Picture 18">
            <a:extLst>
              <a:ext uri="{FF2B5EF4-FFF2-40B4-BE49-F238E27FC236}">
                <a16:creationId xmlns:a16="http://schemas.microsoft.com/office/drawing/2014/main" id="{EED47E6E-4440-AA4A-ADB1-98364DBE5A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1330" y="3801942"/>
            <a:ext cx="379798" cy="393865"/>
          </a:xfrm>
          <a:prstGeom prst="rect">
            <a:avLst/>
          </a:prstGeom>
        </p:spPr>
      </p:pic>
      <p:pic>
        <p:nvPicPr>
          <p:cNvPr id="20" name="Picture 19">
            <a:extLst>
              <a:ext uri="{FF2B5EF4-FFF2-40B4-BE49-F238E27FC236}">
                <a16:creationId xmlns:a16="http://schemas.microsoft.com/office/drawing/2014/main" id="{62C2BB71-8D04-5E42-B418-78509CFD41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0646" y="3805356"/>
            <a:ext cx="379798" cy="393865"/>
          </a:xfrm>
          <a:prstGeom prst="rect">
            <a:avLst/>
          </a:prstGeom>
        </p:spPr>
      </p:pic>
      <p:pic>
        <p:nvPicPr>
          <p:cNvPr id="22" name="Picture 21">
            <a:extLst>
              <a:ext uri="{FF2B5EF4-FFF2-40B4-BE49-F238E27FC236}">
                <a16:creationId xmlns:a16="http://schemas.microsoft.com/office/drawing/2014/main" id="{2700E7E0-E6F9-2043-8D0E-281CF35FB6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0520" y="3793338"/>
            <a:ext cx="379798" cy="393865"/>
          </a:xfrm>
          <a:prstGeom prst="rect">
            <a:avLst/>
          </a:prstGeom>
        </p:spPr>
      </p:pic>
      <p:pic>
        <p:nvPicPr>
          <p:cNvPr id="23" name="Picture 22">
            <a:extLst>
              <a:ext uri="{FF2B5EF4-FFF2-40B4-BE49-F238E27FC236}">
                <a16:creationId xmlns:a16="http://schemas.microsoft.com/office/drawing/2014/main" id="{D8D328C2-20F9-4647-B694-D957E94C6C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9836" y="3796752"/>
            <a:ext cx="379798" cy="393865"/>
          </a:xfrm>
          <a:prstGeom prst="rect">
            <a:avLst/>
          </a:prstGeom>
        </p:spPr>
      </p:pic>
      <p:pic>
        <p:nvPicPr>
          <p:cNvPr id="24" name="Picture 23">
            <a:extLst>
              <a:ext uri="{FF2B5EF4-FFF2-40B4-BE49-F238E27FC236}">
                <a16:creationId xmlns:a16="http://schemas.microsoft.com/office/drawing/2014/main" id="{2F0A5EA5-3898-9A44-9C89-18DB8CA5D2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9152" y="3800166"/>
            <a:ext cx="379798" cy="393865"/>
          </a:xfrm>
          <a:prstGeom prst="rect">
            <a:avLst/>
          </a:prstGeom>
        </p:spPr>
      </p:pic>
      <p:sp>
        <p:nvSpPr>
          <p:cNvPr id="26" name="Diamond 25">
            <a:extLst>
              <a:ext uri="{FF2B5EF4-FFF2-40B4-BE49-F238E27FC236}">
                <a16:creationId xmlns:a16="http://schemas.microsoft.com/office/drawing/2014/main" id="{9A9A3B18-ED49-894D-A219-32C74BAB9EB4}"/>
              </a:ext>
            </a:extLst>
          </p:cNvPr>
          <p:cNvSpPr/>
          <p:nvPr/>
        </p:nvSpPr>
        <p:spPr>
          <a:xfrm>
            <a:off x="4085452" y="1457203"/>
            <a:ext cx="1710681" cy="1061716"/>
          </a:xfrm>
          <a:prstGeom prst="diamond">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Main Site healthy?</a:t>
            </a:r>
          </a:p>
        </p:txBody>
      </p:sp>
      <p:sp>
        <p:nvSpPr>
          <p:cNvPr id="27" name="Diamond 26">
            <a:extLst>
              <a:ext uri="{FF2B5EF4-FFF2-40B4-BE49-F238E27FC236}">
                <a16:creationId xmlns:a16="http://schemas.microsoft.com/office/drawing/2014/main" id="{3B85D3B4-CAF6-7B4A-BCB1-C0981513C631}"/>
              </a:ext>
            </a:extLst>
          </p:cNvPr>
          <p:cNvSpPr/>
          <p:nvPr/>
        </p:nvSpPr>
        <p:spPr>
          <a:xfrm>
            <a:off x="2752640" y="2164374"/>
            <a:ext cx="1710681" cy="1061716"/>
          </a:xfrm>
          <a:prstGeom prst="diamond">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A/B Testing</a:t>
            </a:r>
          </a:p>
        </p:txBody>
      </p:sp>
      <p:cxnSp>
        <p:nvCxnSpPr>
          <p:cNvPr id="28" name="Elbow Connector 27">
            <a:extLst>
              <a:ext uri="{FF2B5EF4-FFF2-40B4-BE49-F238E27FC236}">
                <a16:creationId xmlns:a16="http://schemas.microsoft.com/office/drawing/2014/main" id="{0693EF9C-D1BD-5A4A-87C2-3A17F45F1F38}"/>
              </a:ext>
            </a:extLst>
          </p:cNvPr>
          <p:cNvCxnSpPr>
            <a:cxnSpLocks/>
            <a:stCxn id="26" idx="1"/>
            <a:endCxn id="27" idx="0"/>
          </p:cNvCxnSpPr>
          <p:nvPr/>
        </p:nvCxnSpPr>
        <p:spPr>
          <a:xfrm rot="10800000" flipV="1">
            <a:off x="3607982" y="1988060"/>
            <a:ext cx="477471" cy="176313"/>
          </a:xfrm>
          <a:prstGeom prst="bentConnector2">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1F63140A-991F-A747-89E4-68B263EE30E2}"/>
              </a:ext>
            </a:extLst>
          </p:cNvPr>
          <p:cNvCxnSpPr>
            <a:cxnSpLocks/>
            <a:stCxn id="27" idx="1"/>
            <a:endCxn id="17" idx="0"/>
          </p:cNvCxnSpPr>
          <p:nvPr/>
        </p:nvCxnSpPr>
        <p:spPr>
          <a:xfrm rot="10800000" flipV="1">
            <a:off x="2695898" y="2695231"/>
            <a:ext cx="56742" cy="411203"/>
          </a:xfrm>
          <a:prstGeom prst="bentConnector2">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 name="Elbow Connector 29">
            <a:extLst>
              <a:ext uri="{FF2B5EF4-FFF2-40B4-BE49-F238E27FC236}">
                <a16:creationId xmlns:a16="http://schemas.microsoft.com/office/drawing/2014/main" id="{D537C9FB-3CCD-3543-A8F4-37DDA391CC1E}"/>
              </a:ext>
            </a:extLst>
          </p:cNvPr>
          <p:cNvCxnSpPr>
            <a:cxnSpLocks/>
            <a:stCxn id="27" idx="3"/>
            <a:endCxn id="21" idx="0"/>
          </p:cNvCxnSpPr>
          <p:nvPr/>
        </p:nvCxnSpPr>
        <p:spPr>
          <a:xfrm>
            <a:off x="4463321" y="2695232"/>
            <a:ext cx="47908" cy="416393"/>
          </a:xfrm>
          <a:prstGeom prst="bentConnector2">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 name="Elbow Connector 30">
            <a:extLst>
              <a:ext uri="{FF2B5EF4-FFF2-40B4-BE49-F238E27FC236}">
                <a16:creationId xmlns:a16="http://schemas.microsoft.com/office/drawing/2014/main" id="{5E4E6892-3AFC-D84C-9450-CE3C91A43C39}"/>
              </a:ext>
            </a:extLst>
          </p:cNvPr>
          <p:cNvCxnSpPr>
            <a:cxnSpLocks/>
            <a:stCxn id="26" idx="3"/>
            <a:endCxn id="25" idx="0"/>
          </p:cNvCxnSpPr>
          <p:nvPr/>
        </p:nvCxnSpPr>
        <p:spPr>
          <a:xfrm>
            <a:off x="5796133" y="1988061"/>
            <a:ext cx="693602" cy="1118374"/>
          </a:xfrm>
          <a:prstGeom prst="bentConnector2">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2" name="TextBox 37">
            <a:extLst>
              <a:ext uri="{FF2B5EF4-FFF2-40B4-BE49-F238E27FC236}">
                <a16:creationId xmlns:a16="http://schemas.microsoft.com/office/drawing/2014/main" id="{08865D4F-6AD8-B441-BC70-F9AE466A73E1}"/>
              </a:ext>
            </a:extLst>
          </p:cNvPr>
          <p:cNvSpPr txBox="1">
            <a:spLocks noChangeArrowheads="1"/>
          </p:cNvSpPr>
          <p:nvPr/>
        </p:nvSpPr>
        <p:spPr bwMode="auto">
          <a:xfrm>
            <a:off x="1784812" y="2658798"/>
            <a:ext cx="1321356" cy="307777"/>
          </a:xfrm>
          <a:prstGeom prst="rect">
            <a:avLst/>
          </a:prstGeom>
          <a:noFill/>
          <a:ln w="9525">
            <a:noFill/>
            <a:miter lim="800000"/>
            <a:headEnd/>
            <a:tailEnd/>
          </a:ln>
        </p:spPr>
        <p:txBody>
          <a:bodyPr wrap="square">
            <a:spAutoFit/>
          </a:bodyPr>
          <a:lstStyle/>
          <a:p>
            <a:pPr algn="ctr"/>
            <a:r>
              <a:rPr lang="en-US" sz="1400" dirty="0">
                <a:solidFill>
                  <a:schemeClr val="bg1"/>
                </a:solidFill>
                <a:latin typeface="Amazon Ember" charset="0"/>
                <a:ea typeface="Amazon Ember" charset="0"/>
                <a:cs typeface="Amazon Ember" charset="0"/>
              </a:rPr>
              <a:t>95%</a:t>
            </a:r>
          </a:p>
        </p:txBody>
      </p:sp>
      <p:sp>
        <p:nvSpPr>
          <p:cNvPr id="33" name="TextBox 37">
            <a:extLst>
              <a:ext uri="{FF2B5EF4-FFF2-40B4-BE49-F238E27FC236}">
                <a16:creationId xmlns:a16="http://schemas.microsoft.com/office/drawing/2014/main" id="{7B268090-7410-3F4C-8018-BFFE90858F7F}"/>
              </a:ext>
            </a:extLst>
          </p:cNvPr>
          <p:cNvSpPr txBox="1">
            <a:spLocks noChangeArrowheads="1"/>
          </p:cNvSpPr>
          <p:nvPr/>
        </p:nvSpPr>
        <p:spPr bwMode="auto">
          <a:xfrm>
            <a:off x="4079294" y="2658798"/>
            <a:ext cx="1321356" cy="307777"/>
          </a:xfrm>
          <a:prstGeom prst="rect">
            <a:avLst/>
          </a:prstGeom>
          <a:noFill/>
          <a:ln w="9525">
            <a:noFill/>
            <a:miter lim="800000"/>
            <a:headEnd/>
            <a:tailEnd/>
          </a:ln>
        </p:spPr>
        <p:txBody>
          <a:bodyPr wrap="square">
            <a:spAutoFit/>
          </a:bodyPr>
          <a:lstStyle/>
          <a:p>
            <a:pPr algn="ctr"/>
            <a:r>
              <a:rPr lang="en-US" sz="1400" dirty="0">
                <a:solidFill>
                  <a:schemeClr val="bg1"/>
                </a:solidFill>
                <a:latin typeface="Amazon Ember" charset="0"/>
                <a:ea typeface="Amazon Ember" charset="0"/>
                <a:cs typeface="Amazon Ember" charset="0"/>
              </a:rPr>
              <a:t>5%</a:t>
            </a:r>
          </a:p>
        </p:txBody>
      </p:sp>
      <p:sp>
        <p:nvSpPr>
          <p:cNvPr id="34" name="TextBox 37">
            <a:extLst>
              <a:ext uri="{FF2B5EF4-FFF2-40B4-BE49-F238E27FC236}">
                <a16:creationId xmlns:a16="http://schemas.microsoft.com/office/drawing/2014/main" id="{A913BBE7-F42E-8D48-A910-A2453B967097}"/>
              </a:ext>
            </a:extLst>
          </p:cNvPr>
          <p:cNvSpPr txBox="1">
            <a:spLocks noChangeArrowheads="1"/>
          </p:cNvSpPr>
          <p:nvPr/>
        </p:nvSpPr>
        <p:spPr bwMode="auto">
          <a:xfrm>
            <a:off x="3631401" y="1714864"/>
            <a:ext cx="593571" cy="307777"/>
          </a:xfrm>
          <a:prstGeom prst="rect">
            <a:avLst/>
          </a:prstGeom>
          <a:noFill/>
          <a:ln w="9525">
            <a:noFill/>
            <a:miter lim="800000"/>
            <a:headEnd/>
            <a:tailEnd/>
          </a:ln>
        </p:spPr>
        <p:txBody>
          <a:bodyPr wrap="square">
            <a:spAutoFit/>
          </a:bodyPr>
          <a:lstStyle/>
          <a:p>
            <a:pPr algn="ctr"/>
            <a:r>
              <a:rPr lang="en-US" sz="1400" dirty="0">
                <a:solidFill>
                  <a:schemeClr val="bg1"/>
                </a:solidFill>
                <a:latin typeface="Amazon Ember" charset="0"/>
                <a:ea typeface="Amazon Ember" charset="0"/>
                <a:cs typeface="Amazon Ember" charset="0"/>
              </a:rPr>
              <a:t>Yes</a:t>
            </a:r>
          </a:p>
        </p:txBody>
      </p:sp>
      <p:sp>
        <p:nvSpPr>
          <p:cNvPr id="35" name="TextBox 37">
            <a:extLst>
              <a:ext uri="{FF2B5EF4-FFF2-40B4-BE49-F238E27FC236}">
                <a16:creationId xmlns:a16="http://schemas.microsoft.com/office/drawing/2014/main" id="{CBECC247-3428-BC41-B5D6-09BC6CC56184}"/>
              </a:ext>
            </a:extLst>
          </p:cNvPr>
          <p:cNvSpPr txBox="1">
            <a:spLocks noChangeArrowheads="1"/>
          </p:cNvSpPr>
          <p:nvPr/>
        </p:nvSpPr>
        <p:spPr bwMode="auto">
          <a:xfrm>
            <a:off x="5696601" y="1714864"/>
            <a:ext cx="593571" cy="307777"/>
          </a:xfrm>
          <a:prstGeom prst="rect">
            <a:avLst/>
          </a:prstGeom>
          <a:noFill/>
          <a:ln w="9525">
            <a:noFill/>
            <a:miter lim="800000"/>
            <a:headEnd/>
            <a:tailEnd/>
          </a:ln>
        </p:spPr>
        <p:txBody>
          <a:bodyPr wrap="square">
            <a:spAutoFit/>
          </a:bodyPr>
          <a:lstStyle/>
          <a:p>
            <a:pPr algn="ctr"/>
            <a:r>
              <a:rPr lang="en-US" sz="1400" dirty="0">
                <a:solidFill>
                  <a:schemeClr val="bg1"/>
                </a:solidFill>
                <a:latin typeface="Amazon Ember" charset="0"/>
                <a:ea typeface="Amazon Ember" charset="0"/>
                <a:cs typeface="Amazon Ember" charset="0"/>
              </a:rPr>
              <a:t>No</a:t>
            </a:r>
          </a:p>
        </p:txBody>
      </p:sp>
      <p:cxnSp>
        <p:nvCxnSpPr>
          <p:cNvPr id="58" name="Elbow Connector 57">
            <a:extLst>
              <a:ext uri="{FF2B5EF4-FFF2-40B4-BE49-F238E27FC236}">
                <a16:creationId xmlns:a16="http://schemas.microsoft.com/office/drawing/2014/main" id="{48D4006B-FDAB-2246-955F-639CA1A0BBDC}"/>
              </a:ext>
            </a:extLst>
          </p:cNvPr>
          <p:cNvCxnSpPr>
            <a:cxnSpLocks/>
            <a:stCxn id="12" idx="2"/>
            <a:endCxn id="26" idx="0"/>
          </p:cNvCxnSpPr>
          <p:nvPr/>
        </p:nvCxnSpPr>
        <p:spPr>
          <a:xfrm flipH="1">
            <a:off x="4940793" y="1315251"/>
            <a:ext cx="3588" cy="141952"/>
          </a:xfrm>
          <a:prstGeom prst="straightConnector1">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grpSp>
        <p:nvGrpSpPr>
          <p:cNvPr id="63" name="Group 62">
            <a:extLst>
              <a:ext uri="{FF2B5EF4-FFF2-40B4-BE49-F238E27FC236}">
                <a16:creationId xmlns:a16="http://schemas.microsoft.com/office/drawing/2014/main" id="{07E536CA-3E5C-3B47-B25B-D3AF1F6C3B6A}"/>
              </a:ext>
            </a:extLst>
          </p:cNvPr>
          <p:cNvGrpSpPr/>
          <p:nvPr/>
        </p:nvGrpSpPr>
        <p:grpSpPr>
          <a:xfrm>
            <a:off x="1892209" y="3310113"/>
            <a:ext cx="1624563" cy="1152549"/>
            <a:chOff x="470913" y="3310113"/>
            <a:chExt cx="1543833" cy="1152549"/>
          </a:xfrm>
        </p:grpSpPr>
        <p:sp>
          <p:nvSpPr>
            <p:cNvPr id="61" name="Rounded Rectangle 60">
              <a:extLst>
                <a:ext uri="{FF2B5EF4-FFF2-40B4-BE49-F238E27FC236}">
                  <a16:creationId xmlns:a16="http://schemas.microsoft.com/office/drawing/2014/main" id="{556FFA1B-8624-3F4C-AA9E-45210015B185}"/>
                </a:ext>
              </a:extLst>
            </p:cNvPr>
            <p:cNvSpPr/>
            <p:nvPr/>
          </p:nvSpPr>
          <p:spPr>
            <a:xfrm>
              <a:off x="470913" y="3310113"/>
              <a:ext cx="1543833" cy="1147182"/>
            </a:xfrm>
            <a:prstGeom prst="roundRect">
              <a:avLst>
                <a:gd name="adj" fmla="val 2902"/>
              </a:avLst>
            </a:prstGeom>
            <a:noFill/>
            <a:ln>
              <a:solidFill>
                <a:schemeClr val="bg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 name="TextBox 37">
              <a:extLst>
                <a:ext uri="{FF2B5EF4-FFF2-40B4-BE49-F238E27FC236}">
                  <a16:creationId xmlns:a16="http://schemas.microsoft.com/office/drawing/2014/main" id="{2D50B0C0-07F0-8940-AB0F-08AD5086FB84}"/>
                </a:ext>
              </a:extLst>
            </p:cNvPr>
            <p:cNvSpPr txBox="1">
              <a:spLocks noChangeArrowheads="1"/>
            </p:cNvSpPr>
            <p:nvPr/>
          </p:nvSpPr>
          <p:spPr bwMode="auto">
            <a:xfrm>
              <a:off x="470913" y="4264645"/>
              <a:ext cx="1543833" cy="198017"/>
            </a:xfrm>
            <a:prstGeom prst="rect">
              <a:avLst/>
            </a:prstGeom>
            <a:solidFill>
              <a:schemeClr val="bg1">
                <a:lumMod val="85000"/>
              </a:schemeClr>
            </a:solidFill>
            <a:ln w="6350">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fontAlgn="auto">
                <a:spcBef>
                  <a:spcPts val="0"/>
                </a:spcBef>
                <a:spcAft>
                  <a:spcPts val="0"/>
                </a:spcAft>
                <a:defRPr sz="1100">
                  <a:latin typeface="Amazon Ember Medium" panose="020B0603020204020204" pitchFamily="34" charset="0"/>
                  <a:ea typeface="Amazon Ember Medium" panose="020B0603020204020204" pitchFamily="34" charset="0"/>
                  <a:cs typeface="Amazon Ember Medium" panose="020B06030202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App Version A</a:t>
              </a:r>
            </a:p>
          </p:txBody>
        </p:sp>
      </p:grpSp>
      <p:grpSp>
        <p:nvGrpSpPr>
          <p:cNvPr id="64" name="Group 63">
            <a:extLst>
              <a:ext uri="{FF2B5EF4-FFF2-40B4-BE49-F238E27FC236}">
                <a16:creationId xmlns:a16="http://schemas.microsoft.com/office/drawing/2014/main" id="{674C100D-C17F-EF49-82E9-B2A43F752C9E}"/>
              </a:ext>
            </a:extLst>
          </p:cNvPr>
          <p:cNvGrpSpPr/>
          <p:nvPr/>
        </p:nvGrpSpPr>
        <p:grpSpPr>
          <a:xfrm>
            <a:off x="3698946" y="3309840"/>
            <a:ext cx="1624563" cy="1152823"/>
            <a:chOff x="470913" y="3310113"/>
            <a:chExt cx="1543833" cy="1152823"/>
          </a:xfrm>
        </p:grpSpPr>
        <p:sp>
          <p:nvSpPr>
            <p:cNvPr id="65" name="Rounded Rectangle 64">
              <a:extLst>
                <a:ext uri="{FF2B5EF4-FFF2-40B4-BE49-F238E27FC236}">
                  <a16:creationId xmlns:a16="http://schemas.microsoft.com/office/drawing/2014/main" id="{41B05882-B26D-324F-8FF7-CC84D463BF76}"/>
                </a:ext>
              </a:extLst>
            </p:cNvPr>
            <p:cNvSpPr/>
            <p:nvPr/>
          </p:nvSpPr>
          <p:spPr>
            <a:xfrm>
              <a:off x="470913" y="3310113"/>
              <a:ext cx="1543833" cy="1147182"/>
            </a:xfrm>
            <a:prstGeom prst="roundRect">
              <a:avLst>
                <a:gd name="adj" fmla="val 2902"/>
              </a:avLst>
            </a:prstGeom>
            <a:noFill/>
            <a:ln>
              <a:solidFill>
                <a:schemeClr val="bg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6" name="TextBox 37">
              <a:extLst>
                <a:ext uri="{FF2B5EF4-FFF2-40B4-BE49-F238E27FC236}">
                  <a16:creationId xmlns:a16="http://schemas.microsoft.com/office/drawing/2014/main" id="{A8548173-DD8D-8040-B5B7-906308628FF5}"/>
                </a:ext>
              </a:extLst>
            </p:cNvPr>
            <p:cNvSpPr txBox="1">
              <a:spLocks noChangeArrowheads="1"/>
            </p:cNvSpPr>
            <p:nvPr/>
          </p:nvSpPr>
          <p:spPr bwMode="auto">
            <a:xfrm>
              <a:off x="470913" y="4264646"/>
              <a:ext cx="1543833" cy="198290"/>
            </a:xfrm>
            <a:prstGeom prst="rect">
              <a:avLst/>
            </a:prstGeom>
            <a:solidFill>
              <a:schemeClr val="bg1">
                <a:lumMod val="85000"/>
              </a:schemeClr>
            </a:solidFill>
            <a:ln w="6350">
              <a:solidFill>
                <a:schemeClr val="bg1"/>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fontAlgn="auto">
                <a:spcBef>
                  <a:spcPts val="0"/>
                </a:spcBef>
                <a:spcAft>
                  <a:spcPts val="0"/>
                </a:spcAft>
                <a:defRPr sz="1100">
                  <a:latin typeface="Amazon Ember Medium" panose="020B0603020204020204" pitchFamily="34" charset="0"/>
                  <a:ea typeface="Amazon Ember Medium" panose="020B0603020204020204" pitchFamily="34" charset="0"/>
                  <a:cs typeface="Amazon Ember Medium" panose="020B06030202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App Version B</a:t>
              </a:r>
            </a:p>
          </p:txBody>
        </p:sp>
      </p:grpSp>
      <p:grpSp>
        <p:nvGrpSpPr>
          <p:cNvPr id="67" name="Group 66">
            <a:extLst>
              <a:ext uri="{FF2B5EF4-FFF2-40B4-BE49-F238E27FC236}">
                <a16:creationId xmlns:a16="http://schemas.microsoft.com/office/drawing/2014/main" id="{EBC7C042-4226-394F-83E0-A6563C96AA1F}"/>
              </a:ext>
            </a:extLst>
          </p:cNvPr>
          <p:cNvGrpSpPr/>
          <p:nvPr/>
        </p:nvGrpSpPr>
        <p:grpSpPr>
          <a:xfrm>
            <a:off x="5677416" y="3309567"/>
            <a:ext cx="1624563" cy="1153096"/>
            <a:chOff x="470913" y="3310113"/>
            <a:chExt cx="1543833" cy="1153096"/>
          </a:xfrm>
        </p:grpSpPr>
        <p:sp>
          <p:nvSpPr>
            <p:cNvPr id="68" name="Rounded Rectangle 67">
              <a:extLst>
                <a:ext uri="{FF2B5EF4-FFF2-40B4-BE49-F238E27FC236}">
                  <a16:creationId xmlns:a16="http://schemas.microsoft.com/office/drawing/2014/main" id="{570B69AC-88B5-304C-B286-1FEEB4524246}"/>
                </a:ext>
              </a:extLst>
            </p:cNvPr>
            <p:cNvSpPr/>
            <p:nvPr/>
          </p:nvSpPr>
          <p:spPr>
            <a:xfrm>
              <a:off x="470913" y="3310113"/>
              <a:ext cx="1543833" cy="1147182"/>
            </a:xfrm>
            <a:prstGeom prst="roundRect">
              <a:avLst>
                <a:gd name="adj" fmla="val 2902"/>
              </a:avLst>
            </a:prstGeom>
            <a:noFill/>
            <a:ln>
              <a:solidFill>
                <a:schemeClr val="bg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 name="TextBox 37">
              <a:extLst>
                <a:ext uri="{FF2B5EF4-FFF2-40B4-BE49-F238E27FC236}">
                  <a16:creationId xmlns:a16="http://schemas.microsoft.com/office/drawing/2014/main" id="{05B7E022-75AB-5246-82A0-1C28B758DB84}"/>
                </a:ext>
              </a:extLst>
            </p:cNvPr>
            <p:cNvSpPr txBox="1">
              <a:spLocks noChangeArrowheads="1"/>
            </p:cNvSpPr>
            <p:nvPr/>
          </p:nvSpPr>
          <p:spPr bwMode="auto">
            <a:xfrm>
              <a:off x="470913" y="4270833"/>
              <a:ext cx="1543833" cy="192376"/>
            </a:xfrm>
            <a:prstGeom prst="rect">
              <a:avLst/>
            </a:prstGeom>
            <a:solidFill>
              <a:schemeClr val="bg1">
                <a:lumMod val="85000"/>
              </a:schemeClr>
            </a:solidFill>
            <a:ln w="6350">
              <a:solidFill>
                <a:schemeClr val="bg1"/>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fontAlgn="auto">
                <a:spcBef>
                  <a:spcPts val="0"/>
                </a:spcBef>
                <a:spcAft>
                  <a:spcPts val="0"/>
                </a:spcAft>
                <a:defRPr sz="1100">
                  <a:latin typeface="Amazon Ember Medium" panose="020B0603020204020204" pitchFamily="34" charset="0"/>
                  <a:ea typeface="Amazon Ember Medium" panose="020B0603020204020204" pitchFamily="34" charset="0"/>
                  <a:cs typeface="Amazon Ember Medium" panose="020B06030202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App DR</a:t>
              </a:r>
            </a:p>
          </p:txBody>
        </p:sp>
      </p:grpSp>
      <p:pic>
        <p:nvPicPr>
          <p:cNvPr id="17" name="Picture 16">
            <a:extLst>
              <a:ext uri="{FF2B5EF4-FFF2-40B4-BE49-F238E27FC236}">
                <a16:creationId xmlns:a16="http://schemas.microsoft.com/office/drawing/2014/main" id="{5E73876D-CF03-8046-927B-A2BB57CB4D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24078" y="3106435"/>
            <a:ext cx="543639" cy="564959"/>
          </a:xfrm>
          <a:prstGeom prst="rect">
            <a:avLst/>
          </a:prstGeom>
        </p:spPr>
      </p:pic>
      <p:pic>
        <p:nvPicPr>
          <p:cNvPr id="21" name="Picture 20">
            <a:extLst>
              <a:ext uri="{FF2B5EF4-FFF2-40B4-BE49-F238E27FC236}">
                <a16:creationId xmlns:a16="http://schemas.microsoft.com/office/drawing/2014/main" id="{C9DDE6D2-43FF-0F42-BFC6-2998484A77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39409" y="3111625"/>
            <a:ext cx="543639" cy="564959"/>
          </a:xfrm>
          <a:prstGeom prst="rect">
            <a:avLst/>
          </a:prstGeom>
        </p:spPr>
      </p:pic>
      <p:pic>
        <p:nvPicPr>
          <p:cNvPr id="25" name="Picture 24">
            <a:extLst>
              <a:ext uri="{FF2B5EF4-FFF2-40B4-BE49-F238E27FC236}">
                <a16:creationId xmlns:a16="http://schemas.microsoft.com/office/drawing/2014/main" id="{D9855FD9-E5CF-2F4F-8252-2FAA285BEF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17915" y="3106435"/>
            <a:ext cx="543639" cy="564959"/>
          </a:xfrm>
          <a:prstGeom prst="rect">
            <a:avLst/>
          </a:prstGeom>
        </p:spPr>
      </p:pic>
    </p:spTree>
    <p:extLst>
      <p:ext uri="{BB962C8B-B14F-4D97-AF65-F5344CB8AC3E}">
        <p14:creationId xmlns:p14="http://schemas.microsoft.com/office/powerpoint/2010/main" val="1022825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6" grpId="0" animBg="1"/>
      <p:bldP spid="27" grpId="0" animBg="1"/>
      <p:bldP spid="32" grpId="0"/>
      <p:bldP spid="33" grpId="0"/>
      <p:bldP spid="34" grpId="0"/>
      <p:bldP spid="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A186-A689-7E4B-9E11-485BF2403E5A}"/>
              </a:ext>
            </a:extLst>
          </p:cNvPr>
          <p:cNvSpPr>
            <a:spLocks noGrp="1"/>
          </p:cNvSpPr>
          <p:nvPr>
            <p:ph type="title"/>
          </p:nvPr>
        </p:nvSpPr>
        <p:spPr/>
        <p:txBody>
          <a:bodyPr>
            <a:normAutofit fontScale="90000"/>
          </a:bodyPr>
          <a:lstStyle/>
          <a:p>
            <a:r>
              <a:rPr lang="en-US" sz="3100" b="1" dirty="0">
                <a:latin typeface="Amazon Ember" panose="020B0603020204020204" pitchFamily="34" charset="0"/>
                <a:ea typeface="Amazon Ember" panose="020B0603020204020204" pitchFamily="34" charset="0"/>
                <a:cs typeface="Amazon Ember" panose="020B0603020204020204" pitchFamily="34" charset="0"/>
              </a:rPr>
              <a:t>How to direct traffic to my domain?</a:t>
            </a:r>
            <a:br>
              <a:rPr lang="en-US" sz="3100" b="1" dirty="0">
                <a:latin typeface="Amazon Ember" panose="020B0603020204020204" pitchFamily="34" charset="0"/>
                <a:ea typeface="Amazon Ember" panose="020B0603020204020204" pitchFamily="34" charset="0"/>
                <a:cs typeface="Amazon Ember" panose="020B0603020204020204" pitchFamily="34" charset="0"/>
              </a:rPr>
            </a:br>
            <a:r>
              <a:rPr lang="en-US" sz="27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Route 53</a:t>
            </a:r>
            <a:endParaRPr lang="en-US"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4" name="Content Placeholder 3">
            <a:extLst>
              <a:ext uri="{FF2B5EF4-FFF2-40B4-BE49-F238E27FC236}">
                <a16:creationId xmlns:a16="http://schemas.microsoft.com/office/drawing/2014/main" id="{6ED1EC9C-D7D7-E149-9297-78CCCE70DABE}"/>
              </a:ext>
            </a:extLst>
          </p:cNvPr>
          <p:cNvSpPr>
            <a:spLocks noGrp="1"/>
          </p:cNvSpPr>
          <p:nvPr>
            <p:ph sz="half" idx="1"/>
          </p:nvPr>
        </p:nvSpPr>
        <p:spPr>
          <a:xfrm>
            <a:off x="333575" y="1012507"/>
            <a:ext cx="7460596" cy="3992630"/>
          </a:xfrm>
          <a:solidFill>
            <a:schemeClr val="tx1">
              <a:lumMod val="50000"/>
            </a:schemeClr>
          </a:solidFill>
        </p:spPr>
        <p:txBody>
          <a:bodyPr/>
          <a:lstStyle/>
          <a:p>
            <a:r>
              <a:rPr lang="en-US" dirty="0">
                <a:solidFill>
                  <a:schemeClr val="bg2"/>
                </a:solidFill>
              </a:rPr>
              <a:t>AWS DNS service</a:t>
            </a:r>
          </a:p>
          <a:p>
            <a:r>
              <a:rPr lang="en-US" dirty="0">
                <a:solidFill>
                  <a:schemeClr val="bg2"/>
                </a:solidFill>
              </a:rPr>
              <a:t>100% availability SLA</a:t>
            </a:r>
          </a:p>
          <a:p>
            <a:r>
              <a:rPr lang="en-US" dirty="0">
                <a:solidFill>
                  <a:schemeClr val="bg2"/>
                </a:solidFill>
              </a:rPr>
              <a:t>Domain Registration</a:t>
            </a:r>
          </a:p>
          <a:p>
            <a:r>
              <a:rPr lang="en-US" dirty="0">
                <a:solidFill>
                  <a:schemeClr val="bg2"/>
                </a:solidFill>
              </a:rPr>
              <a:t>Domain name resolution</a:t>
            </a:r>
          </a:p>
          <a:p>
            <a:pPr lvl="1"/>
            <a:r>
              <a:rPr lang="en-US" dirty="0">
                <a:solidFill>
                  <a:schemeClr val="bg2"/>
                </a:solidFill>
              </a:rPr>
              <a:t>Health Checks</a:t>
            </a:r>
          </a:p>
          <a:p>
            <a:pPr lvl="1"/>
            <a:r>
              <a:rPr lang="en-US" dirty="0">
                <a:solidFill>
                  <a:schemeClr val="bg2"/>
                </a:solidFill>
              </a:rPr>
              <a:t>DNS Failover</a:t>
            </a:r>
          </a:p>
          <a:p>
            <a:pPr lvl="1"/>
            <a:r>
              <a:rPr lang="en-US" dirty="0">
                <a:solidFill>
                  <a:schemeClr val="bg2"/>
                </a:solidFill>
              </a:rPr>
              <a:t>Latency Based Routing</a:t>
            </a:r>
          </a:p>
          <a:p>
            <a:pPr lvl="1"/>
            <a:r>
              <a:rPr lang="en-US" dirty="0">
                <a:solidFill>
                  <a:schemeClr val="bg2"/>
                </a:solidFill>
              </a:rPr>
              <a:t>Geo Based Routing</a:t>
            </a:r>
          </a:p>
          <a:p>
            <a:pPr lvl="1"/>
            <a:r>
              <a:rPr lang="en-US" dirty="0">
                <a:solidFill>
                  <a:schemeClr val="bg2"/>
                </a:solidFill>
              </a:rPr>
              <a:t>Weighted Round Robin</a:t>
            </a:r>
          </a:p>
          <a:p>
            <a:r>
              <a:rPr lang="en-US" dirty="0">
                <a:solidFill>
                  <a:schemeClr val="bg2"/>
                </a:solidFill>
              </a:rPr>
              <a:t>Private DNS for VPC</a:t>
            </a:r>
          </a:p>
        </p:txBody>
      </p:sp>
      <p:pic>
        <p:nvPicPr>
          <p:cNvPr id="47" name="Picture 46">
            <a:extLst>
              <a:ext uri="{FF2B5EF4-FFF2-40B4-BE49-F238E27FC236}">
                <a16:creationId xmlns:a16="http://schemas.microsoft.com/office/drawing/2014/main" id="{DD5B950D-3970-FC41-87A2-62F1EA52DEE7}"/>
              </a:ext>
            </a:extLst>
          </p:cNvPr>
          <p:cNvPicPr>
            <a:picLocks noChangeAspect="1"/>
          </p:cNvPicPr>
          <p:nvPr/>
        </p:nvPicPr>
        <p:blipFill>
          <a:blip r:embed="rId3"/>
          <a:stretch>
            <a:fillRect/>
          </a:stretch>
        </p:blipFill>
        <p:spPr>
          <a:xfrm>
            <a:off x="4978271" y="1306286"/>
            <a:ext cx="3832036" cy="2699657"/>
          </a:xfrm>
          <a:prstGeom prst="rect">
            <a:avLst/>
          </a:prstGeom>
        </p:spPr>
      </p:pic>
    </p:spTree>
    <p:extLst>
      <p:ext uri="{BB962C8B-B14F-4D97-AF65-F5344CB8AC3E}">
        <p14:creationId xmlns:p14="http://schemas.microsoft.com/office/powerpoint/2010/main" val="1485467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2642"/>
            <a:ext cx="8382000" cy="789447"/>
          </a:xfrm>
        </p:spPr>
        <p:txBody>
          <a:bodyPr>
            <a:normAutofit fontScale="90000"/>
          </a:bodyPr>
          <a:lstStyle/>
          <a:p>
            <a:r>
              <a:rPr lang="en-US" b="1" dirty="0">
                <a:solidFill>
                  <a:schemeClr val="bg2"/>
                </a:solidFill>
              </a:rPr>
              <a:t>Route53</a:t>
            </a:r>
            <a:br>
              <a:rPr lang="en-US" b="1" dirty="0">
                <a:solidFill>
                  <a:schemeClr val="bg2"/>
                </a:solidFill>
              </a:rPr>
            </a:br>
            <a:endParaRPr lang="en-US" sz="2700" b="1" dirty="0">
              <a:solidFill>
                <a:schemeClr val="bg2"/>
              </a:solidFill>
            </a:endParaRPr>
          </a:p>
        </p:txBody>
      </p:sp>
      <p:sp>
        <p:nvSpPr>
          <p:cNvPr id="46" name="Text Placeholder 2"/>
          <p:cNvSpPr>
            <a:spLocks noGrp="1"/>
          </p:cNvSpPr>
          <p:nvPr>
            <p:ph type="body" sz="quarter" idx="10"/>
          </p:nvPr>
        </p:nvSpPr>
        <p:spPr>
          <a:xfrm>
            <a:off x="346701" y="1033643"/>
            <a:ext cx="8382000" cy="3142298"/>
          </a:xfrm>
        </p:spPr>
        <p:txBody>
          <a:bodyPr>
            <a:noAutofit/>
          </a:bodyPr>
          <a:lstStyle/>
          <a:p>
            <a:pPr>
              <a:spcBef>
                <a:spcPts val="600"/>
              </a:spcBef>
              <a:spcAft>
                <a:spcPts val="600"/>
              </a:spcAft>
            </a:pPr>
            <a:r>
              <a:rPr lang="en-US" dirty="0">
                <a:solidFill>
                  <a:schemeClr val="bg2"/>
                </a:solidFill>
              </a:rPr>
              <a:t>Zone Apex integration</a:t>
            </a:r>
          </a:p>
          <a:p>
            <a:pPr lvl="1">
              <a:spcBef>
                <a:spcPts val="600"/>
              </a:spcBef>
              <a:spcAft>
                <a:spcPts val="600"/>
              </a:spcAft>
            </a:pPr>
            <a:r>
              <a:rPr lang="en-US" dirty="0">
                <a:solidFill>
                  <a:schemeClr val="bg2"/>
                </a:solidFill>
              </a:rPr>
              <a:t>ELB, S3, </a:t>
            </a:r>
            <a:r>
              <a:rPr lang="en-US" dirty="0" err="1">
                <a:solidFill>
                  <a:schemeClr val="bg2"/>
                </a:solidFill>
              </a:rPr>
              <a:t>CloudFront</a:t>
            </a:r>
            <a:endParaRPr lang="en-US" dirty="0">
              <a:solidFill>
                <a:schemeClr val="bg2"/>
              </a:solidFill>
            </a:endParaRPr>
          </a:p>
          <a:p>
            <a:pPr>
              <a:spcBef>
                <a:spcPts val="600"/>
              </a:spcBef>
              <a:spcAft>
                <a:spcPts val="600"/>
              </a:spcAft>
            </a:pPr>
            <a:r>
              <a:rPr lang="en-US" dirty="0">
                <a:solidFill>
                  <a:schemeClr val="bg2"/>
                </a:solidFill>
              </a:rPr>
              <a:t>Private DNS within VPC</a:t>
            </a:r>
          </a:p>
          <a:p>
            <a:pPr lvl="1">
              <a:spcBef>
                <a:spcPts val="600"/>
              </a:spcBef>
              <a:spcAft>
                <a:spcPts val="600"/>
              </a:spcAft>
            </a:pPr>
            <a:r>
              <a:rPr lang="en-US" dirty="0">
                <a:solidFill>
                  <a:schemeClr val="bg2"/>
                </a:solidFill>
              </a:rPr>
              <a:t>Internal DNS names not exposed to Internet</a:t>
            </a:r>
          </a:p>
          <a:p>
            <a:pPr lvl="1">
              <a:spcBef>
                <a:spcPts val="600"/>
              </a:spcBef>
              <a:spcAft>
                <a:spcPts val="600"/>
              </a:spcAft>
            </a:pPr>
            <a:r>
              <a:rPr lang="en-US" dirty="0">
                <a:solidFill>
                  <a:schemeClr val="bg2"/>
                </a:solidFill>
              </a:rPr>
              <a:t>Supports split-horizon DNS</a:t>
            </a:r>
          </a:p>
          <a:p>
            <a:pPr>
              <a:spcBef>
                <a:spcPts val="600"/>
              </a:spcBef>
              <a:spcAft>
                <a:spcPts val="600"/>
              </a:spcAft>
            </a:pPr>
            <a:endParaRPr lang="en-US" dirty="0">
              <a:solidFill>
                <a:schemeClr val="bg2"/>
              </a:solidFill>
            </a:endParaRPr>
          </a:p>
        </p:txBody>
      </p:sp>
      <p:pic>
        <p:nvPicPr>
          <p:cNvPr id="5" name="Picture 4"/>
          <p:cNvPicPr>
            <a:picLocks noChangeAspect="1"/>
          </p:cNvPicPr>
          <p:nvPr/>
        </p:nvPicPr>
        <p:blipFill>
          <a:blip r:embed="rId3"/>
          <a:stretch>
            <a:fillRect/>
          </a:stretch>
        </p:blipFill>
        <p:spPr>
          <a:xfrm>
            <a:off x="8004388" y="179781"/>
            <a:ext cx="914400" cy="1085850"/>
          </a:xfrm>
          <a:prstGeom prst="rect">
            <a:avLst/>
          </a:prstGeom>
        </p:spPr>
      </p:pic>
    </p:spTree>
    <p:extLst>
      <p:ext uri="{BB962C8B-B14F-4D97-AF65-F5344CB8AC3E}">
        <p14:creationId xmlns:p14="http://schemas.microsoft.com/office/powerpoint/2010/main" val="18775715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964"/>
            <a:ext cx="9144000" cy="5233451"/>
          </a:xfrm>
          <a:prstGeom prst="rect">
            <a:avLst/>
          </a:prstGeom>
          <a:solidFill>
            <a:srgbClr val="4CB5FF"/>
          </a:solidFill>
          <a:ln>
            <a:noFill/>
          </a:ln>
          <a:effectLst/>
        </p:spPr>
        <p:style>
          <a:lnRef idx="1">
            <a:schemeClr val="accent1"/>
          </a:lnRef>
          <a:fillRef idx="3">
            <a:schemeClr val="accent1"/>
          </a:fillRef>
          <a:effectRef idx="2">
            <a:schemeClr val="accent1"/>
          </a:effectRef>
          <a:fontRef idx="minor">
            <a:schemeClr val="lt1"/>
          </a:fontRef>
        </p:style>
        <p:txBody>
          <a:bodyPr lIns="67591" tIns="33819" rIns="67591" bIns="33819" rtlCol="0" anchor="ctr"/>
          <a:lstStyle/>
          <a:p>
            <a:pPr algn="ctr" defTabSz="338238"/>
            <a:endParaRPr lang="en-US" sz="6000" dirty="0">
              <a:solidFill>
                <a:prstClr val="white"/>
              </a:solidFill>
              <a:latin typeface="Amazon Ember" charset="0"/>
              <a:ea typeface="Amazon Ember" charset="0"/>
              <a:cs typeface="Amazon Ember" charset="0"/>
            </a:endParaRPr>
          </a:p>
        </p:txBody>
      </p:sp>
      <p:sp>
        <p:nvSpPr>
          <p:cNvPr id="2" name="Oval 1"/>
          <p:cNvSpPr/>
          <p:nvPr/>
        </p:nvSpPr>
        <p:spPr>
          <a:xfrm>
            <a:off x="3699318" y="1017523"/>
            <a:ext cx="1617068" cy="1617068"/>
          </a:xfrm>
          <a:prstGeom prst="ellipse">
            <a:avLst/>
          </a:prstGeom>
          <a:solidFill>
            <a:srgbClr val="4CB5FF"/>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90232" tIns="45109" rIns="90232" bIns="45109" spcCol="0" rtlCol="0" anchor="ctr"/>
          <a:lstStyle/>
          <a:p>
            <a:pPr algn="ctr"/>
            <a:endParaRPr lang="en-US" sz="11500" dirty="0">
              <a:solidFill>
                <a:srgbClr val="E79C0F"/>
              </a:solidFill>
              <a:latin typeface="Amazon Ember" charset="0"/>
              <a:ea typeface="Amazon Ember" charset="0"/>
              <a:cs typeface="Amazon Ember" charset="0"/>
            </a:endParaRPr>
          </a:p>
        </p:txBody>
      </p:sp>
      <p:sp>
        <p:nvSpPr>
          <p:cNvPr id="4" name="Rectangle 3"/>
          <p:cNvSpPr/>
          <p:nvPr/>
        </p:nvSpPr>
        <p:spPr>
          <a:xfrm>
            <a:off x="3989392" y="854702"/>
            <a:ext cx="1046245" cy="1860814"/>
          </a:xfrm>
          <a:prstGeom prst="rect">
            <a:avLst/>
          </a:prstGeom>
          <a:effectLst/>
        </p:spPr>
        <p:txBody>
          <a:bodyPr wrap="none" lIns="90232" tIns="45109" rIns="90232" bIns="45109">
            <a:spAutoFit/>
          </a:bodyPr>
          <a:lstStyle/>
          <a:p>
            <a:pPr algn="ctr"/>
            <a:r>
              <a:rPr lang="en-US" sz="11500" b="1" dirty="0">
                <a:solidFill>
                  <a:schemeClr val="bg1"/>
                </a:solidFill>
                <a:latin typeface="Amazon Ember" charset="0"/>
                <a:ea typeface="Amazon Ember" charset="0"/>
                <a:cs typeface="Amazon Ember" charset="0"/>
              </a:rPr>
              <a:t>1</a:t>
            </a:r>
          </a:p>
        </p:txBody>
      </p:sp>
      <p:sp>
        <p:nvSpPr>
          <p:cNvPr id="5" name="Rectangle 4"/>
          <p:cNvSpPr/>
          <p:nvPr/>
        </p:nvSpPr>
        <p:spPr>
          <a:xfrm>
            <a:off x="450415" y="2865622"/>
            <a:ext cx="8238818" cy="1106762"/>
          </a:xfrm>
          <a:prstGeom prst="rect">
            <a:avLst/>
          </a:prstGeom>
        </p:spPr>
        <p:txBody>
          <a:bodyPr wrap="square" lIns="90232" tIns="45109" rIns="90232" bIns="45109">
            <a:spAutoFit/>
          </a:bodyPr>
          <a:lstStyle/>
          <a:p>
            <a:pPr algn="ctr" defTabSz="338238"/>
            <a:r>
              <a:rPr lang="en-US" sz="6600" dirty="0">
                <a:solidFill>
                  <a:prstClr val="white"/>
                </a:solidFill>
                <a:latin typeface="Amazon Ember" charset="0"/>
                <a:ea typeface="Amazon Ember" charset="0"/>
                <a:cs typeface="Amazon Ember" charset="0"/>
              </a:rPr>
              <a:t>Amazon VPC</a:t>
            </a:r>
          </a:p>
        </p:txBody>
      </p:sp>
    </p:spTree>
    <p:extLst>
      <p:ext uri="{BB962C8B-B14F-4D97-AF65-F5344CB8AC3E}">
        <p14:creationId xmlns:p14="http://schemas.microsoft.com/office/powerpoint/2010/main" val="1374618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2642"/>
            <a:ext cx="8382000" cy="789447"/>
          </a:xfrm>
        </p:spPr>
        <p:txBody>
          <a:bodyPr>
            <a:normAutofit fontScale="90000"/>
          </a:bodyPr>
          <a:lstStyle/>
          <a:p>
            <a:r>
              <a:rPr lang="en-US" b="1" dirty="0">
                <a:solidFill>
                  <a:schemeClr val="bg2"/>
                </a:solidFill>
              </a:rPr>
              <a:t>Route53 Pricing Dimensions</a:t>
            </a:r>
            <a:br>
              <a:rPr lang="en-US" b="1" dirty="0">
                <a:solidFill>
                  <a:schemeClr val="bg2"/>
                </a:solidFill>
              </a:rPr>
            </a:br>
            <a:endParaRPr lang="en-US" sz="2700" b="1" dirty="0">
              <a:solidFill>
                <a:schemeClr val="bg2"/>
              </a:solidFill>
            </a:endParaRPr>
          </a:p>
        </p:txBody>
      </p:sp>
      <p:sp>
        <p:nvSpPr>
          <p:cNvPr id="46" name="Text Placeholder 2"/>
          <p:cNvSpPr>
            <a:spLocks noGrp="1"/>
          </p:cNvSpPr>
          <p:nvPr>
            <p:ph type="body" sz="quarter" idx="10"/>
          </p:nvPr>
        </p:nvSpPr>
        <p:spPr>
          <a:xfrm>
            <a:off x="346701" y="1033643"/>
            <a:ext cx="8382000" cy="3142298"/>
          </a:xfrm>
        </p:spPr>
        <p:txBody>
          <a:bodyPr>
            <a:noAutofit/>
          </a:bodyPr>
          <a:lstStyle/>
          <a:p>
            <a:pPr>
              <a:spcBef>
                <a:spcPts val="600"/>
              </a:spcBef>
              <a:spcAft>
                <a:spcPts val="600"/>
              </a:spcAft>
            </a:pPr>
            <a:r>
              <a:rPr lang="en-US" sz="2000" dirty="0">
                <a:solidFill>
                  <a:schemeClr val="bg2"/>
                </a:solidFill>
              </a:rPr>
              <a:t>Pay only for managing domains through the service</a:t>
            </a:r>
          </a:p>
          <a:p>
            <a:pPr lvl="1">
              <a:spcBef>
                <a:spcPts val="600"/>
              </a:spcBef>
              <a:spcAft>
                <a:spcPts val="600"/>
              </a:spcAft>
            </a:pPr>
            <a:r>
              <a:rPr lang="en-US" sz="1800" dirty="0">
                <a:solidFill>
                  <a:schemeClr val="bg2"/>
                </a:solidFill>
              </a:rPr>
              <a:t>the number of domains</a:t>
            </a:r>
          </a:p>
          <a:p>
            <a:pPr lvl="1">
              <a:spcBef>
                <a:spcPts val="600"/>
              </a:spcBef>
              <a:spcAft>
                <a:spcPts val="600"/>
              </a:spcAft>
            </a:pPr>
            <a:r>
              <a:rPr lang="en-US" sz="1800" dirty="0">
                <a:solidFill>
                  <a:schemeClr val="bg2"/>
                </a:solidFill>
              </a:rPr>
              <a:t>the number of queries that the service answers for each of your domains</a:t>
            </a:r>
          </a:p>
          <a:p>
            <a:pPr>
              <a:spcBef>
                <a:spcPts val="600"/>
              </a:spcBef>
              <a:spcAft>
                <a:spcPts val="600"/>
              </a:spcAft>
            </a:pPr>
            <a:r>
              <a:rPr lang="en-US" sz="2000" dirty="0">
                <a:solidFill>
                  <a:schemeClr val="bg2"/>
                </a:solidFill>
              </a:rPr>
              <a:t>No minimum fees</a:t>
            </a:r>
          </a:p>
          <a:p>
            <a:pPr>
              <a:spcBef>
                <a:spcPts val="600"/>
              </a:spcBef>
              <a:spcAft>
                <a:spcPts val="600"/>
              </a:spcAft>
            </a:pPr>
            <a:r>
              <a:rPr lang="en-US" sz="2000" dirty="0">
                <a:solidFill>
                  <a:schemeClr val="bg2"/>
                </a:solidFill>
              </a:rPr>
              <a:t>No minimum usage commitments</a:t>
            </a:r>
          </a:p>
          <a:p>
            <a:pPr>
              <a:spcBef>
                <a:spcPts val="600"/>
              </a:spcBef>
              <a:spcAft>
                <a:spcPts val="600"/>
              </a:spcAft>
            </a:pPr>
            <a:r>
              <a:rPr lang="en-US" sz="2000" dirty="0">
                <a:solidFill>
                  <a:schemeClr val="bg2"/>
                </a:solidFill>
              </a:rPr>
              <a:t>No overage charges</a:t>
            </a:r>
          </a:p>
        </p:txBody>
      </p:sp>
      <p:pic>
        <p:nvPicPr>
          <p:cNvPr id="5" name="Picture 4"/>
          <p:cNvPicPr>
            <a:picLocks noChangeAspect="1"/>
          </p:cNvPicPr>
          <p:nvPr/>
        </p:nvPicPr>
        <p:blipFill>
          <a:blip r:embed="rId3"/>
          <a:stretch>
            <a:fillRect/>
          </a:stretch>
        </p:blipFill>
        <p:spPr>
          <a:xfrm>
            <a:off x="8004388" y="179781"/>
            <a:ext cx="914400" cy="1085850"/>
          </a:xfrm>
          <a:prstGeom prst="rect">
            <a:avLst/>
          </a:prstGeom>
        </p:spPr>
      </p:pic>
    </p:spTree>
    <p:extLst>
      <p:ext uri="{BB962C8B-B14F-4D97-AF65-F5344CB8AC3E}">
        <p14:creationId xmlns:p14="http://schemas.microsoft.com/office/powerpoint/2010/main" val="38292152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2642"/>
            <a:ext cx="8382000" cy="789447"/>
          </a:xfrm>
        </p:spPr>
        <p:txBody>
          <a:bodyPr>
            <a:normAutofit fontScale="90000"/>
          </a:bodyPr>
          <a:lstStyle/>
          <a:p>
            <a:r>
              <a:rPr lang="en-US" b="1" dirty="0">
                <a:solidFill>
                  <a:schemeClr val="bg2"/>
                </a:solidFill>
              </a:rPr>
              <a:t>Route53</a:t>
            </a:r>
            <a:br>
              <a:rPr lang="en-US" b="1" dirty="0">
                <a:solidFill>
                  <a:schemeClr val="bg2"/>
                </a:solidFill>
              </a:rPr>
            </a:br>
            <a:r>
              <a:rPr lang="en-US" sz="3200" b="1" dirty="0">
                <a:solidFill>
                  <a:schemeClr val="accent1"/>
                </a:solidFill>
              </a:rPr>
              <a:t>Getting Started</a:t>
            </a:r>
            <a:endParaRPr lang="en-US" sz="2700" b="1" dirty="0">
              <a:solidFill>
                <a:schemeClr val="accent1"/>
              </a:solidFill>
            </a:endParaRPr>
          </a:p>
        </p:txBody>
      </p:sp>
      <p:sp>
        <p:nvSpPr>
          <p:cNvPr id="46" name="Text Placeholder 2"/>
          <p:cNvSpPr>
            <a:spLocks noGrp="1"/>
          </p:cNvSpPr>
          <p:nvPr>
            <p:ph type="body" sz="quarter" idx="10"/>
          </p:nvPr>
        </p:nvSpPr>
        <p:spPr>
          <a:xfrm>
            <a:off x="381000" y="1457542"/>
            <a:ext cx="8537788" cy="3142298"/>
          </a:xfrm>
        </p:spPr>
        <p:txBody>
          <a:bodyPr>
            <a:noAutofit/>
          </a:bodyPr>
          <a:lstStyle/>
          <a:p>
            <a:pPr>
              <a:spcBef>
                <a:spcPts val="600"/>
              </a:spcBef>
              <a:spcAft>
                <a:spcPts val="600"/>
              </a:spcAft>
              <a:buFont typeface="Arial"/>
              <a:buChar char="•"/>
            </a:pPr>
            <a:r>
              <a:rPr lang="en-US" sz="2000" dirty="0">
                <a:solidFill>
                  <a:schemeClr val="bg2"/>
                </a:solidFill>
              </a:rPr>
              <a:t>Register DNS name with Route 53 or transfer from external registrar</a:t>
            </a:r>
          </a:p>
          <a:p>
            <a:pPr>
              <a:spcBef>
                <a:spcPts val="600"/>
              </a:spcBef>
              <a:spcAft>
                <a:spcPts val="600"/>
              </a:spcAft>
              <a:buFont typeface="Arial"/>
              <a:buChar char="•"/>
            </a:pPr>
            <a:r>
              <a:rPr lang="en-US" sz="2000" dirty="0">
                <a:solidFill>
                  <a:schemeClr val="bg2"/>
                </a:solidFill>
              </a:rPr>
              <a:t>Create a Route53 hosted zone</a:t>
            </a:r>
          </a:p>
          <a:p>
            <a:pPr lvl="1">
              <a:spcBef>
                <a:spcPts val="600"/>
              </a:spcBef>
              <a:spcAft>
                <a:spcPts val="600"/>
              </a:spcAft>
            </a:pPr>
            <a:r>
              <a:rPr lang="en-US" sz="1600" dirty="0">
                <a:solidFill>
                  <a:schemeClr val="bg2"/>
                </a:solidFill>
              </a:rPr>
              <a:t>AWS Management Console or API</a:t>
            </a:r>
          </a:p>
          <a:p>
            <a:pPr>
              <a:spcBef>
                <a:spcPts val="600"/>
              </a:spcBef>
              <a:spcAft>
                <a:spcPts val="600"/>
              </a:spcAft>
              <a:buFont typeface="Arial"/>
              <a:buChar char="•"/>
            </a:pPr>
            <a:r>
              <a:rPr lang="en-US" sz="2000" dirty="0">
                <a:solidFill>
                  <a:schemeClr val="bg2"/>
                </a:solidFill>
              </a:rPr>
              <a:t>Update your domain registrar (if transferred)</a:t>
            </a:r>
          </a:p>
          <a:p>
            <a:pPr lvl="1">
              <a:spcBef>
                <a:spcPts val="600"/>
              </a:spcBef>
              <a:spcAft>
                <a:spcPts val="600"/>
              </a:spcAft>
            </a:pPr>
            <a:r>
              <a:rPr lang="en-US" sz="1600" dirty="0">
                <a:solidFill>
                  <a:schemeClr val="bg2"/>
                </a:solidFill>
              </a:rPr>
              <a:t>Provide Route53 name servers associated with your hosted zone</a:t>
            </a:r>
          </a:p>
          <a:p>
            <a:pPr>
              <a:spcBef>
                <a:spcPts val="600"/>
              </a:spcBef>
              <a:spcAft>
                <a:spcPts val="600"/>
              </a:spcAft>
              <a:buFont typeface="Arial"/>
              <a:buChar char="•"/>
            </a:pPr>
            <a:r>
              <a:rPr lang="en-US" sz="2000" dirty="0">
                <a:solidFill>
                  <a:schemeClr val="bg2"/>
                </a:solidFill>
              </a:rPr>
              <a:t>Create DNS resource records for your domain</a:t>
            </a:r>
          </a:p>
        </p:txBody>
      </p:sp>
      <p:pic>
        <p:nvPicPr>
          <p:cNvPr id="5" name="Picture 4"/>
          <p:cNvPicPr>
            <a:picLocks noChangeAspect="1"/>
          </p:cNvPicPr>
          <p:nvPr/>
        </p:nvPicPr>
        <p:blipFill>
          <a:blip r:embed="rId3"/>
          <a:stretch>
            <a:fillRect/>
          </a:stretch>
        </p:blipFill>
        <p:spPr>
          <a:xfrm>
            <a:off x="8004388" y="179781"/>
            <a:ext cx="914400" cy="1085850"/>
          </a:xfrm>
          <a:prstGeom prst="rect">
            <a:avLst/>
          </a:prstGeom>
        </p:spPr>
      </p:pic>
    </p:spTree>
    <p:extLst>
      <p:ext uri="{BB962C8B-B14F-4D97-AF65-F5344CB8AC3E}">
        <p14:creationId xmlns:p14="http://schemas.microsoft.com/office/powerpoint/2010/main" val="36041767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Any Questions?</a:t>
            </a:r>
          </a:p>
        </p:txBody>
      </p:sp>
      <p:pic>
        <p:nvPicPr>
          <p:cNvPr id="4" name="Picture 3" descr="question.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320972" y="972186"/>
            <a:ext cx="2059630" cy="3048507"/>
          </a:xfrm>
          <a:prstGeom prst="rect">
            <a:avLst/>
          </a:prstGeom>
        </p:spPr>
      </p:pic>
    </p:spTree>
    <p:extLst>
      <p:ext uri="{BB962C8B-B14F-4D97-AF65-F5344CB8AC3E}">
        <p14:creationId xmlns:p14="http://schemas.microsoft.com/office/powerpoint/2010/main" val="86496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AA04C155-3FFE-3649-8892-8C5BCF13F102}"/>
              </a:ext>
            </a:extLst>
          </p:cNvPr>
          <p:cNvGrpSpPr/>
          <p:nvPr/>
        </p:nvGrpSpPr>
        <p:grpSpPr>
          <a:xfrm>
            <a:off x="4729316" y="1902876"/>
            <a:ext cx="2439646" cy="2857238"/>
            <a:chOff x="336789" y="1660910"/>
            <a:chExt cx="3539110" cy="3298867"/>
          </a:xfrm>
        </p:grpSpPr>
        <p:sp>
          <p:nvSpPr>
            <p:cNvPr id="59" name="Rounded Rectangle 58">
              <a:extLst>
                <a:ext uri="{FF2B5EF4-FFF2-40B4-BE49-F238E27FC236}">
                  <a16:creationId xmlns:a16="http://schemas.microsoft.com/office/drawing/2014/main" id="{8B77403D-F94D-AF4D-8686-F3AF82DED94C}"/>
                </a:ext>
              </a:extLst>
            </p:cNvPr>
            <p:cNvSpPr/>
            <p:nvPr/>
          </p:nvSpPr>
          <p:spPr>
            <a:xfrm>
              <a:off x="336790" y="1660910"/>
              <a:ext cx="3539109" cy="3298867"/>
            </a:xfrm>
            <a:prstGeom prst="roundRect">
              <a:avLst>
                <a:gd name="adj" fmla="val 2767"/>
              </a:avLst>
            </a:prstGeom>
            <a:noFill/>
            <a:ln w="6350">
              <a:solidFill>
                <a:schemeClr val="accent1"/>
              </a:solidFill>
              <a:prstDash val="dash"/>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60" name="Rounded Rectangle 59">
              <a:extLst>
                <a:ext uri="{FF2B5EF4-FFF2-40B4-BE49-F238E27FC236}">
                  <a16:creationId xmlns:a16="http://schemas.microsoft.com/office/drawing/2014/main" id="{AEBC0D30-5882-3748-943A-36D3F5FC1FE0}"/>
                </a:ext>
              </a:extLst>
            </p:cNvPr>
            <p:cNvSpPr/>
            <p:nvPr/>
          </p:nvSpPr>
          <p:spPr>
            <a:xfrm>
              <a:off x="336789" y="4750935"/>
              <a:ext cx="3539110" cy="208842"/>
            </a:xfrm>
            <a:prstGeom prst="roundRect">
              <a:avLst>
                <a:gd name="adj" fmla="val 0"/>
              </a:avLst>
            </a:prstGeom>
            <a:solidFill>
              <a:schemeClr val="accent1"/>
            </a:solidFill>
            <a:ln w="6350">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Availability Zone B</a:t>
              </a:r>
            </a:p>
          </p:txBody>
        </p:sp>
      </p:grpSp>
      <p:grpSp>
        <p:nvGrpSpPr>
          <p:cNvPr id="61" name="Group 60">
            <a:extLst>
              <a:ext uri="{FF2B5EF4-FFF2-40B4-BE49-F238E27FC236}">
                <a16:creationId xmlns:a16="http://schemas.microsoft.com/office/drawing/2014/main" id="{6BF019DE-1881-F24D-AA71-FCEE512AD9D0}"/>
              </a:ext>
            </a:extLst>
          </p:cNvPr>
          <p:cNvGrpSpPr/>
          <p:nvPr/>
        </p:nvGrpSpPr>
        <p:grpSpPr>
          <a:xfrm>
            <a:off x="2219052" y="1922796"/>
            <a:ext cx="2439646" cy="2836932"/>
            <a:chOff x="336789" y="1660910"/>
            <a:chExt cx="3539110" cy="3298867"/>
          </a:xfrm>
        </p:grpSpPr>
        <p:sp>
          <p:nvSpPr>
            <p:cNvPr id="62" name="Rounded Rectangle 61">
              <a:extLst>
                <a:ext uri="{FF2B5EF4-FFF2-40B4-BE49-F238E27FC236}">
                  <a16:creationId xmlns:a16="http://schemas.microsoft.com/office/drawing/2014/main" id="{B9BEAF6A-5BD0-DB46-A37F-6536ED429D68}"/>
                </a:ext>
              </a:extLst>
            </p:cNvPr>
            <p:cNvSpPr/>
            <p:nvPr/>
          </p:nvSpPr>
          <p:spPr>
            <a:xfrm>
              <a:off x="336790" y="1660910"/>
              <a:ext cx="3539109" cy="3298867"/>
            </a:xfrm>
            <a:prstGeom prst="roundRect">
              <a:avLst>
                <a:gd name="adj" fmla="val 2767"/>
              </a:avLst>
            </a:prstGeom>
            <a:noFill/>
            <a:ln w="6350">
              <a:solidFill>
                <a:schemeClr val="accent1"/>
              </a:solidFill>
              <a:prstDash val="dash"/>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63" name="Rounded Rectangle 62">
              <a:extLst>
                <a:ext uri="{FF2B5EF4-FFF2-40B4-BE49-F238E27FC236}">
                  <a16:creationId xmlns:a16="http://schemas.microsoft.com/office/drawing/2014/main" id="{15D3252D-FDE1-664D-98B3-F51EA8905C2C}"/>
                </a:ext>
              </a:extLst>
            </p:cNvPr>
            <p:cNvSpPr/>
            <p:nvPr/>
          </p:nvSpPr>
          <p:spPr>
            <a:xfrm>
              <a:off x="336789" y="4751393"/>
              <a:ext cx="3539110" cy="208384"/>
            </a:xfrm>
            <a:prstGeom prst="roundRect">
              <a:avLst>
                <a:gd name="adj" fmla="val 0"/>
              </a:avLst>
            </a:prstGeom>
            <a:solidFill>
              <a:schemeClr val="accent1"/>
            </a:solidFill>
            <a:ln>
              <a:solidFill>
                <a:schemeClr val="accent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r>
                <a:rPr lang="en-US" sz="11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Availability Zone A</a:t>
              </a:r>
            </a:p>
          </p:txBody>
        </p:sp>
      </p:grpSp>
      <p:sp>
        <p:nvSpPr>
          <p:cNvPr id="2" name="Title 1"/>
          <p:cNvSpPr>
            <a:spLocks noGrp="1"/>
          </p:cNvSpPr>
          <p:nvPr>
            <p:ph type="title"/>
          </p:nvPr>
        </p:nvSpPr>
        <p:spPr>
          <a:xfrm>
            <a:off x="381000" y="172642"/>
            <a:ext cx="8382000" cy="789447"/>
          </a:xfrm>
        </p:spPr>
        <p:txBody>
          <a:bodyPr>
            <a:normAutofit fontScale="90000"/>
          </a:bodyPr>
          <a:lstStyle/>
          <a:p>
            <a:r>
              <a:rPr lang="en-US" b="1" dirty="0">
                <a:latin typeface="Amazon Ember" charset="0"/>
                <a:ea typeface="Amazon Ember" charset="0"/>
                <a:cs typeface="Amazon Ember" charset="0"/>
              </a:rPr>
              <a:t>Networking Building Blocks</a:t>
            </a:r>
            <a:br>
              <a:rPr lang="en-US" b="1" dirty="0">
                <a:latin typeface="Amazon Ember" charset="0"/>
                <a:ea typeface="Amazon Ember" charset="0"/>
                <a:cs typeface="Amazon Ember" charset="0"/>
              </a:rPr>
            </a:br>
            <a:r>
              <a:rPr lang="en-US" sz="2700" b="1" dirty="0">
                <a:solidFill>
                  <a:schemeClr val="accent1">
                    <a:alpha val="99000"/>
                  </a:schemeClr>
                </a:solidFill>
                <a:latin typeface="Amazon Ember" charset="0"/>
                <a:ea typeface="Amazon Ember" charset="0"/>
                <a:cs typeface="Amazon Ember" charset="0"/>
              </a:rPr>
              <a:t>Amazon Virtual Private Cloud (VPC)</a:t>
            </a:r>
          </a:p>
        </p:txBody>
      </p:sp>
      <p:sp>
        <p:nvSpPr>
          <p:cNvPr id="9" name="Text Placeholder 8"/>
          <p:cNvSpPr>
            <a:spLocks noGrp="1"/>
          </p:cNvSpPr>
          <p:nvPr>
            <p:ph type="body" sz="quarter" idx="10"/>
          </p:nvPr>
        </p:nvSpPr>
        <p:spPr/>
        <p:txBody>
          <a:bodyPr>
            <a:noAutofit/>
          </a:bodyPr>
          <a:lstStyle/>
          <a:p>
            <a:r>
              <a:rPr lang="en-US" sz="2000" dirty="0">
                <a:solidFill>
                  <a:schemeClr val="bg2">
                    <a:lumMod val="75000"/>
                  </a:schemeClr>
                </a:solidFill>
                <a:latin typeface="Amazon Ember" charset="0"/>
                <a:ea typeface="Amazon Ember" charset="0"/>
                <a:cs typeface="Amazon Ember" charset="0"/>
              </a:rPr>
              <a:t>Bring your own network</a:t>
            </a:r>
          </a:p>
          <a:p>
            <a:r>
              <a:rPr lang="en-US" sz="2000" dirty="0">
                <a:solidFill>
                  <a:schemeClr val="bg2"/>
                </a:solidFill>
                <a:latin typeface="Amazon Ember" charset="0"/>
                <a:ea typeface="Amazon Ember" charset="0"/>
                <a:cs typeface="Amazon Ember" charset="0"/>
              </a:rPr>
              <a:t>Create your own subnets</a:t>
            </a:r>
          </a:p>
        </p:txBody>
      </p:sp>
      <p:sp>
        <p:nvSpPr>
          <p:cNvPr id="18" name="Rounded Rectangle 17">
            <a:extLst>
              <a:ext uri="{FF2B5EF4-FFF2-40B4-BE49-F238E27FC236}">
                <a16:creationId xmlns:a16="http://schemas.microsoft.com/office/drawing/2014/main" id="{E850A2EF-82A7-8A4F-BC35-587FC82FE42A}"/>
              </a:ext>
            </a:extLst>
          </p:cNvPr>
          <p:cNvSpPr/>
          <p:nvPr/>
        </p:nvSpPr>
        <p:spPr>
          <a:xfrm>
            <a:off x="2376434" y="2262105"/>
            <a:ext cx="4646481" cy="2202576"/>
          </a:xfrm>
          <a:prstGeom prst="roundRect">
            <a:avLst>
              <a:gd name="adj" fmla="val 2723"/>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7" name="Picture 36">
            <a:extLst>
              <a:ext uri="{FF2B5EF4-FFF2-40B4-BE49-F238E27FC236}">
                <a16:creationId xmlns:a16="http://schemas.microsoft.com/office/drawing/2014/main" id="{B7BB5961-591C-B84B-857F-5DE452232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899" y="2046500"/>
            <a:ext cx="599170" cy="386488"/>
          </a:xfrm>
          <a:prstGeom prst="rect">
            <a:avLst/>
          </a:prstGeom>
        </p:spPr>
      </p:pic>
      <p:grpSp>
        <p:nvGrpSpPr>
          <p:cNvPr id="48" name="Group 47">
            <a:extLst>
              <a:ext uri="{FF2B5EF4-FFF2-40B4-BE49-F238E27FC236}">
                <a16:creationId xmlns:a16="http://schemas.microsoft.com/office/drawing/2014/main" id="{7E24D088-A4D6-4142-9E3B-95F811AAA863}"/>
              </a:ext>
            </a:extLst>
          </p:cNvPr>
          <p:cNvGrpSpPr/>
          <p:nvPr/>
        </p:nvGrpSpPr>
        <p:grpSpPr>
          <a:xfrm>
            <a:off x="2538235" y="2872080"/>
            <a:ext cx="1953679" cy="823729"/>
            <a:chOff x="895495" y="1353293"/>
            <a:chExt cx="1583944" cy="823729"/>
          </a:xfrm>
        </p:grpSpPr>
        <p:sp>
          <p:nvSpPr>
            <p:cNvPr id="49" name="Rounded Rectangle 48">
              <a:extLst>
                <a:ext uri="{FF2B5EF4-FFF2-40B4-BE49-F238E27FC236}">
                  <a16:creationId xmlns:a16="http://schemas.microsoft.com/office/drawing/2014/main" id="{738A8C4C-D3FB-3A47-970A-CB0180C837D5}"/>
                </a:ext>
              </a:extLst>
            </p:cNvPr>
            <p:cNvSpPr/>
            <p:nvPr/>
          </p:nvSpPr>
          <p:spPr>
            <a:xfrm>
              <a:off x="895695" y="1353293"/>
              <a:ext cx="1583744" cy="820216"/>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0" name="Rounded Rectangle 49">
              <a:extLst>
                <a:ext uri="{FF2B5EF4-FFF2-40B4-BE49-F238E27FC236}">
                  <a16:creationId xmlns:a16="http://schemas.microsoft.com/office/drawing/2014/main" id="{F6238504-F638-604B-83EB-8173FED05646}"/>
                </a:ext>
              </a:extLst>
            </p:cNvPr>
            <p:cNvSpPr/>
            <p:nvPr/>
          </p:nvSpPr>
          <p:spPr>
            <a:xfrm>
              <a:off x="895495" y="1999129"/>
              <a:ext cx="1583744"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 Subnet</a:t>
              </a:r>
            </a:p>
          </p:txBody>
        </p:sp>
      </p:grpSp>
      <p:grpSp>
        <p:nvGrpSpPr>
          <p:cNvPr id="51" name="Group 50">
            <a:extLst>
              <a:ext uri="{FF2B5EF4-FFF2-40B4-BE49-F238E27FC236}">
                <a16:creationId xmlns:a16="http://schemas.microsoft.com/office/drawing/2014/main" id="{58C8411A-0644-A340-A30D-C260C6BA3D97}"/>
              </a:ext>
            </a:extLst>
          </p:cNvPr>
          <p:cNvGrpSpPr/>
          <p:nvPr/>
        </p:nvGrpSpPr>
        <p:grpSpPr>
          <a:xfrm>
            <a:off x="4904566" y="2873837"/>
            <a:ext cx="1953679" cy="823729"/>
            <a:chOff x="895495" y="1353293"/>
            <a:chExt cx="1583944" cy="823729"/>
          </a:xfrm>
        </p:grpSpPr>
        <p:sp>
          <p:nvSpPr>
            <p:cNvPr id="52" name="Rounded Rectangle 51">
              <a:extLst>
                <a:ext uri="{FF2B5EF4-FFF2-40B4-BE49-F238E27FC236}">
                  <a16:creationId xmlns:a16="http://schemas.microsoft.com/office/drawing/2014/main" id="{F4673E2B-CE8F-2444-86C8-29F8F5944C27}"/>
                </a:ext>
              </a:extLst>
            </p:cNvPr>
            <p:cNvSpPr/>
            <p:nvPr/>
          </p:nvSpPr>
          <p:spPr>
            <a:xfrm>
              <a:off x="895695" y="1353293"/>
              <a:ext cx="1583744" cy="820216"/>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3" name="Rounded Rectangle 52">
              <a:extLst>
                <a:ext uri="{FF2B5EF4-FFF2-40B4-BE49-F238E27FC236}">
                  <a16:creationId xmlns:a16="http://schemas.microsoft.com/office/drawing/2014/main" id="{8FB4637E-57E5-F244-BCB7-EA9CADD48613}"/>
                </a:ext>
              </a:extLst>
            </p:cNvPr>
            <p:cNvSpPr/>
            <p:nvPr/>
          </p:nvSpPr>
          <p:spPr>
            <a:xfrm>
              <a:off x="895495" y="1999129"/>
              <a:ext cx="1583744"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 Subnet</a:t>
              </a:r>
            </a:p>
          </p:txBody>
        </p:sp>
      </p:grpSp>
      <p:sp>
        <p:nvSpPr>
          <p:cNvPr id="30" name="Rounded Rectangle 29">
            <a:extLst>
              <a:ext uri="{FF2B5EF4-FFF2-40B4-BE49-F238E27FC236}">
                <a16:creationId xmlns:a16="http://schemas.microsoft.com/office/drawing/2014/main" id="{4D9CBEE3-3244-F740-AA15-2B01DDE4626E}"/>
              </a:ext>
            </a:extLst>
          </p:cNvPr>
          <p:cNvSpPr/>
          <p:nvPr/>
        </p:nvSpPr>
        <p:spPr>
          <a:xfrm>
            <a:off x="2376435" y="4232381"/>
            <a:ext cx="4646480" cy="232300"/>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 – Virtual Private Cloud</a:t>
            </a:r>
          </a:p>
        </p:txBody>
      </p:sp>
    </p:spTree>
    <p:extLst>
      <p:ext uri="{BB962C8B-B14F-4D97-AF65-F5344CB8AC3E}">
        <p14:creationId xmlns:p14="http://schemas.microsoft.com/office/powerpoint/2010/main" val="11643262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9FCED7-749E-9343-982B-3C0EE40C245B}"/>
              </a:ext>
            </a:extLst>
          </p:cNvPr>
          <p:cNvSpPr>
            <a:spLocks noGrp="1"/>
          </p:cNvSpPr>
          <p:nvPr>
            <p:ph type="title"/>
          </p:nvPr>
        </p:nvSpPr>
        <p:spPr/>
        <p:txBody>
          <a:bodyPr/>
          <a:lstStyle/>
          <a:p>
            <a:r>
              <a:rPr lang="en-US" dirty="0"/>
              <a:t>Amazon Virtual Private Cloud (VPC)</a:t>
            </a:r>
          </a:p>
        </p:txBody>
      </p:sp>
      <p:sp>
        <p:nvSpPr>
          <p:cNvPr id="20" name="Content Placeholder 19">
            <a:extLst>
              <a:ext uri="{FF2B5EF4-FFF2-40B4-BE49-F238E27FC236}">
                <a16:creationId xmlns:a16="http://schemas.microsoft.com/office/drawing/2014/main" id="{03830EB9-B3C2-5D47-BE9A-02D9944CD9F5}"/>
              </a:ext>
            </a:extLst>
          </p:cNvPr>
          <p:cNvSpPr>
            <a:spLocks noGrp="1"/>
          </p:cNvSpPr>
          <p:nvPr>
            <p:ph sz="half" idx="1"/>
          </p:nvPr>
        </p:nvSpPr>
        <p:spPr>
          <a:xfrm>
            <a:off x="336789" y="1024478"/>
            <a:ext cx="8205304" cy="3472073"/>
          </a:xfrm>
        </p:spPr>
        <p:txBody>
          <a:bodyPr>
            <a:noAutofit/>
          </a:bodyPr>
          <a:lstStyle/>
          <a:p>
            <a:r>
              <a:rPr lang="en-US" dirty="0"/>
              <a:t>Your own logically isolated section of AWS</a:t>
            </a:r>
          </a:p>
          <a:p>
            <a:r>
              <a:rPr lang="en-US" dirty="0"/>
              <a:t>Bring your own network:</a:t>
            </a:r>
          </a:p>
          <a:p>
            <a:pPr marL="742950" lvl="2" indent="-342900"/>
            <a:r>
              <a:rPr lang="en-US" sz="2000" dirty="0"/>
              <a:t>IP Addresses</a:t>
            </a:r>
          </a:p>
          <a:p>
            <a:pPr marL="742950" lvl="2" indent="-342900"/>
            <a:r>
              <a:rPr lang="en-US" sz="2000" dirty="0"/>
              <a:t>Subnets</a:t>
            </a:r>
          </a:p>
          <a:p>
            <a:pPr marL="742950" lvl="2" indent="-342900"/>
            <a:r>
              <a:rPr lang="en-US" sz="2000" dirty="0"/>
              <a:t>Network Topology</a:t>
            </a:r>
          </a:p>
          <a:p>
            <a:pPr marL="742950" lvl="2" indent="-342900"/>
            <a:r>
              <a:rPr lang="en-US" sz="2000" dirty="0"/>
              <a:t>Routing Tables</a:t>
            </a:r>
          </a:p>
          <a:p>
            <a:r>
              <a:rPr lang="en-US" dirty="0"/>
              <a:t>Multiple Connectivity Options</a:t>
            </a:r>
          </a:p>
          <a:p>
            <a:r>
              <a:rPr lang="en-US" dirty="0"/>
              <a:t>Advanced Security Features</a:t>
            </a:r>
          </a:p>
        </p:txBody>
      </p:sp>
    </p:spTree>
    <p:extLst>
      <p:ext uri="{BB962C8B-B14F-4D97-AF65-F5344CB8AC3E}">
        <p14:creationId xmlns:p14="http://schemas.microsoft.com/office/powerpoint/2010/main" val="1918977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9FCED7-749E-9343-982B-3C0EE40C245B}"/>
              </a:ext>
            </a:extLst>
          </p:cNvPr>
          <p:cNvSpPr>
            <a:spLocks noGrp="1"/>
          </p:cNvSpPr>
          <p:nvPr>
            <p:ph type="title"/>
          </p:nvPr>
        </p:nvSpPr>
        <p:spPr/>
        <p:txBody>
          <a:bodyPr/>
          <a:lstStyle/>
          <a:p>
            <a:r>
              <a:rPr lang="en-US" b="1" dirty="0">
                <a:latin typeface="Amazon Ember" panose="020B0603020204020204" pitchFamily="34" charset="0"/>
                <a:ea typeface="Amazon Ember" panose="020B0603020204020204" pitchFamily="34" charset="0"/>
                <a:cs typeface="Amazon Ember" panose="020B0603020204020204" pitchFamily="34" charset="0"/>
              </a:rPr>
              <a:t>Plan your VPC IP space before creating it</a:t>
            </a:r>
          </a:p>
        </p:txBody>
      </p:sp>
      <p:sp>
        <p:nvSpPr>
          <p:cNvPr id="20" name="Content Placeholder 19">
            <a:extLst>
              <a:ext uri="{FF2B5EF4-FFF2-40B4-BE49-F238E27FC236}">
                <a16:creationId xmlns:a16="http://schemas.microsoft.com/office/drawing/2014/main" id="{03830EB9-B3C2-5D47-BE9A-02D9944CD9F5}"/>
              </a:ext>
            </a:extLst>
          </p:cNvPr>
          <p:cNvSpPr>
            <a:spLocks noGrp="1"/>
          </p:cNvSpPr>
          <p:nvPr>
            <p:ph idx="1"/>
          </p:nvPr>
        </p:nvSpPr>
        <p:spPr/>
        <p:txBody>
          <a:bodyPr>
            <a:noAutofit/>
          </a:bodyPr>
          <a:lstStyle/>
          <a:p>
            <a:pPr marL="0" indent="0">
              <a:buNone/>
            </a:pPr>
            <a:r>
              <a:rPr lang="en-US" b="1" dirty="0"/>
              <a:t>IP Addressing</a:t>
            </a:r>
          </a:p>
          <a:p>
            <a:pPr marL="342900" indent="-342900">
              <a:spcBef>
                <a:spcPts val="0"/>
              </a:spcBef>
              <a:buFont typeface="Arial" panose="020B0604020202020204" pitchFamily="34" charset="0"/>
              <a:buChar char="•"/>
            </a:pPr>
            <a:r>
              <a:rPr lang="en-US" dirty="0"/>
              <a:t>Consider future AWS region expansion</a:t>
            </a:r>
          </a:p>
          <a:p>
            <a:pPr marL="342900" indent="-342900">
              <a:spcBef>
                <a:spcPts val="0"/>
              </a:spcBef>
              <a:buFont typeface="Arial" panose="020B0604020202020204" pitchFamily="34" charset="0"/>
              <a:buChar char="•"/>
            </a:pPr>
            <a:r>
              <a:rPr lang="en-US" dirty="0"/>
              <a:t>Consider future connectivity to corporate networks</a:t>
            </a:r>
          </a:p>
          <a:p>
            <a:pPr marL="342900" indent="-342900">
              <a:spcBef>
                <a:spcPts val="0"/>
              </a:spcBef>
              <a:buFont typeface="Arial" panose="020B0604020202020204" pitchFamily="34" charset="0"/>
              <a:buChar char="•"/>
            </a:pPr>
            <a:r>
              <a:rPr lang="en-US" dirty="0"/>
              <a:t>Consider subnet design</a:t>
            </a:r>
          </a:p>
          <a:p>
            <a:pPr marL="342900" indent="-342900">
              <a:spcBef>
                <a:spcPts val="0"/>
              </a:spcBef>
              <a:buFont typeface="Arial" panose="020B0604020202020204" pitchFamily="34" charset="0"/>
              <a:buChar char="•"/>
            </a:pPr>
            <a:r>
              <a:rPr lang="en-US" dirty="0"/>
              <a:t>VPC can be between /16 and /28</a:t>
            </a:r>
          </a:p>
          <a:p>
            <a:pPr marL="342900" indent="-342900">
              <a:spcBef>
                <a:spcPts val="0"/>
              </a:spcBef>
              <a:buFont typeface="Arial" panose="020B0604020202020204" pitchFamily="34" charset="0"/>
              <a:buChar char="•"/>
            </a:pPr>
            <a:r>
              <a:rPr lang="en-US" dirty="0"/>
              <a:t>CIDR cannot be modified once created</a:t>
            </a:r>
          </a:p>
          <a:p>
            <a:pPr marL="1085850" lvl="1" indent="-342900">
              <a:spcBef>
                <a:spcPts val="0"/>
              </a:spcBef>
              <a:buFont typeface="Arial" panose="020B0604020202020204" pitchFamily="34" charset="0"/>
              <a:buChar char="•"/>
            </a:pPr>
            <a:r>
              <a:rPr lang="en-US" dirty="0"/>
              <a:t>But you can add new CIDRs to expand the VPC IP addressing</a:t>
            </a:r>
          </a:p>
          <a:p>
            <a:pPr marL="342900" indent="-342900">
              <a:spcBef>
                <a:spcPts val="0"/>
              </a:spcBef>
              <a:buFont typeface="Arial" panose="020B0604020202020204" pitchFamily="34" charset="0"/>
              <a:buChar char="•"/>
            </a:pPr>
            <a:r>
              <a:rPr lang="en-US" dirty="0"/>
              <a:t>Overlapping IP spaces = future headache </a:t>
            </a:r>
          </a:p>
        </p:txBody>
      </p:sp>
    </p:spTree>
    <p:extLst>
      <p:ext uri="{BB962C8B-B14F-4D97-AF65-F5344CB8AC3E}">
        <p14:creationId xmlns:p14="http://schemas.microsoft.com/office/powerpoint/2010/main" val="735533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Network Building Blocks</a:t>
            </a:r>
            <a:br>
              <a:rPr lang="en-US" b="1" dirty="0"/>
            </a:br>
            <a:r>
              <a:rPr lang="en-US" sz="2400" b="1" dirty="0">
                <a:solidFill>
                  <a:schemeClr val="accent1">
                    <a:alpha val="99000"/>
                  </a:schemeClr>
                </a:solidFill>
              </a:rPr>
              <a:t>Network Control – Security Groups</a:t>
            </a:r>
            <a:endParaRPr lang="en-US" sz="2400" dirty="0">
              <a:solidFill>
                <a:schemeClr val="accent1"/>
              </a:solidFill>
            </a:endParaRPr>
          </a:p>
        </p:txBody>
      </p:sp>
      <p:grpSp>
        <p:nvGrpSpPr>
          <p:cNvPr id="50" name="Group 49">
            <a:extLst>
              <a:ext uri="{FF2B5EF4-FFF2-40B4-BE49-F238E27FC236}">
                <a16:creationId xmlns:a16="http://schemas.microsoft.com/office/drawing/2014/main" id="{200DF6CB-0EE5-044A-9336-E74E516CB62E}"/>
              </a:ext>
            </a:extLst>
          </p:cNvPr>
          <p:cNvGrpSpPr/>
          <p:nvPr/>
        </p:nvGrpSpPr>
        <p:grpSpPr>
          <a:xfrm>
            <a:off x="5246714" y="2079569"/>
            <a:ext cx="3384281" cy="1079027"/>
            <a:chOff x="1126072" y="2324594"/>
            <a:chExt cx="2312395" cy="734739"/>
          </a:xfrm>
        </p:grpSpPr>
        <p:sp>
          <p:nvSpPr>
            <p:cNvPr id="64" name="Rounded Rectangle 63">
              <a:extLst>
                <a:ext uri="{FF2B5EF4-FFF2-40B4-BE49-F238E27FC236}">
                  <a16:creationId xmlns:a16="http://schemas.microsoft.com/office/drawing/2014/main" id="{5B7624ED-67CE-6F41-A8E8-ADD3AF873D95}"/>
                </a:ext>
              </a:extLst>
            </p:cNvPr>
            <p:cNvSpPr/>
            <p:nvPr/>
          </p:nvSpPr>
          <p:spPr>
            <a:xfrm>
              <a:off x="1126272" y="2324594"/>
              <a:ext cx="2312195" cy="731226"/>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65" name="Rounded Rectangle 64">
              <a:extLst>
                <a:ext uri="{FF2B5EF4-FFF2-40B4-BE49-F238E27FC236}">
                  <a16:creationId xmlns:a16="http://schemas.microsoft.com/office/drawing/2014/main" id="{4460045C-5F87-9042-B6DC-C1B580C42DCA}"/>
                </a:ext>
              </a:extLst>
            </p:cNvPr>
            <p:cNvSpPr/>
            <p:nvPr/>
          </p:nvSpPr>
          <p:spPr>
            <a:xfrm>
              <a:off x="1126072" y="2881440"/>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Public Subnet – Web/App Tier</a:t>
              </a:r>
            </a:p>
          </p:txBody>
        </p:sp>
      </p:grpSp>
      <p:grpSp>
        <p:nvGrpSpPr>
          <p:cNvPr id="51" name="Group 50">
            <a:extLst>
              <a:ext uri="{FF2B5EF4-FFF2-40B4-BE49-F238E27FC236}">
                <a16:creationId xmlns:a16="http://schemas.microsoft.com/office/drawing/2014/main" id="{8DE79E20-C5FD-6A46-8CB6-00D120E6458F}"/>
              </a:ext>
            </a:extLst>
          </p:cNvPr>
          <p:cNvGrpSpPr/>
          <p:nvPr/>
        </p:nvGrpSpPr>
        <p:grpSpPr>
          <a:xfrm>
            <a:off x="5257987" y="3731001"/>
            <a:ext cx="3361735" cy="948164"/>
            <a:chOff x="1126072" y="3531753"/>
            <a:chExt cx="2312395" cy="948164"/>
          </a:xfrm>
        </p:grpSpPr>
        <p:sp>
          <p:nvSpPr>
            <p:cNvPr id="119" name="Rounded Rectangle 118">
              <a:extLst>
                <a:ext uri="{FF2B5EF4-FFF2-40B4-BE49-F238E27FC236}">
                  <a16:creationId xmlns:a16="http://schemas.microsoft.com/office/drawing/2014/main" id="{2C26F9A1-A411-6A47-928A-26D20CDE6BEC}"/>
                </a:ext>
              </a:extLst>
            </p:cNvPr>
            <p:cNvSpPr/>
            <p:nvPr/>
          </p:nvSpPr>
          <p:spPr>
            <a:xfrm>
              <a:off x="1126272" y="3531753"/>
              <a:ext cx="2312195" cy="944651"/>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31" name="Rounded Rectangle 130">
              <a:extLst>
                <a:ext uri="{FF2B5EF4-FFF2-40B4-BE49-F238E27FC236}">
                  <a16:creationId xmlns:a16="http://schemas.microsoft.com/office/drawing/2014/main" id="{345E8105-3E09-A74E-833D-14FA917E8C7E}"/>
                </a:ext>
              </a:extLst>
            </p:cNvPr>
            <p:cNvSpPr/>
            <p:nvPr/>
          </p:nvSpPr>
          <p:spPr>
            <a:xfrm>
              <a:off x="1126072" y="4302024"/>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Private Subnet – DB Tier</a:t>
              </a:r>
            </a:p>
          </p:txBody>
        </p:sp>
      </p:grpSp>
      <p:grpSp>
        <p:nvGrpSpPr>
          <p:cNvPr id="150" name="Group 21">
            <a:extLst>
              <a:ext uri="{FF2B5EF4-FFF2-40B4-BE49-F238E27FC236}">
                <a16:creationId xmlns:a16="http://schemas.microsoft.com/office/drawing/2014/main" id="{65F1F171-9770-7543-ABBF-46D2C75B9D46}"/>
              </a:ext>
            </a:extLst>
          </p:cNvPr>
          <p:cNvGrpSpPr>
            <a:grpSpLocks/>
          </p:cNvGrpSpPr>
          <p:nvPr/>
        </p:nvGrpSpPr>
        <p:grpSpPr bwMode="auto">
          <a:xfrm>
            <a:off x="5483954" y="3916049"/>
            <a:ext cx="2909800" cy="442307"/>
            <a:chOff x="545458" y="4783771"/>
            <a:chExt cx="2293787" cy="1733798"/>
          </a:xfrm>
          <a:solidFill>
            <a:srgbClr val="F2F4F4"/>
          </a:solidFill>
        </p:grpSpPr>
        <p:sp>
          <p:nvSpPr>
            <p:cNvPr id="151" name="Rounded Rectangle 150">
              <a:extLst>
                <a:ext uri="{FF2B5EF4-FFF2-40B4-BE49-F238E27FC236}">
                  <a16:creationId xmlns:a16="http://schemas.microsoft.com/office/drawing/2014/main" id="{6ADAE5F2-F046-F44A-80AE-74A025350291}"/>
                </a:ext>
              </a:extLst>
            </p:cNvPr>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52" name="Rounded Rectangle 151">
              <a:extLst>
                <a:ext uri="{FF2B5EF4-FFF2-40B4-BE49-F238E27FC236}">
                  <a16:creationId xmlns:a16="http://schemas.microsoft.com/office/drawing/2014/main" id="{AEF962FA-72FD-4042-A769-611E3F545033}"/>
                </a:ext>
              </a:extLst>
            </p:cNvPr>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grpSp>
        <p:nvGrpSpPr>
          <p:cNvPr id="24" name="Group 23">
            <a:extLst>
              <a:ext uri="{FF2B5EF4-FFF2-40B4-BE49-F238E27FC236}">
                <a16:creationId xmlns:a16="http://schemas.microsoft.com/office/drawing/2014/main" id="{96CE1818-6C72-FC41-9643-016E470ECA22}"/>
              </a:ext>
            </a:extLst>
          </p:cNvPr>
          <p:cNvGrpSpPr/>
          <p:nvPr/>
        </p:nvGrpSpPr>
        <p:grpSpPr>
          <a:xfrm>
            <a:off x="6876290" y="662495"/>
            <a:ext cx="980826" cy="490112"/>
            <a:chOff x="2328021" y="1815800"/>
            <a:chExt cx="980826" cy="490112"/>
          </a:xfrm>
        </p:grpSpPr>
        <p:sp>
          <p:nvSpPr>
            <p:cNvPr id="117" name="Rounded Rectangle 116">
              <a:extLst>
                <a:ext uri="{FF2B5EF4-FFF2-40B4-BE49-F238E27FC236}">
                  <a16:creationId xmlns:a16="http://schemas.microsoft.com/office/drawing/2014/main" id="{CF1DE30A-8EB5-854E-BA80-DB72B4F0F9F5}"/>
                </a:ext>
              </a:extLst>
            </p:cNvPr>
            <p:cNvSpPr/>
            <p:nvPr/>
          </p:nvSpPr>
          <p:spPr>
            <a:xfrm>
              <a:off x="2328021" y="1901273"/>
              <a:ext cx="980826" cy="244470"/>
            </a:xfrm>
            <a:prstGeom prst="roundRect">
              <a:avLst/>
            </a:prstGeom>
            <a:solidFill>
              <a:schemeClr val="accent6">
                <a:lumMod val="50000"/>
              </a:schemeClr>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TCP 443</a:t>
              </a:r>
            </a:p>
          </p:txBody>
        </p:sp>
        <p:sp>
          <p:nvSpPr>
            <p:cNvPr id="19" name="Down Arrow 18">
              <a:extLst>
                <a:ext uri="{FF2B5EF4-FFF2-40B4-BE49-F238E27FC236}">
                  <a16:creationId xmlns:a16="http://schemas.microsoft.com/office/drawing/2014/main" id="{FE310FFB-F81F-E64A-894D-B1DE00DCEB32}"/>
                </a:ext>
              </a:extLst>
            </p:cNvPr>
            <p:cNvSpPr/>
            <p:nvPr/>
          </p:nvSpPr>
          <p:spPr>
            <a:xfrm>
              <a:off x="2328021" y="1815800"/>
              <a:ext cx="198061" cy="490112"/>
            </a:xfrm>
            <a:prstGeom prst="downArrow">
              <a:avLst/>
            </a:prstGeom>
            <a:solidFill>
              <a:srgbClr val="00B05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grpSp>
      <p:pic>
        <p:nvPicPr>
          <p:cNvPr id="95" name="Picture 94">
            <a:extLst>
              <a:ext uri="{FF2B5EF4-FFF2-40B4-BE49-F238E27FC236}">
                <a16:creationId xmlns:a16="http://schemas.microsoft.com/office/drawing/2014/main" id="{C6E1DB52-3E0B-3C46-8E2C-07B3AABDD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6477" y="3954457"/>
            <a:ext cx="340058" cy="393192"/>
          </a:xfrm>
          <a:prstGeom prst="rect">
            <a:avLst/>
          </a:prstGeom>
        </p:spPr>
      </p:pic>
      <p:grpSp>
        <p:nvGrpSpPr>
          <p:cNvPr id="23" name="Group 22">
            <a:extLst>
              <a:ext uri="{FF2B5EF4-FFF2-40B4-BE49-F238E27FC236}">
                <a16:creationId xmlns:a16="http://schemas.microsoft.com/office/drawing/2014/main" id="{49DF6173-1316-4641-A2F5-B4456E71D1DB}"/>
              </a:ext>
            </a:extLst>
          </p:cNvPr>
          <p:cNvGrpSpPr/>
          <p:nvPr/>
        </p:nvGrpSpPr>
        <p:grpSpPr>
          <a:xfrm>
            <a:off x="5861087" y="3228806"/>
            <a:ext cx="1113268" cy="580706"/>
            <a:chOff x="2248497" y="3140876"/>
            <a:chExt cx="1113268" cy="580706"/>
          </a:xfrm>
        </p:grpSpPr>
        <p:sp>
          <p:nvSpPr>
            <p:cNvPr id="148" name="Rounded Rectangle 147">
              <a:extLst>
                <a:ext uri="{FF2B5EF4-FFF2-40B4-BE49-F238E27FC236}">
                  <a16:creationId xmlns:a16="http://schemas.microsoft.com/office/drawing/2014/main" id="{1F8D03B6-32D9-7843-9388-392BF2D79D6C}"/>
                </a:ext>
              </a:extLst>
            </p:cNvPr>
            <p:cNvSpPr/>
            <p:nvPr/>
          </p:nvSpPr>
          <p:spPr>
            <a:xfrm>
              <a:off x="2248497" y="3262364"/>
              <a:ext cx="1113268" cy="244470"/>
            </a:xfrm>
            <a:prstGeom prst="roundRect">
              <a:avLst/>
            </a:prstGeom>
            <a:solidFill>
              <a:schemeClr val="accent6">
                <a:lumMod val="50000"/>
              </a:schemeClr>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TCP 3306</a:t>
              </a:r>
            </a:p>
          </p:txBody>
        </p:sp>
        <p:sp>
          <p:nvSpPr>
            <p:cNvPr id="149" name="Down Arrow 148">
              <a:extLst>
                <a:ext uri="{FF2B5EF4-FFF2-40B4-BE49-F238E27FC236}">
                  <a16:creationId xmlns:a16="http://schemas.microsoft.com/office/drawing/2014/main" id="{1709BFEF-716D-8B49-8B98-95B3EBEDDDD9}"/>
                </a:ext>
              </a:extLst>
            </p:cNvPr>
            <p:cNvSpPr/>
            <p:nvPr/>
          </p:nvSpPr>
          <p:spPr>
            <a:xfrm>
              <a:off x="2248497" y="3140876"/>
              <a:ext cx="198061" cy="580706"/>
            </a:xfrm>
            <a:prstGeom prst="downArrow">
              <a:avLst/>
            </a:prstGeom>
            <a:solidFill>
              <a:srgbClr val="00B05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grpSp>
      <p:pic>
        <p:nvPicPr>
          <p:cNvPr id="116" name="Picture 115">
            <a:extLst>
              <a:ext uri="{FF2B5EF4-FFF2-40B4-BE49-F238E27FC236}">
                <a16:creationId xmlns:a16="http://schemas.microsoft.com/office/drawing/2014/main" id="{BC2477C6-2D5B-D54E-8AA5-59D2CE78C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9522" y="3954457"/>
            <a:ext cx="340058" cy="393192"/>
          </a:xfrm>
          <a:prstGeom prst="rect">
            <a:avLst/>
          </a:prstGeom>
        </p:spPr>
      </p:pic>
      <p:graphicFrame>
        <p:nvGraphicFramePr>
          <p:cNvPr id="161" name="Table 160">
            <a:extLst>
              <a:ext uri="{FF2B5EF4-FFF2-40B4-BE49-F238E27FC236}">
                <a16:creationId xmlns:a16="http://schemas.microsoft.com/office/drawing/2014/main" id="{5A6FE29C-0F3A-A349-949B-45DEE0CE8859}"/>
              </a:ext>
            </a:extLst>
          </p:cNvPr>
          <p:cNvGraphicFramePr>
            <a:graphicFrameLocks noGrp="1"/>
          </p:cNvGraphicFramePr>
          <p:nvPr>
            <p:extLst>
              <p:ext uri="{D42A27DB-BD31-4B8C-83A1-F6EECF244321}">
                <p14:modId xmlns:p14="http://schemas.microsoft.com/office/powerpoint/2010/main" val="3284219245"/>
              </p:ext>
            </p:extLst>
          </p:nvPr>
        </p:nvGraphicFramePr>
        <p:xfrm>
          <a:off x="679368" y="3731001"/>
          <a:ext cx="4324875" cy="1219200"/>
        </p:xfrm>
        <a:graphic>
          <a:graphicData uri="http://schemas.openxmlformats.org/drawingml/2006/table">
            <a:tbl>
              <a:tblPr bandRow="1">
                <a:tableStyleId>{073A0DAA-6AF3-43AB-8588-CEC1D06C72B9}</a:tableStyleId>
              </a:tblPr>
              <a:tblGrid>
                <a:gridCol w="1401816">
                  <a:extLst>
                    <a:ext uri="{9D8B030D-6E8A-4147-A177-3AD203B41FA5}">
                      <a16:colId xmlns:a16="http://schemas.microsoft.com/office/drawing/2014/main" val="3817983343"/>
                    </a:ext>
                  </a:extLst>
                </a:gridCol>
                <a:gridCol w="925830">
                  <a:extLst>
                    <a:ext uri="{9D8B030D-6E8A-4147-A177-3AD203B41FA5}">
                      <a16:colId xmlns:a16="http://schemas.microsoft.com/office/drawing/2014/main" val="785932958"/>
                    </a:ext>
                  </a:extLst>
                </a:gridCol>
                <a:gridCol w="593243">
                  <a:extLst>
                    <a:ext uri="{9D8B030D-6E8A-4147-A177-3AD203B41FA5}">
                      <a16:colId xmlns:a16="http://schemas.microsoft.com/office/drawing/2014/main" val="1670082847"/>
                    </a:ext>
                  </a:extLst>
                </a:gridCol>
                <a:gridCol w="648018">
                  <a:extLst>
                    <a:ext uri="{9D8B030D-6E8A-4147-A177-3AD203B41FA5}">
                      <a16:colId xmlns:a16="http://schemas.microsoft.com/office/drawing/2014/main" val="2553551698"/>
                    </a:ext>
                  </a:extLst>
                </a:gridCol>
                <a:gridCol w="755968">
                  <a:extLst>
                    <a:ext uri="{9D8B030D-6E8A-4147-A177-3AD203B41FA5}">
                      <a16:colId xmlns:a16="http://schemas.microsoft.com/office/drawing/2014/main" val="2267186496"/>
                    </a:ext>
                  </a:extLst>
                </a:gridCol>
              </a:tblGrid>
              <a:tr h="0">
                <a:tc gridSpan="5">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Inbound Security</a:t>
                      </a:r>
                      <a:r>
                        <a:rPr lang="en-US" sz="1400" b="0" i="0" baseline="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 Group </a:t>
                      </a:r>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SG-</a:t>
                      </a:r>
                      <a:r>
                        <a:rPr lang="en-US" sz="1400" b="1" i="0" dirty="0" err="1">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DatabaseTier</a:t>
                      </a:r>
                      <a:endPar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hMerge="1">
                  <a:txBody>
                    <a:bodyPr/>
                    <a:lstStyle/>
                    <a:p>
                      <a:endParaRPr lang="en-US"/>
                    </a:p>
                  </a:txBody>
                  <a:tcPr/>
                </a:tc>
                <a:tc hMerge="1">
                  <a:txBody>
                    <a:bodyPr/>
                    <a:lstStyle/>
                    <a:p>
                      <a:endParaRPr lang="en-US"/>
                    </a:p>
                  </a:txBody>
                  <a:tcPr/>
                </a:tc>
                <a:tc hMerge="1">
                  <a:txBody>
                    <a:bodyPr/>
                    <a:lstStyle/>
                    <a:p>
                      <a:endParaRPr lang="en-US" sz="1400" b="1" i="0" dirty="0">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sz="1400" b="1" i="0" dirty="0">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6418158"/>
                  </a:ext>
                </a:extLst>
              </a:tr>
              <a:tr h="0">
                <a:tc>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Traffic from</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Protocol</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L4</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Port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Action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2481212205"/>
                  </a:ext>
                </a:extLst>
              </a:tr>
              <a:tr h="0">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SG-</a:t>
                      </a:r>
                      <a:r>
                        <a:rPr lang="en-US" sz="1400" b="0" i="0" dirty="0" err="1">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WebTier</a:t>
                      </a:r>
                      <a:endPar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MySQL</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TCP</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3306</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rgbClr val="00B050"/>
                          </a:solidFill>
                          <a:latin typeface="Amazon Ember Medium" panose="020B0603020204020204" pitchFamily="34" charset="0"/>
                          <a:ea typeface="Amazon Ember Medium" panose="020B0603020204020204" pitchFamily="34" charset="0"/>
                          <a:cs typeface="Amazon Ember Medium" panose="020B0603020204020204" pitchFamily="34" charset="0"/>
                        </a:rPr>
                        <a:t>Allow</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4040583238"/>
                  </a:ext>
                </a:extLst>
              </a:tr>
              <a:tr h="0">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rgbClr val="FF0000"/>
                          </a:solidFill>
                          <a:latin typeface="Amazon Ember Medium" panose="020B0603020204020204" pitchFamily="34" charset="0"/>
                          <a:ea typeface="Amazon Ember Medium" panose="020B0603020204020204" pitchFamily="34" charset="0"/>
                          <a:cs typeface="Amazon Ember Medium" panose="020B0603020204020204" pitchFamily="34" charset="0"/>
                        </a:rPr>
                        <a:t>Deny</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611724701"/>
                  </a:ext>
                </a:extLst>
              </a:tr>
            </a:tbl>
          </a:graphicData>
        </a:graphic>
      </p:graphicFrame>
      <p:graphicFrame>
        <p:nvGraphicFramePr>
          <p:cNvPr id="165" name="Table 164">
            <a:extLst>
              <a:ext uri="{FF2B5EF4-FFF2-40B4-BE49-F238E27FC236}">
                <a16:creationId xmlns:a16="http://schemas.microsoft.com/office/drawing/2014/main" id="{B4E1D730-9553-354C-8B9F-FB01044AF920}"/>
              </a:ext>
            </a:extLst>
          </p:cNvPr>
          <p:cNvGraphicFramePr>
            <a:graphicFrameLocks noGrp="1"/>
          </p:cNvGraphicFramePr>
          <p:nvPr>
            <p:extLst>
              <p:ext uri="{D42A27DB-BD31-4B8C-83A1-F6EECF244321}">
                <p14:modId xmlns:p14="http://schemas.microsoft.com/office/powerpoint/2010/main" val="559146261"/>
              </p:ext>
            </p:extLst>
          </p:nvPr>
        </p:nvGraphicFramePr>
        <p:xfrm>
          <a:off x="216080" y="1086298"/>
          <a:ext cx="4324875" cy="1219200"/>
        </p:xfrm>
        <a:graphic>
          <a:graphicData uri="http://schemas.openxmlformats.org/drawingml/2006/table">
            <a:tbl>
              <a:tblPr bandRow="1">
                <a:tableStyleId>{073A0DAA-6AF3-43AB-8588-CEC1D06C72B9}</a:tableStyleId>
              </a:tblPr>
              <a:tblGrid>
                <a:gridCol w="1339988">
                  <a:extLst>
                    <a:ext uri="{9D8B030D-6E8A-4147-A177-3AD203B41FA5}">
                      <a16:colId xmlns:a16="http://schemas.microsoft.com/office/drawing/2014/main" val="3817983343"/>
                    </a:ext>
                  </a:extLst>
                </a:gridCol>
                <a:gridCol w="959779">
                  <a:extLst>
                    <a:ext uri="{9D8B030D-6E8A-4147-A177-3AD203B41FA5}">
                      <a16:colId xmlns:a16="http://schemas.microsoft.com/office/drawing/2014/main" val="2183704882"/>
                    </a:ext>
                  </a:extLst>
                </a:gridCol>
                <a:gridCol w="587924">
                  <a:extLst>
                    <a:ext uri="{9D8B030D-6E8A-4147-A177-3AD203B41FA5}">
                      <a16:colId xmlns:a16="http://schemas.microsoft.com/office/drawing/2014/main" val="1670082847"/>
                    </a:ext>
                  </a:extLst>
                </a:gridCol>
                <a:gridCol w="623793">
                  <a:extLst>
                    <a:ext uri="{9D8B030D-6E8A-4147-A177-3AD203B41FA5}">
                      <a16:colId xmlns:a16="http://schemas.microsoft.com/office/drawing/2014/main" val="2553551698"/>
                    </a:ext>
                  </a:extLst>
                </a:gridCol>
                <a:gridCol w="813391">
                  <a:extLst>
                    <a:ext uri="{9D8B030D-6E8A-4147-A177-3AD203B41FA5}">
                      <a16:colId xmlns:a16="http://schemas.microsoft.com/office/drawing/2014/main" val="2267186496"/>
                    </a:ext>
                  </a:extLst>
                </a:gridCol>
              </a:tblGrid>
              <a:tr h="0">
                <a:tc gridSpan="5">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Inbound Security</a:t>
                      </a:r>
                      <a:r>
                        <a:rPr lang="en-US" sz="1400" b="0" i="0" baseline="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 Group </a:t>
                      </a:r>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SG-</a:t>
                      </a:r>
                      <a:r>
                        <a:rPr lang="en-US" sz="1400" b="1" i="0" dirty="0" err="1">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WebELB</a:t>
                      </a:r>
                      <a:endPar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hMerge="1">
                  <a:txBody>
                    <a:bodyPr/>
                    <a:lstStyle/>
                    <a:p>
                      <a:endParaRPr lang="en-US"/>
                    </a:p>
                  </a:txBody>
                  <a:tcPr/>
                </a:tc>
                <a:tc hMerge="1">
                  <a:txBody>
                    <a:bodyPr/>
                    <a:lstStyle/>
                    <a:p>
                      <a:endParaRPr lang="en-US"/>
                    </a:p>
                  </a:txBody>
                  <a:tcPr/>
                </a:tc>
                <a:tc hMerge="1">
                  <a:txBody>
                    <a:bodyPr/>
                    <a:lstStyle/>
                    <a:p>
                      <a:endParaRPr lang="en-US" sz="1400" b="1" i="0" dirty="0">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sz="1400" b="1" i="0" dirty="0">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6418158"/>
                  </a:ext>
                </a:extLst>
              </a:tr>
              <a:tr h="0">
                <a:tc>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Traffic from</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Protocol</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L4</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Port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Action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2481212205"/>
                  </a:ext>
                </a:extLst>
              </a:tr>
              <a:tr h="0">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0.0.0.0/0</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HTTPS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TCP</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443</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rgbClr val="00B050"/>
                          </a:solidFill>
                          <a:latin typeface="Amazon Ember Medium" panose="020B0603020204020204" pitchFamily="34" charset="0"/>
                          <a:ea typeface="Amazon Ember Medium" panose="020B0603020204020204" pitchFamily="34" charset="0"/>
                          <a:cs typeface="Amazon Ember Medium" panose="020B0603020204020204" pitchFamily="34" charset="0"/>
                        </a:rPr>
                        <a:t>Allow</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4040583238"/>
                  </a:ext>
                </a:extLst>
              </a:tr>
              <a:tr h="0">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rgbClr val="FF0000"/>
                          </a:solidFill>
                          <a:latin typeface="Amazon Ember Medium" panose="020B0603020204020204" pitchFamily="34" charset="0"/>
                          <a:ea typeface="Amazon Ember Medium" panose="020B0603020204020204" pitchFamily="34" charset="0"/>
                          <a:cs typeface="Amazon Ember Medium" panose="020B0603020204020204" pitchFamily="34" charset="0"/>
                        </a:rPr>
                        <a:t>Deny</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611724701"/>
                  </a:ext>
                </a:extLst>
              </a:tr>
            </a:tbl>
          </a:graphicData>
        </a:graphic>
      </p:graphicFrame>
      <p:grpSp>
        <p:nvGrpSpPr>
          <p:cNvPr id="167" name="Group 166">
            <a:extLst>
              <a:ext uri="{FF2B5EF4-FFF2-40B4-BE49-F238E27FC236}">
                <a16:creationId xmlns:a16="http://schemas.microsoft.com/office/drawing/2014/main" id="{96205448-914A-E447-BDB2-0B5517BC9693}"/>
              </a:ext>
            </a:extLst>
          </p:cNvPr>
          <p:cNvGrpSpPr/>
          <p:nvPr/>
        </p:nvGrpSpPr>
        <p:grpSpPr>
          <a:xfrm>
            <a:off x="5338446" y="660128"/>
            <a:ext cx="1456180" cy="490112"/>
            <a:chOff x="1852667" y="1815800"/>
            <a:chExt cx="1456180" cy="490112"/>
          </a:xfrm>
        </p:grpSpPr>
        <p:sp>
          <p:nvSpPr>
            <p:cNvPr id="168" name="Rounded Rectangle 167">
              <a:extLst>
                <a:ext uri="{FF2B5EF4-FFF2-40B4-BE49-F238E27FC236}">
                  <a16:creationId xmlns:a16="http://schemas.microsoft.com/office/drawing/2014/main" id="{8829A2BB-5F8D-4E49-BEE9-ACA17C7FA9E2}"/>
                </a:ext>
              </a:extLst>
            </p:cNvPr>
            <p:cNvSpPr/>
            <p:nvPr/>
          </p:nvSpPr>
          <p:spPr>
            <a:xfrm>
              <a:off x="1852667" y="1901273"/>
              <a:ext cx="1456180" cy="244470"/>
            </a:xfrm>
            <a:prstGeom prst="roundRect">
              <a:avLst/>
            </a:prstGeom>
            <a:solidFill>
              <a:schemeClr val="accent6">
                <a:lumMod val="50000"/>
              </a:schemeClr>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Anything Else</a:t>
              </a:r>
            </a:p>
          </p:txBody>
        </p:sp>
        <p:sp>
          <p:nvSpPr>
            <p:cNvPr id="169" name="Down Arrow 168">
              <a:extLst>
                <a:ext uri="{FF2B5EF4-FFF2-40B4-BE49-F238E27FC236}">
                  <a16:creationId xmlns:a16="http://schemas.microsoft.com/office/drawing/2014/main" id="{2DE4F3CD-9F9D-9B42-9531-E9FB78D12258}"/>
                </a:ext>
              </a:extLst>
            </p:cNvPr>
            <p:cNvSpPr/>
            <p:nvPr/>
          </p:nvSpPr>
          <p:spPr>
            <a:xfrm>
              <a:off x="3099246" y="1815800"/>
              <a:ext cx="198061" cy="490112"/>
            </a:xfrm>
            <a:prstGeom prst="downArrow">
              <a:avLst/>
            </a:prstGeom>
            <a:solidFill>
              <a:srgbClr val="FF000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grpSp>
      <p:graphicFrame>
        <p:nvGraphicFramePr>
          <p:cNvPr id="13" name="Table 12">
            <a:extLst>
              <a:ext uri="{FF2B5EF4-FFF2-40B4-BE49-F238E27FC236}">
                <a16:creationId xmlns:a16="http://schemas.microsoft.com/office/drawing/2014/main" id="{C8B33ECA-C408-A249-9724-7142E65A9B58}"/>
              </a:ext>
            </a:extLst>
          </p:cNvPr>
          <p:cNvGraphicFramePr>
            <a:graphicFrameLocks noGrp="1"/>
          </p:cNvGraphicFramePr>
          <p:nvPr>
            <p:extLst>
              <p:ext uri="{D42A27DB-BD31-4B8C-83A1-F6EECF244321}">
                <p14:modId xmlns:p14="http://schemas.microsoft.com/office/powerpoint/2010/main" val="2870796907"/>
              </p:ext>
            </p:extLst>
          </p:nvPr>
        </p:nvGraphicFramePr>
        <p:xfrm>
          <a:off x="442857" y="2394247"/>
          <a:ext cx="4323054" cy="1219200"/>
        </p:xfrm>
        <a:graphic>
          <a:graphicData uri="http://schemas.openxmlformats.org/drawingml/2006/table">
            <a:tbl>
              <a:tblPr bandRow="1">
                <a:tableStyleId>{073A0DAA-6AF3-43AB-8588-CEC1D06C72B9}</a:tableStyleId>
              </a:tblPr>
              <a:tblGrid>
                <a:gridCol w="1439533">
                  <a:extLst>
                    <a:ext uri="{9D8B030D-6E8A-4147-A177-3AD203B41FA5}">
                      <a16:colId xmlns:a16="http://schemas.microsoft.com/office/drawing/2014/main" val="3817983343"/>
                    </a:ext>
                  </a:extLst>
                </a:gridCol>
                <a:gridCol w="950740">
                  <a:extLst>
                    <a:ext uri="{9D8B030D-6E8A-4147-A177-3AD203B41FA5}">
                      <a16:colId xmlns:a16="http://schemas.microsoft.com/office/drawing/2014/main" val="255242759"/>
                    </a:ext>
                  </a:extLst>
                </a:gridCol>
                <a:gridCol w="561120">
                  <a:extLst>
                    <a:ext uri="{9D8B030D-6E8A-4147-A177-3AD203B41FA5}">
                      <a16:colId xmlns:a16="http://schemas.microsoft.com/office/drawing/2014/main" val="1670082847"/>
                    </a:ext>
                  </a:extLst>
                </a:gridCol>
                <a:gridCol w="595354">
                  <a:extLst>
                    <a:ext uri="{9D8B030D-6E8A-4147-A177-3AD203B41FA5}">
                      <a16:colId xmlns:a16="http://schemas.microsoft.com/office/drawing/2014/main" val="2553551698"/>
                    </a:ext>
                  </a:extLst>
                </a:gridCol>
                <a:gridCol w="776307">
                  <a:extLst>
                    <a:ext uri="{9D8B030D-6E8A-4147-A177-3AD203B41FA5}">
                      <a16:colId xmlns:a16="http://schemas.microsoft.com/office/drawing/2014/main" val="2267186496"/>
                    </a:ext>
                  </a:extLst>
                </a:gridCol>
              </a:tblGrid>
              <a:tr h="0">
                <a:tc gridSpan="5">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Inbound Security</a:t>
                      </a:r>
                      <a:r>
                        <a:rPr lang="en-US" sz="1400" b="0" i="0" baseline="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 Group </a:t>
                      </a:r>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SG-</a:t>
                      </a:r>
                      <a:r>
                        <a:rPr lang="en-US" sz="1400" b="1" i="0" dirty="0" err="1">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WebTier</a:t>
                      </a:r>
                      <a:endPar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hMerge="1">
                  <a:txBody>
                    <a:bodyPr/>
                    <a:lstStyle/>
                    <a:p>
                      <a:endParaRPr lang="en-US"/>
                    </a:p>
                  </a:txBody>
                  <a:tcPr/>
                </a:tc>
                <a:tc hMerge="1">
                  <a:txBody>
                    <a:bodyPr/>
                    <a:lstStyle/>
                    <a:p>
                      <a:endParaRPr lang="en-US"/>
                    </a:p>
                  </a:txBody>
                  <a:tcPr/>
                </a:tc>
                <a:tc hMerge="1">
                  <a:txBody>
                    <a:bodyPr/>
                    <a:lstStyle/>
                    <a:p>
                      <a:endParaRPr lang="en-US" sz="1400" b="1" i="0" dirty="0">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sz="1400" b="1" i="0" dirty="0">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6418158"/>
                  </a:ext>
                </a:extLst>
              </a:tr>
              <a:tr h="0">
                <a:tc>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Traffic from</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Protocol</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L4</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Port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Action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2481212205"/>
                  </a:ext>
                </a:extLst>
              </a:tr>
              <a:tr h="0">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SG-</a:t>
                      </a:r>
                      <a:r>
                        <a:rPr lang="en-US" sz="1400" b="0" i="0" dirty="0" err="1">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WebELB</a:t>
                      </a:r>
                      <a:endPar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HTTP</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TCP</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80</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rgbClr val="00B050"/>
                          </a:solidFill>
                          <a:latin typeface="Amazon Ember Medium" panose="020B0603020204020204" pitchFamily="34" charset="0"/>
                          <a:ea typeface="Amazon Ember Medium" panose="020B0603020204020204" pitchFamily="34" charset="0"/>
                          <a:cs typeface="Amazon Ember Medium" panose="020B0603020204020204" pitchFamily="34" charset="0"/>
                        </a:rPr>
                        <a:t>Allow</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4040583238"/>
                  </a:ext>
                </a:extLst>
              </a:tr>
              <a:tr h="0">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rgbClr val="FF0000"/>
                          </a:solidFill>
                          <a:latin typeface="Amazon Ember Medium" panose="020B0603020204020204" pitchFamily="34" charset="0"/>
                          <a:ea typeface="Amazon Ember Medium" panose="020B0603020204020204" pitchFamily="34" charset="0"/>
                          <a:cs typeface="Amazon Ember Medium" panose="020B0603020204020204" pitchFamily="34" charset="0"/>
                        </a:rPr>
                        <a:t>Deny</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611724701"/>
                  </a:ext>
                </a:extLst>
              </a:tr>
            </a:tbl>
          </a:graphicData>
        </a:graphic>
      </p:graphicFrame>
      <p:grpSp>
        <p:nvGrpSpPr>
          <p:cNvPr id="171" name="Group 170">
            <a:extLst>
              <a:ext uri="{FF2B5EF4-FFF2-40B4-BE49-F238E27FC236}">
                <a16:creationId xmlns:a16="http://schemas.microsoft.com/office/drawing/2014/main" id="{27E97754-9496-4B49-AAFB-701EAA309ABB}"/>
              </a:ext>
            </a:extLst>
          </p:cNvPr>
          <p:cNvGrpSpPr/>
          <p:nvPr/>
        </p:nvGrpSpPr>
        <p:grpSpPr>
          <a:xfrm>
            <a:off x="5848991" y="1767788"/>
            <a:ext cx="888360" cy="490112"/>
            <a:chOff x="2328021" y="1815800"/>
            <a:chExt cx="888360" cy="490112"/>
          </a:xfrm>
        </p:grpSpPr>
        <p:sp>
          <p:nvSpPr>
            <p:cNvPr id="172" name="Rounded Rectangle 171">
              <a:extLst>
                <a:ext uri="{FF2B5EF4-FFF2-40B4-BE49-F238E27FC236}">
                  <a16:creationId xmlns:a16="http://schemas.microsoft.com/office/drawing/2014/main" id="{725C03AF-430E-214A-8917-9183E8A81D5F}"/>
                </a:ext>
              </a:extLst>
            </p:cNvPr>
            <p:cNvSpPr/>
            <p:nvPr/>
          </p:nvSpPr>
          <p:spPr>
            <a:xfrm>
              <a:off x="2328021" y="1901273"/>
              <a:ext cx="888360" cy="244470"/>
            </a:xfrm>
            <a:prstGeom prst="roundRect">
              <a:avLst/>
            </a:prstGeom>
            <a:solidFill>
              <a:schemeClr val="accent6">
                <a:lumMod val="50000"/>
              </a:schemeClr>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TCP 80</a:t>
              </a:r>
            </a:p>
          </p:txBody>
        </p:sp>
        <p:sp>
          <p:nvSpPr>
            <p:cNvPr id="173" name="Down Arrow 172">
              <a:extLst>
                <a:ext uri="{FF2B5EF4-FFF2-40B4-BE49-F238E27FC236}">
                  <a16:creationId xmlns:a16="http://schemas.microsoft.com/office/drawing/2014/main" id="{2122C0B1-5902-814F-ADDD-ABF83011A6B0}"/>
                </a:ext>
              </a:extLst>
            </p:cNvPr>
            <p:cNvSpPr/>
            <p:nvPr/>
          </p:nvSpPr>
          <p:spPr>
            <a:xfrm>
              <a:off x="2328021" y="1815800"/>
              <a:ext cx="198061" cy="490112"/>
            </a:xfrm>
            <a:prstGeom prst="downArrow">
              <a:avLst/>
            </a:prstGeom>
            <a:solidFill>
              <a:srgbClr val="00B05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grpSp>
      <p:grpSp>
        <p:nvGrpSpPr>
          <p:cNvPr id="219" name="Group 21">
            <a:extLst>
              <a:ext uri="{FF2B5EF4-FFF2-40B4-BE49-F238E27FC236}">
                <a16:creationId xmlns:a16="http://schemas.microsoft.com/office/drawing/2014/main" id="{1D5C4557-7C18-844B-9827-290737DEFA40}"/>
              </a:ext>
            </a:extLst>
          </p:cNvPr>
          <p:cNvGrpSpPr>
            <a:grpSpLocks/>
          </p:cNvGrpSpPr>
          <p:nvPr/>
        </p:nvGrpSpPr>
        <p:grpSpPr bwMode="auto">
          <a:xfrm>
            <a:off x="6479326" y="1147126"/>
            <a:ext cx="718692" cy="607925"/>
            <a:chOff x="545458" y="4783771"/>
            <a:chExt cx="2293787" cy="1733798"/>
          </a:xfrm>
          <a:solidFill>
            <a:srgbClr val="F2F4F4"/>
          </a:solidFill>
        </p:grpSpPr>
        <p:sp>
          <p:nvSpPr>
            <p:cNvPr id="220" name="Rounded Rectangle 219">
              <a:extLst>
                <a:ext uri="{FF2B5EF4-FFF2-40B4-BE49-F238E27FC236}">
                  <a16:creationId xmlns:a16="http://schemas.microsoft.com/office/drawing/2014/main" id="{EAE450B0-ADBD-D948-9EB4-E10F61978408}"/>
                </a:ext>
              </a:extLst>
            </p:cNvPr>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21" name="Rounded Rectangle 220">
              <a:extLst>
                <a:ext uri="{FF2B5EF4-FFF2-40B4-BE49-F238E27FC236}">
                  <a16:creationId xmlns:a16="http://schemas.microsoft.com/office/drawing/2014/main" id="{56CCCD33-6523-E24D-AF56-8DAD415CF4E2}"/>
                </a:ext>
              </a:extLst>
            </p:cNvPr>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pic>
        <p:nvPicPr>
          <p:cNvPr id="166" name="Picture 165">
            <a:extLst>
              <a:ext uri="{FF2B5EF4-FFF2-40B4-BE49-F238E27FC236}">
                <a16:creationId xmlns:a16="http://schemas.microsoft.com/office/drawing/2014/main" id="{DE47AF74-3FE0-7F49-BFE6-22606EA2A4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6853" y="1168283"/>
            <a:ext cx="543639" cy="564959"/>
          </a:xfrm>
          <a:prstGeom prst="rect">
            <a:avLst/>
          </a:prstGeom>
          <a:noFill/>
        </p:spPr>
      </p:pic>
      <p:grpSp>
        <p:nvGrpSpPr>
          <p:cNvPr id="58" name="Group 21">
            <a:extLst>
              <a:ext uri="{FF2B5EF4-FFF2-40B4-BE49-F238E27FC236}">
                <a16:creationId xmlns:a16="http://schemas.microsoft.com/office/drawing/2014/main" id="{53580DB0-73EA-F647-AF14-A5EBFA32682E}"/>
              </a:ext>
            </a:extLst>
          </p:cNvPr>
          <p:cNvGrpSpPr>
            <a:grpSpLocks/>
          </p:cNvGrpSpPr>
          <p:nvPr/>
        </p:nvGrpSpPr>
        <p:grpSpPr bwMode="auto">
          <a:xfrm>
            <a:off x="5483954" y="2355483"/>
            <a:ext cx="2909800" cy="442307"/>
            <a:chOff x="545458" y="4783771"/>
            <a:chExt cx="2293787" cy="1733798"/>
          </a:xfrm>
          <a:solidFill>
            <a:srgbClr val="F2F4F4"/>
          </a:solidFill>
        </p:grpSpPr>
        <p:sp>
          <p:nvSpPr>
            <p:cNvPr id="59" name="Rounded Rectangle 58">
              <a:extLst>
                <a:ext uri="{FF2B5EF4-FFF2-40B4-BE49-F238E27FC236}">
                  <a16:creationId xmlns:a16="http://schemas.microsoft.com/office/drawing/2014/main" id="{20C2E5FB-CB36-3B41-B0F3-3CBDC313E3FF}"/>
                </a:ext>
              </a:extLst>
            </p:cNvPr>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60" name="Rounded Rectangle 59">
              <a:extLst>
                <a:ext uri="{FF2B5EF4-FFF2-40B4-BE49-F238E27FC236}">
                  <a16:creationId xmlns:a16="http://schemas.microsoft.com/office/drawing/2014/main" id="{06E39DF3-67EC-4A48-8125-D678C82964BD}"/>
                </a:ext>
              </a:extLst>
            </p:cNvPr>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pic>
        <p:nvPicPr>
          <p:cNvPr id="115" name="Picture 114">
            <a:extLst>
              <a:ext uri="{FF2B5EF4-FFF2-40B4-BE49-F238E27FC236}">
                <a16:creationId xmlns:a16="http://schemas.microsoft.com/office/drawing/2014/main" id="{52ABF75A-B4E7-3049-AE9A-A92818C420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9652" y="2377668"/>
            <a:ext cx="379798" cy="393865"/>
          </a:xfrm>
          <a:prstGeom prst="rect">
            <a:avLst/>
          </a:prstGeom>
          <a:noFill/>
          <a:ln>
            <a:noFill/>
          </a:ln>
          <a:effectLst/>
        </p:spPr>
      </p:pic>
      <p:pic>
        <p:nvPicPr>
          <p:cNvPr id="70" name="Picture 69">
            <a:extLst>
              <a:ext uri="{FF2B5EF4-FFF2-40B4-BE49-F238E27FC236}">
                <a16:creationId xmlns:a16="http://schemas.microsoft.com/office/drawing/2014/main" id="{962474DF-4803-6243-A737-BACF4F321A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6607" y="2377668"/>
            <a:ext cx="379798" cy="393865"/>
          </a:xfrm>
          <a:prstGeom prst="rect">
            <a:avLst/>
          </a:prstGeom>
          <a:noFill/>
          <a:ln>
            <a:noFill/>
          </a:ln>
          <a:effectLst/>
        </p:spPr>
      </p:pic>
      <p:sp>
        <p:nvSpPr>
          <p:cNvPr id="124" name="Rounded Rectangle 123">
            <a:extLst>
              <a:ext uri="{FF2B5EF4-FFF2-40B4-BE49-F238E27FC236}">
                <a16:creationId xmlns:a16="http://schemas.microsoft.com/office/drawing/2014/main" id="{05854EB2-B88B-8345-AE7F-F169FB4BFF2B}"/>
              </a:ext>
            </a:extLst>
          </p:cNvPr>
          <p:cNvSpPr/>
          <p:nvPr/>
        </p:nvSpPr>
        <p:spPr>
          <a:xfrm>
            <a:off x="6488992" y="3979384"/>
            <a:ext cx="1011907" cy="244470"/>
          </a:xfrm>
          <a:prstGeom prst="roundRect">
            <a:avLst/>
          </a:prstGeom>
          <a:solidFill>
            <a:schemeClr val="accent6">
              <a:lumMod val="50000"/>
            </a:schemeClr>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TCP 3306</a:t>
            </a:r>
          </a:p>
        </p:txBody>
      </p:sp>
      <p:sp>
        <p:nvSpPr>
          <p:cNvPr id="125" name="Down Arrow 124">
            <a:extLst>
              <a:ext uri="{FF2B5EF4-FFF2-40B4-BE49-F238E27FC236}">
                <a16:creationId xmlns:a16="http://schemas.microsoft.com/office/drawing/2014/main" id="{9546E0AE-B484-F84F-9D0B-86D934F00185}"/>
              </a:ext>
            </a:extLst>
          </p:cNvPr>
          <p:cNvSpPr/>
          <p:nvPr/>
        </p:nvSpPr>
        <p:spPr>
          <a:xfrm rot="16200000">
            <a:off x="6895915" y="3598765"/>
            <a:ext cx="198061" cy="1317748"/>
          </a:xfrm>
          <a:prstGeom prst="down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endParaRPr>
          </a:p>
        </p:txBody>
      </p:sp>
      <p:sp>
        <p:nvSpPr>
          <p:cNvPr id="61" name="Rounded Rectangle 60">
            <a:extLst>
              <a:ext uri="{FF2B5EF4-FFF2-40B4-BE49-F238E27FC236}">
                <a16:creationId xmlns:a16="http://schemas.microsoft.com/office/drawing/2014/main" id="{67FD50C4-0A36-7E42-A24C-B7DF0F2AED01}"/>
              </a:ext>
            </a:extLst>
          </p:cNvPr>
          <p:cNvSpPr/>
          <p:nvPr/>
        </p:nvSpPr>
        <p:spPr>
          <a:xfrm>
            <a:off x="6488992" y="2394247"/>
            <a:ext cx="1011907" cy="244470"/>
          </a:xfrm>
          <a:prstGeom prst="roundRect">
            <a:avLst/>
          </a:prstGeom>
          <a:solidFill>
            <a:schemeClr val="accent6">
              <a:lumMod val="50000"/>
            </a:schemeClr>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TCP 80</a:t>
            </a:r>
          </a:p>
        </p:txBody>
      </p:sp>
      <p:sp>
        <p:nvSpPr>
          <p:cNvPr id="62" name="Down Arrow 61">
            <a:extLst>
              <a:ext uri="{FF2B5EF4-FFF2-40B4-BE49-F238E27FC236}">
                <a16:creationId xmlns:a16="http://schemas.microsoft.com/office/drawing/2014/main" id="{78441550-DB70-4148-BFD3-2B640A03FEFC}"/>
              </a:ext>
            </a:extLst>
          </p:cNvPr>
          <p:cNvSpPr/>
          <p:nvPr/>
        </p:nvSpPr>
        <p:spPr>
          <a:xfrm rot="16200000">
            <a:off x="6895915" y="2013628"/>
            <a:ext cx="198061" cy="1317748"/>
          </a:xfrm>
          <a:prstGeom prst="down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endParaRPr>
          </a:p>
        </p:txBody>
      </p:sp>
      <p:cxnSp>
        <p:nvCxnSpPr>
          <p:cNvPr id="126" name="Straight Connector 125">
            <a:extLst>
              <a:ext uri="{FF2B5EF4-FFF2-40B4-BE49-F238E27FC236}">
                <a16:creationId xmlns:a16="http://schemas.microsoft.com/office/drawing/2014/main" id="{F5F37636-4EBB-9749-8500-7E0E1F12CE15}"/>
              </a:ext>
            </a:extLst>
          </p:cNvPr>
          <p:cNvCxnSpPr>
            <a:cxnSpLocks/>
          </p:cNvCxnSpPr>
          <p:nvPr/>
        </p:nvCxnSpPr>
        <p:spPr>
          <a:xfrm>
            <a:off x="5004243" y="4202055"/>
            <a:ext cx="479711" cy="0"/>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0F10C661-65DB-DD40-9E9D-47062CC2DDB8}"/>
              </a:ext>
            </a:extLst>
          </p:cNvPr>
          <p:cNvCxnSpPr>
            <a:cxnSpLocks/>
            <a:stCxn id="221" idx="1"/>
          </p:cNvCxnSpPr>
          <p:nvPr/>
        </p:nvCxnSpPr>
        <p:spPr>
          <a:xfrm flipH="1">
            <a:off x="4540955" y="1451089"/>
            <a:ext cx="1938371" cy="0"/>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8B8060F-76E3-3C4F-8C37-49BC2471610C}"/>
              </a:ext>
            </a:extLst>
          </p:cNvPr>
          <p:cNvCxnSpPr>
            <a:cxnSpLocks/>
          </p:cNvCxnSpPr>
          <p:nvPr/>
        </p:nvCxnSpPr>
        <p:spPr>
          <a:xfrm>
            <a:off x="4765911" y="2656047"/>
            <a:ext cx="718043" cy="0"/>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458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09CF43D-2C0B-C943-85BB-F352552FF6FF}"/>
              </a:ext>
            </a:extLst>
          </p:cNvPr>
          <p:cNvSpPr>
            <a:spLocks noGrp="1"/>
          </p:cNvSpPr>
          <p:nvPr>
            <p:ph sz="half" idx="1"/>
          </p:nvPr>
        </p:nvSpPr>
        <p:spPr>
          <a:xfrm>
            <a:off x="352625" y="1045029"/>
            <a:ext cx="4038600" cy="4098471"/>
          </a:xfrm>
          <a:solidFill>
            <a:schemeClr val="tx1">
              <a:lumMod val="50000"/>
            </a:schemeClr>
          </a:solidFill>
        </p:spPr>
        <p:txBody>
          <a:bodyPr/>
          <a:lstStyle/>
          <a:p>
            <a:r>
              <a:rPr lang="en-US" dirty="0"/>
              <a:t>Inbound / Outbound</a:t>
            </a:r>
          </a:p>
          <a:p>
            <a:r>
              <a:rPr lang="en-US" dirty="0"/>
              <a:t>Instance level inspection</a:t>
            </a:r>
          </a:p>
          <a:p>
            <a:pPr lvl="1"/>
            <a:r>
              <a:rPr lang="en-US" dirty="0"/>
              <a:t>Microsegmentation</a:t>
            </a:r>
          </a:p>
          <a:p>
            <a:pPr lvl="1"/>
            <a:r>
              <a:rPr lang="en-US" dirty="0"/>
              <a:t>Mandatory, all instances have an associated Security Group</a:t>
            </a:r>
          </a:p>
          <a:p>
            <a:r>
              <a:rPr lang="en-US" dirty="0"/>
              <a:t>Stateful</a:t>
            </a:r>
          </a:p>
          <a:p>
            <a:r>
              <a:rPr lang="en-US" dirty="0"/>
              <a:t>Can be cross referenced</a:t>
            </a:r>
          </a:p>
          <a:p>
            <a:pPr lvl="1"/>
            <a:r>
              <a:rPr lang="en-US" dirty="0"/>
              <a:t>Works across VPC Peering</a:t>
            </a:r>
          </a:p>
          <a:p>
            <a:r>
              <a:rPr lang="en-US" dirty="0"/>
              <a:t>Only supports allow rules</a:t>
            </a:r>
          </a:p>
          <a:p>
            <a:pPr lvl="1"/>
            <a:r>
              <a:rPr lang="en-US" dirty="0"/>
              <a:t>Implicit deny all at the end</a:t>
            </a:r>
          </a:p>
        </p:txBody>
      </p:sp>
      <p:sp>
        <p:nvSpPr>
          <p:cNvPr id="10" name="Title 9">
            <a:extLst>
              <a:ext uri="{FF2B5EF4-FFF2-40B4-BE49-F238E27FC236}">
                <a16:creationId xmlns:a16="http://schemas.microsoft.com/office/drawing/2014/main" id="{3A8D0D4F-AE67-BB40-BC9B-A8131296781B}"/>
              </a:ext>
            </a:extLst>
          </p:cNvPr>
          <p:cNvSpPr>
            <a:spLocks noGrp="1"/>
          </p:cNvSpPr>
          <p:nvPr>
            <p:ph type="title"/>
          </p:nvPr>
        </p:nvSpPr>
        <p:spPr/>
        <p:txBody>
          <a:bodyPr>
            <a:noAutofit/>
          </a:bodyPr>
          <a:lstStyle/>
          <a:p>
            <a:r>
              <a:rPr lang="en-US" b="1" dirty="0"/>
              <a:t>Network Building Blocks</a:t>
            </a:r>
            <a:br>
              <a:rPr lang="en-US" b="1" dirty="0"/>
            </a:br>
            <a:r>
              <a:rPr lang="en-US" sz="2400" b="1" dirty="0">
                <a:solidFill>
                  <a:schemeClr val="accent1">
                    <a:alpha val="99000"/>
                  </a:schemeClr>
                </a:solidFill>
              </a:rPr>
              <a:t>Network Control – Security Groups</a:t>
            </a:r>
            <a:endParaRPr lang="en-US" sz="2400" dirty="0"/>
          </a:p>
        </p:txBody>
      </p:sp>
      <p:sp>
        <p:nvSpPr>
          <p:cNvPr id="12" name="Title 1">
            <a:extLst>
              <a:ext uri="{FF2B5EF4-FFF2-40B4-BE49-F238E27FC236}">
                <a16:creationId xmlns:a16="http://schemas.microsoft.com/office/drawing/2014/main" id="{9044B905-93F9-0943-BEA8-A115AA206085}"/>
              </a:ext>
            </a:extLst>
          </p:cNvPr>
          <p:cNvSpPr txBox="1">
            <a:spLocks/>
          </p:cNvSpPr>
          <p:nvPr/>
        </p:nvSpPr>
        <p:spPr>
          <a:xfrm>
            <a:off x="336789" y="114936"/>
            <a:ext cx="8205304" cy="545192"/>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i="0" kern="1200">
                <a:solidFill>
                  <a:schemeClr val="bg1"/>
                </a:solidFill>
                <a:latin typeface="Amazon Ember Regular" charset="0"/>
                <a:ea typeface="+mj-ea"/>
                <a:cs typeface="Amazon Ember Regular" charset="0"/>
              </a:defRPr>
            </a:lvl1pPr>
          </a:lstStyle>
          <a:p>
            <a:endParaRPr lang="en-US" sz="2400" dirty="0">
              <a:solidFill>
                <a:schemeClr val="accent1"/>
              </a:solidFill>
            </a:endParaRPr>
          </a:p>
        </p:txBody>
      </p:sp>
      <p:pic>
        <p:nvPicPr>
          <p:cNvPr id="13" name="Picture 12">
            <a:extLst>
              <a:ext uri="{FF2B5EF4-FFF2-40B4-BE49-F238E27FC236}">
                <a16:creationId xmlns:a16="http://schemas.microsoft.com/office/drawing/2014/main" id="{95050831-B626-ED40-A1F2-D8DED7635E51}"/>
              </a:ext>
            </a:extLst>
          </p:cNvPr>
          <p:cNvPicPr>
            <a:picLocks noChangeAspect="1"/>
          </p:cNvPicPr>
          <p:nvPr/>
        </p:nvPicPr>
        <p:blipFill>
          <a:blip r:embed="rId3"/>
          <a:stretch>
            <a:fillRect/>
          </a:stretch>
        </p:blipFill>
        <p:spPr>
          <a:xfrm>
            <a:off x="4642463" y="1675784"/>
            <a:ext cx="4370908" cy="2188644"/>
          </a:xfrm>
          <a:prstGeom prst="rect">
            <a:avLst/>
          </a:prstGeom>
        </p:spPr>
      </p:pic>
    </p:spTree>
    <p:extLst>
      <p:ext uri="{BB962C8B-B14F-4D97-AF65-F5344CB8AC3E}">
        <p14:creationId xmlns:p14="http://schemas.microsoft.com/office/powerpoint/2010/main" val="2316017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2642"/>
            <a:ext cx="8382000" cy="789447"/>
          </a:xfrm>
        </p:spPr>
        <p:txBody>
          <a:bodyPr>
            <a:normAutofit fontScale="90000"/>
          </a:bodyPr>
          <a:lstStyle/>
          <a:p>
            <a:r>
              <a:rPr lang="en-US" b="1" dirty="0"/>
              <a:t>Network Building Blocks</a:t>
            </a:r>
            <a:br>
              <a:rPr lang="en-US" b="1" dirty="0"/>
            </a:br>
            <a:r>
              <a:rPr lang="en-US" sz="2700" b="1" dirty="0">
                <a:solidFill>
                  <a:schemeClr val="accent1">
                    <a:alpha val="99000"/>
                  </a:schemeClr>
                </a:solidFill>
              </a:rPr>
              <a:t>Network Access Control Lists (NACLs)</a:t>
            </a:r>
          </a:p>
        </p:txBody>
      </p:sp>
      <p:grpSp>
        <p:nvGrpSpPr>
          <p:cNvPr id="30" name="Group 21">
            <a:extLst>
              <a:ext uri="{FF2B5EF4-FFF2-40B4-BE49-F238E27FC236}">
                <a16:creationId xmlns:a16="http://schemas.microsoft.com/office/drawing/2014/main" id="{8F084B24-8CB7-1749-9ACF-ED7B2692DE1E}"/>
              </a:ext>
            </a:extLst>
          </p:cNvPr>
          <p:cNvGrpSpPr>
            <a:grpSpLocks/>
          </p:cNvGrpSpPr>
          <p:nvPr/>
        </p:nvGrpSpPr>
        <p:grpSpPr bwMode="auto">
          <a:xfrm>
            <a:off x="5765131" y="3170052"/>
            <a:ext cx="2429382" cy="911181"/>
            <a:chOff x="545458" y="4783771"/>
            <a:chExt cx="2293787" cy="1733798"/>
          </a:xfrm>
          <a:solidFill>
            <a:srgbClr val="F2F4F4"/>
          </a:solidFill>
        </p:grpSpPr>
        <p:sp>
          <p:nvSpPr>
            <p:cNvPr id="32" name="Rounded Rectangle 31">
              <a:extLst>
                <a:ext uri="{FF2B5EF4-FFF2-40B4-BE49-F238E27FC236}">
                  <a16:creationId xmlns:a16="http://schemas.microsoft.com/office/drawing/2014/main" id="{1A2B2D0D-BB49-4345-8D4B-3331E9C9CB1A}"/>
                </a:ext>
              </a:extLst>
            </p:cNvPr>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36" name="Rounded Rectangle 35">
              <a:extLst>
                <a:ext uri="{FF2B5EF4-FFF2-40B4-BE49-F238E27FC236}">
                  <a16:creationId xmlns:a16="http://schemas.microsoft.com/office/drawing/2014/main" id="{76AB8095-01C5-D143-90D9-DF4A2478E848}"/>
                </a:ext>
              </a:extLst>
            </p:cNvPr>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grpSp>
        <p:nvGrpSpPr>
          <p:cNvPr id="37" name="Group 36">
            <a:extLst>
              <a:ext uri="{FF2B5EF4-FFF2-40B4-BE49-F238E27FC236}">
                <a16:creationId xmlns:a16="http://schemas.microsoft.com/office/drawing/2014/main" id="{0D91265A-3C5F-4346-A41A-50B50E97D49F}"/>
              </a:ext>
            </a:extLst>
          </p:cNvPr>
          <p:cNvGrpSpPr/>
          <p:nvPr/>
        </p:nvGrpSpPr>
        <p:grpSpPr>
          <a:xfrm>
            <a:off x="5594966" y="1212867"/>
            <a:ext cx="2772011" cy="3298867"/>
            <a:chOff x="114064" y="1660910"/>
            <a:chExt cx="6133596" cy="3298867"/>
          </a:xfrm>
          <a:noFill/>
        </p:grpSpPr>
        <p:sp>
          <p:nvSpPr>
            <p:cNvPr id="38" name="Rounded Rectangle 37">
              <a:extLst>
                <a:ext uri="{FF2B5EF4-FFF2-40B4-BE49-F238E27FC236}">
                  <a16:creationId xmlns:a16="http://schemas.microsoft.com/office/drawing/2014/main" id="{27BCE69D-2708-3943-86EA-69043EC8CD64}"/>
                </a:ext>
              </a:extLst>
            </p:cNvPr>
            <p:cNvSpPr/>
            <p:nvPr/>
          </p:nvSpPr>
          <p:spPr>
            <a:xfrm>
              <a:off x="114065" y="1660910"/>
              <a:ext cx="6133595" cy="3298867"/>
            </a:xfrm>
            <a:prstGeom prst="roundRect">
              <a:avLst>
                <a:gd name="adj" fmla="val 3668"/>
              </a:avLst>
            </a:prstGeom>
            <a:grp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39" name="Rounded Rectangle 38">
              <a:extLst>
                <a:ext uri="{FF2B5EF4-FFF2-40B4-BE49-F238E27FC236}">
                  <a16:creationId xmlns:a16="http://schemas.microsoft.com/office/drawing/2014/main" id="{BA933544-A302-5B4B-A5AF-B5915367A16C}"/>
                </a:ext>
              </a:extLst>
            </p:cNvPr>
            <p:cNvSpPr/>
            <p:nvPr/>
          </p:nvSpPr>
          <p:spPr>
            <a:xfrm>
              <a:off x="114064" y="4781884"/>
              <a:ext cx="6133595" cy="177893"/>
            </a:xfrm>
            <a:prstGeom prst="roundRect">
              <a:avLst>
                <a:gd name="adj" fmla="val 0"/>
              </a:avLst>
            </a:prstGeom>
            <a:solidFill>
              <a:schemeClr val="bg1">
                <a:lumMod val="85000"/>
              </a:schemeClr>
            </a:solid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VPC – Virtual Private Cloud</a:t>
              </a:r>
            </a:p>
          </p:txBody>
        </p:sp>
      </p:grpSp>
      <p:sp>
        <p:nvSpPr>
          <p:cNvPr id="40" name="Rounded Rectangle 39">
            <a:extLst>
              <a:ext uri="{FF2B5EF4-FFF2-40B4-BE49-F238E27FC236}">
                <a16:creationId xmlns:a16="http://schemas.microsoft.com/office/drawing/2014/main" id="{0AF03238-9280-4442-9DCD-EC872FB284E6}"/>
              </a:ext>
            </a:extLst>
          </p:cNvPr>
          <p:cNvSpPr/>
          <p:nvPr/>
        </p:nvSpPr>
        <p:spPr>
          <a:xfrm>
            <a:off x="5826810" y="1787561"/>
            <a:ext cx="2312195" cy="820216"/>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1" name="Rounded Rectangle 40">
            <a:extLst>
              <a:ext uri="{FF2B5EF4-FFF2-40B4-BE49-F238E27FC236}">
                <a16:creationId xmlns:a16="http://schemas.microsoft.com/office/drawing/2014/main" id="{89D5AB06-B185-3E4A-BEA5-90823A09A07F}"/>
              </a:ext>
            </a:extLst>
          </p:cNvPr>
          <p:cNvSpPr/>
          <p:nvPr/>
        </p:nvSpPr>
        <p:spPr>
          <a:xfrm>
            <a:off x="5826610" y="2433397"/>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Public Subnet</a:t>
            </a:r>
          </a:p>
        </p:txBody>
      </p:sp>
      <p:sp>
        <p:nvSpPr>
          <p:cNvPr id="42" name="Rounded Rectangle 41">
            <a:extLst>
              <a:ext uri="{FF2B5EF4-FFF2-40B4-BE49-F238E27FC236}">
                <a16:creationId xmlns:a16="http://schemas.microsoft.com/office/drawing/2014/main" id="{EAEAF665-7093-7448-AC53-FE2F916C95F6}"/>
              </a:ext>
            </a:extLst>
          </p:cNvPr>
          <p:cNvSpPr/>
          <p:nvPr/>
        </p:nvSpPr>
        <p:spPr>
          <a:xfrm>
            <a:off x="5826810" y="3208145"/>
            <a:ext cx="2312195" cy="820216"/>
          </a:xfrm>
          <a:prstGeom prst="roundRect">
            <a:avLst>
              <a:gd name="adj" fmla="val 9818"/>
            </a:avLst>
          </a:prstGeom>
          <a:noFill/>
          <a:ln w="6350">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3" name="Rounded Rectangle 42">
            <a:extLst>
              <a:ext uri="{FF2B5EF4-FFF2-40B4-BE49-F238E27FC236}">
                <a16:creationId xmlns:a16="http://schemas.microsoft.com/office/drawing/2014/main" id="{1887F203-AD9C-D54A-9C39-DB9B90A637B6}"/>
              </a:ext>
            </a:extLst>
          </p:cNvPr>
          <p:cNvSpPr/>
          <p:nvPr/>
        </p:nvSpPr>
        <p:spPr>
          <a:xfrm>
            <a:off x="5826610" y="3853981"/>
            <a:ext cx="2312195" cy="177893"/>
          </a:xfrm>
          <a:prstGeom prst="roundRect">
            <a:avLst>
              <a:gd name="adj" fmla="val 0"/>
            </a:avLst>
          </a:prstGeom>
          <a:solidFill>
            <a:schemeClr val="bg1">
              <a:lumMod val="85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100" dirty="0">
                <a:solidFill>
                  <a:schemeClr val="tx1"/>
                </a:solidFill>
                <a:latin typeface="Amazon Ember Medium" panose="020B0603020204020204" pitchFamily="34" charset="0"/>
                <a:ea typeface="Amazon Ember Medium" panose="020B0603020204020204" pitchFamily="34" charset="0"/>
                <a:cs typeface="Amazon Ember Medium" panose="020B0603020204020204" pitchFamily="34" charset="0"/>
              </a:rPr>
              <a:t>Private Subnet</a:t>
            </a:r>
          </a:p>
        </p:txBody>
      </p:sp>
      <p:pic>
        <p:nvPicPr>
          <p:cNvPr id="44" name="Picture 43">
            <a:extLst>
              <a:ext uri="{FF2B5EF4-FFF2-40B4-BE49-F238E27FC236}">
                <a16:creationId xmlns:a16="http://schemas.microsoft.com/office/drawing/2014/main" id="{0D82589B-E7E6-2C43-BEEC-BCFC61378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6289" y="1924711"/>
            <a:ext cx="379798" cy="393865"/>
          </a:xfrm>
          <a:prstGeom prst="rect">
            <a:avLst/>
          </a:prstGeom>
        </p:spPr>
      </p:pic>
      <p:graphicFrame>
        <p:nvGraphicFramePr>
          <p:cNvPr id="45" name="Table 44">
            <a:extLst>
              <a:ext uri="{FF2B5EF4-FFF2-40B4-BE49-F238E27FC236}">
                <a16:creationId xmlns:a16="http://schemas.microsoft.com/office/drawing/2014/main" id="{74D8F146-E94B-E040-BFC0-7BDFBF8C1234}"/>
              </a:ext>
            </a:extLst>
          </p:cNvPr>
          <p:cNvGraphicFramePr>
            <a:graphicFrameLocks noGrp="1"/>
          </p:cNvGraphicFramePr>
          <p:nvPr>
            <p:extLst>
              <p:ext uri="{D42A27DB-BD31-4B8C-83A1-F6EECF244321}">
                <p14:modId xmlns:p14="http://schemas.microsoft.com/office/powerpoint/2010/main" val="656615836"/>
              </p:ext>
            </p:extLst>
          </p:nvPr>
        </p:nvGraphicFramePr>
        <p:xfrm>
          <a:off x="658511" y="1845131"/>
          <a:ext cx="4487150" cy="1219200"/>
        </p:xfrm>
        <a:graphic>
          <a:graphicData uri="http://schemas.openxmlformats.org/drawingml/2006/table">
            <a:tbl>
              <a:tblPr bandRow="1">
                <a:tableStyleId>{073A0DAA-6AF3-43AB-8588-CEC1D06C72B9}</a:tableStyleId>
              </a:tblPr>
              <a:tblGrid>
                <a:gridCol w="1219277">
                  <a:extLst>
                    <a:ext uri="{9D8B030D-6E8A-4147-A177-3AD203B41FA5}">
                      <a16:colId xmlns:a16="http://schemas.microsoft.com/office/drawing/2014/main" val="20000"/>
                    </a:ext>
                  </a:extLst>
                </a:gridCol>
                <a:gridCol w="945502">
                  <a:extLst>
                    <a:ext uri="{9D8B030D-6E8A-4147-A177-3AD203B41FA5}">
                      <a16:colId xmlns:a16="http://schemas.microsoft.com/office/drawing/2014/main" val="1091065642"/>
                    </a:ext>
                  </a:extLst>
                </a:gridCol>
                <a:gridCol w="828170">
                  <a:extLst>
                    <a:ext uri="{9D8B030D-6E8A-4147-A177-3AD203B41FA5}">
                      <a16:colId xmlns:a16="http://schemas.microsoft.com/office/drawing/2014/main" val="1385044556"/>
                    </a:ext>
                  </a:extLst>
                </a:gridCol>
                <a:gridCol w="719809">
                  <a:extLst>
                    <a:ext uri="{9D8B030D-6E8A-4147-A177-3AD203B41FA5}">
                      <a16:colId xmlns:a16="http://schemas.microsoft.com/office/drawing/2014/main" val="20001"/>
                    </a:ext>
                  </a:extLst>
                </a:gridCol>
                <a:gridCol w="774392">
                  <a:extLst>
                    <a:ext uri="{9D8B030D-6E8A-4147-A177-3AD203B41FA5}">
                      <a16:colId xmlns:a16="http://schemas.microsoft.com/office/drawing/2014/main" val="20002"/>
                    </a:ext>
                  </a:extLst>
                </a:gridCol>
              </a:tblGrid>
              <a:tr h="134650">
                <a:tc gridSpan="5">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Inbound</a:t>
                      </a:r>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 Network ACL</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hMerge="1">
                  <a:txBody>
                    <a:bodyPr/>
                    <a:lstStyle/>
                    <a:p>
                      <a:endParaRPr lang="en-US"/>
                    </a:p>
                  </a:txBody>
                  <a:tcPr/>
                </a:tc>
                <a:tc hMerge="1">
                  <a:txBody>
                    <a:bodyPr/>
                    <a:lstStyle/>
                    <a:p>
                      <a:endParaRPr lang="en-US"/>
                    </a:p>
                  </a:txBody>
                  <a:tcPr/>
                </a:tc>
                <a:tc hMerge="1">
                  <a:txBody>
                    <a:bodyPr/>
                    <a:lstStyle/>
                    <a:p>
                      <a:endParaRPr lang="en-US" sz="1400" b="0" i="0" dirty="0">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sz="1400" b="0" i="0" dirty="0">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435782"/>
                  </a:ext>
                </a:extLst>
              </a:tr>
              <a:tr h="0">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Source</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Protocol</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L4</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Port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Action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1085050973"/>
                  </a:ext>
                </a:extLst>
              </a:tr>
              <a:tr h="0">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10.0.10.0/0</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TCP</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MySQL</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3306</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rgbClr val="00B050"/>
                          </a:solidFill>
                          <a:latin typeface="Amazon Ember Medium" panose="020B0603020204020204" pitchFamily="34" charset="0"/>
                          <a:ea typeface="Amazon Ember Medium" panose="020B0603020204020204" pitchFamily="34" charset="0"/>
                          <a:cs typeface="Amazon Ember Medium" panose="020B0603020204020204" pitchFamily="34" charset="0"/>
                        </a:rPr>
                        <a:t>Allow</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3558881439"/>
                  </a:ext>
                </a:extLst>
              </a:tr>
              <a:tr h="0">
                <a:tc>
                  <a:txBody>
                    <a:bodyPr/>
                    <a:lstStyle/>
                    <a:p>
                      <a:r>
                        <a:rPr lang="en-US" sz="1400" b="0" i="0" kern="12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kern="12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kern="12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kern="12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rgbClr val="FF0000"/>
                          </a:solidFill>
                          <a:latin typeface="Amazon Ember Medium" panose="020B0603020204020204" pitchFamily="34" charset="0"/>
                          <a:ea typeface="Amazon Ember Medium" panose="020B0603020204020204" pitchFamily="34" charset="0"/>
                          <a:cs typeface="Amazon Ember Medium" panose="020B0603020204020204" pitchFamily="34" charset="0"/>
                        </a:rPr>
                        <a:t>Deny</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2157287896"/>
                  </a:ext>
                </a:extLst>
              </a:tr>
            </a:tbl>
          </a:graphicData>
        </a:graphic>
      </p:graphicFrame>
      <p:sp>
        <p:nvSpPr>
          <p:cNvPr id="46" name="TextBox 45">
            <a:extLst>
              <a:ext uri="{FF2B5EF4-FFF2-40B4-BE49-F238E27FC236}">
                <a16:creationId xmlns:a16="http://schemas.microsoft.com/office/drawing/2014/main" id="{582971DA-8F70-1648-9411-1FD8AB3E5CBB}"/>
              </a:ext>
            </a:extLst>
          </p:cNvPr>
          <p:cNvSpPr txBox="1"/>
          <p:nvPr/>
        </p:nvSpPr>
        <p:spPr>
          <a:xfrm>
            <a:off x="6510526" y="1953613"/>
            <a:ext cx="1544012" cy="369332"/>
          </a:xfrm>
          <a:prstGeom prst="rect">
            <a:avLst/>
          </a:prstGeom>
          <a:noFill/>
        </p:spPr>
        <p:txBody>
          <a:bodyPr wrap="none" rtlCol="0">
            <a:spAutoFit/>
          </a:bodyPr>
          <a:lstStyle/>
          <a:p>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10.0.10.0/24</a:t>
            </a:r>
          </a:p>
        </p:txBody>
      </p:sp>
      <p:sp>
        <p:nvSpPr>
          <p:cNvPr id="47" name="TextBox 46">
            <a:extLst>
              <a:ext uri="{FF2B5EF4-FFF2-40B4-BE49-F238E27FC236}">
                <a16:creationId xmlns:a16="http://schemas.microsoft.com/office/drawing/2014/main" id="{3955EEAF-2C67-7B46-AAC7-774DC6AC0FA3}"/>
              </a:ext>
            </a:extLst>
          </p:cNvPr>
          <p:cNvSpPr txBox="1"/>
          <p:nvPr/>
        </p:nvSpPr>
        <p:spPr>
          <a:xfrm>
            <a:off x="6510526" y="3373286"/>
            <a:ext cx="1544012" cy="369332"/>
          </a:xfrm>
          <a:prstGeom prst="rect">
            <a:avLst/>
          </a:prstGeom>
          <a:noFill/>
        </p:spPr>
        <p:txBody>
          <a:bodyPr wrap="none" rtlCol="0">
            <a:spAutoFit/>
          </a:bodyPr>
          <a:lstStyle/>
          <a:p>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10.0.30.0/24</a:t>
            </a:r>
          </a:p>
        </p:txBody>
      </p:sp>
      <p:pic>
        <p:nvPicPr>
          <p:cNvPr id="48" name="Picture 47">
            <a:extLst>
              <a:ext uri="{FF2B5EF4-FFF2-40B4-BE49-F238E27FC236}">
                <a16:creationId xmlns:a16="http://schemas.microsoft.com/office/drawing/2014/main" id="{6B22D38A-55A6-0B48-90EC-032019AC07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0729" y="3361356"/>
            <a:ext cx="340058" cy="393192"/>
          </a:xfrm>
          <a:prstGeom prst="rect">
            <a:avLst/>
          </a:prstGeom>
        </p:spPr>
      </p:pic>
      <p:graphicFrame>
        <p:nvGraphicFramePr>
          <p:cNvPr id="49" name="Table 48">
            <a:extLst>
              <a:ext uri="{FF2B5EF4-FFF2-40B4-BE49-F238E27FC236}">
                <a16:creationId xmlns:a16="http://schemas.microsoft.com/office/drawing/2014/main" id="{4D1A6B8A-3201-2C40-939E-681D12875950}"/>
              </a:ext>
            </a:extLst>
          </p:cNvPr>
          <p:cNvGraphicFramePr>
            <a:graphicFrameLocks noGrp="1"/>
          </p:cNvGraphicFramePr>
          <p:nvPr>
            <p:extLst>
              <p:ext uri="{D42A27DB-BD31-4B8C-83A1-F6EECF244321}">
                <p14:modId xmlns:p14="http://schemas.microsoft.com/office/powerpoint/2010/main" val="3654565702"/>
              </p:ext>
            </p:extLst>
          </p:nvPr>
        </p:nvGraphicFramePr>
        <p:xfrm>
          <a:off x="658511" y="3253567"/>
          <a:ext cx="4487150" cy="1219200"/>
        </p:xfrm>
        <a:graphic>
          <a:graphicData uri="http://schemas.openxmlformats.org/drawingml/2006/table">
            <a:tbl>
              <a:tblPr bandRow="1">
                <a:tableStyleId>{073A0DAA-6AF3-43AB-8588-CEC1D06C72B9}</a:tableStyleId>
              </a:tblPr>
              <a:tblGrid>
                <a:gridCol w="1219277">
                  <a:extLst>
                    <a:ext uri="{9D8B030D-6E8A-4147-A177-3AD203B41FA5}">
                      <a16:colId xmlns:a16="http://schemas.microsoft.com/office/drawing/2014/main" val="20000"/>
                    </a:ext>
                  </a:extLst>
                </a:gridCol>
                <a:gridCol w="945502">
                  <a:extLst>
                    <a:ext uri="{9D8B030D-6E8A-4147-A177-3AD203B41FA5}">
                      <a16:colId xmlns:a16="http://schemas.microsoft.com/office/drawing/2014/main" val="1091065642"/>
                    </a:ext>
                  </a:extLst>
                </a:gridCol>
                <a:gridCol w="828170">
                  <a:extLst>
                    <a:ext uri="{9D8B030D-6E8A-4147-A177-3AD203B41FA5}">
                      <a16:colId xmlns:a16="http://schemas.microsoft.com/office/drawing/2014/main" val="1385044556"/>
                    </a:ext>
                  </a:extLst>
                </a:gridCol>
                <a:gridCol w="719809">
                  <a:extLst>
                    <a:ext uri="{9D8B030D-6E8A-4147-A177-3AD203B41FA5}">
                      <a16:colId xmlns:a16="http://schemas.microsoft.com/office/drawing/2014/main" val="20001"/>
                    </a:ext>
                  </a:extLst>
                </a:gridCol>
                <a:gridCol w="774392">
                  <a:extLst>
                    <a:ext uri="{9D8B030D-6E8A-4147-A177-3AD203B41FA5}">
                      <a16:colId xmlns:a16="http://schemas.microsoft.com/office/drawing/2014/main" val="20002"/>
                    </a:ext>
                  </a:extLst>
                </a:gridCol>
              </a:tblGrid>
              <a:tr h="134650">
                <a:tc gridSpan="5">
                  <a:txBody>
                    <a:bodyPr/>
                    <a:lstStyle/>
                    <a:p>
                      <a:r>
                        <a:rPr lang="en-US" sz="1400" b="1"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Outbound</a:t>
                      </a:r>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 Network ACL</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hMerge="1">
                  <a:txBody>
                    <a:bodyPr/>
                    <a:lstStyle/>
                    <a:p>
                      <a:endParaRPr lang="en-US"/>
                    </a:p>
                  </a:txBody>
                  <a:tcPr/>
                </a:tc>
                <a:tc hMerge="1">
                  <a:txBody>
                    <a:bodyPr/>
                    <a:lstStyle/>
                    <a:p>
                      <a:endParaRPr lang="en-US"/>
                    </a:p>
                  </a:txBody>
                  <a:tcPr/>
                </a:tc>
                <a:tc hMerge="1">
                  <a:txBody>
                    <a:bodyPr/>
                    <a:lstStyle/>
                    <a:p>
                      <a:endParaRPr lang="en-US" sz="1400" b="0" i="0" dirty="0">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sz="1400" b="0" i="0" dirty="0">
                        <a:latin typeface="Amazon Ember Medium" panose="020B0603020204020204" pitchFamily="34" charset="0"/>
                        <a:ea typeface="Amazon Ember Medium" panose="020B0603020204020204" pitchFamily="34" charset="0"/>
                        <a:cs typeface="Amazon Ember Medium" panose="020B060302020402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435782"/>
                  </a:ext>
                </a:extLst>
              </a:tr>
              <a:tr h="0">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Destination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Protocol</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L4</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Port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Action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1085050973"/>
                  </a:ext>
                </a:extLst>
              </a:tr>
              <a:tr h="0">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10.0.10.0/0</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TCP</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rgbClr val="00B050"/>
                          </a:solidFill>
                          <a:latin typeface="Amazon Ember Medium" panose="020B0603020204020204" pitchFamily="34" charset="0"/>
                          <a:ea typeface="Amazon Ember Medium" panose="020B0603020204020204" pitchFamily="34" charset="0"/>
                          <a:cs typeface="Amazon Ember Medium" panose="020B0603020204020204" pitchFamily="34" charset="0"/>
                        </a:rPr>
                        <a:t>Allow</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3558881439"/>
                  </a:ext>
                </a:extLst>
              </a:tr>
              <a:tr h="0">
                <a:tc>
                  <a:txBody>
                    <a:bodyPr/>
                    <a:lstStyle/>
                    <a:p>
                      <a:r>
                        <a:rPr lang="en-US" sz="1400" b="0" i="0" kern="12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kern="12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kern="12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kern="12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tc>
                  <a:txBody>
                    <a:bodyPr/>
                    <a:lstStyle/>
                    <a:p>
                      <a:r>
                        <a:rPr lang="en-US" sz="1400" b="0" i="0" dirty="0">
                          <a:solidFill>
                            <a:srgbClr val="FF0000"/>
                          </a:solidFill>
                          <a:latin typeface="Amazon Ember Medium" panose="020B0603020204020204" pitchFamily="34" charset="0"/>
                          <a:ea typeface="Amazon Ember Medium" panose="020B0603020204020204" pitchFamily="34" charset="0"/>
                          <a:cs typeface="Amazon Ember Medium" panose="020B0603020204020204" pitchFamily="34" charset="0"/>
                        </a:rPr>
                        <a:t>Deny</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2157287896"/>
                  </a:ext>
                </a:extLst>
              </a:tr>
            </a:tbl>
          </a:graphicData>
        </a:graphic>
      </p:graphicFrame>
      <p:cxnSp>
        <p:nvCxnSpPr>
          <p:cNvPr id="50" name="Straight Connector 49">
            <a:extLst>
              <a:ext uri="{FF2B5EF4-FFF2-40B4-BE49-F238E27FC236}">
                <a16:creationId xmlns:a16="http://schemas.microsoft.com/office/drawing/2014/main" id="{1212FF18-8AD7-B041-98A2-D4B6053028F4}"/>
              </a:ext>
            </a:extLst>
          </p:cNvPr>
          <p:cNvCxnSpPr>
            <a:cxnSpLocks/>
            <a:stCxn id="49" idx="3"/>
          </p:cNvCxnSpPr>
          <p:nvPr/>
        </p:nvCxnSpPr>
        <p:spPr>
          <a:xfrm flipV="1">
            <a:off x="5145661" y="3623877"/>
            <a:ext cx="680949" cy="239290"/>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8AD58A37-37F9-3C41-8FF9-2DD17D6A80EE}"/>
              </a:ext>
            </a:extLst>
          </p:cNvPr>
          <p:cNvGrpSpPr/>
          <p:nvPr/>
        </p:nvGrpSpPr>
        <p:grpSpPr>
          <a:xfrm>
            <a:off x="5885565" y="2628675"/>
            <a:ext cx="1113268" cy="541377"/>
            <a:chOff x="2248497" y="3180205"/>
            <a:chExt cx="1113268" cy="541377"/>
          </a:xfrm>
        </p:grpSpPr>
        <p:sp>
          <p:nvSpPr>
            <p:cNvPr id="52" name="Rounded Rectangle 51">
              <a:extLst>
                <a:ext uri="{FF2B5EF4-FFF2-40B4-BE49-F238E27FC236}">
                  <a16:creationId xmlns:a16="http://schemas.microsoft.com/office/drawing/2014/main" id="{EB950B71-92A3-A24A-96F7-79A506560DBD}"/>
                </a:ext>
              </a:extLst>
            </p:cNvPr>
            <p:cNvSpPr/>
            <p:nvPr/>
          </p:nvSpPr>
          <p:spPr>
            <a:xfrm>
              <a:off x="2248497" y="3262364"/>
              <a:ext cx="1113268" cy="244470"/>
            </a:xfrm>
            <a:prstGeom prst="roundRect">
              <a:avLst/>
            </a:prstGeom>
            <a:solidFill>
              <a:schemeClr val="accent6">
                <a:lumMod val="50000"/>
              </a:schemeClr>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rPr>
                <a:t>TCP 3306</a:t>
              </a:r>
            </a:p>
          </p:txBody>
        </p:sp>
        <p:sp>
          <p:nvSpPr>
            <p:cNvPr id="53" name="Down Arrow 52">
              <a:extLst>
                <a:ext uri="{FF2B5EF4-FFF2-40B4-BE49-F238E27FC236}">
                  <a16:creationId xmlns:a16="http://schemas.microsoft.com/office/drawing/2014/main" id="{7720D12B-7590-E449-AB90-E27427B38107}"/>
                </a:ext>
              </a:extLst>
            </p:cNvPr>
            <p:cNvSpPr/>
            <p:nvPr/>
          </p:nvSpPr>
          <p:spPr>
            <a:xfrm>
              <a:off x="2248497" y="3180205"/>
              <a:ext cx="198061" cy="541377"/>
            </a:xfrm>
            <a:prstGeom prst="downArrow">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grpSp>
      <p:grpSp>
        <p:nvGrpSpPr>
          <p:cNvPr id="54" name="Group 53">
            <a:extLst>
              <a:ext uri="{FF2B5EF4-FFF2-40B4-BE49-F238E27FC236}">
                <a16:creationId xmlns:a16="http://schemas.microsoft.com/office/drawing/2014/main" id="{51854F70-D1C7-C74C-B258-3931DF4FC73A}"/>
              </a:ext>
            </a:extLst>
          </p:cNvPr>
          <p:cNvGrpSpPr/>
          <p:nvPr/>
        </p:nvGrpSpPr>
        <p:grpSpPr>
          <a:xfrm rot="10800000">
            <a:off x="7176252" y="2595059"/>
            <a:ext cx="775723" cy="542890"/>
            <a:chOff x="2248497" y="3081265"/>
            <a:chExt cx="618098" cy="542890"/>
          </a:xfrm>
        </p:grpSpPr>
        <p:sp>
          <p:nvSpPr>
            <p:cNvPr id="55" name="Rounded Rectangle 54">
              <a:extLst>
                <a:ext uri="{FF2B5EF4-FFF2-40B4-BE49-F238E27FC236}">
                  <a16:creationId xmlns:a16="http://schemas.microsoft.com/office/drawing/2014/main" id="{CE97024B-13A2-D649-B3A0-AB8A65A227F2}"/>
                </a:ext>
              </a:extLst>
            </p:cNvPr>
            <p:cNvSpPr/>
            <p:nvPr/>
          </p:nvSpPr>
          <p:spPr>
            <a:xfrm>
              <a:off x="2248497" y="3262364"/>
              <a:ext cx="618098" cy="244470"/>
            </a:xfrm>
            <a:prstGeom prst="roundRect">
              <a:avLst/>
            </a:prstGeom>
            <a:solidFill>
              <a:schemeClr val="accent6">
                <a:lumMod val="50000"/>
              </a:schemeClr>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400" dirty="0">
                <a:solidFill>
                  <a:schemeClr val="bg1"/>
                </a:solidFill>
                <a:latin typeface="Amazon Ember Medium" panose="020B0603020204020204" pitchFamily="34" charset="0"/>
                <a:ea typeface="Amazon Ember Medium" panose="020B0603020204020204" pitchFamily="34" charset="0"/>
                <a:cs typeface="Amazon Ember Medium" panose="020B0603020204020204" pitchFamily="34" charset="0"/>
              </a:endParaRPr>
            </a:p>
          </p:txBody>
        </p:sp>
        <p:sp>
          <p:nvSpPr>
            <p:cNvPr id="56" name="Down Arrow 55">
              <a:extLst>
                <a:ext uri="{FF2B5EF4-FFF2-40B4-BE49-F238E27FC236}">
                  <a16:creationId xmlns:a16="http://schemas.microsoft.com/office/drawing/2014/main" id="{FB4CCCB3-07DC-E948-A3C3-F3DB5BE63DE5}"/>
                </a:ext>
              </a:extLst>
            </p:cNvPr>
            <p:cNvSpPr/>
            <p:nvPr/>
          </p:nvSpPr>
          <p:spPr>
            <a:xfrm>
              <a:off x="2256703" y="3081265"/>
              <a:ext cx="198061" cy="542890"/>
            </a:xfrm>
            <a:prstGeom prst="downArrow">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4">
                    <a:lumMod val="75000"/>
                  </a:schemeClr>
                </a:solidFill>
              </a:endParaRPr>
            </a:p>
          </p:txBody>
        </p:sp>
      </p:grpSp>
      <p:cxnSp>
        <p:nvCxnSpPr>
          <p:cNvPr id="57" name="Straight Connector 56">
            <a:extLst>
              <a:ext uri="{FF2B5EF4-FFF2-40B4-BE49-F238E27FC236}">
                <a16:creationId xmlns:a16="http://schemas.microsoft.com/office/drawing/2014/main" id="{18C31A25-5651-8745-86D5-991902C98BEA}"/>
              </a:ext>
            </a:extLst>
          </p:cNvPr>
          <p:cNvCxnSpPr>
            <a:cxnSpLocks/>
            <a:stCxn id="45" idx="3"/>
            <a:endCxn id="42" idx="1"/>
          </p:cNvCxnSpPr>
          <p:nvPr/>
        </p:nvCxnSpPr>
        <p:spPr>
          <a:xfrm>
            <a:off x="5145661" y="2454731"/>
            <a:ext cx="681149" cy="1163522"/>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58" name="Picture 57">
            <a:extLst>
              <a:ext uri="{FF2B5EF4-FFF2-40B4-BE49-F238E27FC236}">
                <a16:creationId xmlns:a16="http://schemas.microsoft.com/office/drawing/2014/main" id="{F8FAEC60-881E-C541-B1EE-152CE706CA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1000" y="962089"/>
            <a:ext cx="599170" cy="391125"/>
          </a:xfrm>
          <a:prstGeom prst="rect">
            <a:avLst/>
          </a:prstGeom>
        </p:spPr>
      </p:pic>
      <p:sp>
        <p:nvSpPr>
          <p:cNvPr id="3" name="TextBox 2">
            <a:extLst>
              <a:ext uri="{FF2B5EF4-FFF2-40B4-BE49-F238E27FC236}">
                <a16:creationId xmlns:a16="http://schemas.microsoft.com/office/drawing/2014/main" id="{1F8A85D5-2038-2345-B101-6D7503E31BBF}"/>
              </a:ext>
            </a:extLst>
          </p:cNvPr>
          <p:cNvSpPr txBox="1"/>
          <p:nvPr/>
        </p:nvSpPr>
        <p:spPr>
          <a:xfrm>
            <a:off x="7181769" y="2687505"/>
            <a:ext cx="679822" cy="307777"/>
          </a:xfrm>
          <a:prstGeom prst="rect">
            <a:avLst/>
          </a:prstGeom>
          <a:noFill/>
        </p:spPr>
        <p:txBody>
          <a:bodyPr wrap="square" rtlCol="0">
            <a:spAutoFit/>
          </a:bodyPr>
          <a:lstStyle/>
          <a:p>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TCP *</a:t>
            </a:r>
          </a:p>
        </p:txBody>
      </p:sp>
    </p:spTree>
    <p:extLst>
      <p:ext uri="{BB962C8B-B14F-4D97-AF65-F5344CB8AC3E}">
        <p14:creationId xmlns:p14="http://schemas.microsoft.com/office/powerpoint/2010/main" val="3533269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DeckTemplate_AWS</Template>
  <TotalTime>4905</TotalTime>
  <Words>2363</Words>
  <Application>Microsoft Macintosh PowerPoint</Application>
  <PresentationFormat>On-screen Show (16:9)</PresentationFormat>
  <Paragraphs>451</Paragraphs>
  <Slides>32</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Amazon Ember</vt:lpstr>
      <vt:lpstr>Amazon Ember Light</vt:lpstr>
      <vt:lpstr>Amazon Ember Medium</vt:lpstr>
      <vt:lpstr>Amazon Ember Regular</vt:lpstr>
      <vt:lpstr>Arial</vt:lpstr>
      <vt:lpstr>Calibri</vt:lpstr>
      <vt:lpstr>Consolas</vt:lpstr>
      <vt:lpstr>Helvetica Neue</vt:lpstr>
      <vt:lpstr>Lucida Console</vt:lpstr>
      <vt:lpstr>Times New Roman</vt:lpstr>
      <vt:lpstr>DeckTemplate-AWS</vt:lpstr>
      <vt:lpstr>PowerPoint Presentation</vt:lpstr>
      <vt:lpstr>Overview</vt:lpstr>
      <vt:lpstr>PowerPoint Presentation</vt:lpstr>
      <vt:lpstr>Networking Building Blocks Amazon Virtual Private Cloud (VPC)</vt:lpstr>
      <vt:lpstr>Amazon Virtual Private Cloud (VPC)</vt:lpstr>
      <vt:lpstr>Plan your VPC IP space before creating it</vt:lpstr>
      <vt:lpstr>Network Building Blocks Network Control – Security Groups</vt:lpstr>
      <vt:lpstr>Network Building Blocks Network Control – Security Groups</vt:lpstr>
      <vt:lpstr>Network Building Blocks Network Access Control Lists (NACLs)</vt:lpstr>
      <vt:lpstr>Network Building Blocks Network Access Control Lists (NACLs)</vt:lpstr>
      <vt:lpstr>Network Building Blocks Public and Private Subnets – Internet Gateway (IGW)</vt:lpstr>
      <vt:lpstr>Network Building Blocks Network Control – Route Rules</vt:lpstr>
      <vt:lpstr>Network Building Blocks VPC Gateways – Internet Gateway (IGW)</vt:lpstr>
      <vt:lpstr>Network Building Blocks Connecting to Instances – Elastic IP Address</vt:lpstr>
      <vt:lpstr>Network Building Blocks Internet Gateway + Elastic IPs </vt:lpstr>
      <vt:lpstr>Network Building Blocks Connecting to Instances – Load Balancer</vt:lpstr>
      <vt:lpstr>Network Building Blocks NAT Gateway</vt:lpstr>
      <vt:lpstr>Network Building Blocks NAT Gateway</vt:lpstr>
      <vt:lpstr>How to connect to another VPC? VPC Peering </vt:lpstr>
      <vt:lpstr>PowerPoint Presentation</vt:lpstr>
      <vt:lpstr>How to distribute traffic across Instances? Elastic Load Balancing</vt:lpstr>
      <vt:lpstr>How to distribute traffic across Instances? Elastic Load Balancer (ELB) – Classic Load Balancer  </vt:lpstr>
      <vt:lpstr>How to distribute traffic across Instances? ELB - Application Load Balancer </vt:lpstr>
      <vt:lpstr>How to distribute traffic across Instances? ELB - Network Load Balancer </vt:lpstr>
      <vt:lpstr>Elastic Load Balancing Features Comparison </vt:lpstr>
      <vt:lpstr>PowerPoint Presentation</vt:lpstr>
      <vt:lpstr>How to direct traffic to my domain? Route 53</vt:lpstr>
      <vt:lpstr>How to direct traffic to my domain? Route 53</vt:lpstr>
      <vt:lpstr>Route53 </vt:lpstr>
      <vt:lpstr>Route53 Pricing Dimensions </vt:lpstr>
      <vt:lpstr>Route53 Getting Started</vt:lpstr>
      <vt:lpstr>Any Questions?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195</cp:revision>
  <dcterms:created xsi:type="dcterms:W3CDTF">2016-06-17T18:22:10Z</dcterms:created>
  <dcterms:modified xsi:type="dcterms:W3CDTF">2019-05-08T02:49:14Z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