
<file path=[Content_Types].xml><?xml version="1.0" encoding="utf-8"?>
<Types xmlns="http://schemas.openxmlformats.org/package/2006/content-types">
  <Default Extension="png" ContentType="image/png"/>
  <Default Extension="svg" ContentType="image/svg+xml"/>
  <Default Extension="emf" ContentType="image/x-emf"/>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notesMasterIdLst>
    <p:notesMasterId r:id="rId49"/>
  </p:notesMasterIdLst>
  <p:sldIdLst>
    <p:sldId id="285" r:id="rId5"/>
    <p:sldId id="501" r:id="rId6"/>
    <p:sldId id="502" r:id="rId7"/>
    <p:sldId id="503" r:id="rId8"/>
    <p:sldId id="504" r:id="rId9"/>
    <p:sldId id="505" r:id="rId10"/>
    <p:sldId id="650" r:id="rId11"/>
    <p:sldId id="263" r:id="rId12"/>
    <p:sldId id="651" r:id="rId13"/>
    <p:sldId id="507" r:id="rId14"/>
    <p:sldId id="294" r:id="rId15"/>
    <p:sldId id="292" r:id="rId16"/>
    <p:sldId id="510" r:id="rId17"/>
    <p:sldId id="509" r:id="rId18"/>
    <p:sldId id="299" r:id="rId19"/>
    <p:sldId id="418" r:id="rId20"/>
    <p:sldId id="431" r:id="rId21"/>
    <p:sldId id="432" r:id="rId22"/>
    <p:sldId id="308" r:id="rId23"/>
    <p:sldId id="512" r:id="rId24"/>
    <p:sldId id="518" r:id="rId25"/>
    <p:sldId id="519" r:id="rId26"/>
    <p:sldId id="289" r:id="rId27"/>
    <p:sldId id="521" r:id="rId28"/>
    <p:sldId id="522" r:id="rId29"/>
    <p:sldId id="523" r:id="rId30"/>
    <p:sldId id="524" r:id="rId31"/>
    <p:sldId id="525" r:id="rId32"/>
    <p:sldId id="526" r:id="rId33"/>
    <p:sldId id="527" r:id="rId34"/>
    <p:sldId id="528" r:id="rId35"/>
    <p:sldId id="2065" r:id="rId36"/>
    <p:sldId id="2063" r:id="rId37"/>
    <p:sldId id="2391" r:id="rId38"/>
    <p:sldId id="529" r:id="rId39"/>
    <p:sldId id="530" r:id="rId40"/>
    <p:sldId id="645" r:id="rId41"/>
    <p:sldId id="2392" r:id="rId42"/>
    <p:sldId id="647" r:id="rId43"/>
    <p:sldId id="533" r:id="rId44"/>
    <p:sldId id="534" r:id="rId45"/>
    <p:sldId id="535" r:id="rId46"/>
    <p:sldId id="537" r:id="rId47"/>
    <p:sldId id="554"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64C"/>
    <a:srgbClr val="FFE17B"/>
    <a:srgbClr val="595A5D"/>
    <a:srgbClr val="414042"/>
    <a:srgbClr val="DCDCDC"/>
    <a:srgbClr val="4F81BD"/>
    <a:srgbClr val="0C9B2E"/>
    <a:srgbClr val="FFFAD0"/>
    <a:srgbClr val="FFF8AE"/>
    <a:srgbClr val="FEC46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43" autoAdjust="0"/>
    <p:restoredTop sz="75386" autoAdjust="0"/>
  </p:normalViewPr>
  <p:slideViewPr>
    <p:cSldViewPr snapToGrid="0" showGuides="1">
      <p:cViewPr varScale="1">
        <p:scale>
          <a:sx n="110" d="100"/>
          <a:sy n="110" d="100"/>
        </p:scale>
        <p:origin x="888" y="176"/>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commentAuthors" Target="commen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Amazon Ember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Amazon Ember Regular" charset="0"/>
              </a:defRPr>
            </a:lvl1pPr>
          </a:lstStyle>
          <a:p>
            <a:fld id="{0B25AC41-3BEC-9247-8322-91B80C013F2D}" type="datetimeFigureOut">
              <a:rPr lang="en-US" smtClean="0"/>
              <a:pPr/>
              <a:t>5/6/19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Amazon Ember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Amazon Ember Regular" charset="0"/>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b="0" i="0" kern="1200">
        <a:solidFill>
          <a:schemeClr val="tx1"/>
        </a:solidFill>
        <a:latin typeface="Amazon Ember Regular" charset="0"/>
        <a:ea typeface="+mn-ea"/>
        <a:cs typeface="+mn-cs"/>
      </a:defRPr>
    </a:lvl1pPr>
    <a:lvl2pPr marL="457200" algn="l" defTabSz="457200" rtl="0" eaLnBrk="1" latinLnBrk="0" hangingPunct="1">
      <a:defRPr sz="1200" b="0" i="0" kern="1200">
        <a:solidFill>
          <a:schemeClr val="tx1"/>
        </a:solidFill>
        <a:latin typeface="Amazon Ember Regular" charset="0"/>
        <a:ea typeface="+mn-ea"/>
        <a:cs typeface="+mn-cs"/>
      </a:defRPr>
    </a:lvl2pPr>
    <a:lvl3pPr marL="914400" algn="l" defTabSz="457200" rtl="0" eaLnBrk="1" latinLnBrk="0" hangingPunct="1">
      <a:defRPr sz="1200" b="0" i="0" kern="1200">
        <a:solidFill>
          <a:schemeClr val="tx1"/>
        </a:solidFill>
        <a:latin typeface="Amazon Ember Regular" charset="0"/>
        <a:ea typeface="+mn-ea"/>
        <a:cs typeface="+mn-cs"/>
      </a:defRPr>
    </a:lvl3pPr>
    <a:lvl4pPr marL="1371600" algn="l" defTabSz="457200" rtl="0" eaLnBrk="1" latinLnBrk="0" hangingPunct="1">
      <a:defRPr sz="1200" b="0" i="0" kern="1200">
        <a:solidFill>
          <a:schemeClr val="tx1"/>
        </a:solidFill>
        <a:latin typeface="Amazon Ember Regular" charset="0"/>
        <a:ea typeface="+mn-ea"/>
        <a:cs typeface="+mn-cs"/>
      </a:defRPr>
    </a:lvl4pPr>
    <a:lvl5pPr marL="1828800" algn="l" defTabSz="457200" rtl="0" eaLnBrk="1" latinLnBrk="0" hangingPunct="1">
      <a:defRPr sz="1200" b="0" i="0" kern="1200">
        <a:solidFill>
          <a:schemeClr val="tx1"/>
        </a:solidFill>
        <a:latin typeface="Amazon Ember Regular" charset="0"/>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cloud-data-migr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aws.amazon.com/what-is-cloud-storag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a:t>
            </a:fld>
            <a:endParaRPr lang="en-US" dirty="0"/>
          </a:p>
        </p:txBody>
      </p:sp>
    </p:spTree>
    <p:extLst>
      <p:ext uri="{BB962C8B-B14F-4D97-AF65-F5344CB8AC3E}">
        <p14:creationId xmlns:p14="http://schemas.microsoft.com/office/powerpoint/2010/main" val="182929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Amazon</a:t>
            </a:r>
            <a:r>
              <a:rPr lang="en-US" baseline="0" dirty="0"/>
              <a:t> Web Services give you reliable, durable backup storage without the up-front capital expenditures and complex capacity-planning burden of on-premises storage.</a:t>
            </a:r>
            <a:r>
              <a:rPr lang="en-US" dirty="0"/>
              <a:t> Amazon storage services remove the need for complex and time-consuming capacity planning, ongoing negotiations with multiple hardware and software vendors, specialized training, and maintenance of offsite facilities or transportation of storage media to third party offsite locations. </a:t>
            </a:r>
          </a:p>
          <a:p>
            <a:endParaRPr lang="en-US" dirty="0"/>
          </a:p>
          <a:p>
            <a:r>
              <a:rPr lang="en-US" dirty="0"/>
              <a:t>EBS</a:t>
            </a:r>
            <a:r>
              <a:rPr lang="en-US" baseline="0" dirty="0"/>
              <a:t> has 99.99% SLA</a:t>
            </a:r>
          </a:p>
          <a:p>
            <a:r>
              <a:rPr lang="en-US" baseline="0" dirty="0"/>
              <a:t>See https://aws.amazon.com/about-aws/whats-new/2017/11/announcing-an-increased-monthly-service-commitment-for-amazon-ec2/ &amp; https://aws.amazon.com/compute/sla/</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66891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Network device</a:t>
            </a:r>
          </a:p>
          <a:p>
            <a:pPr marL="171450" indent="-171450">
              <a:buFont typeface="Arial" charset="0"/>
              <a:buChar char="•"/>
            </a:pPr>
            <a:r>
              <a:rPr lang="en-US" dirty="0"/>
              <a:t>Data lifecycle is independent from</a:t>
            </a:r>
            <a:r>
              <a:rPr lang="en-US" baseline="0" dirty="0"/>
              <a:t> EC2 instance lifecycle</a:t>
            </a:r>
          </a:p>
          <a:p>
            <a:pPr marL="171450" indent="-171450">
              <a:buFont typeface="Arial" charset="0"/>
              <a:buChar char="•"/>
            </a:pPr>
            <a:r>
              <a:rPr lang="en-US" sz="1600" dirty="0"/>
              <a:t>Each volume is like a hard drive on a physical server</a:t>
            </a:r>
          </a:p>
          <a:p>
            <a:pPr marL="171450" indent="-171450">
              <a:buFont typeface="Arial" charset="0"/>
              <a:buChar char="•"/>
            </a:pPr>
            <a:r>
              <a:rPr lang="en-US" sz="1600" dirty="0"/>
              <a:t>Attach multiple volumes to an EC2 instance, but only one EC2 instance per volume</a:t>
            </a:r>
          </a:p>
          <a:p>
            <a:r>
              <a:rPr lang="en-US" sz="1800" b="0" dirty="0"/>
              <a:t>POSIX-compliant file systems</a:t>
            </a:r>
          </a:p>
          <a:p>
            <a:pPr marL="285750" indent="-285750">
              <a:buFont typeface="Arial" charset="0"/>
              <a:buChar char="•"/>
            </a:pPr>
            <a:r>
              <a:rPr lang="en-US" sz="1600" dirty="0"/>
              <a:t>Virtual disk ideal for: OS boot device; file systems</a:t>
            </a:r>
            <a:endParaRPr lang="en-US" sz="1400" dirty="0"/>
          </a:p>
          <a:p>
            <a:r>
              <a:rPr lang="en-US" sz="1800" b="0" dirty="0"/>
              <a:t>Raw block devices</a:t>
            </a:r>
          </a:p>
          <a:p>
            <a:pPr marL="285750" indent="-285750">
              <a:buFont typeface="Arial" charset="0"/>
              <a:buChar char="•"/>
            </a:pPr>
            <a:r>
              <a:rPr lang="en-US" sz="1800" b="0" dirty="0"/>
              <a:t>I</a:t>
            </a:r>
            <a:r>
              <a:rPr lang="en-US" sz="1600" dirty="0"/>
              <a:t>deal for Databases (Oracle Active Storage Manager)</a:t>
            </a:r>
          </a:p>
          <a:p>
            <a:pPr marL="285750" indent="-285750">
              <a:buFont typeface="Arial" charset="0"/>
              <a:buChar char="•"/>
            </a:pPr>
            <a:r>
              <a:rPr lang="en-US" sz="1600" dirty="0"/>
              <a:t>Other raw block devices</a:t>
            </a:r>
          </a:p>
        </p:txBody>
      </p:sp>
      <p:sp>
        <p:nvSpPr>
          <p:cNvPr id="4" name="Slide Number Placeholder 3"/>
          <p:cNvSpPr>
            <a:spLocks noGrp="1"/>
          </p:cNvSpPr>
          <p:nvPr>
            <p:ph type="sldNum" sz="quarter" idx="10"/>
          </p:nvPr>
        </p:nvSpPr>
        <p:spPr/>
        <p:txBody>
          <a:bodyPr/>
          <a:lstStyle/>
          <a:p>
            <a:fld id="{C7E1BF3D-C76A-4A54-8DEB-C09CC7EBF7CE}" type="slidenum">
              <a:rPr lang="en-US" smtClean="0"/>
              <a:t>14</a:t>
            </a:fld>
            <a:endParaRPr lang="en-US"/>
          </a:p>
        </p:txBody>
      </p:sp>
    </p:spTree>
    <p:extLst>
      <p:ext uri="{BB962C8B-B14F-4D97-AF65-F5344CB8AC3E}">
        <p14:creationId xmlns:p14="http://schemas.microsoft.com/office/powerpoint/2010/main" val="1038284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81280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3815005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81280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125916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 size is capped at 256 KiB for SSD volumes and 1,024 KiB for HDD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17</a:t>
            </a:fld>
            <a:endParaRPr lang="en-US" dirty="0"/>
          </a:p>
        </p:txBody>
      </p:sp>
    </p:spTree>
    <p:extLst>
      <p:ext uri="{BB962C8B-B14F-4D97-AF65-F5344CB8AC3E}">
        <p14:creationId xmlns:p14="http://schemas.microsoft.com/office/powerpoint/2010/main" val="1742077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charset="0"/>
              <a:buChar char="•"/>
            </a:pPr>
            <a:r>
              <a:rPr lang="en-US" dirty="0"/>
              <a:t>I/O size is capped at 256 KiB for SSD volumes and 1,024 KiB for HDD</a:t>
            </a:r>
          </a:p>
        </p:txBody>
      </p:sp>
      <p:sp>
        <p:nvSpPr>
          <p:cNvPr id="4" name="Slide Number Placeholder 3"/>
          <p:cNvSpPr>
            <a:spLocks noGrp="1"/>
          </p:cNvSpPr>
          <p:nvPr>
            <p:ph type="sldNum" sz="quarter" idx="10"/>
          </p:nvPr>
        </p:nvSpPr>
        <p:spPr/>
        <p:txBody>
          <a:bodyPr/>
          <a:lstStyle/>
          <a:p>
            <a:fld id="{69C3F2ED-74C5-7D4F-8560-0CC253E9A436}" type="slidenum">
              <a:rPr lang="en-US" smtClean="0"/>
              <a:pPr/>
              <a:t>18</a:t>
            </a:fld>
            <a:endParaRPr lang="en-US" dirty="0"/>
          </a:p>
        </p:txBody>
      </p:sp>
    </p:spTree>
    <p:extLst>
      <p:ext uri="{BB962C8B-B14F-4D97-AF65-F5344CB8AC3E}">
        <p14:creationId xmlns:p14="http://schemas.microsoft.com/office/powerpoint/2010/main" val="32006004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19</a:t>
            </a:fld>
            <a:endParaRPr lang="en-US" dirty="0"/>
          </a:p>
        </p:txBody>
      </p:sp>
    </p:spTree>
    <p:extLst>
      <p:ext uri="{BB962C8B-B14F-4D97-AF65-F5344CB8AC3E}">
        <p14:creationId xmlns:p14="http://schemas.microsoft.com/office/powerpoint/2010/main" val="40770017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EBS standard volumes as “best effort” and PIOPs as providing consistent performance.</a:t>
            </a:r>
            <a:r>
              <a:rPr lang="en-US" baseline="0" dirty="0"/>
              <a:t>  Mention how the most predictable performance will come by using EBS-Optimized instances to obtain dedicated storage throughput.</a:t>
            </a:r>
          </a:p>
          <a:p>
            <a:endParaRPr lang="en-US" baseline="0" dirty="0"/>
          </a:p>
          <a:p>
            <a:r>
              <a:rPr lang="en-US" baseline="0" dirty="0"/>
              <a:t>Chart on the left describes the expected throughput and max expected 16K IOPs for various instance sizes.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20</a:t>
            </a:fld>
            <a:endParaRPr lang="en-US" dirty="0"/>
          </a:p>
        </p:txBody>
      </p:sp>
    </p:spTree>
    <p:extLst>
      <p:ext uri="{BB962C8B-B14F-4D97-AF65-F5344CB8AC3E}">
        <p14:creationId xmlns:p14="http://schemas.microsoft.com/office/powerpoint/2010/main" val="12652999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Describe how EBS snapshots</a:t>
            </a:r>
            <a:r>
              <a:rPr lang="en-US" baseline="0" dirty="0"/>
              <a:t> work.</a:t>
            </a:r>
            <a:endParaRPr lang="en-US" dirty="0"/>
          </a:p>
        </p:txBody>
      </p:sp>
      <p:sp>
        <p:nvSpPr>
          <p:cNvPr id="4" name="Slide Number Placeholder 3"/>
          <p:cNvSpPr>
            <a:spLocks noGrp="1"/>
          </p:cNvSpPr>
          <p:nvPr>
            <p:ph type="sldNum" sz="quarter" idx="10"/>
          </p:nvPr>
        </p:nvSpPr>
        <p:spPr/>
        <p:txBody>
          <a:bodyPr/>
          <a:lstStyle/>
          <a:p>
            <a:fld id="{B6F24280-34F6-46AD-AD08-FCF5033AE540}" type="slidenum">
              <a:rPr lang="en-US" smtClean="0"/>
              <a:pPr/>
              <a:t>21</a:t>
            </a:fld>
            <a:endParaRPr lang="en-US"/>
          </a:p>
        </p:txBody>
      </p:sp>
    </p:spTree>
    <p:extLst>
      <p:ext uri="{BB962C8B-B14F-4D97-AF65-F5344CB8AC3E}">
        <p14:creationId xmlns:p14="http://schemas.microsoft.com/office/powerpoint/2010/main" val="802660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how snapshots are differential,</a:t>
            </a:r>
            <a:r>
              <a:rPr lang="en-US" baseline="0" dirty="0"/>
              <a:t> but allow a full recovery from any individual snapshot based on this three snapshot scenario.</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659118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session</a:t>
            </a:r>
          </a:p>
        </p:txBody>
      </p:sp>
      <p:sp>
        <p:nvSpPr>
          <p:cNvPr id="4" name="Slide Number Placeholder 3"/>
          <p:cNvSpPr>
            <a:spLocks noGrp="1"/>
          </p:cNvSpPr>
          <p:nvPr>
            <p:ph type="sldNum" sz="quarter" idx="10"/>
          </p:nvPr>
        </p:nvSpPr>
        <p:spPr/>
        <p:txBody>
          <a:bodyPr/>
          <a:lstStyle/>
          <a:p>
            <a:fld id="{69C3F2ED-74C5-7D4F-8560-0CC253E9A436}" type="slidenum">
              <a:rPr lang="en-US" smtClean="0"/>
              <a:pPr/>
              <a:t>2</a:t>
            </a:fld>
            <a:endParaRPr lang="en-US" dirty="0"/>
          </a:p>
        </p:txBody>
      </p:sp>
    </p:spTree>
    <p:extLst>
      <p:ext uri="{BB962C8B-B14F-4D97-AF65-F5344CB8AC3E}">
        <p14:creationId xmlns:p14="http://schemas.microsoft.com/office/powerpoint/2010/main" val="1645200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462177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Free with your EC2 Instance</a:t>
            </a:r>
          </a:p>
          <a:p>
            <a:pPr lvl="1"/>
            <a:r>
              <a:rPr lang="en-US" sz="1600" dirty="0"/>
              <a:t>SAS and SSD options</a:t>
            </a:r>
          </a:p>
          <a:p>
            <a:pPr lvl="1"/>
            <a:r>
              <a:rPr lang="en-US" sz="1600" dirty="0"/>
              <a:t>Size/type based on instance type</a:t>
            </a:r>
          </a:p>
          <a:p>
            <a:r>
              <a:rPr lang="en-US" sz="2000" dirty="0"/>
              <a:t>Zero Network Overhead; local, direct attached resource.</a:t>
            </a:r>
          </a:p>
          <a:p>
            <a:r>
              <a:rPr lang="en-US" sz="2000" dirty="0"/>
              <a:t>Consistent performance for sequential reads and writes</a:t>
            </a:r>
          </a:p>
          <a:p>
            <a:r>
              <a:rPr lang="en-US" sz="2000" dirty="0"/>
              <a:t>Volatile</a:t>
            </a:r>
          </a:p>
          <a:p>
            <a:endParaRPr lang="en-US" sz="2000" dirty="0"/>
          </a:p>
          <a:p>
            <a:r>
              <a:rPr lang="en-US" sz="2000" dirty="0"/>
              <a:t>Currently (09/22/2015) in Preview mode</a:t>
            </a:r>
          </a:p>
        </p:txBody>
      </p:sp>
      <p:sp>
        <p:nvSpPr>
          <p:cNvPr id="4" name="Slide Number Placeholder 3"/>
          <p:cNvSpPr>
            <a:spLocks noGrp="1"/>
          </p:cNvSpPr>
          <p:nvPr>
            <p:ph type="sldNum" sz="quarter" idx="10"/>
          </p:nvPr>
        </p:nvSpPr>
        <p:spPr/>
        <p:txBody>
          <a:bodyPr/>
          <a:lstStyle/>
          <a:p>
            <a:fld id="{2C3FD2F0-E9DC-A545-A678-316BC35A81C8}" type="slidenum">
              <a:rPr lang="en-US" smtClean="0"/>
              <a:t>25</a:t>
            </a:fld>
            <a:endParaRPr lang="en-US"/>
          </a:p>
        </p:txBody>
      </p:sp>
    </p:spTree>
    <p:extLst>
      <p:ext uri="{BB962C8B-B14F-4D97-AF65-F5344CB8AC3E}">
        <p14:creationId xmlns:p14="http://schemas.microsoft.com/office/powerpoint/2010/main" val="275732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defRP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1282762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14821805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28</a:t>
            </a:fld>
            <a:endParaRPr lang="en-US" dirty="0"/>
          </a:p>
        </p:txBody>
      </p:sp>
    </p:spTree>
    <p:extLst>
      <p:ext uri="{BB962C8B-B14F-4D97-AF65-F5344CB8AC3E}">
        <p14:creationId xmlns:p14="http://schemas.microsoft.com/office/powerpoint/2010/main" val="210775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29</a:t>
            </a:fld>
            <a:endParaRPr lang="en-US" dirty="0"/>
          </a:p>
        </p:txBody>
      </p:sp>
    </p:spTree>
    <p:extLst>
      <p:ext uri="{BB962C8B-B14F-4D97-AF65-F5344CB8AC3E}">
        <p14:creationId xmlns:p14="http://schemas.microsoft.com/office/powerpoint/2010/main" val="1232046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30</a:t>
            </a:fld>
            <a:endParaRPr lang="en-US" dirty="0"/>
          </a:p>
        </p:txBody>
      </p:sp>
    </p:spTree>
    <p:extLst>
      <p:ext uri="{BB962C8B-B14F-4D97-AF65-F5344CB8AC3E}">
        <p14:creationId xmlns:p14="http://schemas.microsoft.com/office/powerpoint/2010/main" val="9268252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Describe how</a:t>
            </a:r>
            <a:r>
              <a:rPr lang="en-US" baseline="0" dirty="0"/>
              <a:t> EFS works</a:t>
            </a:r>
            <a:endParaRPr lang="en-US" dirty="0"/>
          </a:p>
        </p:txBody>
      </p:sp>
      <p:sp>
        <p:nvSpPr>
          <p:cNvPr id="4" name="Slide Number Placeholder 3"/>
          <p:cNvSpPr>
            <a:spLocks noGrp="1"/>
          </p:cNvSpPr>
          <p:nvPr>
            <p:ph type="sldNum" sz="quarter" idx="10"/>
          </p:nvPr>
        </p:nvSpPr>
        <p:spPr/>
        <p:txBody>
          <a:bodyPr/>
          <a:lstStyle/>
          <a:p>
            <a:fld id="{B6F24280-34F6-46AD-AD08-FCF5033AE540}" type="slidenum">
              <a:rPr lang="en-US" smtClean="0"/>
              <a:pPr/>
              <a:t>31</a:t>
            </a:fld>
            <a:endParaRPr lang="en-US"/>
          </a:p>
        </p:txBody>
      </p:sp>
    </p:spTree>
    <p:extLst>
      <p:ext uri="{BB962C8B-B14F-4D97-AF65-F5344CB8AC3E}">
        <p14:creationId xmlns:p14="http://schemas.microsoft.com/office/powerpoint/2010/main" val="8131941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3119323"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j-lt"/>
                <a:ea typeface="+mn-ea"/>
                <a:cs typeface="+mn-cs"/>
              </a:rPr>
              <a:t>What we decided</a:t>
            </a:r>
            <a:r>
              <a:rPr lang="en-US" sz="1200" b="0" kern="1200" baseline="0" dirty="0">
                <a:solidFill>
                  <a:schemeClr val="tx1"/>
                </a:solidFill>
                <a:effectLst/>
                <a:latin typeface="+mj-lt"/>
                <a:ea typeface="+mn-ea"/>
                <a:cs typeface="+mn-cs"/>
              </a:rPr>
              <a:t> to deliver were Windows file systems – built on fully managed </a:t>
            </a:r>
            <a:r>
              <a:rPr lang="en-US" sz="1200" kern="1200" dirty="0">
                <a:solidFill>
                  <a:schemeClr val="tx1"/>
                </a:solidFill>
                <a:effectLst/>
                <a:latin typeface="+mj-lt"/>
                <a:ea typeface="+mn-ea"/>
                <a:cs typeface="+mn-cs"/>
              </a:rPr>
              <a:t>Windows Servers</a:t>
            </a:r>
          </a:p>
          <a:p>
            <a:pPr marL="0" marR="0" lvl="0" indent="0" algn="l" defTabSz="3119323"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j-lt"/>
              <a:ea typeface="+mn-ea"/>
              <a:cs typeface="+mn-cs"/>
            </a:endParaRPr>
          </a:p>
          <a:p>
            <a:pPr marL="0" marR="0" lvl="0" indent="0" algn="l" defTabSz="3119323"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j-lt"/>
                <a:ea typeface="+mn-ea"/>
                <a:cs typeface="+mn-cs"/>
              </a:rPr>
              <a:t>And</a:t>
            </a:r>
            <a:r>
              <a:rPr lang="en-US" sz="1200" kern="1200" baseline="0" dirty="0">
                <a:solidFill>
                  <a:schemeClr val="tx1"/>
                </a:solidFill>
                <a:effectLst/>
                <a:latin typeface="+mj-lt"/>
                <a:ea typeface="+mn-ea"/>
                <a:cs typeface="+mn-cs"/>
              </a:rPr>
              <a:t> integrated richly with other AWS services</a:t>
            </a:r>
            <a:endParaRPr lang="en-US" sz="1200" kern="1200" dirty="0">
              <a:solidFill>
                <a:schemeClr val="tx1"/>
              </a:solidFill>
              <a:effectLst/>
              <a:latin typeface="+mj-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9ABB59-EE4D-574C-990E-8A867D5670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90939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4313" indent="-214313" defTabSz="685730">
              <a:lnSpc>
                <a:spcPct val="150000"/>
              </a:lnSpc>
              <a:spcBef>
                <a:spcPts val="0"/>
              </a:spcBef>
              <a:buFont typeface="Arial" panose="020B0604020202020204" pitchFamily="34" charset="0"/>
              <a:buChar char="•"/>
            </a:pPr>
            <a:r>
              <a:rPr lang="en-US" sz="1200" kern="1200" dirty="0">
                <a:solidFill>
                  <a:schemeClr val="tx1"/>
                </a:solidFill>
                <a:effectLst/>
                <a:latin typeface="+mj-lt"/>
                <a:ea typeface="+mn-ea"/>
                <a:cs typeface="+mn-cs"/>
              </a:rPr>
              <a:t>Built on Windows Server, you get native Windows file storage, delivering the compatibility, features, and performance needed to run Windows applications.</a:t>
            </a:r>
          </a:p>
          <a:p>
            <a:pPr marL="214313" indent="-214313" defTabSz="685730">
              <a:lnSpc>
                <a:spcPct val="150000"/>
              </a:lnSpc>
              <a:spcBef>
                <a:spcPts val="0"/>
              </a:spcBef>
              <a:buFont typeface="Arial" panose="020B0604020202020204" pitchFamily="34" charset="0"/>
              <a:buChar char="•"/>
            </a:pPr>
            <a:r>
              <a:rPr lang="en-US" sz="1200" kern="1200" dirty="0">
                <a:solidFill>
                  <a:schemeClr val="tx1"/>
                </a:solidFill>
                <a:effectLst/>
                <a:latin typeface="+mj-lt"/>
                <a:ea typeface="+mn-ea"/>
                <a:cs typeface="+mn-cs"/>
              </a:rPr>
              <a:t>Provides NTFS file systems that can be accessed from up to thousands of compute instances using the SMB protocol.</a:t>
            </a:r>
          </a:p>
          <a:p>
            <a:pPr marL="214313" marR="0" lvl="0" indent="-214313" algn="l" defTabSz="68573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b="0" i="0" kern="1200" dirty="0">
                <a:solidFill>
                  <a:schemeClr val="tx1"/>
                </a:solidFill>
                <a:effectLst/>
                <a:latin typeface="+mj-lt"/>
                <a:ea typeface="+mn-ea"/>
                <a:cs typeface="+mn-cs"/>
              </a:rPr>
              <a:t>Fully supports key</a:t>
            </a:r>
            <a:r>
              <a:rPr lang="en-US" sz="1200" b="0" i="0" kern="1200" baseline="0" dirty="0">
                <a:solidFill>
                  <a:schemeClr val="tx1"/>
                </a:solidFill>
                <a:effectLst/>
                <a:latin typeface="+mj-lt"/>
                <a:ea typeface="+mn-ea"/>
                <a:cs typeface="+mn-cs"/>
              </a:rPr>
              <a:t> NTFS file system features, including what other solutions commonly don’t support, like </a:t>
            </a:r>
            <a:r>
              <a:rPr lang="en-US" sz="1200" b="0" i="0" kern="1200" dirty="0">
                <a:solidFill>
                  <a:schemeClr val="tx1"/>
                </a:solidFill>
                <a:effectLst/>
                <a:latin typeface="+mj-lt"/>
                <a:ea typeface="+mn-ea"/>
                <a:cs typeface="+mn-cs"/>
              </a:rPr>
              <a:t>extended attributes, file change notifications, alternate data streams, hard links, soft links</a:t>
            </a:r>
            <a:endParaRPr lang="en-US" sz="1200" kern="1200" dirty="0">
              <a:solidFill>
                <a:schemeClr val="tx1"/>
              </a:solidFill>
              <a:effectLst/>
              <a:latin typeface="+mj-lt"/>
              <a:ea typeface="+mn-ea"/>
              <a:cs typeface="+mn-cs"/>
            </a:endParaRPr>
          </a:p>
          <a:p>
            <a:pPr marL="214313" marR="0" lvl="0" indent="-214313" algn="l" defTabSz="68573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600" dirty="0">
                <a:latin typeface="Amazon Ember" panose="020B0603020204020204" pitchFamily="34" charset="0"/>
                <a:ea typeface="Amazon Ember" panose="020B0603020204020204" pitchFamily="34" charset="0"/>
                <a:cs typeface="Amazon Ember" panose="020B0603020204020204" pitchFamily="34" charset="0"/>
              </a:rPr>
              <a:t>Fully supports SMB 3.1.1</a:t>
            </a:r>
            <a:r>
              <a:rPr lang="en-US" sz="1600" baseline="0" dirty="0">
                <a:latin typeface="Amazon Ember" panose="020B0603020204020204" pitchFamily="34" charset="0"/>
                <a:ea typeface="Amazon Ember" panose="020B0603020204020204" pitchFamily="34" charset="0"/>
                <a:cs typeface="Amazon Ember" panose="020B0603020204020204" pitchFamily="34" charset="0"/>
              </a:rPr>
              <a:t> </a:t>
            </a:r>
            <a:r>
              <a:rPr lang="en-US" sz="1200" dirty="0">
                <a:latin typeface="Amazon Ember" panose="020B0603020204020204" pitchFamily="34" charset="0"/>
                <a:ea typeface="Amazon Ember" panose="020B0603020204020204" pitchFamily="34" charset="0"/>
                <a:cs typeface="Amazon Ember" panose="020B0603020204020204" pitchFamily="34" charset="0"/>
              </a:rPr>
              <a:t>(backwards compatible with all SMB 2.0+ clients)</a:t>
            </a:r>
            <a:endParaRPr lang="en-US" sz="1200" kern="1200" dirty="0">
              <a:solidFill>
                <a:schemeClr val="tx1"/>
              </a:solidFill>
              <a:effectLst/>
              <a:latin typeface="+mj-lt"/>
              <a:ea typeface="+mn-ea"/>
              <a:cs typeface="+mn-cs"/>
            </a:endParaRPr>
          </a:p>
          <a:p>
            <a:pPr marL="214313" indent="-214313" defTabSz="685730">
              <a:lnSpc>
                <a:spcPct val="150000"/>
              </a:lnSpc>
              <a:spcBef>
                <a:spcPts val="0"/>
              </a:spcBef>
              <a:buFont typeface="Arial" panose="020B0604020202020204" pitchFamily="34" charset="0"/>
              <a:buChar char="•"/>
            </a:pPr>
            <a:r>
              <a:rPr lang="en-US" sz="1200" b="0" i="0" kern="1200" dirty="0">
                <a:solidFill>
                  <a:schemeClr val="tx1"/>
                </a:solidFill>
                <a:effectLst/>
                <a:latin typeface="+mj-lt"/>
                <a:ea typeface="+mn-ea"/>
                <a:cs typeface="+mn-cs"/>
              </a:rPr>
              <a:t>SMB performance features like SMB multichannel (a single client can establish multiple TCP connections to drive higher throughput) and SMB directory leasing (a client can own the cache for a particular directory)</a:t>
            </a:r>
          </a:p>
          <a:p>
            <a:pPr marL="214313" marR="0" lvl="0" indent="-214313" algn="l" defTabSz="68573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j-lt"/>
                <a:ea typeface="+mn-ea"/>
                <a:cs typeface="+mn-cs"/>
              </a:rPr>
              <a:t>Amazon </a:t>
            </a:r>
            <a:r>
              <a:rPr lang="en-US" sz="1200" kern="1200" dirty="0" err="1">
                <a:solidFill>
                  <a:schemeClr val="tx1"/>
                </a:solidFill>
                <a:effectLst/>
                <a:latin typeface="+mj-lt"/>
                <a:ea typeface="+mn-ea"/>
                <a:cs typeface="+mn-cs"/>
              </a:rPr>
              <a:t>FSx</a:t>
            </a:r>
            <a:r>
              <a:rPr lang="en-US" sz="1200" kern="1200" dirty="0">
                <a:solidFill>
                  <a:schemeClr val="tx1"/>
                </a:solidFill>
                <a:effectLst/>
                <a:latin typeface="+mj-lt"/>
                <a:ea typeface="+mn-ea"/>
                <a:cs typeface="+mn-cs"/>
              </a:rPr>
              <a:t> works with Microsoft Active Directory (AD) to integrate your file system with your Windows environments, </a:t>
            </a:r>
            <a:r>
              <a:rPr lang="en-US" sz="1200" b="0" i="0" kern="1200" dirty="0">
                <a:solidFill>
                  <a:schemeClr val="tx1"/>
                </a:solidFill>
                <a:effectLst/>
                <a:latin typeface="+mj-lt"/>
                <a:ea typeface="+mn-ea"/>
                <a:cs typeface="+mn-cs"/>
              </a:rPr>
              <a:t>including trust relationships with on-</a:t>
            </a:r>
            <a:r>
              <a:rPr lang="en-US" sz="1200" b="0" i="0" kern="1200" dirty="0" err="1">
                <a:solidFill>
                  <a:schemeClr val="tx1"/>
                </a:solidFill>
                <a:effectLst/>
                <a:latin typeface="+mj-lt"/>
                <a:ea typeface="+mn-ea"/>
                <a:cs typeface="+mn-cs"/>
              </a:rPr>
              <a:t>prem</a:t>
            </a:r>
            <a:r>
              <a:rPr lang="en-US" sz="1200" b="0" i="0" kern="1200" dirty="0">
                <a:solidFill>
                  <a:schemeClr val="tx1"/>
                </a:solidFill>
                <a:effectLst/>
                <a:latin typeface="+mj-lt"/>
                <a:ea typeface="+mn-ea"/>
                <a:cs typeface="+mn-cs"/>
              </a:rPr>
              <a:t> ADs</a:t>
            </a:r>
            <a:endParaRPr lang="en-US" sz="1200" kern="1200" dirty="0">
              <a:solidFill>
                <a:schemeClr val="tx1"/>
              </a:solidFill>
              <a:effectLst/>
              <a:latin typeface="+mj-lt"/>
              <a:ea typeface="+mn-ea"/>
              <a:cs typeface="+mn-cs"/>
            </a:endParaRPr>
          </a:p>
          <a:p>
            <a:pPr marL="214313" indent="-214313" defTabSz="685730">
              <a:lnSpc>
                <a:spcPct val="150000"/>
              </a:lnSpc>
              <a:spcBef>
                <a:spcPts val="0"/>
              </a:spcBef>
              <a:buFont typeface="Arial" panose="020B0604020202020204" pitchFamily="34" charset="0"/>
              <a:buChar char="•"/>
            </a:pPr>
            <a:r>
              <a:rPr lang="en-US" sz="1200" kern="1200" dirty="0">
                <a:solidFill>
                  <a:schemeClr val="tx1"/>
                </a:solidFill>
                <a:effectLst/>
                <a:latin typeface="+mj-lt"/>
                <a:ea typeface="+mn-ea"/>
                <a:cs typeface="+mn-cs"/>
              </a:rPr>
              <a:t>It supports the use of Distributed File System (DFS) Replication to enable multi-AZ deployments,</a:t>
            </a:r>
            <a:r>
              <a:rPr lang="en-US" sz="1200" kern="1200" baseline="0" dirty="0">
                <a:solidFill>
                  <a:schemeClr val="tx1"/>
                </a:solidFill>
                <a:effectLst/>
                <a:latin typeface="+mj-lt"/>
                <a:ea typeface="+mn-ea"/>
                <a:cs typeface="+mn-cs"/>
              </a:rPr>
              <a:t> and DFS Namespaces to enable namespaces that can span across many file servers</a:t>
            </a: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9ABB59-EE4D-574C-990E-8A867D5670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594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5297967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gradFill>
                  <a:gsLst>
                    <a:gs pos="2917">
                      <a:schemeClr val="tx1"/>
                    </a:gs>
                    <a:gs pos="30000">
                      <a:schemeClr val="tx1"/>
                    </a:gs>
                  </a:gsLst>
                  <a:lin ang="5400000" scaled="0"/>
                </a:gradFill>
              </a:rPr>
              <a:t>Built on high-performance SSD storage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Provides high throughout and IOPS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Up to 2 GB/s of throughput and hundreds of thousands of IOPS per file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Up</a:t>
            </a:r>
            <a:r>
              <a:rPr lang="en-US" sz="1200" baseline="0" dirty="0">
                <a:gradFill>
                  <a:gsLst>
                    <a:gs pos="2917">
                      <a:schemeClr val="tx1"/>
                    </a:gs>
                    <a:gs pos="30000">
                      <a:schemeClr val="tx1"/>
                    </a:gs>
                  </a:gsLst>
                  <a:lin ang="5400000" scaled="0"/>
                </a:gradFill>
              </a:rPr>
              <a:t> </a:t>
            </a:r>
            <a:r>
              <a:rPr lang="en-US" sz="1200" dirty="0">
                <a:gradFill>
                  <a:gsLst>
                    <a:gs pos="2917">
                      <a:schemeClr val="tx1"/>
                    </a:gs>
                    <a:gs pos="30000">
                      <a:schemeClr val="tx1"/>
                    </a:gs>
                  </a:gsLst>
                  <a:lin ang="5400000" scaled="0"/>
                </a:gradFill>
              </a:rPr>
              <a:t>to tens of GB/s of throughput and hundreds of thousands of IOPS using DFS Namespaces across file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gradFill>
                  <a:gsLst>
                    <a:gs pos="2917">
                      <a:schemeClr val="tx1"/>
                    </a:gs>
                    <a:gs pos="30000">
                      <a:schemeClr val="tx1"/>
                    </a:gs>
                  </a:gsLst>
                  <a:lin ang="5400000" scaled="0"/>
                </a:gradFill>
              </a:rPr>
              <a:t>Choose throughput independent</a:t>
            </a:r>
            <a:r>
              <a:rPr lang="en-US" sz="1200" baseline="0" dirty="0">
                <a:gradFill>
                  <a:gsLst>
                    <a:gs pos="2917">
                      <a:schemeClr val="tx1"/>
                    </a:gs>
                    <a:gs pos="30000">
                      <a:schemeClr val="tx1"/>
                    </a:gs>
                  </a:gsLst>
                  <a:lin ang="5400000" scaled="0"/>
                </a:gradFill>
              </a:rPr>
              <a:t> of storage size – allows you to really cater the price/performance ratio to your application’s needs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aseline="0" dirty="0">
                <a:gradFill>
                  <a:gsLst>
                    <a:gs pos="2917">
                      <a:schemeClr val="tx1"/>
                    </a:gs>
                    <a:gs pos="30000">
                      <a:schemeClr val="tx1"/>
                    </a:gs>
                  </a:gsLst>
                  <a:lin ang="5400000" scaled="0"/>
                </a:gradFill>
              </a:rPr>
              <a:t>Highly consistent, sub-millisecond latencies</a:t>
            </a:r>
            <a:endParaRPr lang="en-US" sz="1200" dirty="0">
              <a:gradFill>
                <a:gsLst>
                  <a:gs pos="2917">
                    <a:schemeClr val="tx1"/>
                  </a:gs>
                  <a:gs pos="30000">
                    <a:schemeClr val="tx1"/>
                  </a:gs>
                </a:gsLst>
                <a:lin ang="5400000" scaled="0"/>
              </a:gradFill>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C9ABB59-EE4D-574C-990E-8A867D5670B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00040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 Nines of durability:</a:t>
            </a:r>
            <a:r>
              <a:rPr lang="en-US" baseline="0" dirty="0"/>
              <a:t> 99.999999999%</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19197281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chief information security officer (</a:t>
            </a:r>
            <a:r>
              <a:rPr lang="en-US" sz="1200" b="1" i="0" kern="1200" dirty="0">
                <a:solidFill>
                  <a:schemeClr val="tx1"/>
                </a:solidFill>
                <a:effectLst/>
                <a:latin typeface="+mn-lt"/>
                <a:ea typeface="+mn-ea"/>
                <a:cs typeface="+mn-cs"/>
              </a:rPr>
              <a:t>CISO</a:t>
            </a:r>
            <a:r>
              <a:rPr lang="en-US" sz="1200" b="0" i="0" kern="1200" dirty="0">
                <a:solidFill>
                  <a:schemeClr val="tx1"/>
                </a:solidFill>
                <a:effectLst/>
                <a:latin typeface="+mn-lt"/>
                <a:ea typeface="+mn-ea"/>
                <a:cs typeface="+mn-cs"/>
              </a:rPr>
              <a:t>) is the senior-level executive within an organization responsible for establishing and maintaining the enterprise vision, strategy, and program to ensure information assets and technologies are adequately protected.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On-demand analytics: RedShift Spectrum, </a:t>
            </a:r>
            <a:r>
              <a:rPr lang="en-US" sz="1200" b="0" i="0" kern="1200" dirty="0" err="1">
                <a:solidFill>
                  <a:schemeClr val="tx1"/>
                </a:solidFill>
                <a:effectLst/>
                <a:latin typeface="+mn-lt"/>
                <a:ea typeface="+mn-ea"/>
                <a:cs typeface="+mn-cs"/>
              </a:rPr>
              <a:t>QuickSight</a:t>
            </a:r>
            <a:r>
              <a:rPr lang="en-US" sz="1200" b="0" i="0" kern="1200" dirty="0">
                <a:solidFill>
                  <a:schemeClr val="tx1"/>
                </a:solidFill>
                <a:effectLst/>
                <a:latin typeface="+mn-lt"/>
                <a:ea typeface="+mn-ea"/>
                <a:cs typeface="+mn-cs"/>
              </a:rPr>
              <a:t>, Athena</a:t>
            </a:r>
            <a:endParaRPr lang="en-US" dirty="0"/>
          </a:p>
        </p:txBody>
      </p:sp>
      <p:sp>
        <p:nvSpPr>
          <p:cNvPr id="4" name="Slide Number Placeholder 3"/>
          <p:cNvSpPr>
            <a:spLocks noGrp="1"/>
          </p:cNvSpPr>
          <p:nvPr>
            <p:ph type="sldNum" sz="quarter" idx="5"/>
          </p:nvPr>
        </p:nvSpPr>
        <p:spPr/>
        <p:txBody>
          <a:bodyPr/>
          <a:lstStyle/>
          <a:p>
            <a:fld id="{4A238B09-13B9-3041-9CA6-061EC67F9FD6}" type="slidenum">
              <a:rPr lang="en-US" smtClean="0"/>
              <a:t>37</a:t>
            </a:fld>
            <a:endParaRPr lang="en-US"/>
          </a:p>
        </p:txBody>
      </p:sp>
    </p:spTree>
    <p:extLst>
      <p:ext uri="{BB962C8B-B14F-4D97-AF65-F5344CB8AC3E}">
        <p14:creationId xmlns:p14="http://schemas.microsoft.com/office/powerpoint/2010/main" val="38293479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898462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Query in place: </a:t>
            </a:r>
          </a:p>
          <a:p>
            <a:r>
              <a:rPr lang="en-US" sz="1200" b="0" i="0" kern="1200" dirty="0">
                <a:solidFill>
                  <a:schemeClr val="tx1"/>
                </a:solidFill>
                <a:effectLst/>
                <a:latin typeface="+mn-lt"/>
                <a:ea typeface="+mn-ea"/>
                <a:cs typeface="+mn-cs"/>
              </a:rPr>
              <a:t>One of the most important capabilities of a data lake that is built on AWS is the ability to do in-place transformation and querying of data assets without having to provision and manage clusters.</a:t>
            </a:r>
          </a:p>
          <a:p>
            <a:r>
              <a:rPr lang="en-US" sz="1200" b="0" i="0" kern="1200" dirty="0">
                <a:solidFill>
                  <a:schemeClr val="tx1"/>
                </a:solidFill>
                <a:effectLst/>
                <a:latin typeface="+mn-lt"/>
                <a:ea typeface="+mn-ea"/>
                <a:cs typeface="+mn-cs"/>
              </a:rPr>
              <a:t>AWS Glue, as described in the previous sections, provides the data discovery and ETL capabilities, and Amazon Athena and Amazon Redshift Spectrum provide the in-place querying capabilities.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Glacier Select</a:t>
            </a:r>
          </a:p>
          <a:p>
            <a:r>
              <a:rPr lang="en-US" sz="1200" b="0" i="0" kern="1200" dirty="0">
                <a:solidFill>
                  <a:schemeClr val="tx1"/>
                </a:solidFill>
                <a:effectLst/>
                <a:latin typeface="+mn-lt"/>
                <a:ea typeface="+mn-ea"/>
                <a:cs typeface="+mn-cs"/>
              </a:rPr>
              <a:t>Amazon Glacier Select allows queries to run directly on data stored in Amazon Glacier without having to </a:t>
            </a:r>
            <a:r>
              <a:rPr lang="en-US" sz="1200" b="0" i="0" kern="1200" dirty="0" err="1">
                <a:solidFill>
                  <a:schemeClr val="tx1"/>
                </a:solidFill>
                <a:effectLst/>
                <a:latin typeface="+mn-lt"/>
                <a:ea typeface="+mn-ea"/>
                <a:cs typeface="+mn-cs"/>
              </a:rPr>
              <a:t>retreive</a:t>
            </a:r>
            <a:r>
              <a:rPr lang="en-US" sz="1200" b="0" i="0" kern="1200" dirty="0">
                <a:solidFill>
                  <a:schemeClr val="tx1"/>
                </a:solidFill>
                <a:effectLst/>
                <a:latin typeface="+mn-lt"/>
                <a:ea typeface="+mn-ea"/>
                <a:cs typeface="+mn-cs"/>
              </a:rPr>
              <a:t> the entire archive. Amazon Glacier Select changes the value of archive storage by allowing you to process and find only the bytes you need out of the archive to use for analytics.</a:t>
            </a:r>
          </a:p>
          <a:p>
            <a:endParaRPr lang="en-US" dirty="0"/>
          </a:p>
        </p:txBody>
      </p:sp>
      <p:sp>
        <p:nvSpPr>
          <p:cNvPr id="4" name="Slide Number Placeholder 3"/>
          <p:cNvSpPr>
            <a:spLocks noGrp="1"/>
          </p:cNvSpPr>
          <p:nvPr>
            <p:ph type="sldNum" sz="quarter" idx="5"/>
          </p:nvPr>
        </p:nvSpPr>
        <p:spPr/>
        <p:txBody>
          <a:bodyPr/>
          <a:lstStyle/>
          <a:p>
            <a:fld id="{4A238B09-13B9-3041-9CA6-061EC67F9FD6}" type="slidenum">
              <a:rPr lang="en-US" smtClean="0"/>
              <a:t>39</a:t>
            </a:fld>
            <a:endParaRPr lang="en-US"/>
          </a:p>
        </p:txBody>
      </p:sp>
    </p:spTree>
    <p:extLst>
      <p:ext uri="{BB962C8B-B14F-4D97-AF65-F5344CB8AC3E}">
        <p14:creationId xmlns:p14="http://schemas.microsoft.com/office/powerpoint/2010/main" val="32939094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C3F2ED-74C5-7D4F-8560-0CC253E9A436}" type="slidenum">
              <a:rPr lang="en-US" smtClean="0"/>
              <a:pPr/>
              <a:t>40</a:t>
            </a:fld>
            <a:endParaRPr lang="en-US" dirty="0"/>
          </a:p>
        </p:txBody>
      </p:sp>
    </p:spTree>
    <p:extLst>
      <p:ext uri="{BB962C8B-B14F-4D97-AF65-F5344CB8AC3E}">
        <p14:creationId xmlns:p14="http://schemas.microsoft.com/office/powerpoint/2010/main" val="1266165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Highlight</a:t>
            </a:r>
            <a:r>
              <a:rPr lang="en-US" baseline="0" dirty="0"/>
              <a:t> customer architecture and how durability, avail, performance, and scalability relate to application type</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Arial"/>
                <a:ea typeface="+mn-ea"/>
                <a:cs typeface="+mn-cs"/>
              </a:rPr>
              <a:t>Amazon Glacier provides three ways to retrieve your archives to meet varying access time and cost requirements: Expedited, Standard, and Bulk retrievals. Archives requested using Expedited retrievals are typically available within 1 – 5 minutes, allowing you to quickly access your data when occasional urgent requests for a subset of archives are required. With Standard retrievals, archives typically become accessible within 3 – 5 hours. Or you can use Bulk retrievals to cost-effectively access significant portions of your data, even petabytes, for just a quarter-of-a-cent per GB.  </a:t>
            </a:r>
            <a:endParaRPr lang="en-US" dirty="0"/>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41</a:t>
            </a:fld>
            <a:endParaRPr lang="en-US" dirty="0"/>
          </a:p>
        </p:txBody>
      </p:sp>
    </p:spTree>
    <p:extLst>
      <p:ext uri="{BB962C8B-B14F-4D97-AF65-F5344CB8AC3E}">
        <p14:creationId xmlns:p14="http://schemas.microsoft.com/office/powerpoint/2010/main" val="8979430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dirty="0"/>
              <a:t>Object Tags are key-value pairs applied to S3 objects which can be created, updated or deleted at any time during the lifetime of the object. </a:t>
            </a:r>
          </a:p>
          <a:p>
            <a:pPr lvl="1"/>
            <a:r>
              <a:rPr lang="en-US" sz="1000" dirty="0"/>
              <a:t>provide the ability to create Identity and Access Management (IAM) policies, setup S3 Lifecycle policies, and customize storage metrics. </a:t>
            </a:r>
          </a:p>
          <a:p>
            <a:pPr lvl="1"/>
            <a:r>
              <a:rPr lang="en-US" sz="1000" dirty="0"/>
              <a:t>manage transitions between storage classes and expire objects in the background.</a:t>
            </a:r>
            <a:br>
              <a:rPr lang="en-US" sz="1000" dirty="0"/>
            </a:br>
            <a:endParaRPr lang="en-US" sz="1000" dirty="0"/>
          </a:p>
          <a:p>
            <a:r>
              <a:rPr lang="en-US" sz="1200" dirty="0"/>
              <a:t>automatically identifies the optimal lifecycle policy to transition less frequently accessed storage to SIA. </a:t>
            </a:r>
          </a:p>
          <a:p>
            <a:r>
              <a:rPr lang="en-US" sz="1200" dirty="0"/>
              <a:t>configure a storage class analysis policy to monitor an entire bucket, a prefix, or object tag. Once an infrequent access pattern is observed, easily create a new lifecycle age policy based on the results. </a:t>
            </a:r>
          </a:p>
          <a:p>
            <a:r>
              <a:rPr lang="en-US" sz="1200" dirty="0"/>
              <a:t>provides daily visualizations of your storage usage in the AWS Management Console that can be exported to an S3 bucket to analyze using the business intelligence tools of your choice, such as Amazon </a:t>
            </a:r>
            <a:r>
              <a:rPr lang="en-US" sz="1200" dirty="0" err="1"/>
              <a:t>QuickSight</a:t>
            </a:r>
            <a:r>
              <a:rPr lang="en-US" sz="1200" dirty="0"/>
              <a:t>.</a:t>
            </a:r>
            <a:br>
              <a:rPr lang="en-US" sz="1200" dirty="0"/>
            </a:br>
            <a:endParaRPr lang="en-US" sz="1200" dirty="0"/>
          </a:p>
          <a:p>
            <a:r>
              <a:rPr lang="en-US" sz="1200" dirty="0"/>
              <a:t>provides a CSV (Co</a:t>
            </a:r>
          </a:p>
          <a:p>
            <a:endParaRPr lang="en-US" sz="1200" dirty="0"/>
          </a:p>
          <a:p>
            <a:r>
              <a:rPr lang="en-US" sz="1200" dirty="0"/>
              <a:t>monitoring and alarming on 13 new S3 </a:t>
            </a:r>
            <a:r>
              <a:rPr lang="en-US" sz="1200" dirty="0" err="1"/>
              <a:t>CloudWatch</a:t>
            </a:r>
            <a:r>
              <a:rPr lang="en-US" sz="1200" dirty="0"/>
              <a:t> Metrics</a:t>
            </a:r>
          </a:p>
          <a:p>
            <a:r>
              <a:rPr lang="en-US" sz="1200" dirty="0"/>
              <a:t>receive 1-minute </a:t>
            </a:r>
            <a:r>
              <a:rPr lang="en-US" sz="1200" dirty="0" err="1"/>
              <a:t>CloudWatch</a:t>
            </a:r>
            <a:r>
              <a:rPr lang="en-US" sz="1200" dirty="0"/>
              <a:t> Metrics, set </a:t>
            </a:r>
            <a:r>
              <a:rPr lang="en-US" sz="1200" dirty="0" err="1"/>
              <a:t>CloudWatch</a:t>
            </a:r>
            <a:r>
              <a:rPr lang="en-US" sz="1200" dirty="0"/>
              <a:t> alarms, and access </a:t>
            </a:r>
            <a:r>
              <a:rPr lang="en-US" sz="1200" dirty="0" err="1"/>
              <a:t>CloudWatch</a:t>
            </a:r>
            <a:r>
              <a:rPr lang="en-US" sz="1200" dirty="0"/>
              <a:t> dashboards to view real-time operations and performance such as bytes downloaded and the 4xx HTTP response count of your Amazon S3 storage. </a:t>
            </a:r>
          </a:p>
          <a:p>
            <a:r>
              <a:rPr lang="en-US" sz="1200" dirty="0"/>
              <a:t>For web and mobile applications that depend on cloud storage, these let you quickly identify and act on operational issues.</a:t>
            </a:r>
          </a:p>
          <a:p>
            <a:r>
              <a:rPr lang="en-US" sz="1200" dirty="0" err="1"/>
              <a:t>mma</a:t>
            </a:r>
            <a:r>
              <a:rPr lang="en-US" sz="1200" dirty="0"/>
              <a:t> Separated Values) flat-file output of your objects and their corresponding metadata on a daily or weekly basis for an S3 bucket or a shared prefix.</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42</a:t>
            </a:fld>
            <a:endParaRPr lang="en-US" dirty="0"/>
          </a:p>
        </p:txBody>
      </p:sp>
    </p:spTree>
    <p:extLst>
      <p:ext uri="{BB962C8B-B14F-4D97-AF65-F5344CB8AC3E}">
        <p14:creationId xmlns:p14="http://schemas.microsoft.com/office/powerpoint/2010/main" val="1204515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Each storage option has a unique combination of performance, durability, cost, and interface</a:t>
            </a:r>
          </a:p>
          <a:p>
            <a:endParaRPr lang="en-US" dirty="0"/>
          </a:p>
        </p:txBody>
      </p:sp>
      <p:sp>
        <p:nvSpPr>
          <p:cNvPr id="4" name="Slide Number Placeholder 3"/>
          <p:cNvSpPr>
            <a:spLocks noGrp="1"/>
          </p:cNvSpPr>
          <p:nvPr>
            <p:ph type="sldNum" sz="quarter" idx="10"/>
          </p:nvPr>
        </p:nvSpPr>
        <p:spPr/>
        <p:txBody>
          <a:bodyPr/>
          <a:lstStyle/>
          <a:p>
            <a:fld id="{2C3FD2F0-E9DC-A545-A678-316BC35A81C8}" type="slidenum">
              <a:rPr lang="en-US" smtClean="0"/>
              <a:t>5</a:t>
            </a:fld>
            <a:endParaRPr lang="en-US"/>
          </a:p>
        </p:txBody>
      </p:sp>
    </p:spTree>
    <p:extLst>
      <p:ext uri="{BB962C8B-B14F-4D97-AF65-F5344CB8AC3E}">
        <p14:creationId xmlns:p14="http://schemas.microsoft.com/office/powerpoint/2010/main" val="1053561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Each storage option has a unique combination of performance, durability, cost, and interface</a:t>
            </a:r>
          </a:p>
          <a:p>
            <a:endParaRPr lang="en-US" dirty="0"/>
          </a:p>
        </p:txBody>
      </p:sp>
      <p:sp>
        <p:nvSpPr>
          <p:cNvPr id="4" name="Slide Number Placeholder 3"/>
          <p:cNvSpPr>
            <a:spLocks noGrp="1"/>
          </p:cNvSpPr>
          <p:nvPr>
            <p:ph type="sldNum" sz="quarter" idx="10"/>
          </p:nvPr>
        </p:nvSpPr>
        <p:spPr/>
        <p:txBody>
          <a:bodyPr/>
          <a:lstStyle/>
          <a:p>
            <a:fld id="{2C3FD2F0-E9DC-A545-A678-316BC35A81C8}" type="slidenum">
              <a:rPr lang="en-US" smtClean="0"/>
              <a:t>6</a:t>
            </a:fld>
            <a:endParaRPr lang="en-US"/>
          </a:p>
        </p:txBody>
      </p:sp>
    </p:spTree>
    <p:extLst>
      <p:ext uri="{BB962C8B-B14F-4D97-AF65-F5344CB8AC3E}">
        <p14:creationId xmlns:p14="http://schemas.microsoft.com/office/powerpoint/2010/main" val="2101214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charset="0"/>
              <a:buChar char="•"/>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1294612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a:t>Each storage option has a unique combination of performance, durability, cost, and interface.</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Arial"/>
                <a:ea typeface="+mn-ea"/>
                <a:cs typeface="+mn-cs"/>
              </a:rPr>
              <a:t>AWS</a:t>
            </a:r>
            <a:r>
              <a:rPr lang="en-US" sz="1200" b="1" i="0" kern="1200" baseline="0" dirty="0">
                <a:solidFill>
                  <a:schemeClr val="tx1"/>
                </a:solidFill>
                <a:effectLst/>
                <a:latin typeface="Arial"/>
                <a:ea typeface="+mn-ea"/>
                <a:cs typeface="+mn-cs"/>
              </a:rPr>
              <a:t> SNOWBALL </a:t>
            </a:r>
            <a:r>
              <a:rPr lang="en-US" sz="1200" b="1" i="0" kern="1200" dirty="0">
                <a:solidFill>
                  <a:schemeClr val="tx1"/>
                </a:solidFill>
                <a:effectLst/>
                <a:latin typeface="Arial"/>
                <a:ea typeface="+mn-ea"/>
                <a:cs typeface="+mn-cs"/>
              </a:rPr>
              <a:t>is </a:t>
            </a:r>
            <a:r>
              <a:rPr lang="en-US" sz="1200" b="0" i="0" kern="1200" dirty="0">
                <a:solidFill>
                  <a:schemeClr val="tx1"/>
                </a:solidFill>
                <a:effectLst/>
                <a:latin typeface="Arial"/>
                <a:ea typeface="+mn-ea"/>
                <a:cs typeface="+mn-cs"/>
              </a:rPr>
              <a:t>a petabyte-scale data transport solution that uses secure appliances to </a:t>
            </a:r>
            <a:r>
              <a:rPr lang="en-US" sz="1200" b="0" i="0" u="none" strike="noStrike" kern="1200" dirty="0">
                <a:solidFill>
                  <a:schemeClr val="tx1"/>
                </a:solidFill>
                <a:effectLst/>
                <a:latin typeface="Arial"/>
                <a:ea typeface="+mn-ea"/>
                <a:cs typeface="+mn-cs"/>
                <a:hlinkClick r:id="rId3"/>
              </a:rPr>
              <a:t>transfer large amounts of data</a:t>
            </a:r>
            <a:r>
              <a:rPr lang="en-US" sz="1200" b="0" i="0" kern="1200" dirty="0">
                <a:solidFill>
                  <a:schemeClr val="tx1"/>
                </a:solidFill>
                <a:effectLst/>
                <a:latin typeface="Arial"/>
                <a:ea typeface="+mn-ea"/>
                <a:cs typeface="+mn-cs"/>
              </a:rPr>
              <a:t> into and out of the </a:t>
            </a:r>
            <a:r>
              <a:rPr lang="en-US" sz="1200" b="0" i="0" u="none" strike="noStrike" kern="1200" dirty="0">
                <a:solidFill>
                  <a:schemeClr val="tx1"/>
                </a:solidFill>
                <a:effectLst/>
                <a:latin typeface="Arial"/>
                <a:ea typeface="+mn-ea"/>
                <a:cs typeface="+mn-cs"/>
                <a:hlinkClick r:id="rId4"/>
              </a:rPr>
              <a:t>AWS cloud</a:t>
            </a:r>
            <a:r>
              <a:rPr lang="en-US" sz="1200" b="0" i="0" kern="1200" dirty="0">
                <a:solidFill>
                  <a:schemeClr val="tx1"/>
                </a:solidFill>
                <a:effectLst/>
                <a:latin typeface="Arial"/>
                <a:ea typeface="+mn-ea"/>
                <a:cs typeface="+mn-cs"/>
              </a:rPr>
              <a:t>. Using Snowball addresses common challenges with large-scale data transfers including high network costs, long transfer times, and security concerns. Transferring data with Snowball is simple, fast, secure, and can be as little as one-fifth the cost of high-speed Internet.</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i="0" u="none" strike="noStrike" kern="1200" baseline="0" dirty="0">
                <a:solidFill>
                  <a:schemeClr val="tx1"/>
                </a:solidFill>
                <a:latin typeface="Arial"/>
                <a:ea typeface="+mn-ea"/>
                <a:cs typeface="+mn-cs"/>
              </a:rPr>
              <a:t>AWS SNOWMOBILE </a:t>
            </a:r>
            <a:r>
              <a:rPr lang="en-US" sz="1200" b="0" i="0" u="none" strike="noStrike" kern="1200" baseline="0" dirty="0">
                <a:solidFill>
                  <a:schemeClr val="tx1"/>
                </a:solidFill>
                <a:latin typeface="Arial"/>
                <a:ea typeface="+mn-ea"/>
                <a:cs typeface="+mn-cs"/>
              </a:rPr>
              <a:t>is </a:t>
            </a:r>
            <a:r>
              <a:rPr lang="en-US" sz="1200" b="1" i="0" u="none" strike="noStrike" kern="1200" baseline="0" dirty="0">
                <a:solidFill>
                  <a:srgbClr val="FF0000"/>
                </a:solidFill>
                <a:latin typeface="Arial"/>
                <a:ea typeface="+mn-ea"/>
                <a:cs typeface="+mn-cs"/>
              </a:rPr>
              <a:t>NEW</a:t>
            </a:r>
            <a:r>
              <a:rPr lang="en-US" sz="1200" b="0" i="0" u="none" strike="noStrike" kern="1200" baseline="0" dirty="0">
                <a:solidFill>
                  <a:schemeClr val="tx1"/>
                </a:solidFill>
                <a:latin typeface="Arial"/>
                <a:ea typeface="+mn-ea"/>
                <a:cs typeface="+mn-cs"/>
              </a:rPr>
              <a:t> and its a secure, Exabyte-scale data transfer service used to transfer large amounts of data into and out of AWS. Each Snowmobile can transfer up to 100PB. When you order a Snowmobile it comes to your site and AWS personnel connect a removable, high-speed network switch from Snowmobile to your local network. This makes Snowmobile appear as a network attached data store. Once it is connected, secure, high-speed data transfer begins. After your data is transferred to Snowmobile, it is driven back to AWS where the data is loaded into the AWS service you select, including S3, Glacier, Redshift and others. It allows customers with large amounts of data to migrate to AWS much faster and easier.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a:ea typeface="+mn-ea"/>
                <a:cs typeface="+mn-cs"/>
              </a:rPr>
              <a:t>	</a:t>
            </a:r>
          </a:p>
          <a:p>
            <a:endParaRPr lang="en-US" dirty="0"/>
          </a:p>
        </p:txBody>
      </p:sp>
      <p:sp>
        <p:nvSpPr>
          <p:cNvPr id="4" name="Slide Number Placeholder 3"/>
          <p:cNvSpPr>
            <a:spLocks noGrp="1"/>
          </p:cNvSpPr>
          <p:nvPr>
            <p:ph type="sldNum" sz="quarter" idx="10"/>
          </p:nvPr>
        </p:nvSpPr>
        <p:spPr/>
        <p:txBody>
          <a:bodyPr/>
          <a:lstStyle/>
          <a:p>
            <a:fld id="{2C3FD2F0-E9DC-A545-A678-316BC35A81C8}" type="slidenum">
              <a:rPr lang="en-US" smtClean="0"/>
              <a:t>9</a:t>
            </a:fld>
            <a:endParaRPr lang="en-US"/>
          </a:p>
        </p:txBody>
      </p:sp>
    </p:spTree>
    <p:extLst>
      <p:ext uri="{BB962C8B-B14F-4D97-AF65-F5344CB8AC3E}">
        <p14:creationId xmlns:p14="http://schemas.microsoft.com/office/powerpoint/2010/main" val="4112406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11</a:t>
            </a:fld>
            <a:endParaRPr lang="en-US" dirty="0"/>
          </a:p>
        </p:txBody>
      </p:sp>
    </p:spTree>
    <p:extLst>
      <p:ext uri="{BB962C8B-B14F-4D97-AF65-F5344CB8AC3E}">
        <p14:creationId xmlns:p14="http://schemas.microsoft.com/office/powerpoint/2010/main" val="307251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a:defRPr sz="1200"/>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1281616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6" name="Text Placeholder 11"/>
          <p:cNvSpPr>
            <a:spLocks noGrp="1"/>
          </p:cNvSpPr>
          <p:nvPr>
            <p:ph type="body" sz="quarter" idx="10" hasCustomPrompt="1"/>
          </p:nvPr>
        </p:nvSpPr>
        <p:spPr>
          <a:xfrm>
            <a:off x="487899" y="3956022"/>
            <a:ext cx="3683000" cy="433387"/>
          </a:xfrm>
        </p:spPr>
        <p:txBody>
          <a:bodyPr>
            <a:normAutofit/>
          </a:bodyPr>
          <a:lstStyle>
            <a:lvl1pPr marL="0" indent="0" algn="l">
              <a:buNone/>
              <a:defRPr sz="1600" baseline="0"/>
            </a:lvl1pPr>
          </a:lstStyle>
          <a:p>
            <a:pPr lvl="0"/>
            <a:r>
              <a:rPr lang="en-US" dirty="0"/>
              <a:t>Click to edit Presenter, Team</a:t>
            </a:r>
          </a:p>
        </p:txBody>
      </p:sp>
      <p:sp>
        <p:nvSpPr>
          <p:cNvPr id="7" name="Text Placeholder 11"/>
          <p:cNvSpPr>
            <a:spLocks noGrp="1"/>
          </p:cNvSpPr>
          <p:nvPr>
            <p:ph type="body" sz="quarter" idx="11" hasCustomPrompt="1"/>
          </p:nvPr>
        </p:nvSpPr>
        <p:spPr>
          <a:xfrm>
            <a:off x="487899" y="4337023"/>
            <a:ext cx="3683000" cy="369888"/>
          </a:xfrm>
        </p:spPr>
        <p:txBody>
          <a:bodyPr>
            <a:normAutofit/>
          </a:bodyPr>
          <a:lstStyle>
            <a:lvl1pPr marL="0" indent="0" algn="l">
              <a:buNone/>
              <a:defRPr sz="1600" baseline="0">
                <a:solidFill>
                  <a:schemeClr val="accent6"/>
                </a:solidFill>
              </a:defRPr>
            </a:lvl1pPr>
          </a:lstStyle>
          <a:p>
            <a:pPr lvl="0"/>
            <a:r>
              <a:rPr lang="en-US" dirty="0"/>
              <a:t>Click to edit Date</a:t>
            </a:r>
          </a:p>
        </p:txBody>
      </p:sp>
      <p:sp>
        <p:nvSpPr>
          <p:cNvPr id="10" name="Text Placeholder 8"/>
          <p:cNvSpPr>
            <a:spLocks noGrp="1"/>
          </p:cNvSpPr>
          <p:nvPr>
            <p:ph type="body" sz="quarter" idx="12" hasCustomPrompt="1"/>
          </p:nvPr>
        </p:nvSpPr>
        <p:spPr>
          <a:xfrm>
            <a:off x="487899" y="1908228"/>
            <a:ext cx="7324988" cy="744537"/>
          </a:xfrm>
        </p:spPr>
        <p:txBody>
          <a:bodyPr>
            <a:noAutofit/>
          </a:bodyPr>
          <a:lstStyle>
            <a:lvl1pPr marL="0" indent="0" algn="l">
              <a:buNone/>
              <a:defRPr sz="4000" b="1" baseline="0"/>
            </a:lvl1pPr>
          </a:lstStyle>
          <a:p>
            <a:pPr lvl="0"/>
            <a:r>
              <a:rPr lang="en-US" dirty="0"/>
              <a:t>Click to edit Master title style</a:t>
            </a:r>
          </a:p>
        </p:txBody>
      </p:sp>
      <p:sp>
        <p:nvSpPr>
          <p:cNvPr id="12" name="Text Placeholder 11"/>
          <p:cNvSpPr>
            <a:spLocks noGrp="1"/>
          </p:cNvSpPr>
          <p:nvPr>
            <p:ph type="body" sz="quarter" idx="13"/>
          </p:nvPr>
        </p:nvSpPr>
        <p:spPr>
          <a:xfrm>
            <a:off x="487899" y="2658575"/>
            <a:ext cx="6041582" cy="487849"/>
          </a:xfrm>
        </p:spPr>
        <p:txBody>
          <a:bodyPr/>
          <a:lstStyle>
            <a:lvl1pPr marL="0" indent="0" algn="l">
              <a:buNone/>
              <a:defRPr/>
            </a:lvl1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7137" y="437055"/>
            <a:ext cx="979394" cy="585529"/>
          </a:xfrm>
          <a:prstGeom prst="rect">
            <a:avLst/>
          </a:prstGeom>
        </p:spPr>
      </p:pic>
    </p:spTree>
    <p:extLst>
      <p:ext uri="{BB962C8B-B14F-4D97-AF65-F5344CB8AC3E}">
        <p14:creationId xmlns:p14="http://schemas.microsoft.com/office/powerpoint/2010/main" val="2005314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 No Logo">
    <p:spTree>
      <p:nvGrpSpPr>
        <p:cNvPr id="1" name=""/>
        <p:cNvGrpSpPr/>
        <p:nvPr/>
      </p:nvGrpSpPr>
      <p:grpSpPr>
        <a:xfrm>
          <a:off x="0" y="0"/>
          <a:ext cx="0" cy="0"/>
          <a:chOff x="0" y="0"/>
          <a:chExt cx="0" cy="0"/>
        </a:xfrm>
      </p:grpSpPr>
      <p:sp>
        <p:nvSpPr>
          <p:cNvPr id="5" name="TextBox 4"/>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Tree>
    <p:extLst>
      <p:ext uri="{BB962C8B-B14F-4D97-AF65-F5344CB8AC3E}">
        <p14:creationId xmlns:p14="http://schemas.microsoft.com/office/powerpoint/2010/main" val="311047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lank - No Logo">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540" t="265" r="1" b="-1674"/>
          <a:stretch/>
        </p:blipFill>
        <p:spPr>
          <a:xfrm>
            <a:off x="0" y="0"/>
            <a:ext cx="9144000" cy="5242737"/>
          </a:xfrm>
          <a:prstGeom prst="rect">
            <a:avLst/>
          </a:prstGeom>
        </p:spPr>
      </p:pic>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2475260" y="930149"/>
            <a:ext cx="6069541" cy="1250668"/>
          </a:xfrm>
        </p:spPr>
        <p:txBody>
          <a:bodyPr anchor="ctr" anchorCtr="0">
            <a:noAutofit/>
          </a:bodyPr>
          <a:lstStyle>
            <a:lvl1pPr algn="r">
              <a:defRPr sz="3000"/>
            </a:lvl1pPr>
          </a:lstStyle>
          <a:p>
            <a:r>
              <a:rPr lang="en-US" dirty="0"/>
              <a:t>Click to edit Master title style</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Blank - No Logo">
    <p:spTree>
      <p:nvGrpSpPr>
        <p:cNvPr id="1" name=""/>
        <p:cNvGrpSpPr/>
        <p:nvPr/>
      </p:nvGrpSpPr>
      <p:grpSpPr>
        <a:xfrm>
          <a:off x="0" y="0"/>
          <a:ext cx="0" cy="0"/>
          <a:chOff x="0" y="0"/>
          <a:chExt cx="0" cy="0"/>
        </a:xfrm>
      </p:grpSpPr>
      <p:sp>
        <p:nvSpPr>
          <p:cNvPr id="4" name="TextBox 3"/>
          <p:cNvSpPr txBox="1"/>
          <p:nvPr userDrawn="1"/>
        </p:nvSpPr>
        <p:spPr>
          <a:xfrm>
            <a:off x="2822713" y="-2842591"/>
            <a:ext cx="184731" cy="369332"/>
          </a:xfrm>
          <a:prstGeom prst="rect">
            <a:avLst/>
          </a:prstGeom>
          <a:noFill/>
        </p:spPr>
        <p:txBody>
          <a:bodyPr wrap="none" rtlCol="0">
            <a:spAutoFit/>
          </a:bodyPr>
          <a:lstStyle/>
          <a:p>
            <a:endParaRPr lang="en-US" dirty="0"/>
          </a:p>
        </p:txBody>
      </p:sp>
      <p:sp>
        <p:nvSpPr>
          <p:cNvPr id="6" name="TextBox 5"/>
          <p:cNvSpPr txBox="1"/>
          <p:nvPr userDrawn="1"/>
        </p:nvSpPr>
        <p:spPr>
          <a:xfrm>
            <a:off x="7436224" y="6104965"/>
            <a:ext cx="184731" cy="369332"/>
          </a:xfrm>
          <a:prstGeom prst="rect">
            <a:avLst/>
          </a:prstGeom>
          <a:noFill/>
        </p:spPr>
        <p:txBody>
          <a:bodyPr wrap="none" rtlCol="0">
            <a:spAutoFit/>
          </a:bodyPr>
          <a:lstStyle/>
          <a:p>
            <a:endParaRPr lang="en-US"/>
          </a:p>
        </p:txBody>
      </p:sp>
      <p:sp>
        <p:nvSpPr>
          <p:cNvPr id="9" name="TextBox 8"/>
          <p:cNvSpPr txBox="1"/>
          <p:nvPr userDrawn="1"/>
        </p:nvSpPr>
        <p:spPr>
          <a:xfrm>
            <a:off x="489150" y="4802438"/>
            <a:ext cx="3027774" cy="107722"/>
          </a:xfrm>
          <a:prstGeom prst="rect">
            <a:avLst/>
          </a:prstGeom>
          <a:noFill/>
        </p:spPr>
        <p:txBody>
          <a:bodyPr wrap="square" lIns="0" tIns="0" rIns="0" bIns="0" rtlCol="0">
            <a:spAutoFit/>
          </a:bodyPr>
          <a:lstStyle/>
          <a:p>
            <a:r>
              <a:rPr lang="en-US" sz="700" b="0" i="0" dirty="0">
                <a:solidFill>
                  <a:schemeClr val="accent6">
                    <a:lumMod val="60000"/>
                    <a:lumOff val="40000"/>
                  </a:schemeClr>
                </a:solidFill>
                <a:latin typeface="Amazon Ember Regular" charset="0"/>
              </a:rPr>
              <a:t>© 2017, Amazon Web Services, Inc. or its Affiliates. All rights reserved.</a:t>
            </a:r>
          </a:p>
        </p:txBody>
      </p:sp>
      <p:sp>
        <p:nvSpPr>
          <p:cNvPr id="10" name="Title 1"/>
          <p:cNvSpPr>
            <a:spLocks noGrp="1"/>
          </p:cNvSpPr>
          <p:nvPr>
            <p:ph type="title"/>
          </p:nvPr>
        </p:nvSpPr>
        <p:spPr>
          <a:xfrm>
            <a:off x="411647" y="1674428"/>
            <a:ext cx="6069541" cy="1250668"/>
          </a:xfrm>
        </p:spPr>
        <p:txBody>
          <a:bodyPr anchor="ctr" anchorCtr="0">
            <a:noAutofit/>
          </a:bodyPr>
          <a:lstStyle>
            <a:lvl1pPr algn="l">
              <a:defRPr sz="3000"/>
            </a:lvl1pPr>
          </a:lstStyle>
          <a:p>
            <a:r>
              <a:rPr lang="en-US"/>
              <a:t>Click to edit Master title style</a:t>
            </a:r>
            <a:endParaRPr lang="en-US" dirty="0"/>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0702" y="1550831"/>
            <a:ext cx="7772400" cy="1021556"/>
          </a:xfrm>
        </p:spPr>
        <p:txBody>
          <a:bodyPr anchor="ctr">
            <a:noAutofit/>
          </a:bodyPr>
          <a:lstStyle>
            <a:lvl1pPr algn="l">
              <a:defRPr sz="4000" b="1" cap="none"/>
            </a:lvl1pPr>
          </a:lstStyle>
          <a:p>
            <a:r>
              <a:rPr lang="en-US" dirty="0"/>
              <a:t>Thank you!</a:t>
            </a:r>
          </a:p>
        </p:txBody>
      </p:sp>
      <p:sp>
        <p:nvSpPr>
          <p:cNvPr id="3" name="Text Placeholder 11"/>
          <p:cNvSpPr>
            <a:spLocks noGrp="1"/>
          </p:cNvSpPr>
          <p:nvPr>
            <p:ph type="body" sz="quarter" idx="10"/>
          </p:nvPr>
        </p:nvSpPr>
        <p:spPr>
          <a:xfrm>
            <a:off x="487899" y="2572387"/>
            <a:ext cx="3683000" cy="433387"/>
          </a:xfrm>
        </p:spPr>
        <p:txBody>
          <a:bodyPr>
            <a:normAutofit/>
          </a:bodyPr>
          <a:lstStyle>
            <a:lvl1pPr marL="0" indent="0" algn="l">
              <a:buNone/>
              <a:defRPr sz="1600" baseline="0"/>
            </a:lvl1pPr>
          </a:lstStyle>
          <a:p>
            <a:pPr lvl="0"/>
            <a:r>
              <a:rPr lang="en-US"/>
              <a:t>Click to edit Master text styles</a:t>
            </a:r>
          </a:p>
        </p:txBody>
      </p:sp>
    </p:spTree>
    <p:extLst>
      <p:ext uri="{BB962C8B-B14F-4D97-AF65-F5344CB8AC3E}">
        <p14:creationId xmlns:p14="http://schemas.microsoft.com/office/powerpoint/2010/main" val="2124837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mp; Content Purple">
    <p:spTree>
      <p:nvGrpSpPr>
        <p:cNvPr id="1" name=""/>
        <p:cNvGrpSpPr/>
        <p:nvPr/>
      </p:nvGrpSpPr>
      <p:grpSpPr>
        <a:xfrm>
          <a:off x="0" y="0"/>
          <a:ext cx="0" cy="0"/>
          <a:chOff x="0" y="0"/>
          <a:chExt cx="0" cy="0"/>
        </a:xfrm>
      </p:grpSpPr>
      <p:sp>
        <p:nvSpPr>
          <p:cNvPr id="10" name="TextBox 3"/>
          <p:cNvSpPr txBox="1">
            <a:spLocks noChangeArrowheads="1"/>
          </p:cNvSpPr>
          <p:nvPr userDrawn="1"/>
        </p:nvSpPr>
        <p:spPr bwMode="auto">
          <a:xfrm>
            <a:off x="382630" y="4917710"/>
            <a:ext cx="3027363"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defTabSz="457200" fontAlgn="base">
              <a:spcBef>
                <a:spcPct val="0"/>
              </a:spcBef>
              <a:spcAft>
                <a:spcPct val="0"/>
              </a:spcAft>
              <a:defRPr>
                <a:solidFill>
                  <a:schemeClr val="tx1"/>
                </a:solidFill>
                <a:latin typeface="Arial" charset="0"/>
              </a:defRPr>
            </a:lvl6pPr>
            <a:lvl7pPr marL="2971800" indent="-228600" defTabSz="457200" fontAlgn="base">
              <a:spcBef>
                <a:spcPct val="0"/>
              </a:spcBef>
              <a:spcAft>
                <a:spcPct val="0"/>
              </a:spcAft>
              <a:defRPr>
                <a:solidFill>
                  <a:schemeClr val="tx1"/>
                </a:solidFill>
                <a:latin typeface="Arial" charset="0"/>
              </a:defRPr>
            </a:lvl7pPr>
            <a:lvl8pPr marL="3429000" indent="-228600" defTabSz="457200" fontAlgn="base">
              <a:spcBef>
                <a:spcPct val="0"/>
              </a:spcBef>
              <a:spcAft>
                <a:spcPct val="0"/>
              </a:spcAft>
              <a:defRPr>
                <a:solidFill>
                  <a:schemeClr val="tx1"/>
                </a:solidFill>
                <a:latin typeface="Arial" charset="0"/>
              </a:defRPr>
            </a:lvl8pPr>
            <a:lvl9pPr marL="3886200" indent="-228600" defTabSz="457200" fontAlgn="base">
              <a:spcBef>
                <a:spcPct val="0"/>
              </a:spcBef>
              <a:spcAft>
                <a:spcPct val="0"/>
              </a:spcAft>
              <a:defRPr>
                <a:solidFill>
                  <a:schemeClr val="tx1"/>
                </a:solidFill>
                <a:latin typeface="Arial" charset="0"/>
              </a:defRPr>
            </a:lvl9pPr>
          </a:lstStyle>
          <a:p>
            <a:pPr eaLnBrk="1" hangingPunct="1"/>
            <a:r>
              <a:rPr lang="en-US" altLang="x-none" sz="700" b="0" i="0" dirty="0">
                <a:solidFill>
                  <a:srgbClr val="7F7F7F"/>
                </a:solidFill>
                <a:latin typeface="Amazon Ember" charset="0"/>
                <a:ea typeface="Amazon Ember" charset="0"/>
                <a:cs typeface="Amazon Ember" charset="0"/>
              </a:rPr>
              <a:t>© 2017, Amazon Web Services, Inc. or its Affiliates. All rights reserved.</a:t>
            </a:r>
          </a:p>
        </p:txBody>
      </p:sp>
      <p:sp>
        <p:nvSpPr>
          <p:cNvPr id="2" name="Title 1"/>
          <p:cNvSpPr>
            <a:spLocks noGrp="1"/>
          </p:cNvSpPr>
          <p:nvPr>
            <p:ph type="title" hasCustomPrompt="1"/>
          </p:nvPr>
        </p:nvSpPr>
        <p:spPr>
          <a:xfrm>
            <a:off x="356615" y="347472"/>
            <a:ext cx="8449056" cy="469830"/>
          </a:xfrm>
        </p:spPr>
        <p:txBody>
          <a:bodyPr lIns="91440" tIns="45720" rIns="91440" bIns="45720"/>
          <a:lstStyle>
            <a:lvl1pPr>
              <a:defRPr b="0" i="0" spc="300">
                <a:latin typeface="Amazon Ember Light" charset="0"/>
                <a:ea typeface="Amazon Ember Light" charset="0"/>
                <a:cs typeface="Amazon Ember Light" charset="0"/>
              </a:defRPr>
            </a:lvl1pPr>
          </a:lstStyle>
          <a:p>
            <a:r>
              <a:rPr lang="en-US" dirty="0"/>
              <a:t>CLICK TO EDIT MASTER TITLE STYLE</a:t>
            </a:r>
          </a:p>
        </p:txBody>
      </p:sp>
      <p:sp>
        <p:nvSpPr>
          <p:cNvPr id="7" name="Content Placeholder 6"/>
          <p:cNvSpPr>
            <a:spLocks noGrp="1"/>
          </p:cNvSpPr>
          <p:nvPr>
            <p:ph sz="quarter" idx="10"/>
          </p:nvPr>
        </p:nvSpPr>
        <p:spPr>
          <a:xfrm>
            <a:off x="356615" y="978195"/>
            <a:ext cx="8449055" cy="3232297"/>
          </a:xfrm>
        </p:spPr>
        <p:txBody>
          <a:bodyPr/>
          <a:lstStyle>
            <a:lvl1pPr>
              <a:defRPr sz="1200" b="0" i="0" spc="50" baseline="0">
                <a:latin typeface="Amazon Ember" charset="0"/>
                <a:ea typeface="Amazon Ember" charset="0"/>
                <a:cs typeface="Amazon Ember" charset="0"/>
              </a:defRPr>
            </a:lvl1pPr>
            <a:lvl2pPr>
              <a:defRPr sz="1200" b="0" i="0" spc="50" baseline="0">
                <a:latin typeface="Amazon Ember" charset="0"/>
                <a:ea typeface="Amazon Ember" charset="0"/>
                <a:cs typeface="Amazon Ember" charset="0"/>
              </a:defRPr>
            </a:lvl2pPr>
            <a:lvl3pPr>
              <a:defRPr sz="1200" b="0" i="0" spc="50" baseline="0">
                <a:latin typeface="Amazon Ember" charset="0"/>
                <a:ea typeface="Amazon Ember" charset="0"/>
                <a:cs typeface="Amazon Ember" charset="0"/>
              </a:defRPr>
            </a:lvl3pPr>
            <a:lvl4pPr>
              <a:defRPr sz="1200" b="0" i="0" spc="50" baseline="0">
                <a:latin typeface="Amazon Ember" charset="0"/>
                <a:ea typeface="Amazon Ember" charset="0"/>
                <a:cs typeface="Amazon Ember" charset="0"/>
              </a:defRPr>
            </a:lvl4pPr>
            <a:lvl5pPr>
              <a:defRPr sz="1200" b="0" i="0" spc="50" baseline="0">
                <a:latin typeface="Amazon Ember" charset="0"/>
                <a:ea typeface="Amazon Ember" charset="0"/>
                <a:cs typeface="Amazon Embe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059543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Title_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4663165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742950" indent="-285750">
              <a:buFont typeface="Arial"/>
              <a:buChar char="•"/>
              <a:defRPr>
                <a:solidFill>
                  <a:schemeClr val="bg1"/>
                </a:solidFill>
              </a:defRPr>
            </a:lvl2pPr>
            <a:lvl3pPr marL="1143000" indent="-228600">
              <a:buFont typeface="Arial"/>
              <a:buChar cha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0845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chemeClr val="bg1"/>
                </a:solidFill>
              </a:defRPr>
            </a:lvl1pPr>
          </a:lstStyle>
          <a:p>
            <a:r>
              <a:rPr lang="en-US" dirty="0"/>
              <a:t>Click to edit Master title style</a:t>
            </a:r>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2124837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bg1"/>
                </a:solidFill>
              </a:defRPr>
            </a:lvl1pPr>
            <a:lvl2pPr>
              <a:defRPr sz="20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bg1"/>
                </a:solidFill>
              </a:defRPr>
            </a:lvl1pPr>
          </a:lstStyle>
          <a:p>
            <a:r>
              <a:rPr lang="en-US" dirty="0"/>
              <a:t>Click to edit Master title style</a:t>
            </a:r>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bg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a:t>Click to edit Master title style</a:t>
            </a:r>
          </a:p>
        </p:txBody>
      </p:sp>
      <p:sp>
        <p:nvSpPr>
          <p:cNvPr id="3" name="Text Placeholder 3"/>
          <p:cNvSpPr>
            <a:spLocks noGrp="1"/>
          </p:cNvSpPr>
          <p:nvPr>
            <p:ph type="body" sz="half" idx="2"/>
          </p:nvPr>
        </p:nvSpPr>
        <p:spPr>
          <a:xfrm>
            <a:off x="339939"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Text Placeholder 3"/>
          <p:cNvSpPr>
            <a:spLocks noGrp="1"/>
          </p:cNvSpPr>
          <p:nvPr>
            <p:ph type="body" sz="half" idx="11"/>
          </p:nvPr>
        </p:nvSpPr>
        <p:spPr>
          <a:xfrm>
            <a:off x="3479314"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3"/>
          <p:cNvSpPr>
            <a:spLocks noGrp="1"/>
          </p:cNvSpPr>
          <p:nvPr>
            <p:ph type="body" sz="half" idx="13"/>
          </p:nvPr>
        </p:nvSpPr>
        <p:spPr>
          <a:xfrm>
            <a:off x="6624980" y="2151897"/>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ext Placeholder 3"/>
          <p:cNvSpPr>
            <a:spLocks noGrp="1"/>
          </p:cNvSpPr>
          <p:nvPr>
            <p:ph type="body" sz="half" idx="15"/>
          </p:nvPr>
        </p:nvSpPr>
        <p:spPr>
          <a:xfrm>
            <a:off x="339939"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100" b="0" i="0">
                <a:solidFill>
                  <a:schemeClr val="bg1"/>
                </a:solidFill>
                <a:latin typeface="Amazon Ember Light" charset="0"/>
                <a:ea typeface="Amazon Ember Light" charset="0"/>
                <a:cs typeface="Amazon Ember Light"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8101438" y="4706911"/>
            <a:ext cx="443363" cy="265064"/>
          </a:xfrm>
          <a:prstGeom prst="rect">
            <a:avLst/>
          </a:prstGeom>
        </p:spPr>
      </p:pic>
      <p:sp>
        <p:nvSpPr>
          <p:cNvPr id="8" name="TextBox 7">
            <a:extLst>
              <a:ext uri="{FF2B5EF4-FFF2-40B4-BE49-F238E27FC236}">
                <a16:creationId xmlns:a16="http://schemas.microsoft.com/office/drawing/2014/main" id="{03EE57E3-5DAB-4E47-BB54-54FEE4C556AA}"/>
              </a:ext>
            </a:extLst>
          </p:cNvPr>
          <p:cNvSpPr txBox="1"/>
          <p:nvPr userDrawn="1"/>
        </p:nvSpPr>
        <p:spPr>
          <a:xfrm>
            <a:off x="590750" y="4808788"/>
            <a:ext cx="2984300" cy="107722"/>
          </a:xfrm>
          <a:prstGeom prst="rect">
            <a:avLst/>
          </a:prstGeom>
          <a:noFill/>
        </p:spPr>
        <p:txBody>
          <a:bodyPr wrap="square" lIns="0" tIns="0" rIns="0" bIns="0" rtlCol="0">
            <a:spAutoFit/>
          </a:bodyPr>
          <a:lstStyle/>
          <a:p>
            <a:r>
              <a:rPr lang="en-US" sz="700" b="0" i="0" dirty="0">
                <a:solidFill>
                  <a:schemeClr val="bg1"/>
                </a:solidFill>
                <a:latin typeface="Amazon Ember Regular" charset="0"/>
              </a:rPr>
              <a:t>© 2019, Amazon Web Services, Inc. or its Affiliates. All rights reserved.</a:t>
            </a:r>
          </a:p>
        </p:txBody>
      </p:sp>
      <p:sp>
        <p:nvSpPr>
          <p:cNvPr id="9" name="TextBox 8">
            <a:extLst>
              <a:ext uri="{FF2B5EF4-FFF2-40B4-BE49-F238E27FC236}">
                <a16:creationId xmlns:a16="http://schemas.microsoft.com/office/drawing/2014/main" id="{35AC1944-7CE1-DC43-845E-FC97EE187953}"/>
              </a:ext>
            </a:extLst>
          </p:cNvPr>
          <p:cNvSpPr txBox="1"/>
          <p:nvPr userDrawn="1"/>
        </p:nvSpPr>
        <p:spPr>
          <a:xfrm>
            <a:off x="336789" y="4808788"/>
            <a:ext cx="253961" cy="107722"/>
          </a:xfrm>
          <a:prstGeom prst="rect">
            <a:avLst/>
          </a:prstGeom>
          <a:noFill/>
        </p:spPr>
        <p:txBody>
          <a:bodyPr wrap="square" lIns="0" tIns="0" rIns="0" bIns="0" rtlCol="0">
            <a:spAutoFit/>
          </a:bodyPr>
          <a:lstStyle/>
          <a:p>
            <a:fld id="{1FB3ED39-CF2F-634A-A4D0-4A703657C652}" type="slidenum">
              <a:rPr lang="en-US" sz="700" b="0" i="0" smtClean="0">
                <a:solidFill>
                  <a:schemeClr val="bg1"/>
                </a:solidFill>
                <a:latin typeface="Amazon Ember Regular" charset="0"/>
              </a:rPr>
              <a:t>‹#›</a:t>
            </a:fld>
            <a:endParaRPr lang="en-US" sz="700" b="0" i="0" dirty="0">
              <a:solidFill>
                <a:schemeClr val="bg1"/>
              </a:solidFill>
              <a:latin typeface="Amazon Ember Regular" charset="0"/>
            </a:endParaRPr>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2" r:id="rId12"/>
    <p:sldLayoutId id="2147483693" r:id="rId13"/>
    <p:sldLayoutId id="2147483694" r:id="rId14"/>
    <p:sldLayoutId id="2147483695" r:id="rId15"/>
    <p:sldLayoutId id="2147483687" r:id="rId16"/>
    <p:sldLayoutId id="2147483696" r:id="rId17"/>
    <p:sldLayoutId id="2147483697" r:id="rId18"/>
  </p:sldLayoutIdLst>
  <p:txStyles>
    <p:titleStyle>
      <a:lvl1pPr algn="l" defTabSz="457200" rtl="0" eaLnBrk="1" latinLnBrk="0" hangingPunct="1">
        <a:spcBef>
          <a:spcPct val="0"/>
        </a:spcBef>
        <a:buNone/>
        <a:defRPr sz="2800" b="0" i="0" kern="1200">
          <a:solidFill>
            <a:schemeClr val="bg1"/>
          </a:solidFill>
          <a:latin typeface="Amazon Ember Regular" charset="0"/>
          <a:ea typeface="+mj-ea"/>
          <a:cs typeface="Amazon Ember Regular" charset="0"/>
        </a:defRPr>
      </a:lvl1pPr>
    </p:titleStyle>
    <p:bodyStyle>
      <a:lvl1pPr marL="0" indent="0" algn="l" defTabSz="457200" rtl="0" eaLnBrk="1" latinLnBrk="0" hangingPunct="1">
        <a:spcBef>
          <a:spcPct val="20000"/>
        </a:spcBef>
        <a:buFontTx/>
        <a:buNone/>
        <a:defRPr sz="2400" b="0" i="0" kern="1200">
          <a:solidFill>
            <a:schemeClr val="bg1"/>
          </a:solidFill>
          <a:latin typeface="Amazon Ember Regular" charset="0"/>
          <a:ea typeface="+mn-ea"/>
          <a:cs typeface="Amazon Ember Regular" charset="0"/>
        </a:defRPr>
      </a:lvl1pPr>
      <a:lvl2pPr marL="742950" indent="-285750" algn="l" defTabSz="457200" rtl="0" eaLnBrk="1" latinLnBrk="0" hangingPunct="1">
        <a:spcBef>
          <a:spcPct val="20000"/>
        </a:spcBef>
        <a:buFont typeface="Arial"/>
        <a:buChar char="•"/>
        <a:defRPr sz="2000" b="0" i="0" kern="1200">
          <a:solidFill>
            <a:schemeClr val="bg1"/>
          </a:solidFill>
          <a:latin typeface="Amazon Ember Regular" charset="0"/>
          <a:ea typeface="+mn-ea"/>
          <a:cs typeface="Amazon Ember Regular" charset="0"/>
        </a:defRPr>
      </a:lvl2pPr>
      <a:lvl3pPr marL="1143000" indent="-228600" algn="l" defTabSz="457200" rtl="0" eaLnBrk="1" latinLnBrk="0" hangingPunct="1">
        <a:spcBef>
          <a:spcPct val="20000"/>
        </a:spcBef>
        <a:buFont typeface="Arial"/>
        <a:buChar char="•"/>
        <a:defRPr sz="1800" b="0" i="0" kern="1200">
          <a:solidFill>
            <a:schemeClr val="bg1"/>
          </a:solidFill>
          <a:latin typeface="Amazon Ember Regular" charset="0"/>
          <a:ea typeface="+mn-ea"/>
          <a:cs typeface="Amazon Ember Regular" charset="0"/>
        </a:defRPr>
      </a:lvl3pPr>
      <a:lvl4pPr marL="16002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4pPr>
      <a:lvl5pPr marL="2057400" indent="-228600" algn="l" defTabSz="457200" rtl="0" eaLnBrk="1" latinLnBrk="0" hangingPunct="1">
        <a:spcBef>
          <a:spcPct val="20000"/>
        </a:spcBef>
        <a:buFont typeface="Arial"/>
        <a:buChar char="»"/>
        <a:defRPr sz="1600" b="0" i="0" kern="1200">
          <a:solidFill>
            <a:schemeClr val="bg1"/>
          </a:solidFill>
          <a:latin typeface="Amazon Ember Regular" charset="0"/>
          <a:ea typeface="+mn-ea"/>
          <a:cs typeface="Amazon Ember Regular"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fannin@amazo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ricapete@amazon.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image" Target="../media/image29.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18.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4.sv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8.xml"/><Relationship Id="rId6" Type="http://schemas.openxmlformats.org/officeDocument/2006/relationships/image" Target="../media/image46.png"/><Relationship Id="rId5" Type="http://schemas.openxmlformats.org/officeDocument/2006/relationships/image" Target="../media/image32.png"/><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47.tif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18.xml"/><Relationship Id="rId4" Type="http://schemas.openxmlformats.org/officeDocument/2006/relationships/image" Target="../media/image53.tif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5.svg"/></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11.xml"/><Relationship Id="rId5" Type="http://schemas.openxmlformats.org/officeDocument/2006/relationships/image" Target="../media/image58.png"/><Relationship Id="rId4" Type="http://schemas.openxmlformats.org/officeDocument/2006/relationships/image" Target="../media/image57.png"/></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svg"/><Relationship Id="rId2" Type="http://schemas.openxmlformats.org/officeDocument/2006/relationships/notesSlide" Target="../notesSlides/notesSlide33.xml"/><Relationship Id="rId1" Type="http://schemas.openxmlformats.org/officeDocument/2006/relationships/slideLayout" Target="../slideLayouts/slideLayout11.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11.xml"/><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4.sv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7.xml"/><Relationship Id="rId16" Type="http://schemas.openxmlformats.org/officeDocument/2006/relationships/image" Target="../media/image27.svg"/><Relationship Id="rId1" Type="http://schemas.openxmlformats.org/officeDocument/2006/relationships/slideLayout" Target="../slideLayouts/slideLayout5.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 Id="rId1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77500" lnSpcReduction="20000"/>
          </a:bodyPr>
          <a:lstStyle/>
          <a:p>
            <a:r>
              <a:rPr lang="en-US" dirty="0"/>
              <a:t>Brian Fanning – </a:t>
            </a:r>
            <a:r>
              <a:rPr lang="en-US" dirty="0">
                <a:hlinkClick r:id="rId3"/>
              </a:rPr>
              <a:t>bfannin@amazon.com</a:t>
            </a:r>
            <a:r>
              <a:rPr lang="en-US" dirty="0"/>
              <a:t> </a:t>
            </a:r>
          </a:p>
          <a:p>
            <a:r>
              <a:rPr lang="en-US" dirty="0"/>
              <a:t>Ricardo Peters – </a:t>
            </a:r>
            <a:r>
              <a:rPr lang="en-US" dirty="0">
                <a:hlinkClick r:id="rId4"/>
              </a:rPr>
              <a:t>ricapete@amazon.com</a:t>
            </a:r>
            <a:r>
              <a:rPr lang="en-US" dirty="0"/>
              <a:t> </a:t>
            </a:r>
          </a:p>
        </p:txBody>
      </p:sp>
      <p:sp>
        <p:nvSpPr>
          <p:cNvPr id="4" name="Text Placeholder 3"/>
          <p:cNvSpPr>
            <a:spLocks noGrp="1"/>
          </p:cNvSpPr>
          <p:nvPr>
            <p:ph type="body" sz="quarter" idx="12"/>
          </p:nvPr>
        </p:nvSpPr>
        <p:spPr>
          <a:xfrm>
            <a:off x="487899" y="1738712"/>
            <a:ext cx="6205509" cy="744537"/>
          </a:xfrm>
        </p:spPr>
        <p:txBody>
          <a:bodyPr/>
          <a:lstStyle/>
          <a:p>
            <a:r>
              <a:rPr lang="en-US" dirty="0"/>
              <a:t>Storage on AWS</a:t>
            </a:r>
          </a:p>
        </p:txBody>
      </p:sp>
    </p:spTree>
    <p:extLst>
      <p:ext uri="{BB962C8B-B14F-4D97-AF65-F5344CB8AC3E}">
        <p14:creationId xmlns:p14="http://schemas.microsoft.com/office/powerpoint/2010/main" val="3303444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chemeClr val="accent1"/>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1</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Block Storage</a:t>
            </a:r>
          </a:p>
        </p:txBody>
      </p:sp>
    </p:spTree>
    <p:extLst>
      <p:ext uri="{BB962C8B-B14F-4D97-AF65-F5344CB8AC3E}">
        <p14:creationId xmlns:p14="http://schemas.microsoft.com/office/powerpoint/2010/main" val="106369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F989-6579-2E46-998D-2F4D979A17F3}"/>
              </a:ext>
            </a:extLst>
          </p:cNvPr>
          <p:cNvSpPr>
            <a:spLocks noGrp="1"/>
          </p:cNvSpPr>
          <p:nvPr>
            <p:ph type="title"/>
          </p:nvPr>
        </p:nvSpPr>
        <p:spPr/>
        <p:txBody>
          <a:bodyPr/>
          <a:lstStyle/>
          <a:p>
            <a:r>
              <a:rPr lang="en-US" dirty="0"/>
              <a:t>What is </a:t>
            </a:r>
            <a:r>
              <a:rPr lang="en-US" dirty="0">
                <a:solidFill>
                  <a:srgbClr val="FFFFFF"/>
                </a:solidFill>
              </a:rPr>
              <a:t>Amazon EBS</a:t>
            </a:r>
            <a:r>
              <a:rPr lang="en-US" dirty="0"/>
              <a:t>?</a:t>
            </a:r>
          </a:p>
        </p:txBody>
      </p:sp>
      <p:sp>
        <p:nvSpPr>
          <p:cNvPr id="3" name="Straight Arrow Connector 23">
            <a:extLst>
              <a:ext uri="{FF2B5EF4-FFF2-40B4-BE49-F238E27FC236}">
                <a16:creationId xmlns:a16="http://schemas.microsoft.com/office/drawing/2014/main" id="{746EAD74-96B6-E54E-A6CC-F4A3E38128FC}"/>
              </a:ext>
            </a:extLst>
          </p:cNvPr>
          <p:cNvSpPr/>
          <p:nvPr/>
        </p:nvSpPr>
        <p:spPr>
          <a:xfrm flipH="1">
            <a:off x="1403208" y="2305991"/>
            <a:ext cx="655303" cy="839778"/>
          </a:xfrm>
          <a:prstGeom prst="line">
            <a:avLst/>
          </a:prstGeom>
          <a:ln w="101600">
            <a:solidFill>
              <a:srgbClr val="F8F8F8"/>
            </a:solidFill>
          </a:ln>
          <a:effectLst>
            <a:outerShdw blurRad="63500" dist="25400" dir="5400000" rotWithShape="0">
              <a:srgbClr val="000000">
                <a:alpha val="38000"/>
              </a:srgbClr>
            </a:outerShdw>
          </a:effectLst>
        </p:spPr>
        <p:txBody>
          <a:bodyPr lIns="45715" tIns="45715" rIns="45715" bIns="45715"/>
          <a:lstStyle/>
          <a:p>
            <a:endParaRPr sz="1012" dirty="0"/>
          </a:p>
        </p:txBody>
      </p:sp>
      <p:sp>
        <p:nvSpPr>
          <p:cNvPr id="4" name="Content Placeholder 2">
            <a:extLst>
              <a:ext uri="{FF2B5EF4-FFF2-40B4-BE49-F238E27FC236}">
                <a16:creationId xmlns:a16="http://schemas.microsoft.com/office/drawing/2014/main" id="{DD206CB4-AF9F-AF46-A67C-D80C9F899CAD}"/>
              </a:ext>
            </a:extLst>
          </p:cNvPr>
          <p:cNvSpPr txBox="1">
            <a:spLocks/>
          </p:cNvSpPr>
          <p:nvPr/>
        </p:nvSpPr>
        <p:spPr>
          <a:xfrm>
            <a:off x="4110317" y="978564"/>
            <a:ext cx="4694493" cy="3231769"/>
          </a:xfrm>
          <a:prstGeom prst="rect">
            <a:avLst/>
          </a:prstGeom>
        </p:spPr>
        <p:txBody>
          <a:bodyPr anchor="ctr"/>
          <a:lstStyle>
            <a:lvl1pPr marL="0" indent="0" algn="l" defTabSz="812821" rtl="0" eaLnBrk="1" latinLnBrk="0" hangingPunct="1">
              <a:spcBef>
                <a:spcPct val="20000"/>
              </a:spcBef>
              <a:buFontTx/>
              <a:buNone/>
              <a:defRPr sz="4267"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1pPr>
            <a:lvl2pPr marL="1320834" indent="-508012" algn="l" defTabSz="812821" rtl="0" eaLnBrk="1" latinLnBrk="0" hangingPunct="1">
              <a:spcBef>
                <a:spcPct val="20000"/>
              </a:spcBef>
              <a:buFont typeface="Arial"/>
              <a:buChar char="•"/>
              <a:defRPr sz="3556"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2pPr>
            <a:lvl3pPr marL="2032050" indent="-406410" algn="l" defTabSz="812821" rtl="0" eaLnBrk="1" latinLnBrk="0" hangingPunct="1">
              <a:spcBef>
                <a:spcPct val="20000"/>
              </a:spcBef>
              <a:buFont typeface="Arial"/>
              <a:buChar char="•"/>
              <a:defRPr sz="32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3pPr>
            <a:lvl4pPr marL="2844871"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4pPr>
            <a:lvl5pPr marL="3657692"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5pPr>
            <a:lvl6pPr marL="4470513" indent="-406410" algn="l" defTabSz="812821" rtl="0" eaLnBrk="1" latinLnBrk="0" hangingPunct="1">
              <a:spcBef>
                <a:spcPct val="20000"/>
              </a:spcBef>
              <a:buFont typeface="Arial"/>
              <a:buChar char="•"/>
              <a:defRPr sz="3556" kern="1200">
                <a:solidFill>
                  <a:schemeClr val="tx1"/>
                </a:solidFill>
                <a:latin typeface="+mn-lt"/>
                <a:ea typeface="+mn-ea"/>
                <a:cs typeface="+mn-cs"/>
              </a:defRPr>
            </a:lvl6pPr>
            <a:lvl7pPr marL="5283332" indent="-406410" algn="l" defTabSz="812821" rtl="0" eaLnBrk="1" latinLnBrk="0" hangingPunct="1">
              <a:spcBef>
                <a:spcPct val="20000"/>
              </a:spcBef>
              <a:buFont typeface="Arial"/>
              <a:buChar char="•"/>
              <a:defRPr sz="3556" kern="1200">
                <a:solidFill>
                  <a:schemeClr val="tx1"/>
                </a:solidFill>
                <a:latin typeface="+mn-lt"/>
                <a:ea typeface="+mn-ea"/>
                <a:cs typeface="+mn-cs"/>
              </a:defRPr>
            </a:lvl7pPr>
            <a:lvl8pPr marL="6096153" indent="-406410" algn="l" defTabSz="812821" rtl="0" eaLnBrk="1" latinLnBrk="0" hangingPunct="1">
              <a:spcBef>
                <a:spcPct val="20000"/>
              </a:spcBef>
              <a:buFont typeface="Arial"/>
              <a:buChar char="•"/>
              <a:defRPr sz="3556" kern="1200">
                <a:solidFill>
                  <a:schemeClr val="tx1"/>
                </a:solidFill>
                <a:latin typeface="+mn-lt"/>
                <a:ea typeface="+mn-ea"/>
                <a:cs typeface="+mn-cs"/>
              </a:defRPr>
            </a:lvl8pPr>
            <a:lvl9pPr marL="6908972" indent="-406410" algn="l" defTabSz="812821" rtl="0" eaLnBrk="1" latinLnBrk="0" hangingPunct="1">
              <a:spcBef>
                <a:spcPct val="20000"/>
              </a:spcBef>
              <a:buFont typeface="Arial"/>
              <a:buChar char="•"/>
              <a:defRPr sz="3556" kern="1200">
                <a:solidFill>
                  <a:schemeClr val="tx1"/>
                </a:solidFill>
                <a:latin typeface="+mn-lt"/>
                <a:ea typeface="+mn-ea"/>
                <a:cs typeface="+mn-cs"/>
              </a:defRPr>
            </a:lvl9pPr>
          </a:lstStyle>
          <a:p>
            <a:pPr marL="273200" indent="-273200">
              <a:buSzPct val="100000"/>
              <a:buFont typeface="Arial"/>
              <a:buChar char="•"/>
              <a:defRPr sz="3400">
                <a:solidFill>
                  <a:srgbClr val="F8F8F8"/>
                </a:solidFill>
              </a:defRPr>
            </a:pPr>
            <a:r>
              <a:rPr lang="en-US" sz="1800" dirty="0">
                <a:solidFill>
                  <a:srgbClr val="F8F8F8"/>
                </a:solidFill>
              </a:rPr>
              <a:t>Block storage as a service</a:t>
            </a:r>
          </a:p>
          <a:p>
            <a:pPr marL="273200" indent="-273200">
              <a:buSzPct val="100000"/>
              <a:buFont typeface="Arial"/>
              <a:buChar char="•"/>
              <a:defRPr sz="3400">
                <a:solidFill>
                  <a:srgbClr val="F8F8F8"/>
                </a:solidFill>
              </a:defRPr>
            </a:pPr>
            <a:r>
              <a:rPr lang="en-US" sz="1800" dirty="0">
                <a:solidFill>
                  <a:srgbClr val="F8F8F8"/>
                </a:solidFill>
              </a:rPr>
              <a:t>Create, attach volumes through an API </a:t>
            </a:r>
          </a:p>
          <a:p>
            <a:pPr marL="273200" indent="-273200">
              <a:buSzPct val="100000"/>
              <a:buFont typeface="Arial"/>
              <a:buChar char="•"/>
              <a:defRPr sz="3400">
                <a:solidFill>
                  <a:srgbClr val="F8F8F8"/>
                </a:solidFill>
              </a:defRPr>
            </a:pPr>
            <a:r>
              <a:rPr lang="en-US" sz="1800" dirty="0">
                <a:solidFill>
                  <a:srgbClr val="F8F8F8"/>
                </a:solidFill>
              </a:rPr>
              <a:t>Service accessed over the network</a:t>
            </a:r>
          </a:p>
        </p:txBody>
      </p:sp>
      <p:sp>
        <p:nvSpPr>
          <p:cNvPr id="5" name="TextBox 22">
            <a:extLst>
              <a:ext uri="{FF2B5EF4-FFF2-40B4-BE49-F238E27FC236}">
                <a16:creationId xmlns:a16="http://schemas.microsoft.com/office/drawing/2014/main" id="{F68888B0-3C1D-E64E-BE14-11F10F5ABF08}"/>
              </a:ext>
            </a:extLst>
          </p:cNvPr>
          <p:cNvSpPr/>
          <p:nvPr/>
        </p:nvSpPr>
        <p:spPr>
          <a:xfrm>
            <a:off x="2608383" y="1903630"/>
            <a:ext cx="640018" cy="34624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2000" b="1">
                <a:solidFill>
                  <a:srgbClr val="FFFFFF"/>
                </a:solidFill>
              </a:defRPr>
            </a:lvl1pPr>
          </a:lstStyle>
          <a:p>
            <a:r>
              <a:rPr sz="1125" dirty="0">
                <a:latin typeface="Amazon Ember"/>
              </a:rPr>
              <a:t>EC2 instance</a:t>
            </a:r>
          </a:p>
        </p:txBody>
      </p:sp>
      <p:pic>
        <p:nvPicPr>
          <p:cNvPr id="6" name="Picture 18" descr="Picture 18">
            <a:extLst>
              <a:ext uri="{FF2B5EF4-FFF2-40B4-BE49-F238E27FC236}">
                <a16:creationId xmlns:a16="http://schemas.microsoft.com/office/drawing/2014/main" id="{9376D2E2-552F-B845-ADBB-621F88851930}"/>
              </a:ext>
            </a:extLst>
          </p:cNvPr>
          <p:cNvPicPr>
            <a:picLocks noChangeAspect="1"/>
          </p:cNvPicPr>
          <p:nvPr/>
        </p:nvPicPr>
        <p:blipFill>
          <a:blip r:embed="rId3">
            <a:extLst/>
          </a:blip>
          <a:stretch>
            <a:fillRect/>
          </a:stretch>
        </p:blipFill>
        <p:spPr>
          <a:xfrm>
            <a:off x="1837871" y="1694677"/>
            <a:ext cx="770513" cy="770513"/>
          </a:xfrm>
          <a:prstGeom prst="rect">
            <a:avLst/>
          </a:prstGeom>
          <a:ln w="12700">
            <a:miter lim="400000"/>
          </a:ln>
        </p:spPr>
      </p:pic>
      <p:sp>
        <p:nvSpPr>
          <p:cNvPr id="9" name="TextBox 6">
            <a:extLst>
              <a:ext uri="{FF2B5EF4-FFF2-40B4-BE49-F238E27FC236}">
                <a16:creationId xmlns:a16="http://schemas.microsoft.com/office/drawing/2014/main" id="{59C71853-FA54-B243-BB32-10BBAF98AAF2}"/>
              </a:ext>
            </a:extLst>
          </p:cNvPr>
          <p:cNvSpPr/>
          <p:nvPr/>
        </p:nvSpPr>
        <p:spPr>
          <a:xfrm>
            <a:off x="1095251" y="3664863"/>
            <a:ext cx="640018" cy="34624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2000" b="1">
                <a:solidFill>
                  <a:srgbClr val="FFFFFF"/>
                </a:solidFill>
              </a:defRPr>
            </a:lvl1pPr>
          </a:lstStyle>
          <a:p>
            <a:r>
              <a:rPr sz="1125" dirty="0">
                <a:latin typeface="Amazon Ember"/>
              </a:rPr>
              <a:t>EBS volume</a:t>
            </a:r>
          </a:p>
        </p:txBody>
      </p:sp>
      <p:pic>
        <p:nvPicPr>
          <p:cNvPr id="10" name="EBS" descr="EBS">
            <a:extLst>
              <a:ext uri="{FF2B5EF4-FFF2-40B4-BE49-F238E27FC236}">
                <a16:creationId xmlns:a16="http://schemas.microsoft.com/office/drawing/2014/main" id="{5BBC4858-EBC2-E14B-AF13-30BBDBD693C4}"/>
              </a:ext>
            </a:extLst>
          </p:cNvPr>
          <p:cNvPicPr>
            <a:picLocks noChangeAspect="1"/>
          </p:cNvPicPr>
          <p:nvPr/>
        </p:nvPicPr>
        <p:blipFill>
          <a:blip r:embed="rId4">
            <a:extLst/>
          </a:blip>
          <a:stretch>
            <a:fillRect/>
          </a:stretch>
        </p:blipFill>
        <p:spPr>
          <a:xfrm>
            <a:off x="1216262" y="3096226"/>
            <a:ext cx="397997" cy="547529"/>
          </a:xfrm>
          <a:prstGeom prst="rect">
            <a:avLst/>
          </a:prstGeom>
          <a:ln w="12700">
            <a:miter lim="400000"/>
          </a:ln>
        </p:spPr>
      </p:pic>
    </p:spTree>
    <p:extLst>
      <p:ext uri="{BB962C8B-B14F-4D97-AF65-F5344CB8AC3E}">
        <p14:creationId xmlns:p14="http://schemas.microsoft.com/office/powerpoint/2010/main" val="61792353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7F989-6579-2E46-998D-2F4D979A17F3}"/>
              </a:ext>
            </a:extLst>
          </p:cNvPr>
          <p:cNvSpPr>
            <a:spLocks noGrp="1"/>
          </p:cNvSpPr>
          <p:nvPr>
            <p:ph type="title"/>
          </p:nvPr>
        </p:nvSpPr>
        <p:spPr/>
        <p:txBody>
          <a:bodyPr/>
          <a:lstStyle/>
          <a:p>
            <a:r>
              <a:rPr lang="en-US" dirty="0"/>
              <a:t>What is </a:t>
            </a:r>
            <a:r>
              <a:rPr lang="en-US" dirty="0">
                <a:solidFill>
                  <a:srgbClr val="FFFFFF"/>
                </a:solidFill>
              </a:rPr>
              <a:t>Amazon EBS</a:t>
            </a:r>
            <a:r>
              <a:rPr lang="en-US" dirty="0"/>
              <a:t>?</a:t>
            </a:r>
          </a:p>
        </p:txBody>
      </p:sp>
      <p:sp>
        <p:nvSpPr>
          <p:cNvPr id="3" name="Straight Arrow Connector 23">
            <a:extLst>
              <a:ext uri="{FF2B5EF4-FFF2-40B4-BE49-F238E27FC236}">
                <a16:creationId xmlns:a16="http://schemas.microsoft.com/office/drawing/2014/main" id="{746EAD74-96B6-E54E-A6CC-F4A3E38128FC}"/>
              </a:ext>
            </a:extLst>
          </p:cNvPr>
          <p:cNvSpPr/>
          <p:nvPr/>
        </p:nvSpPr>
        <p:spPr>
          <a:xfrm flipH="1">
            <a:off x="1403208" y="2305991"/>
            <a:ext cx="655303" cy="839778"/>
          </a:xfrm>
          <a:prstGeom prst="line">
            <a:avLst/>
          </a:prstGeom>
          <a:ln w="101600">
            <a:solidFill>
              <a:srgbClr val="F8F8F8"/>
            </a:solidFill>
          </a:ln>
          <a:effectLst>
            <a:outerShdw blurRad="63500" dist="25400" dir="5400000" rotWithShape="0">
              <a:srgbClr val="000000">
                <a:alpha val="38000"/>
              </a:srgbClr>
            </a:outerShdw>
          </a:effectLst>
        </p:spPr>
        <p:txBody>
          <a:bodyPr lIns="45715" tIns="45715" rIns="45715" bIns="45715"/>
          <a:lstStyle/>
          <a:p>
            <a:endParaRPr sz="1012" dirty="0"/>
          </a:p>
        </p:txBody>
      </p:sp>
      <p:sp>
        <p:nvSpPr>
          <p:cNvPr id="4" name="Content Placeholder 2">
            <a:extLst>
              <a:ext uri="{FF2B5EF4-FFF2-40B4-BE49-F238E27FC236}">
                <a16:creationId xmlns:a16="http://schemas.microsoft.com/office/drawing/2014/main" id="{DD206CB4-AF9F-AF46-A67C-D80C9F899CAD}"/>
              </a:ext>
            </a:extLst>
          </p:cNvPr>
          <p:cNvSpPr txBox="1">
            <a:spLocks/>
          </p:cNvSpPr>
          <p:nvPr/>
        </p:nvSpPr>
        <p:spPr>
          <a:xfrm>
            <a:off x="4110317" y="978564"/>
            <a:ext cx="4694493" cy="3231769"/>
          </a:xfrm>
          <a:prstGeom prst="rect">
            <a:avLst/>
          </a:prstGeom>
        </p:spPr>
        <p:txBody>
          <a:bodyPr anchor="ctr"/>
          <a:lstStyle>
            <a:lvl1pPr marL="0" indent="0" algn="l" defTabSz="812821" rtl="0" eaLnBrk="1" latinLnBrk="0" hangingPunct="1">
              <a:spcBef>
                <a:spcPct val="20000"/>
              </a:spcBef>
              <a:buFontTx/>
              <a:buNone/>
              <a:defRPr sz="4267"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1pPr>
            <a:lvl2pPr marL="1320834" indent="-508012" algn="l" defTabSz="812821" rtl="0" eaLnBrk="1" latinLnBrk="0" hangingPunct="1">
              <a:spcBef>
                <a:spcPct val="20000"/>
              </a:spcBef>
              <a:buFont typeface="Arial"/>
              <a:buChar char="•"/>
              <a:defRPr sz="3556"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2pPr>
            <a:lvl3pPr marL="2032050" indent="-406410" algn="l" defTabSz="812821" rtl="0" eaLnBrk="1" latinLnBrk="0" hangingPunct="1">
              <a:spcBef>
                <a:spcPct val="20000"/>
              </a:spcBef>
              <a:buFont typeface="Arial"/>
              <a:buChar char="•"/>
              <a:defRPr sz="32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3pPr>
            <a:lvl4pPr marL="2844871"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4pPr>
            <a:lvl5pPr marL="3657692"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5pPr>
            <a:lvl6pPr marL="4470513" indent="-406410" algn="l" defTabSz="812821" rtl="0" eaLnBrk="1" latinLnBrk="0" hangingPunct="1">
              <a:spcBef>
                <a:spcPct val="20000"/>
              </a:spcBef>
              <a:buFont typeface="Arial"/>
              <a:buChar char="•"/>
              <a:defRPr sz="3556" kern="1200">
                <a:solidFill>
                  <a:schemeClr val="tx1"/>
                </a:solidFill>
                <a:latin typeface="+mn-lt"/>
                <a:ea typeface="+mn-ea"/>
                <a:cs typeface="+mn-cs"/>
              </a:defRPr>
            </a:lvl6pPr>
            <a:lvl7pPr marL="5283332" indent="-406410" algn="l" defTabSz="812821" rtl="0" eaLnBrk="1" latinLnBrk="0" hangingPunct="1">
              <a:spcBef>
                <a:spcPct val="20000"/>
              </a:spcBef>
              <a:buFont typeface="Arial"/>
              <a:buChar char="•"/>
              <a:defRPr sz="3556" kern="1200">
                <a:solidFill>
                  <a:schemeClr val="tx1"/>
                </a:solidFill>
                <a:latin typeface="+mn-lt"/>
                <a:ea typeface="+mn-ea"/>
                <a:cs typeface="+mn-cs"/>
              </a:defRPr>
            </a:lvl7pPr>
            <a:lvl8pPr marL="6096153" indent="-406410" algn="l" defTabSz="812821" rtl="0" eaLnBrk="1" latinLnBrk="0" hangingPunct="1">
              <a:spcBef>
                <a:spcPct val="20000"/>
              </a:spcBef>
              <a:buFont typeface="Arial"/>
              <a:buChar char="•"/>
              <a:defRPr sz="3556" kern="1200">
                <a:solidFill>
                  <a:schemeClr val="tx1"/>
                </a:solidFill>
                <a:latin typeface="+mn-lt"/>
                <a:ea typeface="+mn-ea"/>
                <a:cs typeface="+mn-cs"/>
              </a:defRPr>
            </a:lvl8pPr>
            <a:lvl9pPr marL="6908972" indent="-406410" algn="l" defTabSz="812821" rtl="0" eaLnBrk="1" latinLnBrk="0" hangingPunct="1">
              <a:spcBef>
                <a:spcPct val="20000"/>
              </a:spcBef>
              <a:buFont typeface="Arial"/>
              <a:buChar char="•"/>
              <a:defRPr sz="3556" kern="1200">
                <a:solidFill>
                  <a:schemeClr val="tx1"/>
                </a:solidFill>
                <a:latin typeface="+mn-lt"/>
                <a:ea typeface="+mn-ea"/>
                <a:cs typeface="+mn-cs"/>
              </a:defRPr>
            </a:lvl9pPr>
          </a:lstStyle>
          <a:p>
            <a:pPr marL="273200" indent="-273200">
              <a:buSzPct val="100000"/>
              <a:buFont typeface="Arial"/>
              <a:buChar char="•"/>
              <a:defRPr sz="3400">
                <a:solidFill>
                  <a:srgbClr val="F8F8F8"/>
                </a:solidFill>
              </a:defRPr>
            </a:pPr>
            <a:r>
              <a:rPr lang="en-US" sz="1800" dirty="0">
                <a:solidFill>
                  <a:srgbClr val="F8F8F8"/>
                </a:solidFill>
              </a:rPr>
              <a:t>Block storage as a service</a:t>
            </a:r>
          </a:p>
          <a:p>
            <a:pPr marL="273200" indent="-273200">
              <a:buSzPct val="100000"/>
              <a:buFont typeface="Arial"/>
              <a:buChar char="•"/>
              <a:defRPr sz="3400">
                <a:solidFill>
                  <a:srgbClr val="F8F8F8"/>
                </a:solidFill>
              </a:defRPr>
            </a:pPr>
            <a:r>
              <a:rPr lang="en-US" sz="1800" dirty="0">
                <a:solidFill>
                  <a:srgbClr val="F8F8F8"/>
                </a:solidFill>
              </a:rPr>
              <a:t>Create, attach volumes through an API </a:t>
            </a:r>
          </a:p>
          <a:p>
            <a:pPr marL="273200" indent="-273200">
              <a:buSzPct val="100000"/>
              <a:buFont typeface="Arial"/>
              <a:buChar char="•"/>
              <a:defRPr sz="3400">
                <a:solidFill>
                  <a:srgbClr val="F8F8F8"/>
                </a:solidFill>
              </a:defRPr>
            </a:pPr>
            <a:r>
              <a:rPr lang="en-US" sz="1800" dirty="0">
                <a:solidFill>
                  <a:srgbClr val="F8F8F8"/>
                </a:solidFill>
              </a:rPr>
              <a:t>Service accessed over the network</a:t>
            </a:r>
          </a:p>
        </p:txBody>
      </p:sp>
      <p:sp>
        <p:nvSpPr>
          <p:cNvPr id="5" name="TextBox 22">
            <a:extLst>
              <a:ext uri="{FF2B5EF4-FFF2-40B4-BE49-F238E27FC236}">
                <a16:creationId xmlns:a16="http://schemas.microsoft.com/office/drawing/2014/main" id="{F68888B0-3C1D-E64E-BE14-11F10F5ABF08}"/>
              </a:ext>
            </a:extLst>
          </p:cNvPr>
          <p:cNvSpPr/>
          <p:nvPr/>
        </p:nvSpPr>
        <p:spPr>
          <a:xfrm>
            <a:off x="2608383" y="1903630"/>
            <a:ext cx="640018" cy="34624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2000" b="1">
                <a:solidFill>
                  <a:srgbClr val="FFFFFF"/>
                </a:solidFill>
              </a:defRPr>
            </a:lvl1pPr>
          </a:lstStyle>
          <a:p>
            <a:r>
              <a:rPr sz="1125" dirty="0">
                <a:latin typeface="Amazon Ember"/>
              </a:rPr>
              <a:t>EC2 instance</a:t>
            </a:r>
          </a:p>
        </p:txBody>
      </p:sp>
      <p:pic>
        <p:nvPicPr>
          <p:cNvPr id="6" name="Picture 18" descr="Picture 18">
            <a:extLst>
              <a:ext uri="{FF2B5EF4-FFF2-40B4-BE49-F238E27FC236}">
                <a16:creationId xmlns:a16="http://schemas.microsoft.com/office/drawing/2014/main" id="{9376D2E2-552F-B845-ADBB-621F88851930}"/>
              </a:ext>
            </a:extLst>
          </p:cNvPr>
          <p:cNvPicPr>
            <a:picLocks noChangeAspect="1"/>
          </p:cNvPicPr>
          <p:nvPr/>
        </p:nvPicPr>
        <p:blipFill>
          <a:blip r:embed="rId3">
            <a:extLst/>
          </a:blip>
          <a:stretch>
            <a:fillRect/>
          </a:stretch>
        </p:blipFill>
        <p:spPr>
          <a:xfrm>
            <a:off x="1837871" y="1694677"/>
            <a:ext cx="770513" cy="770513"/>
          </a:xfrm>
          <a:prstGeom prst="rect">
            <a:avLst/>
          </a:prstGeom>
          <a:ln w="12700">
            <a:miter lim="400000"/>
          </a:ln>
        </p:spPr>
      </p:pic>
      <p:sp>
        <p:nvSpPr>
          <p:cNvPr id="7" name="TextBox 2">
            <a:extLst>
              <a:ext uri="{FF2B5EF4-FFF2-40B4-BE49-F238E27FC236}">
                <a16:creationId xmlns:a16="http://schemas.microsoft.com/office/drawing/2014/main" id="{505E0EA5-2B3E-0C4F-81C8-57A229446C5F}"/>
              </a:ext>
            </a:extLst>
          </p:cNvPr>
          <p:cNvSpPr/>
          <p:nvPr/>
        </p:nvSpPr>
        <p:spPr>
          <a:xfrm>
            <a:off x="1938168" y="3005329"/>
            <a:ext cx="537958" cy="698194"/>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defRPr sz="7000" b="1">
                <a:solidFill>
                  <a:srgbClr val="F8F8F8"/>
                </a:solidFill>
              </a:defRPr>
            </a:lvl1pPr>
          </a:lstStyle>
          <a:p>
            <a:r>
              <a:rPr sz="3937" dirty="0">
                <a:latin typeface="Amazon Ember"/>
              </a:rPr>
              <a:t>!=</a:t>
            </a:r>
          </a:p>
        </p:txBody>
      </p:sp>
      <p:pic>
        <p:nvPicPr>
          <p:cNvPr id="8" name="Picture 9" descr="Picture 9">
            <a:extLst>
              <a:ext uri="{FF2B5EF4-FFF2-40B4-BE49-F238E27FC236}">
                <a16:creationId xmlns:a16="http://schemas.microsoft.com/office/drawing/2014/main" id="{6F2397DA-047A-6140-A1D0-452060EA628C}"/>
              </a:ext>
            </a:extLst>
          </p:cNvPr>
          <p:cNvPicPr>
            <a:picLocks noChangeAspect="1"/>
          </p:cNvPicPr>
          <p:nvPr/>
        </p:nvPicPr>
        <p:blipFill>
          <a:blip r:embed="rId4">
            <a:extLst/>
          </a:blip>
          <a:stretch>
            <a:fillRect/>
          </a:stretch>
        </p:blipFill>
        <p:spPr>
          <a:xfrm>
            <a:off x="2831996" y="2965224"/>
            <a:ext cx="809533" cy="809533"/>
          </a:xfrm>
          <a:prstGeom prst="rect">
            <a:avLst/>
          </a:prstGeom>
          <a:ln w="12700">
            <a:miter lim="400000"/>
          </a:ln>
        </p:spPr>
      </p:pic>
      <p:sp>
        <p:nvSpPr>
          <p:cNvPr id="9" name="TextBox 6">
            <a:extLst>
              <a:ext uri="{FF2B5EF4-FFF2-40B4-BE49-F238E27FC236}">
                <a16:creationId xmlns:a16="http://schemas.microsoft.com/office/drawing/2014/main" id="{59C71853-FA54-B243-BB32-10BBAF98AAF2}"/>
              </a:ext>
            </a:extLst>
          </p:cNvPr>
          <p:cNvSpPr/>
          <p:nvPr/>
        </p:nvSpPr>
        <p:spPr>
          <a:xfrm>
            <a:off x="1095251" y="3664863"/>
            <a:ext cx="640018" cy="346249"/>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2000" b="1">
                <a:solidFill>
                  <a:srgbClr val="FFFFFF"/>
                </a:solidFill>
              </a:defRPr>
            </a:lvl1pPr>
          </a:lstStyle>
          <a:p>
            <a:r>
              <a:rPr sz="1125" dirty="0">
                <a:latin typeface="Amazon Ember"/>
              </a:rPr>
              <a:t>EBS volume</a:t>
            </a:r>
          </a:p>
        </p:txBody>
      </p:sp>
      <p:pic>
        <p:nvPicPr>
          <p:cNvPr id="10" name="EBS" descr="EBS">
            <a:extLst>
              <a:ext uri="{FF2B5EF4-FFF2-40B4-BE49-F238E27FC236}">
                <a16:creationId xmlns:a16="http://schemas.microsoft.com/office/drawing/2014/main" id="{5BBC4858-EBC2-E14B-AF13-30BBDBD693C4}"/>
              </a:ext>
            </a:extLst>
          </p:cNvPr>
          <p:cNvPicPr>
            <a:picLocks noChangeAspect="1"/>
          </p:cNvPicPr>
          <p:nvPr/>
        </p:nvPicPr>
        <p:blipFill>
          <a:blip r:embed="rId5">
            <a:extLst/>
          </a:blip>
          <a:stretch>
            <a:fillRect/>
          </a:stretch>
        </p:blipFill>
        <p:spPr>
          <a:xfrm>
            <a:off x="1216262" y="3096226"/>
            <a:ext cx="397997" cy="547529"/>
          </a:xfrm>
          <a:prstGeom prst="rect">
            <a:avLst/>
          </a:prstGeom>
          <a:ln w="12700">
            <a:miter lim="400000"/>
          </a:ln>
        </p:spPr>
      </p:pic>
    </p:spTree>
    <p:extLst>
      <p:ext uri="{BB962C8B-B14F-4D97-AF65-F5344CB8AC3E}">
        <p14:creationId xmlns:p14="http://schemas.microsoft.com/office/powerpoint/2010/main" val="74490855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US" b="1" dirty="0">
                <a:solidFill>
                  <a:schemeClr val="bg2"/>
                </a:solidFill>
                <a:latin typeface="Amazon Ember" charset="0"/>
                <a:ea typeface="Amazon Ember" charset="0"/>
                <a:cs typeface="Amazon Ember" charset="0"/>
              </a:rPr>
              <a:t>AWS EBS Features</a:t>
            </a:r>
          </a:p>
        </p:txBody>
      </p:sp>
      <p:sp>
        <p:nvSpPr>
          <p:cNvPr id="12" name="Text Placeholder 4"/>
          <p:cNvSpPr txBox="1">
            <a:spLocks/>
          </p:cNvSpPr>
          <p:nvPr/>
        </p:nvSpPr>
        <p:spPr>
          <a:xfrm>
            <a:off x="365760" y="824869"/>
            <a:ext cx="2560320" cy="466271"/>
          </a:xfrm>
          <a:prstGeom prst="rect">
            <a:avLst/>
          </a:prstGeom>
        </p:spPr>
        <p:txBody>
          <a:bodyPr lIns="91438" tIns="45719" rIns="91438" bIns="45719"/>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b="1" dirty="0">
                <a:solidFill>
                  <a:schemeClr val="accent1"/>
                </a:solidFill>
                <a:latin typeface="Amazon Ember" charset="0"/>
                <a:ea typeface="Amazon Ember" charset="0"/>
                <a:cs typeface="Amazon Ember" charset="0"/>
              </a:rPr>
              <a:t>Durable</a:t>
            </a:r>
            <a:endParaRPr lang="en-US" sz="1600" dirty="0">
              <a:solidFill>
                <a:schemeClr val="accent1"/>
              </a:solidFill>
              <a:latin typeface="Amazon Ember" charset="0"/>
              <a:ea typeface="Amazon Ember" charset="0"/>
              <a:cs typeface="Amazon Ember" charset="0"/>
            </a:endParaRPr>
          </a:p>
        </p:txBody>
      </p:sp>
      <p:sp>
        <p:nvSpPr>
          <p:cNvPr id="13" name="Text Placeholder 5"/>
          <p:cNvSpPr txBox="1">
            <a:spLocks/>
          </p:cNvSpPr>
          <p:nvPr/>
        </p:nvSpPr>
        <p:spPr>
          <a:xfrm>
            <a:off x="3511189" y="831551"/>
            <a:ext cx="2048844" cy="459588"/>
          </a:xfrm>
          <a:prstGeom prst="rect">
            <a:avLst/>
          </a:prstGeom>
        </p:spPr>
        <p:txBody>
          <a:bodyPr lIns="91438" tIns="45719" rIns="91438" bIns="45719"/>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b="1" dirty="0">
                <a:solidFill>
                  <a:schemeClr val="accent1"/>
                </a:solidFill>
                <a:latin typeface="Amazon Ember" charset="0"/>
                <a:ea typeface="Amazon Ember" charset="0"/>
                <a:cs typeface="Amazon Ember" charset="0"/>
              </a:rPr>
              <a:t>Secure</a:t>
            </a:r>
          </a:p>
        </p:txBody>
      </p:sp>
      <p:sp>
        <p:nvSpPr>
          <p:cNvPr id="9" name="Text Placeholder 4"/>
          <p:cNvSpPr txBox="1">
            <a:spLocks/>
          </p:cNvSpPr>
          <p:nvPr/>
        </p:nvSpPr>
        <p:spPr>
          <a:xfrm>
            <a:off x="394957" y="3306964"/>
            <a:ext cx="2906700" cy="1836536"/>
          </a:xfrm>
          <a:prstGeom prst="rect">
            <a:avLst/>
          </a:prstGeom>
        </p:spPr>
        <p:txBody>
          <a:bodyPr lIns="91438" tIns="45719" rIns="91438" bIns="45719"/>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600" dirty="0">
                <a:solidFill>
                  <a:schemeClr val="bg2"/>
                </a:solidFill>
                <a:latin typeface="Amazon Ember" charset="0"/>
                <a:ea typeface="Amazon Ember" charset="0"/>
                <a:cs typeface="Amazon Ember" charset="0"/>
              </a:rPr>
              <a:t>Low-latency SSD </a:t>
            </a:r>
          </a:p>
          <a:p>
            <a:pPr>
              <a:spcBef>
                <a:spcPts val="600"/>
              </a:spcBef>
            </a:pPr>
            <a:r>
              <a:rPr lang="en-US" sz="1600" dirty="0">
                <a:solidFill>
                  <a:schemeClr val="bg2"/>
                </a:solidFill>
                <a:latin typeface="Amazon Ember" charset="0"/>
                <a:ea typeface="Amazon Ember" charset="0"/>
                <a:cs typeface="Amazon Ember" charset="0"/>
              </a:rPr>
              <a:t>Consistent I/O Performance</a:t>
            </a:r>
          </a:p>
          <a:p>
            <a:pPr>
              <a:spcBef>
                <a:spcPts val="600"/>
              </a:spcBef>
            </a:pPr>
            <a:r>
              <a:rPr lang="en-US" sz="1600" dirty="0">
                <a:solidFill>
                  <a:schemeClr val="bg2"/>
                </a:solidFill>
                <a:latin typeface="Amazon Ember" charset="0"/>
                <a:ea typeface="Amazon Ember" charset="0"/>
                <a:cs typeface="Amazon Ember" charset="0"/>
              </a:rPr>
              <a:t>Stripe multiple volumes for higher I/O performance</a:t>
            </a:r>
          </a:p>
        </p:txBody>
      </p:sp>
      <p:sp>
        <p:nvSpPr>
          <p:cNvPr id="10" name="Text Placeholder 5"/>
          <p:cNvSpPr txBox="1">
            <a:spLocks/>
          </p:cNvSpPr>
          <p:nvPr/>
        </p:nvSpPr>
        <p:spPr>
          <a:xfrm>
            <a:off x="3554983" y="1290847"/>
            <a:ext cx="2474107" cy="2123957"/>
          </a:xfrm>
          <a:prstGeom prst="rect">
            <a:avLst/>
          </a:prstGeom>
        </p:spPr>
        <p:txBody>
          <a:bodyPr lIns="91438" tIns="45719" rIns="91438" bIns="45719"/>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600" dirty="0">
                <a:solidFill>
                  <a:schemeClr val="bg2"/>
                </a:solidFill>
                <a:latin typeface="Amazon Ember" charset="0"/>
                <a:ea typeface="Amazon Ember" charset="0"/>
                <a:cs typeface="Amazon Ember" charset="0"/>
              </a:rPr>
              <a:t>Identity and </a:t>
            </a:r>
            <a:br>
              <a:rPr lang="en-US" sz="1600" dirty="0">
                <a:solidFill>
                  <a:schemeClr val="bg2"/>
                </a:solidFill>
                <a:latin typeface="Amazon Ember" charset="0"/>
                <a:ea typeface="Amazon Ember" charset="0"/>
                <a:cs typeface="Amazon Ember" charset="0"/>
              </a:rPr>
            </a:br>
            <a:r>
              <a:rPr lang="en-US" sz="1600" dirty="0">
                <a:solidFill>
                  <a:schemeClr val="bg2"/>
                </a:solidFill>
                <a:latin typeface="Amazon Ember" charset="0"/>
                <a:ea typeface="Amazon Ember" charset="0"/>
                <a:cs typeface="Amazon Ember" charset="0"/>
              </a:rPr>
              <a:t>Access Policies</a:t>
            </a:r>
          </a:p>
          <a:p>
            <a:pPr>
              <a:spcBef>
                <a:spcPts val="600"/>
              </a:spcBef>
            </a:pPr>
            <a:r>
              <a:rPr lang="en-US" sz="1600" dirty="0">
                <a:solidFill>
                  <a:schemeClr val="bg2"/>
                </a:solidFill>
                <a:latin typeface="Amazon Ember" charset="0"/>
                <a:ea typeface="Amazon Ember" charset="0"/>
                <a:cs typeface="Amazon Ember" charset="0"/>
              </a:rPr>
              <a:t>Encryption</a:t>
            </a:r>
          </a:p>
        </p:txBody>
      </p:sp>
      <p:sp>
        <p:nvSpPr>
          <p:cNvPr id="14" name="Text Placeholder 6"/>
          <p:cNvSpPr txBox="1">
            <a:spLocks/>
          </p:cNvSpPr>
          <p:nvPr/>
        </p:nvSpPr>
        <p:spPr>
          <a:xfrm>
            <a:off x="6246423" y="824575"/>
            <a:ext cx="2003659" cy="466272"/>
          </a:xfrm>
          <a:prstGeom prst="rect">
            <a:avLst/>
          </a:prstGeom>
        </p:spPr>
        <p:txBody>
          <a:bodyPr lIns="91438" tIns="45719" rIns="91438" bIns="45719"/>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b="1" dirty="0">
                <a:solidFill>
                  <a:schemeClr val="accent1"/>
                </a:solidFill>
                <a:latin typeface="Amazon Ember" charset="0"/>
                <a:ea typeface="Amazon Ember" charset="0"/>
                <a:cs typeface="Amazon Ember" charset="0"/>
              </a:rPr>
              <a:t>Scalable</a:t>
            </a:r>
          </a:p>
        </p:txBody>
      </p:sp>
      <p:sp>
        <p:nvSpPr>
          <p:cNvPr id="18" name="Text Placeholder 6"/>
          <p:cNvSpPr txBox="1">
            <a:spLocks/>
          </p:cNvSpPr>
          <p:nvPr/>
        </p:nvSpPr>
        <p:spPr>
          <a:xfrm>
            <a:off x="6246423" y="1334637"/>
            <a:ext cx="1856606" cy="1181483"/>
          </a:xfrm>
          <a:prstGeom prst="rect">
            <a:avLst/>
          </a:prstGeom>
        </p:spPr>
        <p:txBody>
          <a:bodyPr lIns="91438" tIns="45719" rIns="91438" bIns="45719"/>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600" dirty="0">
                <a:solidFill>
                  <a:schemeClr val="bg2"/>
                </a:solidFill>
                <a:latin typeface="Amazon Ember" charset="0"/>
                <a:ea typeface="Amazon Ember" charset="0"/>
                <a:cs typeface="Amazon Ember" charset="0"/>
              </a:rPr>
              <a:t>Capacity when you need it</a:t>
            </a:r>
          </a:p>
          <a:p>
            <a:pPr>
              <a:spcBef>
                <a:spcPts val="600"/>
              </a:spcBef>
            </a:pPr>
            <a:r>
              <a:rPr lang="en-US" sz="1600" dirty="0">
                <a:solidFill>
                  <a:schemeClr val="bg2"/>
                </a:solidFill>
                <a:latin typeface="Amazon Ember" charset="0"/>
                <a:ea typeface="Amazon Ember" charset="0"/>
                <a:cs typeface="Amazon Ember" charset="0"/>
              </a:rPr>
              <a:t>Easily scale up and down</a:t>
            </a:r>
          </a:p>
        </p:txBody>
      </p:sp>
      <p:sp>
        <p:nvSpPr>
          <p:cNvPr id="2" name="Rectangle 1"/>
          <p:cNvSpPr/>
          <p:nvPr/>
        </p:nvSpPr>
        <p:spPr>
          <a:xfrm>
            <a:off x="403627" y="2856659"/>
            <a:ext cx="2522453" cy="1800491"/>
          </a:xfrm>
          <a:prstGeom prst="rect">
            <a:avLst/>
          </a:prstGeom>
        </p:spPr>
        <p:txBody>
          <a:bodyPr wrap="square" lIns="91438" tIns="45719" rIns="91438" bIns="45719">
            <a:spAutoFit/>
          </a:bodyPr>
          <a:lstStyle/>
          <a:p>
            <a:pPr>
              <a:spcBef>
                <a:spcPts val="600"/>
              </a:spcBef>
            </a:pPr>
            <a:r>
              <a:rPr lang="en-US" sz="2400" b="1" dirty="0">
                <a:solidFill>
                  <a:schemeClr val="accent1"/>
                </a:solidFill>
                <a:latin typeface="Amazon Ember" charset="0"/>
                <a:ea typeface="Amazon Ember" charset="0"/>
                <a:cs typeface="Amazon Ember" charset="0"/>
              </a:rPr>
              <a:t>Performance</a:t>
            </a:r>
          </a:p>
          <a:p>
            <a:pPr>
              <a:spcBef>
                <a:spcPts val="600"/>
              </a:spcBef>
            </a:pPr>
            <a:endParaRPr lang="en-US" sz="2400" dirty="0">
              <a:solidFill>
                <a:schemeClr val="bg2"/>
              </a:solidFill>
              <a:latin typeface="Amazon Ember" charset="0"/>
              <a:ea typeface="Amazon Ember" charset="0"/>
              <a:cs typeface="Amazon Ember" charset="0"/>
            </a:endParaRPr>
          </a:p>
          <a:p>
            <a:pPr>
              <a:spcBef>
                <a:spcPts val="600"/>
              </a:spcBef>
            </a:pPr>
            <a:endParaRPr lang="en-US" sz="2400" dirty="0">
              <a:solidFill>
                <a:schemeClr val="bg2"/>
              </a:solidFill>
              <a:latin typeface="Amazon Ember" charset="0"/>
              <a:ea typeface="Amazon Ember" charset="0"/>
              <a:cs typeface="Amazon Ember" charset="0"/>
            </a:endParaRPr>
          </a:p>
          <a:p>
            <a:pPr>
              <a:spcBef>
                <a:spcPts val="600"/>
              </a:spcBef>
            </a:pPr>
            <a:endParaRPr lang="en-US" sz="2400" dirty="0">
              <a:solidFill>
                <a:schemeClr val="bg2"/>
              </a:solidFill>
              <a:latin typeface="Amazon Ember" charset="0"/>
              <a:ea typeface="Amazon Ember" charset="0"/>
              <a:cs typeface="Amazon Ember" charset="0"/>
            </a:endParaRPr>
          </a:p>
        </p:txBody>
      </p:sp>
      <p:sp>
        <p:nvSpPr>
          <p:cNvPr id="4" name="TextBox 3"/>
          <p:cNvSpPr txBox="1"/>
          <p:nvPr/>
        </p:nvSpPr>
        <p:spPr>
          <a:xfrm>
            <a:off x="3494825" y="2806638"/>
            <a:ext cx="1245850" cy="738662"/>
          </a:xfrm>
          <a:prstGeom prst="rect">
            <a:avLst/>
          </a:prstGeom>
          <a:noFill/>
        </p:spPr>
        <p:txBody>
          <a:bodyPr wrap="none" lIns="91438" tIns="45719" rIns="91438" bIns="45719" rtlCol="0">
            <a:spAutoFit/>
          </a:bodyPr>
          <a:lstStyle/>
          <a:p>
            <a:r>
              <a:rPr lang="en-US" sz="2400" b="1" dirty="0">
                <a:solidFill>
                  <a:schemeClr val="accent1"/>
                </a:solidFill>
                <a:latin typeface="Amazon Ember" charset="0"/>
                <a:ea typeface="Amazon Ember" charset="0"/>
                <a:cs typeface="Amazon Ember" charset="0"/>
              </a:rPr>
              <a:t>Backup</a:t>
            </a:r>
            <a:endParaRPr lang="en-US" sz="2400" dirty="0">
              <a:solidFill>
                <a:schemeClr val="accent1"/>
              </a:solidFill>
              <a:latin typeface="Amazon Ember" charset="0"/>
              <a:ea typeface="Amazon Ember" charset="0"/>
              <a:cs typeface="Amazon Ember" charset="0"/>
            </a:endParaRPr>
          </a:p>
          <a:p>
            <a:endParaRPr lang="en-US" dirty="0">
              <a:solidFill>
                <a:schemeClr val="bg2"/>
              </a:solidFill>
              <a:latin typeface="Amazon Ember" charset="0"/>
              <a:ea typeface="Amazon Ember" charset="0"/>
              <a:cs typeface="Amazon Ember" charset="0"/>
            </a:endParaRPr>
          </a:p>
        </p:txBody>
      </p:sp>
      <p:sp>
        <p:nvSpPr>
          <p:cNvPr id="15" name="Text Placeholder 4"/>
          <p:cNvSpPr txBox="1">
            <a:spLocks/>
          </p:cNvSpPr>
          <p:nvPr/>
        </p:nvSpPr>
        <p:spPr>
          <a:xfrm>
            <a:off x="415971" y="1326474"/>
            <a:ext cx="2560320" cy="1836536"/>
          </a:xfrm>
          <a:prstGeom prst="rect">
            <a:avLst/>
          </a:prstGeom>
        </p:spPr>
        <p:txBody>
          <a:bodyPr lIns="91438" tIns="45719" rIns="91438" bIns="45719"/>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600" dirty="0">
                <a:solidFill>
                  <a:schemeClr val="bg2"/>
                </a:solidFill>
                <a:latin typeface="Amazon Ember" charset="0"/>
                <a:ea typeface="Amazon Ember" charset="0"/>
                <a:cs typeface="Amazon Ember" charset="0"/>
              </a:rPr>
              <a:t>Designed for 99.999 reliability</a:t>
            </a:r>
          </a:p>
          <a:p>
            <a:pPr>
              <a:spcBef>
                <a:spcPts val="600"/>
              </a:spcBef>
            </a:pPr>
            <a:r>
              <a:rPr lang="en-US" sz="1600" dirty="0">
                <a:solidFill>
                  <a:schemeClr val="bg2"/>
                </a:solidFill>
                <a:latin typeface="Amazon Ember" charset="0"/>
                <a:ea typeface="Amazon Ember" charset="0"/>
                <a:cs typeface="Amazon Ember" charset="0"/>
              </a:rPr>
              <a:t>Redundant storage across multiple devices within an AZ</a:t>
            </a:r>
          </a:p>
          <a:p>
            <a:pPr>
              <a:spcBef>
                <a:spcPts val="600"/>
              </a:spcBef>
            </a:pPr>
            <a:endParaRPr lang="en-US" sz="1600" dirty="0">
              <a:solidFill>
                <a:schemeClr val="bg2"/>
              </a:solidFill>
              <a:latin typeface="Amazon Ember" charset="0"/>
              <a:ea typeface="Amazon Ember" charset="0"/>
              <a:cs typeface="Amazon Ember" charset="0"/>
            </a:endParaRPr>
          </a:p>
        </p:txBody>
      </p:sp>
      <p:sp>
        <p:nvSpPr>
          <p:cNvPr id="16" name="Text Placeholder 4"/>
          <p:cNvSpPr txBox="1">
            <a:spLocks/>
          </p:cNvSpPr>
          <p:nvPr/>
        </p:nvSpPr>
        <p:spPr>
          <a:xfrm>
            <a:off x="3518990" y="3306964"/>
            <a:ext cx="2560320" cy="1836536"/>
          </a:xfrm>
          <a:prstGeom prst="rect">
            <a:avLst/>
          </a:prstGeom>
        </p:spPr>
        <p:txBody>
          <a:bodyPr lIns="91438" tIns="45719" rIns="91438" bIns="45719"/>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sz="1600" dirty="0">
                <a:solidFill>
                  <a:schemeClr val="bg2"/>
                </a:solidFill>
                <a:latin typeface="Amazon Ember" charset="0"/>
                <a:ea typeface="Amazon Ember" charset="0"/>
                <a:cs typeface="Amazon Ember" charset="0"/>
              </a:rPr>
              <a:t>Point-in-time Snapshots</a:t>
            </a:r>
          </a:p>
          <a:p>
            <a:pPr>
              <a:spcBef>
                <a:spcPts val="600"/>
              </a:spcBef>
            </a:pPr>
            <a:r>
              <a:rPr lang="en-US" sz="1600" dirty="0">
                <a:solidFill>
                  <a:schemeClr val="bg2"/>
                </a:solidFill>
                <a:latin typeface="Amazon Ember" charset="0"/>
                <a:ea typeface="Amazon Ember" charset="0"/>
                <a:cs typeface="Amazon Ember" charset="0"/>
              </a:rPr>
              <a:t>Copy snapshots across AZ and Regions </a:t>
            </a:r>
          </a:p>
        </p:txBody>
      </p:sp>
    </p:spTree>
    <p:extLst>
      <p:ext uri="{BB962C8B-B14F-4D97-AF65-F5344CB8AC3E}">
        <p14:creationId xmlns:p14="http://schemas.microsoft.com/office/powerpoint/2010/main" val="310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Amazon EBS</a:t>
            </a:r>
          </a:p>
        </p:txBody>
      </p:sp>
      <p:sp>
        <p:nvSpPr>
          <p:cNvPr id="3" name="Content Placeholder 2"/>
          <p:cNvSpPr>
            <a:spLocks noGrp="1"/>
          </p:cNvSpPr>
          <p:nvPr>
            <p:ph idx="1"/>
          </p:nvPr>
        </p:nvSpPr>
        <p:spPr>
          <a:xfrm>
            <a:off x="340592" y="823587"/>
            <a:ext cx="8205304" cy="3734125"/>
          </a:xfrm>
        </p:spPr>
        <p:txBody>
          <a:bodyPr>
            <a:noAutofit/>
          </a:bodyPr>
          <a:lstStyle/>
          <a:p>
            <a:r>
              <a:rPr lang="en-US" sz="2000" dirty="0">
                <a:solidFill>
                  <a:schemeClr val="accent1"/>
                </a:solidFill>
              </a:rPr>
              <a:t>Network attached block device</a:t>
            </a:r>
          </a:p>
          <a:p>
            <a:pPr lvl="1"/>
            <a:r>
              <a:rPr lang="en-US" sz="1600" dirty="0"/>
              <a:t>Independent data lifecycle</a:t>
            </a:r>
          </a:p>
          <a:p>
            <a:pPr lvl="1"/>
            <a:r>
              <a:rPr lang="en-US" sz="1600" dirty="0"/>
              <a:t>Multiple volumes per EC2 instance</a:t>
            </a:r>
          </a:p>
          <a:p>
            <a:pPr lvl="1"/>
            <a:r>
              <a:rPr lang="en-US" sz="1600" b="1" dirty="0">
                <a:solidFill>
                  <a:schemeClr val="accent2">
                    <a:lumMod val="20000"/>
                    <a:lumOff val="80000"/>
                  </a:schemeClr>
                </a:solidFill>
              </a:rPr>
              <a:t>Only one EC2 instance at a time per volume</a:t>
            </a:r>
          </a:p>
          <a:p>
            <a:pPr lvl="1"/>
            <a:r>
              <a:rPr lang="en-US" sz="1600" dirty="0"/>
              <a:t>Can be detached from an instance and attached to a different one</a:t>
            </a:r>
          </a:p>
          <a:p>
            <a:pPr lvl="1">
              <a:spcBef>
                <a:spcPts val="100"/>
              </a:spcBef>
            </a:pPr>
            <a:endParaRPr lang="en-US" sz="1600" dirty="0"/>
          </a:p>
          <a:p>
            <a:r>
              <a:rPr lang="en-US" sz="2000" dirty="0">
                <a:solidFill>
                  <a:schemeClr val="accent1"/>
                </a:solidFill>
              </a:rPr>
              <a:t>Raw block devices</a:t>
            </a:r>
          </a:p>
          <a:p>
            <a:pPr lvl="1"/>
            <a:r>
              <a:rPr lang="en-US" sz="1600" dirty="0"/>
              <a:t>Unformatted block devices</a:t>
            </a:r>
          </a:p>
          <a:p>
            <a:pPr lvl="1"/>
            <a:r>
              <a:rPr lang="en-US" sz="1600" dirty="0"/>
              <a:t>Ideal for databases, filesystems</a:t>
            </a:r>
          </a:p>
          <a:p>
            <a:pPr lvl="1">
              <a:spcBef>
                <a:spcPts val="100"/>
              </a:spcBef>
            </a:pPr>
            <a:endParaRPr lang="en-US" sz="2000" dirty="0">
              <a:solidFill>
                <a:schemeClr val="accent1"/>
              </a:solidFill>
            </a:endParaRPr>
          </a:p>
          <a:p>
            <a:r>
              <a:rPr lang="en-US" sz="2000" dirty="0">
                <a:solidFill>
                  <a:schemeClr val="accent1"/>
                </a:solidFill>
              </a:rPr>
              <a:t>Multiple Drive Types</a:t>
            </a:r>
          </a:p>
          <a:p>
            <a:pPr lvl="1"/>
            <a:r>
              <a:rPr lang="en-US" sz="1600" dirty="0"/>
              <a:t>SSD (</a:t>
            </a:r>
            <a:r>
              <a:rPr lang="en-US" sz="1600" dirty="0" err="1"/>
              <a:t>iops</a:t>
            </a:r>
            <a:r>
              <a:rPr lang="en-US" sz="1600" dirty="0"/>
              <a:t>) and Magnetic (throughput)</a:t>
            </a:r>
          </a:p>
          <a:p>
            <a:endParaRPr lang="en-US" sz="2000" dirty="0">
              <a:solidFill>
                <a:schemeClr val="accent1"/>
              </a:solidFill>
            </a:endParaRPr>
          </a:p>
        </p:txBody>
      </p:sp>
    </p:spTree>
    <p:extLst>
      <p:ext uri="{BB962C8B-B14F-4D97-AF65-F5344CB8AC3E}">
        <p14:creationId xmlns:p14="http://schemas.microsoft.com/office/powerpoint/2010/main" val="1678873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588B-22CA-2340-ADFE-0E9921D28C68}"/>
              </a:ext>
            </a:extLst>
          </p:cNvPr>
          <p:cNvSpPr>
            <a:spLocks noGrp="1"/>
          </p:cNvSpPr>
          <p:nvPr>
            <p:ph type="title"/>
          </p:nvPr>
        </p:nvSpPr>
        <p:spPr/>
        <p:txBody>
          <a:bodyPr/>
          <a:lstStyle/>
          <a:p>
            <a:r>
              <a:rPr lang="en-US" dirty="0"/>
              <a:t>Amazon EBS volume types</a:t>
            </a:r>
          </a:p>
        </p:txBody>
      </p:sp>
      <p:sp>
        <p:nvSpPr>
          <p:cNvPr id="8" name="HDD">
            <a:extLst>
              <a:ext uri="{FF2B5EF4-FFF2-40B4-BE49-F238E27FC236}">
                <a16:creationId xmlns:a16="http://schemas.microsoft.com/office/drawing/2014/main" id="{26F133F6-20D3-C347-9CBC-62F8678544F1}"/>
              </a:ext>
            </a:extLst>
          </p:cNvPr>
          <p:cNvSpPr txBox="1">
            <a:spLocks/>
          </p:cNvSpPr>
          <p:nvPr/>
        </p:nvSpPr>
        <p:spPr>
          <a:xfrm>
            <a:off x="5452751" y="2036541"/>
            <a:ext cx="2088207" cy="336722"/>
          </a:xfrm>
          <a:prstGeom prst="rect">
            <a:avLst/>
          </a:prstGeom>
        </p:spPr>
        <p:txBody>
          <a:bodyPr vert="horz" lIns="51430" tIns="25715" rIns="51430" bIns="25715" rtlCol="0">
            <a:noAutofit/>
          </a:bodyPr>
          <a:lstStyle>
            <a:lvl1pPr marL="0" indent="0" algn="ctr" defTabSz="812821" rtl="0" eaLnBrk="1" latinLnBrk="0" hangingPunct="1">
              <a:spcBef>
                <a:spcPts val="500"/>
              </a:spcBef>
              <a:buFontTx/>
              <a:buNone/>
              <a:defRPr sz="24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1pPr>
            <a:lvl2pPr marL="1320834" indent="-508012" algn="l" defTabSz="812821" rtl="0" eaLnBrk="1" latinLnBrk="0" hangingPunct="1">
              <a:spcBef>
                <a:spcPct val="20000"/>
              </a:spcBef>
              <a:buFont typeface="Arial"/>
              <a:buChar char="•"/>
              <a:defRPr sz="3556"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2pPr>
            <a:lvl3pPr marL="2032050" indent="-406410" algn="l" defTabSz="812821" rtl="0" eaLnBrk="1" latinLnBrk="0" hangingPunct="1">
              <a:spcBef>
                <a:spcPct val="20000"/>
              </a:spcBef>
              <a:buFont typeface="Arial"/>
              <a:buChar char="•"/>
              <a:defRPr sz="32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3pPr>
            <a:lvl4pPr marL="2844871"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4pPr>
            <a:lvl5pPr marL="3657692"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5pPr>
            <a:lvl6pPr marL="4470513" indent="-406410" algn="l" defTabSz="812821" rtl="0" eaLnBrk="1" latinLnBrk="0" hangingPunct="1">
              <a:spcBef>
                <a:spcPct val="20000"/>
              </a:spcBef>
              <a:buFont typeface="Arial"/>
              <a:buChar char="•"/>
              <a:defRPr sz="3556" kern="1200">
                <a:solidFill>
                  <a:schemeClr val="tx1"/>
                </a:solidFill>
                <a:latin typeface="+mn-lt"/>
                <a:ea typeface="+mn-ea"/>
                <a:cs typeface="+mn-cs"/>
              </a:defRPr>
            </a:lvl6pPr>
            <a:lvl7pPr marL="5283332" indent="-406410" algn="l" defTabSz="812821" rtl="0" eaLnBrk="1" latinLnBrk="0" hangingPunct="1">
              <a:spcBef>
                <a:spcPct val="20000"/>
              </a:spcBef>
              <a:buFont typeface="Arial"/>
              <a:buChar char="•"/>
              <a:defRPr sz="3556" kern="1200">
                <a:solidFill>
                  <a:schemeClr val="tx1"/>
                </a:solidFill>
                <a:latin typeface="+mn-lt"/>
                <a:ea typeface="+mn-ea"/>
                <a:cs typeface="+mn-cs"/>
              </a:defRPr>
            </a:lvl7pPr>
            <a:lvl8pPr marL="6096153" indent="-406410" algn="l" defTabSz="812821" rtl="0" eaLnBrk="1" latinLnBrk="0" hangingPunct="1">
              <a:spcBef>
                <a:spcPct val="20000"/>
              </a:spcBef>
              <a:buFont typeface="Arial"/>
              <a:buChar char="•"/>
              <a:defRPr sz="3556" kern="1200">
                <a:solidFill>
                  <a:schemeClr val="tx1"/>
                </a:solidFill>
                <a:latin typeface="+mn-lt"/>
                <a:ea typeface="+mn-ea"/>
                <a:cs typeface="+mn-cs"/>
              </a:defRPr>
            </a:lvl8pPr>
            <a:lvl9pPr marL="6908972" indent="-406410" algn="l" defTabSz="812821" rtl="0" eaLnBrk="1" latinLnBrk="0" hangingPunct="1">
              <a:spcBef>
                <a:spcPct val="20000"/>
              </a:spcBef>
              <a:buFont typeface="Arial"/>
              <a:buChar char="•"/>
              <a:defRPr sz="3556" kern="1200">
                <a:solidFill>
                  <a:schemeClr val="tx1"/>
                </a:solidFill>
                <a:latin typeface="+mn-lt"/>
                <a:ea typeface="+mn-ea"/>
                <a:cs typeface="+mn-cs"/>
              </a:defRPr>
            </a:lvl9pPr>
          </a:lstStyle>
          <a:p>
            <a:r>
              <a:rPr lang="en-US" sz="1350" dirty="0">
                <a:solidFill>
                  <a:schemeClr val="bg1"/>
                </a:solidFill>
                <a:latin typeface="Amazon Ember"/>
              </a:rPr>
              <a:t>HDD</a:t>
            </a:r>
          </a:p>
        </p:txBody>
      </p:sp>
      <p:sp>
        <p:nvSpPr>
          <p:cNvPr id="9" name="Text Placeholder 20">
            <a:extLst>
              <a:ext uri="{FF2B5EF4-FFF2-40B4-BE49-F238E27FC236}">
                <a16:creationId xmlns:a16="http://schemas.microsoft.com/office/drawing/2014/main" id="{88327741-215E-D648-AF6B-05D7753BAF50}"/>
              </a:ext>
            </a:extLst>
          </p:cNvPr>
          <p:cNvSpPr/>
          <p:nvPr/>
        </p:nvSpPr>
        <p:spPr>
          <a:xfrm>
            <a:off x="1507273" y="1993155"/>
            <a:ext cx="2088513" cy="336551"/>
          </a:xfrm>
          <a:prstGeom prst="rect">
            <a:avLst/>
          </a:prstGeom>
          <a:ln w="12700">
            <a:miter lim="400000"/>
          </a:ln>
          <a:extLst>
            <a:ext uri="{C572A759-6A51-4108-AA02-DFA0A04FC94B}">
              <ma14:wrappingTextBoxFlag xmlns="" xmlns:ma14="http://schemas.microsoft.com/office/mac/drawingml/2011/main" val="1"/>
            </a:ext>
          </a:extLst>
        </p:spPr>
        <p:txBody>
          <a:bodyPr lIns="45715" tIns="45715" rIns="45715" bIns="45715">
            <a:normAutofit/>
          </a:bodyPr>
          <a:lstStyle>
            <a:lvl1pPr algn="ctr">
              <a:spcBef>
                <a:spcPts val="500"/>
              </a:spcBef>
              <a:defRPr sz="2400">
                <a:solidFill>
                  <a:srgbClr val="FFFFFF"/>
                </a:solidFill>
              </a:defRPr>
            </a:lvl1pPr>
          </a:lstStyle>
          <a:p>
            <a:r>
              <a:rPr sz="1350" dirty="0">
                <a:latin typeface="Amazon Ember"/>
              </a:rPr>
              <a:t>SSD</a:t>
            </a:r>
          </a:p>
        </p:txBody>
      </p:sp>
      <p:pic>
        <p:nvPicPr>
          <p:cNvPr id="10" name="Picture Placeholder 26" descr="Picture Placeholder 26">
            <a:extLst>
              <a:ext uri="{FF2B5EF4-FFF2-40B4-BE49-F238E27FC236}">
                <a16:creationId xmlns:a16="http://schemas.microsoft.com/office/drawing/2014/main" id="{A44302D8-69E2-6245-B8DE-BCEA8FBD6D0C}"/>
              </a:ext>
            </a:extLst>
          </p:cNvPr>
          <p:cNvPicPr>
            <a:picLocks noChangeAspect="1"/>
          </p:cNvPicPr>
          <p:nvPr/>
        </p:nvPicPr>
        <p:blipFill>
          <a:blip r:embed="rId3">
            <a:extLst/>
          </a:blip>
          <a:srcRect t="12605" b="12605"/>
          <a:stretch>
            <a:fillRect/>
          </a:stretch>
        </p:blipFill>
        <p:spPr>
          <a:xfrm>
            <a:off x="5858308" y="993340"/>
            <a:ext cx="1287126" cy="962629"/>
          </a:xfrm>
          <a:prstGeom prst="rect">
            <a:avLst/>
          </a:prstGeom>
          <a:ln w="12700">
            <a:miter lim="400000"/>
          </a:ln>
        </p:spPr>
      </p:pic>
      <p:pic>
        <p:nvPicPr>
          <p:cNvPr id="11" name="Picture 1" descr="Picture 1">
            <a:extLst>
              <a:ext uri="{FF2B5EF4-FFF2-40B4-BE49-F238E27FC236}">
                <a16:creationId xmlns:a16="http://schemas.microsoft.com/office/drawing/2014/main" id="{9E004416-10DC-9141-A4DA-C3CABD25651C}"/>
              </a:ext>
            </a:extLst>
          </p:cNvPr>
          <p:cNvPicPr>
            <a:picLocks noChangeAspect="1"/>
          </p:cNvPicPr>
          <p:nvPr/>
        </p:nvPicPr>
        <p:blipFill>
          <a:blip r:embed="rId4">
            <a:extLst/>
          </a:blip>
          <a:stretch>
            <a:fillRect/>
          </a:stretch>
        </p:blipFill>
        <p:spPr>
          <a:xfrm>
            <a:off x="1961403" y="877211"/>
            <a:ext cx="1191857" cy="1191857"/>
          </a:xfrm>
          <a:prstGeom prst="rect">
            <a:avLst/>
          </a:prstGeom>
          <a:ln w="12700">
            <a:miter lim="400000"/>
          </a:ln>
        </p:spPr>
      </p:pic>
      <p:grpSp>
        <p:nvGrpSpPr>
          <p:cNvPr id="12" name="Group">
            <a:extLst>
              <a:ext uri="{FF2B5EF4-FFF2-40B4-BE49-F238E27FC236}">
                <a16:creationId xmlns:a16="http://schemas.microsoft.com/office/drawing/2014/main" id="{F0363446-B859-1A4E-B509-9B506DFAFF34}"/>
              </a:ext>
            </a:extLst>
          </p:cNvPr>
          <p:cNvGrpSpPr/>
          <p:nvPr/>
        </p:nvGrpSpPr>
        <p:grpSpPr>
          <a:xfrm>
            <a:off x="2498680" y="2267693"/>
            <a:ext cx="1969518" cy="2254371"/>
            <a:chOff x="0" y="0"/>
            <a:chExt cx="3547030" cy="4060039"/>
          </a:xfrm>
        </p:grpSpPr>
        <p:grpSp>
          <p:nvGrpSpPr>
            <p:cNvPr id="13" name="Group">
              <a:extLst>
                <a:ext uri="{FF2B5EF4-FFF2-40B4-BE49-F238E27FC236}">
                  <a16:creationId xmlns:a16="http://schemas.microsoft.com/office/drawing/2014/main" id="{6C487F8A-118E-834B-8165-EF2EB5CDDCD3}"/>
                </a:ext>
              </a:extLst>
            </p:cNvPr>
            <p:cNvGrpSpPr/>
            <p:nvPr/>
          </p:nvGrpSpPr>
          <p:grpSpPr>
            <a:xfrm>
              <a:off x="0" y="0"/>
              <a:ext cx="3547030" cy="4060039"/>
              <a:chOff x="0" y="0"/>
              <a:chExt cx="3547029" cy="4060038"/>
            </a:xfrm>
          </p:grpSpPr>
          <p:pic>
            <p:nvPicPr>
              <p:cNvPr id="15" name="Picture 11" descr="Picture 11">
                <a:extLst>
                  <a:ext uri="{FF2B5EF4-FFF2-40B4-BE49-F238E27FC236}">
                    <a16:creationId xmlns:a16="http://schemas.microsoft.com/office/drawing/2014/main" id="{2754DB96-C454-F847-9B4C-CC2116EC095D}"/>
                  </a:ext>
                </a:extLst>
              </p:cNvPr>
              <p:cNvPicPr>
                <a:picLocks noChangeAspect="1"/>
              </p:cNvPicPr>
              <p:nvPr/>
            </p:nvPicPr>
            <p:blipFill>
              <a:blip r:embed="rId5">
                <a:extLst/>
              </a:blip>
              <a:stretch>
                <a:fillRect/>
              </a:stretch>
            </p:blipFill>
            <p:spPr>
              <a:xfrm>
                <a:off x="320273" y="0"/>
                <a:ext cx="2906483" cy="2906482"/>
              </a:xfrm>
              <a:prstGeom prst="rect">
                <a:avLst/>
              </a:prstGeom>
              <a:ln w="12700" cap="flat">
                <a:noFill/>
                <a:miter lim="400000"/>
              </a:ln>
              <a:effectLst/>
            </p:spPr>
          </p:pic>
          <p:sp>
            <p:nvSpPr>
              <p:cNvPr id="16" name="Text Placeholder 19">
                <a:extLst>
                  <a:ext uri="{FF2B5EF4-FFF2-40B4-BE49-F238E27FC236}">
                    <a16:creationId xmlns:a16="http://schemas.microsoft.com/office/drawing/2014/main" id="{C53D40A0-15A0-C442-A1D6-439169DE6679}"/>
                  </a:ext>
                </a:extLst>
              </p:cNvPr>
              <p:cNvSpPr/>
              <p:nvPr/>
            </p:nvSpPr>
            <p:spPr>
              <a:xfrm>
                <a:off x="0" y="3090807"/>
                <a:ext cx="3547029" cy="9692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5" tIns="45715" rIns="45715" bIns="45715" numCol="1" anchor="t">
                <a:normAutofit lnSpcReduction="10000"/>
              </a:bodyPr>
              <a:lstStyle/>
              <a:p>
                <a:pPr algn="ctr">
                  <a:spcBef>
                    <a:spcPts val="281"/>
                  </a:spcBef>
                  <a:defRPr sz="2400">
                    <a:solidFill>
                      <a:srgbClr val="FFFFFF"/>
                    </a:solidFill>
                  </a:defRPr>
                </a:pPr>
                <a:r>
                  <a:rPr sz="1350" dirty="0">
                    <a:latin typeface="Amazon Ember"/>
                  </a:rPr>
                  <a:t>Provisioned IOPS</a:t>
                </a:r>
              </a:p>
              <a:p>
                <a:pPr algn="ctr">
                  <a:spcBef>
                    <a:spcPts val="281"/>
                  </a:spcBef>
                  <a:defRPr sz="2400">
                    <a:solidFill>
                      <a:srgbClr val="FFFFFF"/>
                    </a:solidFill>
                  </a:defRPr>
                </a:pPr>
                <a:r>
                  <a:rPr sz="1350" dirty="0">
                    <a:latin typeface="Amazon Ember"/>
                  </a:rPr>
                  <a:t>SSD</a:t>
                </a:r>
              </a:p>
            </p:txBody>
          </p:sp>
          <p:sp>
            <p:nvSpPr>
              <p:cNvPr id="17" name="TextBox 13">
                <a:extLst>
                  <a:ext uri="{FF2B5EF4-FFF2-40B4-BE49-F238E27FC236}">
                    <a16:creationId xmlns:a16="http://schemas.microsoft.com/office/drawing/2014/main" id="{B8444D35-231F-8447-AC59-D652F545FED8}"/>
                  </a:ext>
                </a:extLst>
              </p:cNvPr>
              <p:cNvSpPr/>
              <p:nvPr/>
            </p:nvSpPr>
            <p:spPr>
              <a:xfrm>
                <a:off x="1241168" y="2567982"/>
                <a:ext cx="1006373" cy="727493"/>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5" tIns="45715" rIns="45715" bIns="45715" numCol="1" anchor="t">
                <a:spAutoFit/>
              </a:bodyPr>
              <a:lstStyle>
                <a:lvl1pPr>
                  <a:defRPr sz="4200" b="1">
                    <a:solidFill>
                      <a:srgbClr val="FFFFFF"/>
                    </a:solidFill>
                    <a:latin typeface="Courier"/>
                    <a:ea typeface="Courier"/>
                    <a:cs typeface="Courier"/>
                    <a:sym typeface="Courier"/>
                  </a:defRPr>
                </a:lvl1pPr>
              </a:lstStyle>
              <a:p>
                <a:r>
                  <a:rPr sz="2025" dirty="0"/>
                  <a:t>io1</a:t>
                </a:r>
              </a:p>
            </p:txBody>
          </p:sp>
        </p:grpSp>
        <p:pic>
          <p:nvPicPr>
            <p:cNvPr id="14" name="Picture 18" descr="Picture 18">
              <a:extLst>
                <a:ext uri="{FF2B5EF4-FFF2-40B4-BE49-F238E27FC236}">
                  <a16:creationId xmlns:a16="http://schemas.microsoft.com/office/drawing/2014/main" id="{3052E75F-1A10-4740-AE43-7054807DF5C7}"/>
                </a:ext>
              </a:extLst>
            </p:cNvPr>
            <p:cNvPicPr>
              <a:picLocks noChangeAspect="1"/>
            </p:cNvPicPr>
            <p:nvPr/>
          </p:nvPicPr>
          <p:blipFill>
            <a:blip r:embed="rId6">
              <a:extLst/>
            </a:blip>
            <a:stretch>
              <a:fillRect/>
            </a:stretch>
          </p:blipFill>
          <p:spPr>
            <a:xfrm flipH="1">
              <a:off x="1330465" y="904947"/>
              <a:ext cx="886097" cy="886097"/>
            </a:xfrm>
            <a:prstGeom prst="rect">
              <a:avLst/>
            </a:prstGeom>
            <a:ln w="12700" cap="flat">
              <a:noFill/>
              <a:miter lim="400000"/>
            </a:ln>
            <a:effectLst/>
          </p:spPr>
        </p:pic>
      </p:grpSp>
      <p:grpSp>
        <p:nvGrpSpPr>
          <p:cNvPr id="18" name="Group">
            <a:extLst>
              <a:ext uri="{FF2B5EF4-FFF2-40B4-BE49-F238E27FC236}">
                <a16:creationId xmlns:a16="http://schemas.microsoft.com/office/drawing/2014/main" id="{49EAEA97-93C6-1643-A9BF-BE4B7C963147}"/>
              </a:ext>
            </a:extLst>
          </p:cNvPr>
          <p:cNvGrpSpPr/>
          <p:nvPr/>
        </p:nvGrpSpPr>
        <p:grpSpPr>
          <a:xfrm>
            <a:off x="585111" y="2264949"/>
            <a:ext cx="1969517" cy="2259414"/>
            <a:chOff x="0" y="0"/>
            <a:chExt cx="3547029" cy="4069121"/>
          </a:xfrm>
        </p:grpSpPr>
        <p:pic>
          <p:nvPicPr>
            <p:cNvPr id="19" name="Group" descr="Group">
              <a:extLst>
                <a:ext uri="{FF2B5EF4-FFF2-40B4-BE49-F238E27FC236}">
                  <a16:creationId xmlns:a16="http://schemas.microsoft.com/office/drawing/2014/main" id="{8BD8C2E0-14A3-DA4C-BE46-7616D1E6E055}"/>
                </a:ext>
              </a:extLst>
            </p:cNvPr>
            <p:cNvPicPr>
              <a:picLocks noChangeAspect="1"/>
            </p:cNvPicPr>
            <p:nvPr/>
          </p:nvPicPr>
          <p:blipFill>
            <a:blip r:embed="rId7">
              <a:extLst/>
            </a:blip>
            <a:stretch>
              <a:fillRect/>
            </a:stretch>
          </p:blipFill>
          <p:spPr>
            <a:xfrm>
              <a:off x="317834" y="0"/>
              <a:ext cx="2911361" cy="2911360"/>
            </a:xfrm>
            <a:prstGeom prst="rect">
              <a:avLst/>
            </a:prstGeom>
            <a:ln w="12700" cap="flat">
              <a:noFill/>
              <a:miter lim="400000"/>
            </a:ln>
            <a:effectLst/>
          </p:spPr>
        </p:pic>
        <p:sp>
          <p:nvSpPr>
            <p:cNvPr id="20" name="Text Placeholder 19">
              <a:extLst>
                <a:ext uri="{FF2B5EF4-FFF2-40B4-BE49-F238E27FC236}">
                  <a16:creationId xmlns:a16="http://schemas.microsoft.com/office/drawing/2014/main" id="{D949CEB4-3604-FB4F-AA28-14DD646F2641}"/>
                </a:ext>
              </a:extLst>
            </p:cNvPr>
            <p:cNvSpPr/>
            <p:nvPr/>
          </p:nvSpPr>
          <p:spPr>
            <a:xfrm>
              <a:off x="0" y="3099890"/>
              <a:ext cx="3547029" cy="9692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5" tIns="45715" rIns="45715" bIns="45715" numCol="1" anchor="t">
              <a:normAutofit lnSpcReduction="10000"/>
            </a:bodyPr>
            <a:lstStyle/>
            <a:p>
              <a:pPr algn="ctr">
                <a:spcBef>
                  <a:spcPts val="281"/>
                </a:spcBef>
                <a:defRPr sz="2400">
                  <a:solidFill>
                    <a:srgbClr val="FFFFFF"/>
                  </a:solidFill>
                </a:defRPr>
              </a:pPr>
              <a:r>
                <a:rPr sz="1350" dirty="0">
                  <a:latin typeface="Amazon Ember"/>
                </a:rPr>
                <a:t>General Purpose</a:t>
              </a:r>
            </a:p>
            <a:p>
              <a:pPr algn="ctr">
                <a:spcBef>
                  <a:spcPts val="281"/>
                </a:spcBef>
                <a:defRPr sz="2400">
                  <a:solidFill>
                    <a:srgbClr val="FFFFFF"/>
                  </a:solidFill>
                </a:defRPr>
              </a:pPr>
              <a:r>
                <a:rPr sz="1350" dirty="0">
                  <a:latin typeface="Amazon Ember"/>
                </a:rPr>
                <a:t>SSD</a:t>
              </a:r>
            </a:p>
          </p:txBody>
        </p:sp>
        <p:sp>
          <p:nvSpPr>
            <p:cNvPr id="21" name="TextBox 13">
              <a:extLst>
                <a:ext uri="{FF2B5EF4-FFF2-40B4-BE49-F238E27FC236}">
                  <a16:creationId xmlns:a16="http://schemas.microsoft.com/office/drawing/2014/main" id="{881A92FE-213C-AE4A-B56E-B8B61C8D91F1}"/>
                </a:ext>
              </a:extLst>
            </p:cNvPr>
            <p:cNvSpPr/>
            <p:nvPr/>
          </p:nvSpPr>
          <p:spPr>
            <a:xfrm>
              <a:off x="1152981" y="2493095"/>
              <a:ext cx="1006373" cy="7274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5" tIns="45715" rIns="45715" bIns="45715" numCol="1" anchor="t">
              <a:spAutoFit/>
            </a:bodyPr>
            <a:lstStyle>
              <a:lvl1pPr>
                <a:defRPr sz="4200" b="1">
                  <a:solidFill>
                    <a:srgbClr val="FFFFFF"/>
                  </a:solidFill>
                  <a:latin typeface="Courier"/>
                  <a:ea typeface="Courier"/>
                  <a:cs typeface="Courier"/>
                  <a:sym typeface="Courier"/>
                </a:defRPr>
              </a:lvl1pPr>
            </a:lstStyle>
            <a:p>
              <a:r>
                <a:rPr sz="2025" dirty="0"/>
                <a:t>gp2</a:t>
              </a:r>
            </a:p>
          </p:txBody>
        </p:sp>
      </p:grpSp>
      <p:grpSp>
        <p:nvGrpSpPr>
          <p:cNvPr id="22" name="Group">
            <a:extLst>
              <a:ext uri="{FF2B5EF4-FFF2-40B4-BE49-F238E27FC236}">
                <a16:creationId xmlns:a16="http://schemas.microsoft.com/office/drawing/2014/main" id="{D4973A63-2D70-754A-9182-C5715D617F11}"/>
              </a:ext>
            </a:extLst>
          </p:cNvPr>
          <p:cNvGrpSpPr/>
          <p:nvPr/>
        </p:nvGrpSpPr>
        <p:grpSpPr>
          <a:xfrm>
            <a:off x="4418806" y="2276771"/>
            <a:ext cx="2381218" cy="2242522"/>
            <a:chOff x="0" y="0"/>
            <a:chExt cx="4288488" cy="4038700"/>
          </a:xfrm>
        </p:grpSpPr>
        <p:sp>
          <p:nvSpPr>
            <p:cNvPr id="23" name="Text Placeholder 19">
              <a:extLst>
                <a:ext uri="{FF2B5EF4-FFF2-40B4-BE49-F238E27FC236}">
                  <a16:creationId xmlns:a16="http://schemas.microsoft.com/office/drawing/2014/main" id="{5D412B15-BAA5-084C-B1BA-76806DF48133}"/>
                </a:ext>
              </a:extLst>
            </p:cNvPr>
            <p:cNvSpPr/>
            <p:nvPr/>
          </p:nvSpPr>
          <p:spPr>
            <a:xfrm>
              <a:off x="0" y="3069469"/>
              <a:ext cx="4288488" cy="969231"/>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5" tIns="45715" rIns="45715" bIns="45715" numCol="1" anchor="t">
              <a:normAutofit/>
            </a:bodyPr>
            <a:lstStyle>
              <a:lvl1pPr algn="ctr">
                <a:spcBef>
                  <a:spcPts val="500"/>
                </a:spcBef>
                <a:defRPr sz="2400">
                  <a:solidFill>
                    <a:srgbClr val="FFFFFF"/>
                  </a:solidFill>
                </a:defRPr>
              </a:lvl1pPr>
            </a:lstStyle>
            <a:p>
              <a:r>
                <a:rPr sz="1350" dirty="0">
                  <a:latin typeface="Amazon Ember"/>
                </a:rPr>
                <a:t>Throughput Optimized HDD</a:t>
              </a:r>
            </a:p>
          </p:txBody>
        </p:sp>
        <p:sp>
          <p:nvSpPr>
            <p:cNvPr id="24" name="TextBox 16">
              <a:extLst>
                <a:ext uri="{FF2B5EF4-FFF2-40B4-BE49-F238E27FC236}">
                  <a16:creationId xmlns:a16="http://schemas.microsoft.com/office/drawing/2014/main" id="{2A9A1EC7-712F-AE49-8396-1F8397E3B29E}"/>
                </a:ext>
              </a:extLst>
            </p:cNvPr>
            <p:cNvSpPr/>
            <p:nvPr/>
          </p:nvSpPr>
          <p:spPr>
            <a:xfrm>
              <a:off x="1563914" y="2546640"/>
              <a:ext cx="1006373" cy="7274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5" tIns="45715" rIns="45715" bIns="45715" numCol="1" anchor="t">
              <a:spAutoFit/>
            </a:bodyPr>
            <a:lstStyle>
              <a:lvl1pPr>
                <a:defRPr sz="4200" b="1">
                  <a:solidFill>
                    <a:srgbClr val="FFFFFF"/>
                  </a:solidFill>
                  <a:latin typeface="Courier"/>
                  <a:ea typeface="Courier"/>
                  <a:cs typeface="Courier"/>
                  <a:sym typeface="Courier"/>
                </a:defRPr>
              </a:lvl1pPr>
            </a:lstStyle>
            <a:p>
              <a:r>
                <a:rPr sz="2025" dirty="0"/>
                <a:t>st1</a:t>
              </a:r>
            </a:p>
          </p:txBody>
        </p:sp>
        <p:grpSp>
          <p:nvGrpSpPr>
            <p:cNvPr id="25" name="Group 5">
              <a:extLst>
                <a:ext uri="{FF2B5EF4-FFF2-40B4-BE49-F238E27FC236}">
                  <a16:creationId xmlns:a16="http://schemas.microsoft.com/office/drawing/2014/main" id="{EEBA52F8-C86C-B74A-AF98-DE55D0BCB2C8}"/>
                </a:ext>
              </a:extLst>
            </p:cNvPr>
            <p:cNvGrpSpPr/>
            <p:nvPr/>
          </p:nvGrpSpPr>
          <p:grpSpPr>
            <a:xfrm>
              <a:off x="690428" y="0"/>
              <a:ext cx="2802877" cy="2802877"/>
              <a:chOff x="0" y="0"/>
              <a:chExt cx="2802876" cy="2802876"/>
            </a:xfrm>
          </p:grpSpPr>
          <p:pic>
            <p:nvPicPr>
              <p:cNvPr id="26" name="Picture 14" descr="Picture 14">
                <a:extLst>
                  <a:ext uri="{FF2B5EF4-FFF2-40B4-BE49-F238E27FC236}">
                    <a16:creationId xmlns:a16="http://schemas.microsoft.com/office/drawing/2014/main" id="{67FC1DC5-F788-D542-9CC2-83A1536BF5AC}"/>
                  </a:ext>
                </a:extLst>
              </p:cNvPr>
              <p:cNvPicPr>
                <a:picLocks noChangeAspect="1"/>
              </p:cNvPicPr>
              <p:nvPr/>
            </p:nvPicPr>
            <p:blipFill>
              <a:blip r:embed="rId8">
                <a:extLst/>
              </a:blip>
              <a:stretch>
                <a:fillRect/>
              </a:stretch>
            </p:blipFill>
            <p:spPr>
              <a:xfrm>
                <a:off x="0" y="0"/>
                <a:ext cx="2802877" cy="2802877"/>
              </a:xfrm>
              <a:prstGeom prst="rect">
                <a:avLst/>
              </a:prstGeom>
              <a:ln w="12700" cap="flat">
                <a:noFill/>
                <a:miter lim="400000"/>
              </a:ln>
              <a:effectLst/>
            </p:spPr>
          </p:pic>
          <p:pic>
            <p:nvPicPr>
              <p:cNvPr id="27" name="Picture 3" descr="Picture 3">
                <a:extLst>
                  <a:ext uri="{FF2B5EF4-FFF2-40B4-BE49-F238E27FC236}">
                    <a16:creationId xmlns:a16="http://schemas.microsoft.com/office/drawing/2014/main" id="{94D96A3B-3F7B-AB45-8673-42F811DDC809}"/>
                  </a:ext>
                </a:extLst>
              </p:cNvPr>
              <p:cNvPicPr>
                <a:picLocks noChangeAspect="1"/>
              </p:cNvPicPr>
              <p:nvPr/>
            </p:nvPicPr>
            <p:blipFill>
              <a:blip r:embed="rId9">
                <a:extLst/>
              </a:blip>
              <a:stretch>
                <a:fillRect/>
              </a:stretch>
            </p:blipFill>
            <p:spPr>
              <a:xfrm>
                <a:off x="1047054" y="841619"/>
                <a:ext cx="729558" cy="729558"/>
              </a:xfrm>
              <a:prstGeom prst="rect">
                <a:avLst/>
              </a:prstGeom>
              <a:ln w="12700" cap="flat">
                <a:noFill/>
                <a:miter lim="400000"/>
              </a:ln>
              <a:effectLst/>
            </p:spPr>
          </p:pic>
        </p:grpSp>
      </p:grpSp>
      <p:grpSp>
        <p:nvGrpSpPr>
          <p:cNvPr id="28" name="Group">
            <a:extLst>
              <a:ext uri="{FF2B5EF4-FFF2-40B4-BE49-F238E27FC236}">
                <a16:creationId xmlns:a16="http://schemas.microsoft.com/office/drawing/2014/main" id="{9AF74D3F-6E58-524D-9CE8-6491DD9FE118}"/>
              </a:ext>
            </a:extLst>
          </p:cNvPr>
          <p:cNvGrpSpPr/>
          <p:nvPr/>
        </p:nvGrpSpPr>
        <p:grpSpPr>
          <a:xfrm>
            <a:off x="6350348" y="2273688"/>
            <a:ext cx="2381218" cy="2245363"/>
            <a:chOff x="0" y="0"/>
            <a:chExt cx="4288488" cy="4043818"/>
          </a:xfrm>
        </p:grpSpPr>
        <p:sp>
          <p:nvSpPr>
            <p:cNvPr id="29" name="TextBox 19">
              <a:extLst>
                <a:ext uri="{FF2B5EF4-FFF2-40B4-BE49-F238E27FC236}">
                  <a16:creationId xmlns:a16="http://schemas.microsoft.com/office/drawing/2014/main" id="{9F0EDEA3-7A15-7D41-85DC-80F323EB7DBE}"/>
                </a:ext>
              </a:extLst>
            </p:cNvPr>
            <p:cNvSpPr/>
            <p:nvPr/>
          </p:nvSpPr>
          <p:spPr>
            <a:xfrm>
              <a:off x="1563914" y="2536552"/>
              <a:ext cx="1006373" cy="72749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none" lIns="45715" tIns="45715" rIns="45715" bIns="45715" numCol="1" anchor="t">
              <a:spAutoFit/>
            </a:bodyPr>
            <a:lstStyle>
              <a:lvl1pPr>
                <a:defRPr sz="4200" b="1">
                  <a:solidFill>
                    <a:srgbClr val="FFFFFF"/>
                  </a:solidFill>
                  <a:latin typeface="Courier"/>
                  <a:ea typeface="Courier"/>
                  <a:cs typeface="Courier"/>
                  <a:sym typeface="Courier"/>
                </a:defRPr>
              </a:lvl1pPr>
            </a:lstStyle>
            <a:p>
              <a:r>
                <a:rPr sz="2025" dirty="0"/>
                <a:t>sc1</a:t>
              </a:r>
            </a:p>
          </p:txBody>
        </p:sp>
        <p:grpSp>
          <p:nvGrpSpPr>
            <p:cNvPr id="30" name="Group 7">
              <a:extLst>
                <a:ext uri="{FF2B5EF4-FFF2-40B4-BE49-F238E27FC236}">
                  <a16:creationId xmlns:a16="http://schemas.microsoft.com/office/drawing/2014/main" id="{735599C1-3E4B-734E-8EA4-B85AA7AAE7DB}"/>
                </a:ext>
              </a:extLst>
            </p:cNvPr>
            <p:cNvGrpSpPr/>
            <p:nvPr/>
          </p:nvGrpSpPr>
          <p:grpSpPr>
            <a:xfrm>
              <a:off x="707805" y="0"/>
              <a:ext cx="2808362" cy="2808361"/>
              <a:chOff x="0" y="0"/>
              <a:chExt cx="2808360" cy="2808360"/>
            </a:xfrm>
          </p:grpSpPr>
          <p:pic>
            <p:nvPicPr>
              <p:cNvPr id="32" name="Picture 21" descr="Picture 21">
                <a:extLst>
                  <a:ext uri="{FF2B5EF4-FFF2-40B4-BE49-F238E27FC236}">
                    <a16:creationId xmlns:a16="http://schemas.microsoft.com/office/drawing/2014/main" id="{8538D2E2-2CED-4644-9746-42DB9A6415FB}"/>
                  </a:ext>
                </a:extLst>
              </p:cNvPr>
              <p:cNvPicPr>
                <a:picLocks noChangeAspect="1"/>
              </p:cNvPicPr>
              <p:nvPr/>
            </p:nvPicPr>
            <p:blipFill>
              <a:blip r:embed="rId10">
                <a:extLst/>
              </a:blip>
              <a:stretch>
                <a:fillRect/>
              </a:stretch>
            </p:blipFill>
            <p:spPr>
              <a:xfrm>
                <a:off x="0" y="0"/>
                <a:ext cx="2808361" cy="2808361"/>
              </a:xfrm>
              <a:prstGeom prst="rect">
                <a:avLst/>
              </a:prstGeom>
              <a:ln w="12700" cap="flat">
                <a:noFill/>
                <a:miter lim="400000"/>
              </a:ln>
              <a:effectLst/>
            </p:spPr>
          </p:pic>
          <p:pic>
            <p:nvPicPr>
              <p:cNvPr id="33" name="Picture 4" descr="Picture 4">
                <a:extLst>
                  <a:ext uri="{FF2B5EF4-FFF2-40B4-BE49-F238E27FC236}">
                    <a16:creationId xmlns:a16="http://schemas.microsoft.com/office/drawing/2014/main" id="{C41FEA1F-532A-6947-9802-3CBCCBA7E56A}"/>
                  </a:ext>
                </a:extLst>
              </p:cNvPr>
              <p:cNvPicPr>
                <a:picLocks noChangeAspect="1"/>
              </p:cNvPicPr>
              <p:nvPr/>
            </p:nvPicPr>
            <p:blipFill>
              <a:blip r:embed="rId11">
                <a:extLst/>
              </a:blip>
              <a:stretch>
                <a:fillRect/>
              </a:stretch>
            </p:blipFill>
            <p:spPr>
              <a:xfrm>
                <a:off x="748481" y="306403"/>
                <a:ext cx="1333509" cy="1333509"/>
              </a:xfrm>
              <a:prstGeom prst="rect">
                <a:avLst/>
              </a:prstGeom>
              <a:ln w="12700" cap="flat">
                <a:noFill/>
                <a:miter lim="400000"/>
              </a:ln>
              <a:effectLst/>
            </p:spPr>
          </p:pic>
        </p:grpSp>
        <p:sp>
          <p:nvSpPr>
            <p:cNvPr id="31" name="Text Placeholder 19">
              <a:extLst>
                <a:ext uri="{FF2B5EF4-FFF2-40B4-BE49-F238E27FC236}">
                  <a16:creationId xmlns:a16="http://schemas.microsoft.com/office/drawing/2014/main" id="{08D6375C-2D04-FD49-AF14-EF2AAB82D299}"/>
                </a:ext>
              </a:extLst>
            </p:cNvPr>
            <p:cNvSpPr/>
            <p:nvPr/>
          </p:nvSpPr>
          <p:spPr>
            <a:xfrm>
              <a:off x="0" y="3074586"/>
              <a:ext cx="4288488" cy="96923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45715" tIns="45715" rIns="45715" bIns="45715" numCol="1" anchor="t">
              <a:normAutofit/>
            </a:bodyPr>
            <a:lstStyle>
              <a:lvl1pPr algn="ctr">
                <a:spcBef>
                  <a:spcPts val="500"/>
                </a:spcBef>
                <a:defRPr sz="2400">
                  <a:solidFill>
                    <a:srgbClr val="FFFFFF"/>
                  </a:solidFill>
                </a:defRPr>
              </a:lvl1pPr>
            </a:lstStyle>
            <a:p>
              <a:r>
                <a:rPr sz="1350" dirty="0">
                  <a:latin typeface="Amazon Ember"/>
                </a:rPr>
                <a:t>Cold HDD</a:t>
              </a:r>
            </a:p>
          </p:txBody>
        </p:sp>
      </p:grpSp>
    </p:spTree>
    <p:extLst>
      <p:ext uri="{BB962C8B-B14F-4D97-AF65-F5344CB8AC3E}">
        <p14:creationId xmlns:p14="http://schemas.microsoft.com/office/powerpoint/2010/main" val="7548591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advAuto="0"/>
      <p:bldP spid="18" grpId="0" animBg="1" advAuto="0"/>
      <p:bldP spid="22" grpId="0" animBg="1" advAuto="0"/>
      <p:bldP spid="28"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588B-22CA-2340-ADFE-0E9921D28C68}"/>
              </a:ext>
            </a:extLst>
          </p:cNvPr>
          <p:cNvSpPr>
            <a:spLocks noGrp="1"/>
          </p:cNvSpPr>
          <p:nvPr>
            <p:ph type="title"/>
          </p:nvPr>
        </p:nvSpPr>
        <p:spPr/>
        <p:txBody>
          <a:bodyPr/>
          <a:lstStyle/>
          <a:p>
            <a:r>
              <a:rPr lang="en-US" dirty="0"/>
              <a:t>Amazon EBS use cases</a:t>
            </a:r>
          </a:p>
        </p:txBody>
      </p:sp>
      <p:sp>
        <p:nvSpPr>
          <p:cNvPr id="47" name="HDD">
            <a:extLst>
              <a:ext uri="{FF2B5EF4-FFF2-40B4-BE49-F238E27FC236}">
                <a16:creationId xmlns:a16="http://schemas.microsoft.com/office/drawing/2014/main" id="{18B77FB4-5042-BC48-9E71-E3DB8E64EE03}"/>
              </a:ext>
            </a:extLst>
          </p:cNvPr>
          <p:cNvSpPr txBox="1">
            <a:spLocks/>
          </p:cNvSpPr>
          <p:nvPr/>
        </p:nvSpPr>
        <p:spPr>
          <a:xfrm>
            <a:off x="5452751" y="2036541"/>
            <a:ext cx="2088207" cy="336722"/>
          </a:xfrm>
          <a:prstGeom prst="rect">
            <a:avLst/>
          </a:prstGeom>
        </p:spPr>
        <p:txBody>
          <a:bodyPr vert="horz" lIns="51430" tIns="25715" rIns="51430" bIns="25715" rtlCol="0">
            <a:noAutofit/>
          </a:bodyPr>
          <a:lstStyle>
            <a:lvl1pPr marL="0" indent="0" algn="ctr" defTabSz="812821" rtl="0" eaLnBrk="1" latinLnBrk="0" hangingPunct="1">
              <a:spcBef>
                <a:spcPts val="500"/>
              </a:spcBef>
              <a:buFontTx/>
              <a:buNone/>
              <a:defRPr sz="24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1pPr>
            <a:lvl2pPr marL="1320834" indent="-508012" algn="l" defTabSz="812821" rtl="0" eaLnBrk="1" latinLnBrk="0" hangingPunct="1">
              <a:spcBef>
                <a:spcPct val="20000"/>
              </a:spcBef>
              <a:buFont typeface="Arial"/>
              <a:buChar char="•"/>
              <a:defRPr sz="3556"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2pPr>
            <a:lvl3pPr marL="2032050" indent="-406410" algn="l" defTabSz="812821" rtl="0" eaLnBrk="1" latinLnBrk="0" hangingPunct="1">
              <a:spcBef>
                <a:spcPct val="20000"/>
              </a:spcBef>
              <a:buFont typeface="Arial"/>
              <a:buChar char="•"/>
              <a:defRPr sz="32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3pPr>
            <a:lvl4pPr marL="2844871"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4pPr>
            <a:lvl5pPr marL="3657692"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5pPr>
            <a:lvl6pPr marL="4470513" indent="-406410" algn="l" defTabSz="812821" rtl="0" eaLnBrk="1" latinLnBrk="0" hangingPunct="1">
              <a:spcBef>
                <a:spcPct val="20000"/>
              </a:spcBef>
              <a:buFont typeface="Arial"/>
              <a:buChar char="•"/>
              <a:defRPr sz="3556" kern="1200">
                <a:solidFill>
                  <a:schemeClr val="tx1"/>
                </a:solidFill>
                <a:latin typeface="+mn-lt"/>
                <a:ea typeface="+mn-ea"/>
                <a:cs typeface="+mn-cs"/>
              </a:defRPr>
            </a:lvl6pPr>
            <a:lvl7pPr marL="5283332" indent="-406410" algn="l" defTabSz="812821" rtl="0" eaLnBrk="1" latinLnBrk="0" hangingPunct="1">
              <a:spcBef>
                <a:spcPct val="20000"/>
              </a:spcBef>
              <a:buFont typeface="Arial"/>
              <a:buChar char="•"/>
              <a:defRPr sz="3556" kern="1200">
                <a:solidFill>
                  <a:schemeClr val="tx1"/>
                </a:solidFill>
                <a:latin typeface="+mn-lt"/>
                <a:ea typeface="+mn-ea"/>
                <a:cs typeface="+mn-cs"/>
              </a:defRPr>
            </a:lvl7pPr>
            <a:lvl8pPr marL="6096153" indent="-406410" algn="l" defTabSz="812821" rtl="0" eaLnBrk="1" latinLnBrk="0" hangingPunct="1">
              <a:spcBef>
                <a:spcPct val="20000"/>
              </a:spcBef>
              <a:buFont typeface="Arial"/>
              <a:buChar char="•"/>
              <a:defRPr sz="3556" kern="1200">
                <a:solidFill>
                  <a:schemeClr val="tx1"/>
                </a:solidFill>
                <a:latin typeface="+mn-lt"/>
                <a:ea typeface="+mn-ea"/>
                <a:cs typeface="+mn-cs"/>
              </a:defRPr>
            </a:lvl8pPr>
            <a:lvl9pPr marL="6908972" indent="-406410" algn="l" defTabSz="812821" rtl="0" eaLnBrk="1" latinLnBrk="0" hangingPunct="1">
              <a:spcBef>
                <a:spcPct val="20000"/>
              </a:spcBef>
              <a:buFont typeface="Arial"/>
              <a:buChar char="•"/>
              <a:defRPr sz="3556" kern="1200">
                <a:solidFill>
                  <a:schemeClr val="tx1"/>
                </a:solidFill>
                <a:latin typeface="+mn-lt"/>
                <a:ea typeface="+mn-ea"/>
                <a:cs typeface="+mn-cs"/>
              </a:defRPr>
            </a:lvl9pPr>
          </a:lstStyle>
          <a:p>
            <a:r>
              <a:rPr lang="en-US" sz="1350" dirty="0">
                <a:solidFill>
                  <a:schemeClr val="bg1"/>
                </a:solidFill>
                <a:latin typeface="Amazon Ember"/>
              </a:rPr>
              <a:t>HDD</a:t>
            </a:r>
          </a:p>
        </p:txBody>
      </p:sp>
      <p:sp>
        <p:nvSpPr>
          <p:cNvPr id="48" name="Text Placeholder 20">
            <a:extLst>
              <a:ext uri="{FF2B5EF4-FFF2-40B4-BE49-F238E27FC236}">
                <a16:creationId xmlns:a16="http://schemas.microsoft.com/office/drawing/2014/main" id="{4B96F0EA-442C-D24F-9D5A-88CA4A3E14B2}"/>
              </a:ext>
            </a:extLst>
          </p:cNvPr>
          <p:cNvSpPr/>
          <p:nvPr/>
        </p:nvSpPr>
        <p:spPr>
          <a:xfrm>
            <a:off x="1507273" y="1993155"/>
            <a:ext cx="2088513" cy="336551"/>
          </a:xfrm>
          <a:prstGeom prst="rect">
            <a:avLst/>
          </a:prstGeom>
          <a:ln w="12700">
            <a:miter lim="400000"/>
          </a:ln>
          <a:extLst>
            <a:ext uri="{C572A759-6A51-4108-AA02-DFA0A04FC94B}">
              <ma14:wrappingTextBoxFlag xmlns="" xmlns:ma14="http://schemas.microsoft.com/office/mac/drawingml/2011/main" val="1"/>
            </a:ext>
          </a:extLst>
        </p:spPr>
        <p:txBody>
          <a:bodyPr lIns="45715" tIns="45715" rIns="45715" bIns="45715">
            <a:normAutofit/>
          </a:bodyPr>
          <a:lstStyle>
            <a:lvl1pPr algn="ctr">
              <a:spcBef>
                <a:spcPts val="500"/>
              </a:spcBef>
              <a:defRPr sz="2400">
                <a:solidFill>
                  <a:srgbClr val="FFFFFF"/>
                </a:solidFill>
              </a:defRPr>
            </a:lvl1pPr>
          </a:lstStyle>
          <a:p>
            <a:r>
              <a:rPr sz="1350" dirty="0">
                <a:latin typeface="Amazon Ember"/>
              </a:rPr>
              <a:t>SSD</a:t>
            </a:r>
          </a:p>
        </p:txBody>
      </p:sp>
      <p:pic>
        <p:nvPicPr>
          <p:cNvPr id="49" name="Picture Placeholder 26" descr="Picture Placeholder 26">
            <a:extLst>
              <a:ext uri="{FF2B5EF4-FFF2-40B4-BE49-F238E27FC236}">
                <a16:creationId xmlns:a16="http://schemas.microsoft.com/office/drawing/2014/main" id="{D2B000E8-573E-964B-B1B9-4E726B22ED5D}"/>
              </a:ext>
            </a:extLst>
          </p:cNvPr>
          <p:cNvPicPr>
            <a:picLocks noChangeAspect="1"/>
          </p:cNvPicPr>
          <p:nvPr/>
        </p:nvPicPr>
        <p:blipFill>
          <a:blip r:embed="rId3">
            <a:extLst/>
          </a:blip>
          <a:srcRect t="12605" b="12605"/>
          <a:stretch>
            <a:fillRect/>
          </a:stretch>
        </p:blipFill>
        <p:spPr>
          <a:xfrm>
            <a:off x="5858308" y="993340"/>
            <a:ext cx="1287126" cy="962629"/>
          </a:xfrm>
          <a:prstGeom prst="rect">
            <a:avLst/>
          </a:prstGeom>
          <a:ln w="12700">
            <a:miter lim="400000"/>
          </a:ln>
        </p:spPr>
      </p:pic>
      <p:pic>
        <p:nvPicPr>
          <p:cNvPr id="50" name="Picture 1" descr="Picture 1">
            <a:extLst>
              <a:ext uri="{FF2B5EF4-FFF2-40B4-BE49-F238E27FC236}">
                <a16:creationId xmlns:a16="http://schemas.microsoft.com/office/drawing/2014/main" id="{1CB69EB1-0261-874A-989E-CE6AE7D964CA}"/>
              </a:ext>
            </a:extLst>
          </p:cNvPr>
          <p:cNvPicPr>
            <a:picLocks noChangeAspect="1"/>
          </p:cNvPicPr>
          <p:nvPr/>
        </p:nvPicPr>
        <p:blipFill>
          <a:blip r:embed="rId4">
            <a:extLst/>
          </a:blip>
          <a:stretch>
            <a:fillRect/>
          </a:stretch>
        </p:blipFill>
        <p:spPr>
          <a:xfrm>
            <a:off x="1961403" y="877211"/>
            <a:ext cx="1191857" cy="1191857"/>
          </a:xfrm>
          <a:prstGeom prst="rect">
            <a:avLst/>
          </a:prstGeom>
          <a:ln w="12700">
            <a:miter lim="400000"/>
          </a:ln>
        </p:spPr>
      </p:pic>
      <p:pic>
        <p:nvPicPr>
          <p:cNvPr id="53" name="Picture 52" descr="Deck_Databases.png">
            <a:extLst>
              <a:ext uri="{FF2B5EF4-FFF2-40B4-BE49-F238E27FC236}">
                <a16:creationId xmlns:a16="http://schemas.microsoft.com/office/drawing/2014/main" id="{0030E849-A8E0-AA47-A13F-CDD7812F11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2756" y="2537110"/>
            <a:ext cx="912261" cy="912261"/>
          </a:xfrm>
          <a:prstGeom prst="rect">
            <a:avLst/>
          </a:prstGeom>
        </p:spPr>
      </p:pic>
      <p:sp>
        <p:nvSpPr>
          <p:cNvPr id="54" name="Rectangle 53">
            <a:extLst>
              <a:ext uri="{FF2B5EF4-FFF2-40B4-BE49-F238E27FC236}">
                <a16:creationId xmlns:a16="http://schemas.microsoft.com/office/drawing/2014/main" id="{FD793AF3-FCBE-D841-A7EE-ECDA5354FF93}"/>
              </a:ext>
            </a:extLst>
          </p:cNvPr>
          <p:cNvSpPr/>
          <p:nvPr/>
        </p:nvSpPr>
        <p:spPr>
          <a:xfrm>
            <a:off x="-664774" y="3560297"/>
            <a:ext cx="3667322" cy="1000274"/>
          </a:xfrm>
          <a:prstGeom prst="rect">
            <a:avLst/>
          </a:prstGeom>
        </p:spPr>
        <p:txBody>
          <a:bodyPr wrap="square">
            <a:spAutoFit/>
          </a:bodyPr>
          <a:lstStyle/>
          <a:p>
            <a:pPr algn="ctr" defTabSz="304766">
              <a:spcBef>
                <a:spcPts val="400"/>
              </a:spcBef>
              <a:spcAft>
                <a:spcPts val="200"/>
              </a:spcAft>
              <a:defRPr/>
            </a:pPr>
            <a:r>
              <a:rPr lang="en-US" sz="1350" b="1" spc="66"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Relational Databases</a:t>
            </a:r>
          </a:p>
          <a:p>
            <a:pPr algn="ctr" defTabSz="304766">
              <a:spcBef>
                <a:spcPts val="400"/>
              </a:spcBef>
              <a:spcAft>
                <a:spcPts val="200"/>
              </a:spcAft>
              <a:defRPr/>
            </a:pPr>
            <a:r>
              <a:rPr lang="en-US" sz="1350" spc="66"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MySQL, SQL Server, </a:t>
            </a:r>
            <a:br>
              <a:rPr lang="en-US" sz="1350" spc="66"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350" spc="66"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PostgreSQL, SAP,</a:t>
            </a:r>
            <a:br>
              <a:rPr lang="en-US" sz="1350" spc="66"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br>
            <a:r>
              <a:rPr lang="en-US" sz="1350" spc="66"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Oracle</a:t>
            </a:r>
          </a:p>
        </p:txBody>
      </p:sp>
      <p:pic>
        <p:nvPicPr>
          <p:cNvPr id="55" name="Picture 54" descr="Deck_Databases.png">
            <a:extLst>
              <a:ext uri="{FF2B5EF4-FFF2-40B4-BE49-F238E27FC236}">
                <a16:creationId xmlns:a16="http://schemas.microsoft.com/office/drawing/2014/main" id="{6102376A-5951-D642-A657-585DEB2047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66413" y="2537110"/>
            <a:ext cx="912261" cy="912261"/>
          </a:xfrm>
          <a:prstGeom prst="rect">
            <a:avLst/>
          </a:prstGeom>
        </p:spPr>
      </p:pic>
      <p:sp>
        <p:nvSpPr>
          <p:cNvPr id="56" name="Rectangle 55">
            <a:extLst>
              <a:ext uri="{FF2B5EF4-FFF2-40B4-BE49-F238E27FC236}">
                <a16:creationId xmlns:a16="http://schemas.microsoft.com/office/drawing/2014/main" id="{0C83872B-88E5-C44C-BE77-140986587DF2}"/>
              </a:ext>
            </a:extLst>
          </p:cNvPr>
          <p:cNvSpPr/>
          <p:nvPr/>
        </p:nvSpPr>
        <p:spPr>
          <a:xfrm>
            <a:off x="2403468" y="3575795"/>
            <a:ext cx="2038151" cy="792525"/>
          </a:xfrm>
          <a:prstGeom prst="rect">
            <a:avLst/>
          </a:prstGeom>
        </p:spPr>
        <p:txBody>
          <a:bodyPr wrap="square">
            <a:spAutoFit/>
          </a:bodyPr>
          <a:lstStyle/>
          <a:p>
            <a:pPr algn="ctr" defTabSz="304766">
              <a:spcBef>
                <a:spcPts val="400"/>
              </a:spcBef>
              <a:spcAft>
                <a:spcPts val="200"/>
              </a:spcAft>
              <a:defRPr/>
            </a:pPr>
            <a:r>
              <a:rPr lang="en-US" sz="1350" b="1" spc="66"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NoSQL Databases</a:t>
            </a:r>
          </a:p>
          <a:p>
            <a:pPr algn="ctr" defTabSz="304766">
              <a:spcBef>
                <a:spcPts val="400"/>
              </a:spcBef>
              <a:spcAft>
                <a:spcPts val="200"/>
              </a:spcAft>
              <a:defRPr/>
            </a:pPr>
            <a:r>
              <a:rPr lang="en-US" sz="1350" spc="66"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Cassandra, MongoDB, CouchDB</a:t>
            </a:r>
          </a:p>
        </p:txBody>
      </p:sp>
      <p:sp>
        <p:nvSpPr>
          <p:cNvPr id="60" name="Rectangle 59">
            <a:extLst>
              <a:ext uri="{FF2B5EF4-FFF2-40B4-BE49-F238E27FC236}">
                <a16:creationId xmlns:a16="http://schemas.microsoft.com/office/drawing/2014/main" id="{C7DC589C-A694-4445-9CF6-6DF647EC9FDD}"/>
              </a:ext>
            </a:extLst>
          </p:cNvPr>
          <p:cNvSpPr/>
          <p:nvPr/>
        </p:nvSpPr>
        <p:spPr>
          <a:xfrm>
            <a:off x="4712307" y="3577752"/>
            <a:ext cx="2000055" cy="1000274"/>
          </a:xfrm>
          <a:prstGeom prst="rect">
            <a:avLst/>
          </a:prstGeom>
        </p:spPr>
        <p:txBody>
          <a:bodyPr wrap="square">
            <a:spAutoFit/>
          </a:bodyPr>
          <a:lstStyle/>
          <a:p>
            <a:pPr algn="ctr" defTabSz="304766">
              <a:spcBef>
                <a:spcPts val="400"/>
              </a:spcBef>
              <a:spcAft>
                <a:spcPts val="200"/>
              </a:spcAft>
              <a:defRPr/>
            </a:pPr>
            <a:r>
              <a:rPr lang="en-US" sz="1350" b="1" spc="66"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Big Data , Analytics</a:t>
            </a:r>
          </a:p>
          <a:p>
            <a:pPr algn="ctr" defTabSz="304766">
              <a:spcBef>
                <a:spcPts val="400"/>
              </a:spcBef>
              <a:spcAft>
                <a:spcPts val="200"/>
              </a:spcAft>
              <a:defRPr/>
            </a:pPr>
            <a:r>
              <a:rPr lang="en-US" sz="1350" spc="66"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Kafka, Splunk, Hadoop, Data Warehousing</a:t>
            </a:r>
          </a:p>
        </p:txBody>
      </p:sp>
      <p:sp>
        <p:nvSpPr>
          <p:cNvPr id="62" name="Rectangle 61">
            <a:extLst>
              <a:ext uri="{FF2B5EF4-FFF2-40B4-BE49-F238E27FC236}">
                <a16:creationId xmlns:a16="http://schemas.microsoft.com/office/drawing/2014/main" id="{20511C92-2942-1849-9AAC-4F0D58856838}"/>
              </a:ext>
            </a:extLst>
          </p:cNvPr>
          <p:cNvSpPr/>
          <p:nvPr/>
        </p:nvSpPr>
        <p:spPr>
          <a:xfrm>
            <a:off x="6943047" y="3560297"/>
            <a:ext cx="2047676" cy="1000274"/>
          </a:xfrm>
          <a:prstGeom prst="rect">
            <a:avLst/>
          </a:prstGeom>
        </p:spPr>
        <p:txBody>
          <a:bodyPr wrap="square">
            <a:spAutoFit/>
          </a:bodyPr>
          <a:lstStyle/>
          <a:p>
            <a:pPr algn="ctr" defTabSz="304766">
              <a:spcBef>
                <a:spcPts val="400"/>
              </a:spcBef>
              <a:spcAft>
                <a:spcPts val="200"/>
              </a:spcAft>
              <a:defRPr/>
            </a:pPr>
            <a:r>
              <a:rPr lang="en-US" sz="1350" b="1" spc="66" dirty="0">
                <a:solidFill>
                  <a:schemeClr val="accent1"/>
                </a:solidFill>
                <a:latin typeface="Amazon Ember" panose="020B0603020204020204" pitchFamily="34" charset="0"/>
                <a:ea typeface="Amazon Ember" panose="020B0603020204020204" pitchFamily="34" charset="0"/>
                <a:cs typeface="Amazon Ember" panose="020B0603020204020204" pitchFamily="34" charset="0"/>
              </a:rPr>
              <a:t>File / Media</a:t>
            </a:r>
          </a:p>
          <a:p>
            <a:pPr algn="ctr" defTabSz="304766">
              <a:spcBef>
                <a:spcPts val="400"/>
              </a:spcBef>
              <a:spcAft>
                <a:spcPts val="200"/>
              </a:spcAft>
              <a:defRPr/>
            </a:pPr>
            <a:r>
              <a:rPr lang="en-US" sz="1350" spc="66" dirty="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rPr>
              <a:t>CIFS/NFS, Transcoding, Encoding, Rendering</a:t>
            </a:r>
          </a:p>
        </p:txBody>
      </p:sp>
      <p:pic>
        <p:nvPicPr>
          <p:cNvPr id="63" name="Picture 62">
            <a:extLst>
              <a:ext uri="{FF2B5EF4-FFF2-40B4-BE49-F238E27FC236}">
                <a16:creationId xmlns:a16="http://schemas.microsoft.com/office/drawing/2014/main" id="{FAA11C8E-A594-4E4A-B906-71D92416D0BA}"/>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5238749" y="2519654"/>
            <a:ext cx="947172" cy="947172"/>
          </a:xfrm>
          <a:prstGeom prst="rect">
            <a:avLst/>
          </a:prstGeom>
        </p:spPr>
      </p:pic>
      <p:pic>
        <p:nvPicPr>
          <p:cNvPr id="65" name="Picture 64">
            <a:extLst>
              <a:ext uri="{FF2B5EF4-FFF2-40B4-BE49-F238E27FC236}">
                <a16:creationId xmlns:a16="http://schemas.microsoft.com/office/drawing/2014/main" id="{D45FF674-597A-F34A-B714-209717F4AD1A}"/>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7545997" y="2633168"/>
            <a:ext cx="863805" cy="833658"/>
          </a:xfrm>
          <a:prstGeom prst="rect">
            <a:avLst/>
          </a:prstGeom>
        </p:spPr>
      </p:pic>
    </p:spTree>
    <p:extLst>
      <p:ext uri="{BB962C8B-B14F-4D97-AF65-F5344CB8AC3E}">
        <p14:creationId xmlns:p14="http://schemas.microsoft.com/office/powerpoint/2010/main" val="316173676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AFA24-6D0B-2942-AD89-323698308B20}"/>
              </a:ext>
            </a:extLst>
          </p:cNvPr>
          <p:cNvSpPr>
            <a:spLocks noGrp="1"/>
          </p:cNvSpPr>
          <p:nvPr>
            <p:ph type="title"/>
          </p:nvPr>
        </p:nvSpPr>
        <p:spPr/>
        <p:txBody>
          <a:bodyPr/>
          <a:lstStyle/>
          <a:p>
            <a:r>
              <a:rPr lang="en-US" dirty="0"/>
              <a:t>Amazon EBS volume types: General Purpose SSD</a:t>
            </a:r>
          </a:p>
        </p:txBody>
      </p:sp>
      <p:pic>
        <p:nvPicPr>
          <p:cNvPr id="4" name="Picture 9" descr="Picture 9">
            <a:extLst>
              <a:ext uri="{FF2B5EF4-FFF2-40B4-BE49-F238E27FC236}">
                <a16:creationId xmlns:a16="http://schemas.microsoft.com/office/drawing/2014/main" id="{DA7067D8-7F0C-AC45-9E95-03FFA565DD77}"/>
              </a:ext>
            </a:extLst>
          </p:cNvPr>
          <p:cNvPicPr>
            <a:picLocks noChangeAspect="1"/>
          </p:cNvPicPr>
          <p:nvPr/>
        </p:nvPicPr>
        <p:blipFill>
          <a:blip r:embed="rId3">
            <a:extLst/>
          </a:blip>
          <a:stretch>
            <a:fillRect/>
          </a:stretch>
        </p:blipFill>
        <p:spPr>
          <a:xfrm>
            <a:off x="300420" y="1009850"/>
            <a:ext cx="2114068" cy="2114068"/>
          </a:xfrm>
          <a:prstGeom prst="rect">
            <a:avLst/>
          </a:prstGeom>
          <a:ln w="12700">
            <a:miter lim="400000"/>
          </a:ln>
        </p:spPr>
      </p:pic>
      <p:sp>
        <p:nvSpPr>
          <p:cNvPr id="5" name="TextBox 11">
            <a:extLst>
              <a:ext uri="{FF2B5EF4-FFF2-40B4-BE49-F238E27FC236}">
                <a16:creationId xmlns:a16="http://schemas.microsoft.com/office/drawing/2014/main" id="{5E671F92-3CA3-AC48-A6A3-1344DF5E8918}"/>
              </a:ext>
            </a:extLst>
          </p:cNvPr>
          <p:cNvSpPr/>
          <p:nvPr/>
        </p:nvSpPr>
        <p:spPr>
          <a:xfrm>
            <a:off x="999537" y="2861730"/>
            <a:ext cx="717494" cy="507821"/>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defRPr sz="4800" b="1">
                <a:solidFill>
                  <a:srgbClr val="FFFFFF"/>
                </a:solidFill>
                <a:latin typeface="Courier"/>
                <a:ea typeface="Courier"/>
                <a:cs typeface="Courier"/>
                <a:sym typeface="Courier"/>
              </a:defRPr>
            </a:lvl1pPr>
          </a:lstStyle>
          <a:p>
            <a:r>
              <a:rPr sz="2700" dirty="0">
                <a:solidFill>
                  <a:srgbClr val="FFC000"/>
                </a:solidFill>
              </a:rPr>
              <a:t>gp2</a:t>
            </a:r>
          </a:p>
        </p:txBody>
      </p:sp>
      <p:sp>
        <p:nvSpPr>
          <p:cNvPr id="6" name="Rectangle 22">
            <a:extLst>
              <a:ext uri="{FF2B5EF4-FFF2-40B4-BE49-F238E27FC236}">
                <a16:creationId xmlns:a16="http://schemas.microsoft.com/office/drawing/2014/main" id="{1ACA1F8B-61DA-A54C-9C6C-860728825728}"/>
              </a:ext>
            </a:extLst>
          </p:cNvPr>
          <p:cNvSpPr/>
          <p:nvPr/>
        </p:nvSpPr>
        <p:spPr>
          <a:xfrm>
            <a:off x="2730243" y="2240822"/>
            <a:ext cx="4482516"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a:rPr>
              <a:t>Throughput:</a:t>
            </a:r>
            <a:r>
              <a:rPr lang="en-US" sz="1912" dirty="0">
                <a:latin typeface="Amazon Ember"/>
              </a:rPr>
              <a:t> Up to </a:t>
            </a:r>
            <a:r>
              <a:rPr lang="en-US" sz="1912" dirty="0">
                <a:solidFill>
                  <a:schemeClr val="accent5"/>
                </a:solidFill>
                <a:latin typeface="Amazon Ember"/>
              </a:rPr>
              <a:t>250</a:t>
            </a:r>
            <a:r>
              <a:rPr lang="en-US" sz="1912" dirty="0">
                <a:latin typeface="Amazon Ember"/>
              </a:rPr>
              <a:t> </a:t>
            </a:r>
            <a:r>
              <a:rPr sz="1912" dirty="0" err="1">
                <a:latin typeface="Amazon Ember"/>
              </a:rPr>
              <a:t>MiB</a:t>
            </a:r>
            <a:r>
              <a:rPr sz="1912" dirty="0">
                <a:latin typeface="Amazon Ember"/>
              </a:rPr>
              <a:t>/s</a:t>
            </a:r>
          </a:p>
        </p:txBody>
      </p:sp>
      <p:sp>
        <p:nvSpPr>
          <p:cNvPr id="7" name="Rectangle 23">
            <a:extLst>
              <a:ext uri="{FF2B5EF4-FFF2-40B4-BE49-F238E27FC236}">
                <a16:creationId xmlns:a16="http://schemas.microsoft.com/office/drawing/2014/main" id="{A5FE0524-D001-2E4D-8FFE-CE45CB4C6FA9}"/>
              </a:ext>
            </a:extLst>
          </p:cNvPr>
          <p:cNvSpPr/>
          <p:nvPr/>
        </p:nvSpPr>
        <p:spPr>
          <a:xfrm>
            <a:off x="2743690" y="2838406"/>
            <a:ext cx="4482516"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a:rPr>
              <a:t>Latency: Single-digit ms</a:t>
            </a:r>
          </a:p>
        </p:txBody>
      </p:sp>
      <p:sp>
        <p:nvSpPr>
          <p:cNvPr id="8" name="Rectangle 24">
            <a:extLst>
              <a:ext uri="{FF2B5EF4-FFF2-40B4-BE49-F238E27FC236}">
                <a16:creationId xmlns:a16="http://schemas.microsoft.com/office/drawing/2014/main" id="{8994A779-66F0-E34A-B216-B83927B54D2F}"/>
              </a:ext>
            </a:extLst>
          </p:cNvPr>
          <p:cNvSpPr/>
          <p:nvPr/>
        </p:nvSpPr>
        <p:spPr>
          <a:xfrm>
            <a:off x="2730243" y="3395652"/>
            <a:ext cx="4482516"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a:rPr>
              <a:t>Capacity: 1 GiB to 16 TiB</a:t>
            </a:r>
          </a:p>
        </p:txBody>
      </p:sp>
      <p:sp>
        <p:nvSpPr>
          <p:cNvPr id="9" name="Rectangle 12">
            <a:extLst>
              <a:ext uri="{FF2B5EF4-FFF2-40B4-BE49-F238E27FC236}">
                <a16:creationId xmlns:a16="http://schemas.microsoft.com/office/drawing/2014/main" id="{83BA71CB-6FE3-B945-A795-F1F8B8052093}"/>
              </a:ext>
            </a:extLst>
          </p:cNvPr>
          <p:cNvSpPr/>
          <p:nvPr/>
        </p:nvSpPr>
        <p:spPr>
          <a:xfrm>
            <a:off x="2723941" y="1069166"/>
            <a:ext cx="7002860"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a:rPr>
              <a:t>Baseline: </a:t>
            </a:r>
            <a:r>
              <a:rPr lang="en-US" sz="1912" dirty="0">
                <a:latin typeface="Amazon Ember"/>
              </a:rPr>
              <a:t>100 to </a:t>
            </a:r>
            <a:r>
              <a:rPr sz="1912" dirty="0">
                <a:solidFill>
                  <a:schemeClr val="accent5"/>
                </a:solidFill>
                <a:latin typeface="Amazon Ember"/>
              </a:rPr>
              <a:t>1</a:t>
            </a:r>
            <a:r>
              <a:rPr lang="en-US" sz="1912" dirty="0">
                <a:solidFill>
                  <a:schemeClr val="accent5"/>
                </a:solidFill>
                <a:latin typeface="Amazon Ember"/>
              </a:rPr>
              <a:t>6</a:t>
            </a:r>
            <a:r>
              <a:rPr sz="1912" dirty="0">
                <a:solidFill>
                  <a:schemeClr val="accent5"/>
                </a:solidFill>
                <a:latin typeface="Amazon Ember"/>
              </a:rPr>
              <a:t>,000 </a:t>
            </a:r>
            <a:r>
              <a:rPr sz="1912" dirty="0">
                <a:latin typeface="Amazon Ember"/>
              </a:rPr>
              <a:t>IO</a:t>
            </a:r>
            <a:r>
              <a:rPr lang="en-US" sz="1912" dirty="0">
                <a:latin typeface="Amazon Ember"/>
              </a:rPr>
              <a:t>PS; </a:t>
            </a:r>
            <a:r>
              <a:rPr lang="en-US" sz="1912" dirty="0">
                <a:solidFill>
                  <a:srgbClr val="FFFFFF"/>
                </a:solidFill>
                <a:latin typeface="Amazon Ember"/>
              </a:rPr>
              <a:t>3</a:t>
            </a:r>
            <a:r>
              <a:rPr lang="en-US" sz="1912" dirty="0">
                <a:latin typeface="Amazon Ember"/>
              </a:rPr>
              <a:t> IOPS per </a:t>
            </a:r>
            <a:r>
              <a:rPr lang="en-US" sz="1912" dirty="0" err="1">
                <a:latin typeface="Amazon Ember"/>
              </a:rPr>
              <a:t>GiB</a:t>
            </a:r>
            <a:endParaRPr sz="1912" dirty="0">
              <a:latin typeface="Amazon Ember"/>
            </a:endParaRPr>
          </a:p>
        </p:txBody>
      </p:sp>
      <p:sp>
        <p:nvSpPr>
          <p:cNvPr id="10" name="TextBox 13">
            <a:extLst>
              <a:ext uri="{FF2B5EF4-FFF2-40B4-BE49-F238E27FC236}">
                <a16:creationId xmlns:a16="http://schemas.microsoft.com/office/drawing/2014/main" id="{A958AC07-554D-A34E-B3EA-731D6B6F9F97}"/>
              </a:ext>
            </a:extLst>
          </p:cNvPr>
          <p:cNvSpPr/>
          <p:nvPr/>
        </p:nvSpPr>
        <p:spPr>
          <a:xfrm>
            <a:off x="2779494" y="1743965"/>
            <a:ext cx="5475858" cy="294248"/>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400" b="1">
                <a:solidFill>
                  <a:srgbClr val="FFFFFF"/>
                </a:solidFill>
              </a:defRPr>
            </a:pPr>
            <a:r>
              <a:rPr sz="1912" dirty="0">
                <a:latin typeface="Amazon Ember"/>
              </a:rPr>
              <a:t>Burst: 3,000 IOPS (for volumes up to 1</a:t>
            </a:r>
            <a:r>
              <a:rPr lang="en-US" sz="1912" dirty="0">
                <a:latin typeface="Amazon Ember"/>
              </a:rPr>
              <a:t>,000 G</a:t>
            </a:r>
            <a:r>
              <a:rPr sz="1912" dirty="0">
                <a:latin typeface="Amazon Ember"/>
              </a:rPr>
              <a:t>iB)</a:t>
            </a:r>
          </a:p>
        </p:txBody>
      </p:sp>
      <p:sp>
        <p:nvSpPr>
          <p:cNvPr id="11" name="TextBox 14">
            <a:extLst>
              <a:ext uri="{FF2B5EF4-FFF2-40B4-BE49-F238E27FC236}">
                <a16:creationId xmlns:a16="http://schemas.microsoft.com/office/drawing/2014/main" id="{D1F9D2B9-01EB-9949-B8CB-A25C08BF58C7}"/>
              </a:ext>
            </a:extLst>
          </p:cNvPr>
          <p:cNvSpPr/>
          <p:nvPr/>
        </p:nvSpPr>
        <p:spPr>
          <a:xfrm>
            <a:off x="2779494" y="3917877"/>
            <a:ext cx="4351502" cy="248071"/>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defRPr b="1" i="1">
                <a:solidFill>
                  <a:srgbClr val="FFFFFF"/>
                </a:solidFill>
              </a:defRPr>
            </a:lvl1pPr>
          </a:lstStyle>
          <a:p>
            <a:r>
              <a:rPr sz="1012" dirty="0">
                <a:latin typeface="Amazon Ember"/>
              </a:rPr>
              <a:t>Great for boot volumes, low-latency applications, and bursty databases</a:t>
            </a:r>
          </a:p>
        </p:txBody>
      </p:sp>
      <p:sp>
        <p:nvSpPr>
          <p:cNvPr id="12" name="General Purpose SSD">
            <a:extLst>
              <a:ext uri="{FF2B5EF4-FFF2-40B4-BE49-F238E27FC236}">
                <a16:creationId xmlns:a16="http://schemas.microsoft.com/office/drawing/2014/main" id="{BAD4EEDB-76CF-EA4F-8B5B-175C4CF32064}"/>
              </a:ext>
            </a:extLst>
          </p:cNvPr>
          <p:cNvSpPr/>
          <p:nvPr/>
        </p:nvSpPr>
        <p:spPr>
          <a:xfrm>
            <a:off x="450263" y="3286885"/>
            <a:ext cx="2023942" cy="334697"/>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spcBef>
                <a:spcPts val="600"/>
              </a:spcBef>
              <a:defRPr sz="2800">
                <a:solidFill>
                  <a:srgbClr val="FFFFFF"/>
                </a:solidFill>
              </a:defRPr>
            </a:lvl1pPr>
          </a:lstStyle>
          <a:p>
            <a:r>
              <a:rPr sz="1575" dirty="0">
                <a:solidFill>
                  <a:srgbClr val="FFC000"/>
                </a:solidFill>
                <a:latin typeface="Amazon Ember"/>
              </a:rPr>
              <a:t>General Purpose SSD</a:t>
            </a:r>
          </a:p>
        </p:txBody>
      </p:sp>
      <p:sp>
        <p:nvSpPr>
          <p:cNvPr id="13" name="Rectangle 12">
            <a:extLst>
              <a:ext uri="{FF2B5EF4-FFF2-40B4-BE49-F238E27FC236}">
                <a16:creationId xmlns:a16="http://schemas.microsoft.com/office/drawing/2014/main" id="{48085E0D-12C6-47DD-A273-A10D3A40CC98}"/>
              </a:ext>
            </a:extLst>
          </p:cNvPr>
          <p:cNvSpPr/>
          <p:nvPr/>
        </p:nvSpPr>
        <p:spPr>
          <a:xfrm rot="19358890">
            <a:off x="-270483" y="74294"/>
            <a:ext cx="979073" cy="21072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78550" indent="-4761" defTabSz="342831">
              <a:defRPr/>
            </a:pPr>
            <a:r>
              <a:rPr lang="en-US" altLang="en-US" sz="825" b="1" spc="75"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NEW</a:t>
            </a:r>
          </a:p>
        </p:txBody>
      </p:sp>
    </p:spTree>
    <p:extLst>
      <p:ext uri="{BB962C8B-B14F-4D97-AF65-F5344CB8AC3E}">
        <p14:creationId xmlns:p14="http://schemas.microsoft.com/office/powerpoint/2010/main" val="41381990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C5532-E5FA-DE4F-A9CE-B4A488FF49FF}"/>
              </a:ext>
            </a:extLst>
          </p:cNvPr>
          <p:cNvSpPr>
            <a:spLocks noGrp="1"/>
          </p:cNvSpPr>
          <p:nvPr>
            <p:ph type="title"/>
          </p:nvPr>
        </p:nvSpPr>
        <p:spPr>
          <a:xfrm>
            <a:off x="336789" y="114936"/>
            <a:ext cx="8205304" cy="857250"/>
          </a:xfrm>
        </p:spPr>
        <p:txBody>
          <a:bodyPr/>
          <a:lstStyle/>
          <a:p>
            <a:r>
              <a:rPr lang="en-US" dirty="0"/>
              <a:t>Amazon EBS volume types: Provisioned IOPS</a:t>
            </a:r>
          </a:p>
        </p:txBody>
      </p:sp>
      <p:pic>
        <p:nvPicPr>
          <p:cNvPr id="4" name="Picture 5" descr="Picture 5">
            <a:extLst>
              <a:ext uri="{FF2B5EF4-FFF2-40B4-BE49-F238E27FC236}">
                <a16:creationId xmlns:a16="http://schemas.microsoft.com/office/drawing/2014/main" id="{6DCB3DBB-280C-DD46-93E4-49F9CFD8DA6B}"/>
              </a:ext>
            </a:extLst>
          </p:cNvPr>
          <p:cNvPicPr>
            <a:picLocks noChangeAspect="1"/>
          </p:cNvPicPr>
          <p:nvPr/>
        </p:nvPicPr>
        <p:blipFill>
          <a:blip r:embed="rId3">
            <a:extLst/>
          </a:blip>
          <a:stretch>
            <a:fillRect/>
          </a:stretch>
        </p:blipFill>
        <p:spPr>
          <a:xfrm>
            <a:off x="301752" y="1014984"/>
            <a:ext cx="2114068" cy="2114068"/>
          </a:xfrm>
          <a:prstGeom prst="rect">
            <a:avLst/>
          </a:prstGeom>
          <a:ln w="12700">
            <a:miter lim="400000"/>
          </a:ln>
        </p:spPr>
      </p:pic>
      <p:pic>
        <p:nvPicPr>
          <p:cNvPr id="5" name="Picture 6" descr="Picture 6">
            <a:extLst>
              <a:ext uri="{FF2B5EF4-FFF2-40B4-BE49-F238E27FC236}">
                <a16:creationId xmlns:a16="http://schemas.microsoft.com/office/drawing/2014/main" id="{C7E4E9E8-4CD4-A648-A676-CB1E1015916D}"/>
              </a:ext>
            </a:extLst>
          </p:cNvPr>
          <p:cNvPicPr>
            <a:picLocks noChangeAspect="1"/>
          </p:cNvPicPr>
          <p:nvPr/>
        </p:nvPicPr>
        <p:blipFill>
          <a:blip r:embed="rId4">
            <a:extLst/>
          </a:blip>
          <a:stretch>
            <a:fillRect/>
          </a:stretch>
        </p:blipFill>
        <p:spPr>
          <a:xfrm flipH="1">
            <a:off x="1079460" y="1637883"/>
            <a:ext cx="644253" cy="644253"/>
          </a:xfrm>
          <a:prstGeom prst="rect">
            <a:avLst/>
          </a:prstGeom>
          <a:ln w="12700">
            <a:miter lim="400000"/>
          </a:ln>
        </p:spPr>
      </p:pic>
      <p:sp>
        <p:nvSpPr>
          <p:cNvPr id="6" name="TextBox 11">
            <a:extLst>
              <a:ext uri="{FF2B5EF4-FFF2-40B4-BE49-F238E27FC236}">
                <a16:creationId xmlns:a16="http://schemas.microsoft.com/office/drawing/2014/main" id="{04AA72DC-57EE-E544-9D6F-4EA6D5ABA713}"/>
              </a:ext>
            </a:extLst>
          </p:cNvPr>
          <p:cNvSpPr/>
          <p:nvPr/>
        </p:nvSpPr>
        <p:spPr>
          <a:xfrm>
            <a:off x="1012890" y="3052748"/>
            <a:ext cx="717494" cy="507821"/>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defRPr sz="4800" b="1">
                <a:solidFill>
                  <a:srgbClr val="FFFFFF"/>
                </a:solidFill>
                <a:latin typeface="Courier"/>
                <a:ea typeface="Courier"/>
                <a:cs typeface="Courier"/>
                <a:sym typeface="Courier"/>
              </a:defRPr>
            </a:lvl1pPr>
          </a:lstStyle>
          <a:p>
            <a:r>
              <a:rPr sz="2700" dirty="0">
                <a:solidFill>
                  <a:srgbClr val="FFC000"/>
                </a:solidFill>
              </a:rPr>
              <a:t>io1</a:t>
            </a:r>
          </a:p>
        </p:txBody>
      </p:sp>
      <p:sp>
        <p:nvSpPr>
          <p:cNvPr id="7" name="Rectangle 7">
            <a:extLst>
              <a:ext uri="{FF2B5EF4-FFF2-40B4-BE49-F238E27FC236}">
                <a16:creationId xmlns:a16="http://schemas.microsoft.com/office/drawing/2014/main" id="{8E3E8FA0-4069-2344-8B35-160CE6498F15}"/>
              </a:ext>
            </a:extLst>
          </p:cNvPr>
          <p:cNvSpPr/>
          <p:nvPr/>
        </p:nvSpPr>
        <p:spPr>
          <a:xfrm>
            <a:off x="2724912" y="1182728"/>
            <a:ext cx="4482516"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panose="020B0603020204020204" pitchFamily="34" charset="0"/>
                <a:ea typeface="Amazon Ember" panose="020B0603020204020204" pitchFamily="34" charset="0"/>
                <a:cs typeface="Amazon Ember" panose="020B0603020204020204" pitchFamily="34" charset="0"/>
              </a:rPr>
              <a:t>Baseline: </a:t>
            </a:r>
            <a:r>
              <a:rPr lang="en-US" sz="1912"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100–</a:t>
            </a:r>
            <a:r>
              <a:rPr lang="en-US" sz="1912"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64,000</a:t>
            </a:r>
            <a:r>
              <a:rPr sz="1912" dirty="0">
                <a:latin typeface="Amazon Ember" panose="020B0603020204020204" pitchFamily="34" charset="0"/>
                <a:ea typeface="Amazon Ember" panose="020B0603020204020204" pitchFamily="34" charset="0"/>
                <a:cs typeface="Amazon Ember" panose="020B0603020204020204" pitchFamily="34" charset="0"/>
              </a:rPr>
              <a:t> IOPS</a:t>
            </a:r>
          </a:p>
        </p:txBody>
      </p:sp>
      <p:sp>
        <p:nvSpPr>
          <p:cNvPr id="8" name="Rectangle 8">
            <a:extLst>
              <a:ext uri="{FF2B5EF4-FFF2-40B4-BE49-F238E27FC236}">
                <a16:creationId xmlns:a16="http://schemas.microsoft.com/office/drawing/2014/main" id="{E7D939FF-DB61-2B48-A13A-AEF00D05C070}"/>
              </a:ext>
            </a:extLst>
          </p:cNvPr>
          <p:cNvSpPr/>
          <p:nvPr/>
        </p:nvSpPr>
        <p:spPr>
          <a:xfrm>
            <a:off x="2724912" y="1753429"/>
            <a:ext cx="4482516"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panose="020B0603020204020204" pitchFamily="34" charset="0"/>
                <a:ea typeface="Amazon Ember" panose="020B0603020204020204" pitchFamily="34" charset="0"/>
                <a:cs typeface="Amazon Ember" panose="020B0603020204020204" pitchFamily="34" charset="0"/>
              </a:rPr>
              <a:t>Throughput: </a:t>
            </a:r>
            <a:r>
              <a:rPr lang="en-US" sz="1912" dirty="0">
                <a:latin typeface="Amazon Ember" panose="020B0603020204020204" pitchFamily="34" charset="0"/>
                <a:ea typeface="Amazon Ember" panose="020B0603020204020204" pitchFamily="34" charset="0"/>
                <a:cs typeface="Amazon Ember" panose="020B0603020204020204" pitchFamily="34" charset="0"/>
              </a:rPr>
              <a:t>Up to </a:t>
            </a:r>
            <a:r>
              <a:rPr lang="en-US" sz="1912" dirty="0">
                <a:solidFill>
                  <a:schemeClr val="accent5"/>
                </a:solidFill>
                <a:latin typeface="Amazon Ember" panose="020B0603020204020204" pitchFamily="34" charset="0"/>
                <a:ea typeface="Amazon Ember" panose="020B0603020204020204" pitchFamily="34" charset="0"/>
                <a:cs typeface="Amazon Ember" panose="020B0603020204020204" pitchFamily="34" charset="0"/>
              </a:rPr>
              <a:t>1,000</a:t>
            </a:r>
            <a:r>
              <a:rPr lang="en-US" sz="1912" dirty="0">
                <a:latin typeface="Amazon Ember" panose="020B0603020204020204" pitchFamily="34" charset="0"/>
                <a:ea typeface="Amazon Ember" panose="020B0603020204020204" pitchFamily="34" charset="0"/>
                <a:cs typeface="Amazon Ember" panose="020B0603020204020204" pitchFamily="34" charset="0"/>
              </a:rPr>
              <a:t> </a:t>
            </a:r>
            <a:r>
              <a:rPr sz="1912" dirty="0" err="1">
                <a:latin typeface="Amazon Ember" panose="020B0603020204020204" pitchFamily="34" charset="0"/>
                <a:ea typeface="Amazon Ember" panose="020B0603020204020204" pitchFamily="34" charset="0"/>
                <a:cs typeface="Amazon Ember" panose="020B0603020204020204" pitchFamily="34" charset="0"/>
              </a:rPr>
              <a:t>MiB</a:t>
            </a:r>
            <a:r>
              <a:rPr sz="1912" dirty="0">
                <a:latin typeface="Amazon Ember" panose="020B0603020204020204" pitchFamily="34" charset="0"/>
                <a:ea typeface="Amazon Ember" panose="020B0603020204020204" pitchFamily="34" charset="0"/>
                <a:cs typeface="Amazon Ember" panose="020B0603020204020204" pitchFamily="34" charset="0"/>
              </a:rPr>
              <a:t>/s</a:t>
            </a:r>
          </a:p>
        </p:txBody>
      </p:sp>
      <p:sp>
        <p:nvSpPr>
          <p:cNvPr id="9" name="Rectangle 12">
            <a:extLst>
              <a:ext uri="{FF2B5EF4-FFF2-40B4-BE49-F238E27FC236}">
                <a16:creationId xmlns:a16="http://schemas.microsoft.com/office/drawing/2014/main" id="{4CF95031-98C9-A345-A64D-E6FCED0A0B88}"/>
              </a:ext>
            </a:extLst>
          </p:cNvPr>
          <p:cNvSpPr/>
          <p:nvPr/>
        </p:nvSpPr>
        <p:spPr>
          <a:xfrm>
            <a:off x="2724912" y="2377907"/>
            <a:ext cx="4482516"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panose="020B0603020204020204" pitchFamily="34" charset="0"/>
                <a:ea typeface="Amazon Ember" panose="020B0603020204020204" pitchFamily="34" charset="0"/>
                <a:cs typeface="Amazon Ember" panose="020B0603020204020204" pitchFamily="34" charset="0"/>
              </a:rPr>
              <a:t>Latency: Single-digit ms</a:t>
            </a:r>
          </a:p>
        </p:txBody>
      </p:sp>
      <p:sp>
        <p:nvSpPr>
          <p:cNvPr id="10" name="Rectangle 13">
            <a:extLst>
              <a:ext uri="{FF2B5EF4-FFF2-40B4-BE49-F238E27FC236}">
                <a16:creationId xmlns:a16="http://schemas.microsoft.com/office/drawing/2014/main" id="{2BA1BCC5-EF94-BB45-85D5-D0A154BF37CC}"/>
              </a:ext>
            </a:extLst>
          </p:cNvPr>
          <p:cNvSpPr/>
          <p:nvPr/>
        </p:nvSpPr>
        <p:spPr>
          <a:xfrm>
            <a:off x="2724912" y="3002386"/>
            <a:ext cx="4482516"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panose="020B0603020204020204" pitchFamily="34" charset="0"/>
                <a:ea typeface="Amazon Ember" panose="020B0603020204020204" pitchFamily="34" charset="0"/>
                <a:cs typeface="Amazon Ember" panose="020B0603020204020204" pitchFamily="34" charset="0"/>
              </a:rPr>
              <a:t>Capacity: 4 GiB to 16 TiB</a:t>
            </a:r>
          </a:p>
        </p:txBody>
      </p:sp>
      <p:sp>
        <p:nvSpPr>
          <p:cNvPr id="11" name="TextBox 1">
            <a:extLst>
              <a:ext uri="{FF2B5EF4-FFF2-40B4-BE49-F238E27FC236}">
                <a16:creationId xmlns:a16="http://schemas.microsoft.com/office/drawing/2014/main" id="{59D1C868-9E17-A848-9F6E-19B47F79CA0F}"/>
              </a:ext>
            </a:extLst>
          </p:cNvPr>
          <p:cNvSpPr/>
          <p:nvPr/>
        </p:nvSpPr>
        <p:spPr>
          <a:xfrm>
            <a:off x="2757880" y="3560569"/>
            <a:ext cx="3941133" cy="248071"/>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defRPr b="1" i="1">
                <a:solidFill>
                  <a:srgbClr val="FFFFFF"/>
                </a:solidFill>
              </a:defRPr>
            </a:lvl1pPr>
          </a:lstStyle>
          <a:p>
            <a:r>
              <a:rPr sz="1012" dirty="0">
                <a:latin typeface="Amazon Ember" panose="020B0603020204020204" pitchFamily="34" charset="0"/>
                <a:ea typeface="Amazon Ember" panose="020B0603020204020204" pitchFamily="34" charset="0"/>
                <a:cs typeface="Amazon Ember" panose="020B0603020204020204" pitchFamily="34" charset="0"/>
              </a:rPr>
              <a:t>Ideal for critical applications and databases with sustained IOPS</a:t>
            </a:r>
          </a:p>
        </p:txBody>
      </p:sp>
      <p:sp>
        <p:nvSpPr>
          <p:cNvPr id="12" name="General Purpose SSD">
            <a:extLst>
              <a:ext uri="{FF2B5EF4-FFF2-40B4-BE49-F238E27FC236}">
                <a16:creationId xmlns:a16="http://schemas.microsoft.com/office/drawing/2014/main" id="{8DC95300-360F-4840-A7FF-50DF1E7F6C5F}"/>
              </a:ext>
            </a:extLst>
          </p:cNvPr>
          <p:cNvSpPr/>
          <p:nvPr/>
        </p:nvSpPr>
        <p:spPr>
          <a:xfrm>
            <a:off x="539350" y="3510195"/>
            <a:ext cx="1663266" cy="334697"/>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spcBef>
                <a:spcPts val="600"/>
              </a:spcBef>
              <a:defRPr sz="2800">
                <a:solidFill>
                  <a:srgbClr val="FFFFFF"/>
                </a:solidFill>
              </a:defRPr>
            </a:lvl1pPr>
          </a:lstStyle>
          <a:p>
            <a:r>
              <a:rPr lang="en-US" sz="1575"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Provisioned IOPS</a:t>
            </a:r>
            <a:endParaRPr sz="1575" dirty="0">
              <a:solidFill>
                <a:srgbClr val="FFC000"/>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3" name="Rectangle 12">
            <a:extLst>
              <a:ext uri="{FF2B5EF4-FFF2-40B4-BE49-F238E27FC236}">
                <a16:creationId xmlns:a16="http://schemas.microsoft.com/office/drawing/2014/main" id="{48085E0D-12C6-47DD-A273-A10D3A40CC98}"/>
              </a:ext>
            </a:extLst>
          </p:cNvPr>
          <p:cNvSpPr/>
          <p:nvPr/>
        </p:nvSpPr>
        <p:spPr>
          <a:xfrm rot="19358890">
            <a:off x="-270483" y="74294"/>
            <a:ext cx="979073" cy="21072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78550" indent="-4761" defTabSz="342831">
              <a:defRPr/>
            </a:pPr>
            <a:r>
              <a:rPr lang="en-US" altLang="en-US" sz="825" b="1" spc="75" dirty="0">
                <a:solidFill>
                  <a:srgbClr val="474746">
                    <a:lumMod val="50000"/>
                  </a:srgbClr>
                </a:solidFill>
                <a:latin typeface="Amazon Ember" panose="020B0603020204020204" pitchFamily="34" charset="0"/>
                <a:ea typeface="Amazon Ember" panose="020B0603020204020204" pitchFamily="34" charset="0"/>
                <a:cs typeface="Amazon Ember" panose="020B0603020204020204" pitchFamily="34" charset="0"/>
              </a:rPr>
              <a:t>NEW</a:t>
            </a:r>
          </a:p>
        </p:txBody>
      </p:sp>
    </p:spTree>
    <p:extLst>
      <p:ext uri="{BB962C8B-B14F-4D97-AF65-F5344CB8AC3E}">
        <p14:creationId xmlns:p14="http://schemas.microsoft.com/office/powerpoint/2010/main" val="188223826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C7AC-6515-704C-B6E3-E68202FA8775}"/>
              </a:ext>
            </a:extLst>
          </p:cNvPr>
          <p:cNvSpPr>
            <a:spLocks noGrp="1"/>
          </p:cNvSpPr>
          <p:nvPr>
            <p:ph type="title"/>
          </p:nvPr>
        </p:nvSpPr>
        <p:spPr/>
        <p:txBody>
          <a:bodyPr/>
          <a:lstStyle/>
          <a:p>
            <a:r>
              <a:rPr lang="en-US" dirty="0"/>
              <a:t>Amazon EBS volume types: Throughput Provisioned</a:t>
            </a:r>
          </a:p>
        </p:txBody>
      </p:sp>
      <p:pic>
        <p:nvPicPr>
          <p:cNvPr id="4" name="Picture 4" descr="Picture 4">
            <a:extLst>
              <a:ext uri="{FF2B5EF4-FFF2-40B4-BE49-F238E27FC236}">
                <a16:creationId xmlns:a16="http://schemas.microsoft.com/office/drawing/2014/main" id="{5368CC7D-2594-8647-A7A2-BE8C4B2542E3}"/>
              </a:ext>
            </a:extLst>
          </p:cNvPr>
          <p:cNvPicPr>
            <a:picLocks noChangeAspect="1"/>
          </p:cNvPicPr>
          <p:nvPr/>
        </p:nvPicPr>
        <p:blipFill>
          <a:blip r:embed="rId3">
            <a:extLst/>
          </a:blip>
          <a:stretch>
            <a:fillRect/>
          </a:stretch>
        </p:blipFill>
        <p:spPr>
          <a:xfrm>
            <a:off x="301752" y="1014984"/>
            <a:ext cx="2046059" cy="2046059"/>
          </a:xfrm>
          <a:prstGeom prst="rect">
            <a:avLst/>
          </a:prstGeom>
          <a:ln w="12700">
            <a:miter lim="400000"/>
          </a:ln>
        </p:spPr>
      </p:pic>
      <p:sp>
        <p:nvSpPr>
          <p:cNvPr id="5" name="TextBox 28">
            <a:extLst>
              <a:ext uri="{FF2B5EF4-FFF2-40B4-BE49-F238E27FC236}">
                <a16:creationId xmlns:a16="http://schemas.microsoft.com/office/drawing/2014/main" id="{67A16BCF-8727-694B-B789-0EEF125054B2}"/>
              </a:ext>
            </a:extLst>
          </p:cNvPr>
          <p:cNvSpPr/>
          <p:nvPr/>
        </p:nvSpPr>
        <p:spPr>
          <a:xfrm>
            <a:off x="1001868" y="3278009"/>
            <a:ext cx="717494" cy="507821"/>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defRPr sz="4800" b="1">
                <a:solidFill>
                  <a:srgbClr val="FFFFFF"/>
                </a:solidFill>
                <a:latin typeface="Courier"/>
                <a:ea typeface="Courier"/>
                <a:cs typeface="Courier"/>
                <a:sym typeface="Courier"/>
              </a:defRPr>
            </a:lvl1pPr>
          </a:lstStyle>
          <a:p>
            <a:r>
              <a:rPr sz="2700" dirty="0">
                <a:solidFill>
                  <a:srgbClr val="FFC000"/>
                </a:solidFill>
              </a:rPr>
              <a:t>st1</a:t>
            </a:r>
          </a:p>
        </p:txBody>
      </p:sp>
      <p:sp>
        <p:nvSpPr>
          <p:cNvPr id="6" name="Rectangle 30">
            <a:extLst>
              <a:ext uri="{FF2B5EF4-FFF2-40B4-BE49-F238E27FC236}">
                <a16:creationId xmlns:a16="http://schemas.microsoft.com/office/drawing/2014/main" id="{025C3940-82A6-0049-8897-3C2CE71DCD3C}"/>
              </a:ext>
            </a:extLst>
          </p:cNvPr>
          <p:cNvSpPr/>
          <p:nvPr/>
        </p:nvSpPr>
        <p:spPr>
          <a:xfrm>
            <a:off x="2724912" y="1172344"/>
            <a:ext cx="7002860"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panose="020B0603020204020204" pitchFamily="34" charset="0"/>
                <a:ea typeface="Amazon Ember" panose="020B0603020204020204" pitchFamily="34" charset="0"/>
                <a:cs typeface="Amazon Ember" panose="020B0603020204020204" pitchFamily="34" charset="0"/>
              </a:rPr>
              <a:t>Baseline: 40 MiB/s per TiB up to 500 MiB/s</a:t>
            </a:r>
          </a:p>
        </p:txBody>
      </p:sp>
      <p:sp>
        <p:nvSpPr>
          <p:cNvPr id="7" name="Rectangle 32">
            <a:extLst>
              <a:ext uri="{FF2B5EF4-FFF2-40B4-BE49-F238E27FC236}">
                <a16:creationId xmlns:a16="http://schemas.microsoft.com/office/drawing/2014/main" id="{01384819-32AF-804D-AB79-A36021D6F527}"/>
              </a:ext>
            </a:extLst>
          </p:cNvPr>
          <p:cNvSpPr/>
          <p:nvPr/>
        </p:nvSpPr>
        <p:spPr>
          <a:xfrm>
            <a:off x="2724912" y="2413011"/>
            <a:ext cx="5044867" cy="403314"/>
          </a:xfrm>
          <a:prstGeom prst="rect">
            <a:avLst/>
          </a:prstGeom>
          <a:ln w="12700">
            <a:miter lim="400000"/>
          </a:ln>
          <a:extLst>
            <a:ext uri="{C572A759-6A51-4108-AA02-DFA0A04FC94B}">
              <ma14:wrappingTextBoxFlag xmlns="" xmlns:ma14="http://schemas.microsoft.com/office/mac/drawingml/2011/main" val="1"/>
            </a:ext>
          </a:extLst>
        </p:spPr>
        <p:txBody>
          <a:bodyPr lIns="68579" tIns="68579" rIns="68579" bIns="68579">
            <a:spAutoFit/>
          </a:bodyPr>
          <a:lstStyle/>
          <a:p>
            <a:pPr>
              <a:lnSpc>
                <a:spcPct val="90000"/>
              </a:lnSpc>
              <a:spcBef>
                <a:spcPts val="450"/>
              </a:spcBef>
              <a:defRPr sz="3400" b="1">
                <a:solidFill>
                  <a:srgbClr val="FFFFFF"/>
                </a:solidFill>
              </a:defRPr>
            </a:pPr>
            <a:r>
              <a:rPr sz="1912" dirty="0">
                <a:latin typeface="Amazon Ember" panose="020B0603020204020204" pitchFamily="34" charset="0"/>
                <a:ea typeface="Amazon Ember" panose="020B0603020204020204" pitchFamily="34" charset="0"/>
                <a:cs typeface="Amazon Ember" panose="020B0603020204020204" pitchFamily="34" charset="0"/>
              </a:rPr>
              <a:t>Capacity: 500 GiB to 16 TiB</a:t>
            </a:r>
          </a:p>
        </p:txBody>
      </p:sp>
      <p:sp>
        <p:nvSpPr>
          <p:cNvPr id="8" name="TextBox 33">
            <a:extLst>
              <a:ext uri="{FF2B5EF4-FFF2-40B4-BE49-F238E27FC236}">
                <a16:creationId xmlns:a16="http://schemas.microsoft.com/office/drawing/2014/main" id="{1DB51986-DF33-604A-9448-120C92412948}"/>
              </a:ext>
            </a:extLst>
          </p:cNvPr>
          <p:cNvSpPr/>
          <p:nvPr/>
        </p:nvSpPr>
        <p:spPr>
          <a:xfrm>
            <a:off x="2752591" y="1870636"/>
            <a:ext cx="4765728" cy="294248"/>
          </a:xfrm>
          <a:prstGeom prst="rect">
            <a:avLst/>
          </a:prstGeom>
          <a:ln w="12700">
            <a:miter lim="400000"/>
          </a:ln>
          <a:extLst>
            <a:ext uri="{C572A759-6A51-4108-AA02-DFA0A04FC94B}">
              <ma14:wrappingTextBoxFlag xmlns="" xmlns:ma14="http://schemas.microsoft.com/office/mac/drawingml/2011/main" val="1"/>
            </a:ext>
          </a:extLst>
        </p:spPr>
        <p:txBody>
          <a:bodyPr wrap="none" lIns="0" tIns="0" rIns="0" bIns="0">
            <a:spAutoFit/>
          </a:bodyPr>
          <a:lstStyle/>
          <a:p>
            <a:pPr>
              <a:defRPr sz="3400" b="1">
                <a:solidFill>
                  <a:srgbClr val="FFFFFF"/>
                </a:solidFill>
              </a:defRPr>
            </a:pPr>
            <a:r>
              <a:rPr lang="en-US" sz="1912" dirty="0">
                <a:latin typeface="Amazon Ember" panose="020B0603020204020204" pitchFamily="34" charset="0"/>
                <a:ea typeface="Amazon Ember" panose="020B0603020204020204" pitchFamily="34" charset="0"/>
                <a:cs typeface="Amazon Ember" panose="020B0603020204020204" pitchFamily="34" charset="0"/>
              </a:rPr>
              <a:t> </a:t>
            </a:r>
            <a:r>
              <a:rPr sz="1912" dirty="0">
                <a:latin typeface="Amazon Ember" panose="020B0603020204020204" pitchFamily="34" charset="0"/>
                <a:ea typeface="Amazon Ember" panose="020B0603020204020204" pitchFamily="34" charset="0"/>
                <a:cs typeface="Amazon Ember" panose="020B0603020204020204" pitchFamily="34" charset="0"/>
              </a:rPr>
              <a:t>Burst: 250 MiB/s per TiB up to 500 MiB/s</a:t>
            </a:r>
          </a:p>
        </p:txBody>
      </p:sp>
      <p:pic>
        <p:nvPicPr>
          <p:cNvPr id="9" name="Picture 11" descr="Picture 11">
            <a:extLst>
              <a:ext uri="{FF2B5EF4-FFF2-40B4-BE49-F238E27FC236}">
                <a16:creationId xmlns:a16="http://schemas.microsoft.com/office/drawing/2014/main" id="{05A79766-1349-7649-80E1-59E5BBA3454C}"/>
              </a:ext>
            </a:extLst>
          </p:cNvPr>
          <p:cNvPicPr>
            <a:picLocks noChangeAspect="1"/>
          </p:cNvPicPr>
          <p:nvPr/>
        </p:nvPicPr>
        <p:blipFill>
          <a:blip r:embed="rId4">
            <a:extLst/>
          </a:blip>
          <a:stretch>
            <a:fillRect/>
          </a:stretch>
        </p:blipFill>
        <p:spPr>
          <a:xfrm>
            <a:off x="1122293" y="1992941"/>
            <a:ext cx="503576" cy="503576"/>
          </a:xfrm>
          <a:prstGeom prst="rect">
            <a:avLst/>
          </a:prstGeom>
          <a:ln w="12700">
            <a:miter lim="400000"/>
          </a:ln>
        </p:spPr>
      </p:pic>
      <p:sp>
        <p:nvSpPr>
          <p:cNvPr id="10" name="TextBox 12">
            <a:extLst>
              <a:ext uri="{FF2B5EF4-FFF2-40B4-BE49-F238E27FC236}">
                <a16:creationId xmlns:a16="http://schemas.microsoft.com/office/drawing/2014/main" id="{99C0B42F-B9EE-B44E-BE54-A819017C86F4}"/>
              </a:ext>
            </a:extLst>
          </p:cNvPr>
          <p:cNvSpPr/>
          <p:nvPr/>
        </p:nvSpPr>
        <p:spPr>
          <a:xfrm>
            <a:off x="2752591" y="3056096"/>
            <a:ext cx="3700683" cy="248071"/>
          </a:xfrm>
          <a:prstGeom prst="rect">
            <a:avLst/>
          </a:prstGeom>
          <a:ln w="12700">
            <a:miter lim="400000"/>
          </a:ln>
          <a:extLst>
            <a:ext uri="{C572A759-6A51-4108-AA02-DFA0A04FC94B}">
              <ma14:wrappingTextBoxFlag xmlns="" xmlns:ma14="http://schemas.microsoft.com/office/mac/drawingml/2011/main" val="1"/>
            </a:ext>
          </a:extLst>
        </p:spPr>
        <p:txBody>
          <a:bodyPr wrap="none" lIns="45715" tIns="45715" rIns="45715" bIns="45715">
            <a:spAutoFit/>
          </a:bodyPr>
          <a:lstStyle>
            <a:lvl1pPr>
              <a:defRPr b="1" i="1">
                <a:solidFill>
                  <a:srgbClr val="FFFFFF"/>
                </a:solidFill>
              </a:defRPr>
            </a:lvl1pPr>
          </a:lstStyle>
          <a:p>
            <a:r>
              <a:rPr sz="1012" dirty="0">
                <a:latin typeface="Amazon Ember" panose="020B0603020204020204" pitchFamily="34" charset="0"/>
                <a:ea typeface="Amazon Ember" panose="020B0603020204020204" pitchFamily="34" charset="0"/>
                <a:cs typeface="Amazon Ember" panose="020B0603020204020204" pitchFamily="34" charset="0"/>
              </a:rPr>
              <a:t>Ideal for large-block, high-throughput sequential workloads</a:t>
            </a:r>
          </a:p>
        </p:txBody>
      </p:sp>
      <p:sp>
        <p:nvSpPr>
          <p:cNvPr id="11" name="Text Placeholder 19">
            <a:extLst>
              <a:ext uri="{FF2B5EF4-FFF2-40B4-BE49-F238E27FC236}">
                <a16:creationId xmlns:a16="http://schemas.microsoft.com/office/drawing/2014/main" id="{8E6652DC-53C5-3646-A9C9-70D3A74F98B9}"/>
              </a:ext>
            </a:extLst>
          </p:cNvPr>
          <p:cNvSpPr txBox="1">
            <a:spLocks/>
          </p:cNvSpPr>
          <p:nvPr/>
        </p:nvSpPr>
        <p:spPr>
          <a:xfrm>
            <a:off x="57950" y="3769785"/>
            <a:ext cx="2694641" cy="341081"/>
          </a:xfrm>
          <a:prstGeom prst="rect">
            <a:avLst/>
          </a:prstGeom>
        </p:spPr>
        <p:txBody>
          <a:bodyPr vert="horz" lIns="51430" tIns="25715" rIns="51430" bIns="25715" rtlCol="0">
            <a:noAutofit/>
          </a:bodyPr>
          <a:lstStyle>
            <a:lvl1pPr marL="0" indent="0" algn="ctr" defTabSz="812821" rtl="0" eaLnBrk="1" latinLnBrk="0" hangingPunct="1">
              <a:spcBef>
                <a:spcPts val="600"/>
              </a:spcBef>
              <a:buFontTx/>
              <a:buNone/>
              <a:defRPr sz="28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1pPr>
            <a:lvl2pPr marL="1320834" indent="-508012" algn="l" defTabSz="812821" rtl="0" eaLnBrk="1" latinLnBrk="0" hangingPunct="1">
              <a:spcBef>
                <a:spcPct val="20000"/>
              </a:spcBef>
              <a:buFont typeface="Arial"/>
              <a:buChar char="•"/>
              <a:defRPr sz="3556"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2pPr>
            <a:lvl3pPr marL="2032050" indent="-406410" algn="l" defTabSz="812821" rtl="0" eaLnBrk="1" latinLnBrk="0" hangingPunct="1">
              <a:spcBef>
                <a:spcPct val="20000"/>
              </a:spcBef>
              <a:buFont typeface="Arial"/>
              <a:buChar char="•"/>
              <a:defRPr sz="32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3pPr>
            <a:lvl4pPr marL="2844871"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4pPr>
            <a:lvl5pPr marL="3657692"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5pPr>
            <a:lvl6pPr marL="4470513" indent="-406410" algn="l" defTabSz="812821" rtl="0" eaLnBrk="1" latinLnBrk="0" hangingPunct="1">
              <a:spcBef>
                <a:spcPct val="20000"/>
              </a:spcBef>
              <a:buFont typeface="Arial"/>
              <a:buChar char="•"/>
              <a:defRPr sz="3556" kern="1200">
                <a:solidFill>
                  <a:schemeClr val="tx1"/>
                </a:solidFill>
                <a:latin typeface="+mn-lt"/>
                <a:ea typeface="+mn-ea"/>
                <a:cs typeface="+mn-cs"/>
              </a:defRPr>
            </a:lvl6pPr>
            <a:lvl7pPr marL="5283332" indent="-406410" algn="l" defTabSz="812821" rtl="0" eaLnBrk="1" latinLnBrk="0" hangingPunct="1">
              <a:spcBef>
                <a:spcPct val="20000"/>
              </a:spcBef>
              <a:buFont typeface="Arial"/>
              <a:buChar char="•"/>
              <a:defRPr sz="3556" kern="1200">
                <a:solidFill>
                  <a:schemeClr val="tx1"/>
                </a:solidFill>
                <a:latin typeface="+mn-lt"/>
                <a:ea typeface="+mn-ea"/>
                <a:cs typeface="+mn-cs"/>
              </a:defRPr>
            </a:lvl7pPr>
            <a:lvl8pPr marL="6096153" indent="-406410" algn="l" defTabSz="812821" rtl="0" eaLnBrk="1" latinLnBrk="0" hangingPunct="1">
              <a:spcBef>
                <a:spcPct val="20000"/>
              </a:spcBef>
              <a:buFont typeface="Arial"/>
              <a:buChar char="•"/>
              <a:defRPr sz="3556" kern="1200">
                <a:solidFill>
                  <a:schemeClr val="tx1"/>
                </a:solidFill>
                <a:latin typeface="+mn-lt"/>
                <a:ea typeface="+mn-ea"/>
                <a:cs typeface="+mn-cs"/>
              </a:defRPr>
            </a:lvl8pPr>
            <a:lvl9pPr marL="6908972" indent="-406410" algn="l" defTabSz="812821" rtl="0" eaLnBrk="1" latinLnBrk="0" hangingPunct="1">
              <a:spcBef>
                <a:spcPct val="20000"/>
              </a:spcBef>
              <a:buFont typeface="Arial"/>
              <a:buChar char="•"/>
              <a:defRPr sz="3556" kern="1200">
                <a:solidFill>
                  <a:schemeClr val="tx1"/>
                </a:solidFill>
                <a:latin typeface="+mn-lt"/>
                <a:ea typeface="+mn-ea"/>
                <a:cs typeface="+mn-cs"/>
              </a:defRPr>
            </a:lvl9pPr>
          </a:lstStyle>
          <a:p>
            <a:r>
              <a:rPr lang="en-US" sz="1575" dirty="0">
                <a:solidFill>
                  <a:srgbClr val="FFC000"/>
                </a:solidFill>
                <a:latin typeface="Amazon Ember" panose="020B0603020204020204" pitchFamily="34" charset="0"/>
                <a:ea typeface="Amazon Ember" panose="020B0603020204020204" pitchFamily="34" charset="0"/>
                <a:cs typeface="Amazon Ember" panose="020B0603020204020204" pitchFamily="34" charset="0"/>
              </a:rPr>
              <a:t>Throughput Optimized HDD</a:t>
            </a:r>
            <a:endParaRPr lang="en-US" sz="1575" dirty="0">
              <a:solidFill>
                <a:srgbClr val="FFC000"/>
              </a:solidFill>
            </a:endParaRPr>
          </a:p>
        </p:txBody>
      </p:sp>
    </p:spTree>
    <p:extLst>
      <p:ext uri="{BB962C8B-B14F-4D97-AF65-F5344CB8AC3E}">
        <p14:creationId xmlns:p14="http://schemas.microsoft.com/office/powerpoint/2010/main" val="11594836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Agenda</a:t>
            </a:r>
          </a:p>
        </p:txBody>
      </p:sp>
      <p:sp>
        <p:nvSpPr>
          <p:cNvPr id="3" name="Content Placeholder 2"/>
          <p:cNvSpPr>
            <a:spLocks noGrp="1"/>
          </p:cNvSpPr>
          <p:nvPr>
            <p:ph idx="1"/>
          </p:nvPr>
        </p:nvSpPr>
        <p:spPr>
          <a:xfrm>
            <a:off x="340592" y="1009332"/>
            <a:ext cx="8205304" cy="3454431"/>
          </a:xfrm>
        </p:spPr>
        <p:txBody>
          <a:bodyPr>
            <a:normAutofit/>
          </a:bodyPr>
          <a:lstStyle/>
          <a:p>
            <a:pPr marL="342900" indent="-342900">
              <a:buFont typeface="Arial" charset="0"/>
              <a:buChar char="•"/>
            </a:pPr>
            <a:r>
              <a:rPr lang="en-US" dirty="0"/>
              <a:t>Introduction</a:t>
            </a:r>
          </a:p>
          <a:p>
            <a:pPr marL="342900" indent="-342900">
              <a:buFont typeface="Arial" charset="0"/>
              <a:buChar char="•"/>
            </a:pPr>
            <a:r>
              <a:rPr lang="en-US" dirty="0"/>
              <a:t>Storage Primer</a:t>
            </a:r>
          </a:p>
          <a:p>
            <a:pPr marL="342900" indent="-342900">
              <a:buFont typeface="Arial" charset="0"/>
              <a:buChar char="•"/>
            </a:pPr>
            <a:r>
              <a:rPr lang="en-US" dirty="0"/>
              <a:t>Block Storage</a:t>
            </a:r>
          </a:p>
          <a:p>
            <a:pPr marL="342900" indent="-342900">
              <a:buFont typeface="Arial" charset="0"/>
              <a:buChar char="•"/>
            </a:pPr>
            <a:r>
              <a:rPr lang="en-US" dirty="0"/>
              <a:t>Shared File Systems</a:t>
            </a:r>
          </a:p>
          <a:p>
            <a:pPr marL="342900" indent="-342900">
              <a:buFont typeface="Arial" charset="0"/>
              <a:buChar char="•"/>
            </a:pPr>
            <a:r>
              <a:rPr lang="en-US" dirty="0"/>
              <a:t>Object Store</a:t>
            </a:r>
          </a:p>
        </p:txBody>
      </p:sp>
    </p:spTree>
    <p:extLst>
      <p:ext uri="{BB962C8B-B14F-4D97-AF65-F5344CB8AC3E}">
        <p14:creationId xmlns:p14="http://schemas.microsoft.com/office/powerpoint/2010/main" val="1666132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EBS Volume Types Comparison</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006683546"/>
              </p:ext>
            </p:extLst>
          </p:nvPr>
        </p:nvGraphicFramePr>
        <p:xfrm>
          <a:off x="134684" y="826963"/>
          <a:ext cx="8902369" cy="4114800"/>
        </p:xfrm>
        <a:graphic>
          <a:graphicData uri="http://schemas.openxmlformats.org/drawingml/2006/table">
            <a:tbl>
              <a:tblPr firstRow="1" bandRow="1">
                <a:tableStyleId>{5C22544A-7EE6-4342-B048-85BDC9FD1C3A}</a:tableStyleId>
              </a:tblPr>
              <a:tblGrid>
                <a:gridCol w="1530448">
                  <a:extLst>
                    <a:ext uri="{9D8B030D-6E8A-4147-A177-3AD203B41FA5}">
                      <a16:colId xmlns:a16="http://schemas.microsoft.com/office/drawing/2014/main" val="20000"/>
                    </a:ext>
                  </a:extLst>
                </a:gridCol>
                <a:gridCol w="2343472">
                  <a:extLst>
                    <a:ext uri="{9D8B030D-6E8A-4147-A177-3AD203B41FA5}">
                      <a16:colId xmlns:a16="http://schemas.microsoft.com/office/drawing/2014/main" val="20001"/>
                    </a:ext>
                  </a:extLst>
                </a:gridCol>
                <a:gridCol w="2343472">
                  <a:extLst>
                    <a:ext uri="{9D8B030D-6E8A-4147-A177-3AD203B41FA5}">
                      <a16:colId xmlns:a16="http://schemas.microsoft.com/office/drawing/2014/main" val="20002"/>
                    </a:ext>
                  </a:extLst>
                </a:gridCol>
                <a:gridCol w="2684977">
                  <a:extLst>
                    <a:ext uri="{9D8B030D-6E8A-4147-A177-3AD203B41FA5}">
                      <a16:colId xmlns:a16="http://schemas.microsoft.com/office/drawing/2014/main" val="20003"/>
                    </a:ext>
                  </a:extLst>
                </a:gridCol>
              </a:tblGrid>
              <a:tr h="561223">
                <a:tc>
                  <a:txBody>
                    <a:bodyPr/>
                    <a:lstStyle/>
                    <a:p>
                      <a:endParaRPr lang="en-US" dirty="0">
                        <a:latin typeface="Amazon Ember" charset="0"/>
                        <a:ea typeface="Amazon Ember" charset="0"/>
                        <a:cs typeface="Amazon Ember" charset="0"/>
                      </a:endParaRPr>
                    </a:p>
                  </a:txBody>
                  <a:tcPr/>
                </a:tc>
                <a:tc>
                  <a:txBody>
                    <a:bodyPr/>
                    <a:lstStyle/>
                    <a:p>
                      <a:r>
                        <a:rPr lang="en-US" dirty="0"/>
                        <a:t>Magnetic</a:t>
                      </a:r>
                      <a:endParaRPr lang="en-US" dirty="0">
                        <a:latin typeface="Amazon Ember" charset="0"/>
                        <a:ea typeface="Amazon Ember" charset="0"/>
                        <a:cs typeface="Amazon Ember" charset="0"/>
                      </a:endParaRPr>
                    </a:p>
                  </a:txBody>
                  <a:tcPr/>
                </a:tc>
                <a:tc>
                  <a:txBody>
                    <a:bodyPr/>
                    <a:lstStyle/>
                    <a:p>
                      <a:r>
                        <a:rPr lang="en-US" dirty="0"/>
                        <a:t>General</a:t>
                      </a:r>
                      <a:r>
                        <a:rPr lang="en-US" baseline="0" dirty="0"/>
                        <a:t> Purpose (SSD)</a:t>
                      </a:r>
                      <a:endParaRPr lang="en-US" dirty="0">
                        <a:latin typeface="Amazon Ember" charset="0"/>
                        <a:ea typeface="Amazon Ember" charset="0"/>
                        <a:cs typeface="Amazon Ember" charset="0"/>
                      </a:endParaRPr>
                    </a:p>
                  </a:txBody>
                  <a:tcPr/>
                </a:tc>
                <a:tc>
                  <a:txBody>
                    <a:bodyPr/>
                    <a:lstStyle/>
                    <a:p>
                      <a:r>
                        <a:rPr lang="en-US" dirty="0"/>
                        <a:t>Provisioned IOPS (SSD)</a:t>
                      </a:r>
                      <a:endParaRPr lang="en-US" dirty="0">
                        <a:latin typeface="Amazon Ember" charset="0"/>
                        <a:ea typeface="Amazon Ember" charset="0"/>
                        <a:cs typeface="Amazon Ember" charset="0"/>
                      </a:endParaRPr>
                    </a:p>
                  </a:txBody>
                  <a:tcPr/>
                </a:tc>
                <a:extLst>
                  <a:ext uri="{0D108BD9-81ED-4DB2-BD59-A6C34878D82A}">
                    <a16:rowId xmlns:a16="http://schemas.microsoft.com/office/drawing/2014/main" val="10000"/>
                  </a:ext>
                </a:extLst>
              </a:tr>
              <a:tr h="345356">
                <a:tc>
                  <a:txBody>
                    <a:bodyPr/>
                    <a:lstStyle/>
                    <a:p>
                      <a:r>
                        <a:rPr lang="en-US" dirty="0"/>
                        <a:t>Performance</a:t>
                      </a:r>
                      <a:endParaRPr lang="en-US" dirty="0">
                        <a:latin typeface="Amazon Ember" charset="0"/>
                        <a:ea typeface="Amazon Ember" charset="0"/>
                        <a:cs typeface="Amazon Ember" charset="0"/>
                      </a:endParaRPr>
                    </a:p>
                  </a:txBody>
                  <a:tcPr/>
                </a:tc>
                <a:tc>
                  <a:txBody>
                    <a:bodyPr/>
                    <a:lstStyle/>
                    <a:p>
                      <a:r>
                        <a:rPr lang="en-US" dirty="0"/>
                        <a:t>Lowest Cost</a:t>
                      </a:r>
                      <a:endParaRPr lang="en-US" dirty="0">
                        <a:latin typeface="Amazon Ember" charset="0"/>
                        <a:ea typeface="Amazon Ember" charset="0"/>
                        <a:cs typeface="Amazon Ember" charset="0"/>
                      </a:endParaRPr>
                    </a:p>
                  </a:txBody>
                  <a:tcPr/>
                </a:tc>
                <a:tc>
                  <a:txBody>
                    <a:bodyPr/>
                    <a:lstStyle/>
                    <a:p>
                      <a:r>
                        <a:rPr lang="en-US" dirty="0"/>
                        <a:t>Burstable</a:t>
                      </a:r>
                      <a:endParaRPr lang="en-US" dirty="0">
                        <a:latin typeface="Amazon Ember" charset="0"/>
                        <a:ea typeface="Amazon Ember" charset="0"/>
                        <a:cs typeface="Amazon Ember" charset="0"/>
                      </a:endParaRPr>
                    </a:p>
                  </a:txBody>
                  <a:tcPr/>
                </a:tc>
                <a:tc>
                  <a:txBody>
                    <a:bodyPr/>
                    <a:lstStyle/>
                    <a:p>
                      <a:r>
                        <a:rPr lang="en-US" dirty="0"/>
                        <a:t>Predictable</a:t>
                      </a:r>
                      <a:endParaRPr lang="en-US" dirty="0">
                        <a:latin typeface="Amazon Ember" charset="0"/>
                        <a:ea typeface="Amazon Ember" charset="0"/>
                        <a:cs typeface="Amazon Ember" charset="0"/>
                      </a:endParaRPr>
                    </a:p>
                  </a:txBody>
                  <a:tcPr/>
                </a:tc>
                <a:extLst>
                  <a:ext uri="{0D108BD9-81ED-4DB2-BD59-A6C34878D82A}">
                    <a16:rowId xmlns:a16="http://schemas.microsoft.com/office/drawing/2014/main" val="10001"/>
                  </a:ext>
                </a:extLst>
              </a:tr>
              <a:tr h="1042271">
                <a:tc>
                  <a:txBody>
                    <a:bodyPr/>
                    <a:lstStyle/>
                    <a:p>
                      <a:r>
                        <a:rPr lang="en-US" dirty="0"/>
                        <a:t>Use Cases</a:t>
                      </a:r>
                      <a:endParaRPr lang="en-US" dirty="0">
                        <a:latin typeface="Amazon Ember" charset="0"/>
                        <a:ea typeface="Amazon Ember" charset="0"/>
                        <a:cs typeface="Amazon Ember" charset="0"/>
                      </a:endParaRPr>
                    </a:p>
                  </a:txBody>
                  <a:tcPr/>
                </a:tc>
                <a:tc>
                  <a:txBody>
                    <a:bodyPr/>
                    <a:lstStyle/>
                    <a:p>
                      <a:r>
                        <a:rPr lang="en-US" dirty="0"/>
                        <a:t>Infrequent</a:t>
                      </a:r>
                      <a:r>
                        <a:rPr lang="en-US" baseline="0" dirty="0"/>
                        <a:t> Data Access</a:t>
                      </a:r>
                      <a:endParaRPr lang="en-US" dirty="0">
                        <a:latin typeface="Amazon Ember" charset="0"/>
                        <a:ea typeface="Amazon Ember" charset="0"/>
                        <a:cs typeface="Amazon Ember" charset="0"/>
                      </a:endParaRPr>
                    </a:p>
                  </a:txBody>
                  <a:tcPr/>
                </a:tc>
                <a:tc>
                  <a:txBody>
                    <a:bodyPr/>
                    <a:lstStyle/>
                    <a:p>
                      <a:r>
                        <a:rPr lang="en-US" dirty="0"/>
                        <a:t>Boot volumes</a:t>
                      </a:r>
                    </a:p>
                    <a:p>
                      <a:r>
                        <a:rPr lang="en-US" dirty="0"/>
                        <a:t>Small</a:t>
                      </a:r>
                      <a:r>
                        <a:rPr lang="en-US" baseline="0" dirty="0"/>
                        <a:t> to Medium DBs</a:t>
                      </a:r>
                      <a:endParaRPr lang="en-US" dirty="0"/>
                    </a:p>
                    <a:p>
                      <a:r>
                        <a:rPr lang="en-US" dirty="0"/>
                        <a:t>Dev</a:t>
                      </a:r>
                      <a:r>
                        <a:rPr lang="en-US" baseline="0" dirty="0"/>
                        <a:t> &amp; Test</a:t>
                      </a:r>
                      <a:endParaRPr lang="en-US" dirty="0">
                        <a:latin typeface="Amazon Ember" charset="0"/>
                        <a:ea typeface="Amazon Ember" charset="0"/>
                        <a:cs typeface="Amazon Ember" charset="0"/>
                      </a:endParaRPr>
                    </a:p>
                  </a:txBody>
                  <a:tcPr/>
                </a:tc>
                <a:tc>
                  <a:txBody>
                    <a:bodyPr/>
                    <a:lstStyle/>
                    <a:p>
                      <a:r>
                        <a:rPr lang="en-US" dirty="0"/>
                        <a:t>I/O Intensive</a:t>
                      </a:r>
                    </a:p>
                    <a:p>
                      <a:r>
                        <a:rPr lang="en-US" dirty="0"/>
                        <a:t>Relational</a:t>
                      </a:r>
                      <a:r>
                        <a:rPr lang="en-US" baseline="0" dirty="0"/>
                        <a:t> &amp;</a:t>
                      </a:r>
                      <a:r>
                        <a:rPr lang="en-US" dirty="0"/>
                        <a:t> NoSQL</a:t>
                      </a:r>
                      <a:endParaRPr lang="en-US" dirty="0">
                        <a:latin typeface="Amazon Ember" charset="0"/>
                        <a:ea typeface="Amazon Ember" charset="0"/>
                        <a:cs typeface="Amazon Ember" charset="0"/>
                      </a:endParaRPr>
                    </a:p>
                  </a:txBody>
                  <a:tcPr/>
                </a:tc>
                <a:extLst>
                  <a:ext uri="{0D108BD9-81ED-4DB2-BD59-A6C34878D82A}">
                    <a16:rowId xmlns:a16="http://schemas.microsoft.com/office/drawing/2014/main" val="10002"/>
                  </a:ext>
                </a:extLst>
              </a:tr>
              <a:tr h="320699">
                <a:tc>
                  <a:txBody>
                    <a:bodyPr/>
                    <a:lstStyle/>
                    <a:p>
                      <a:r>
                        <a:rPr lang="en-US" dirty="0"/>
                        <a:t>Media</a:t>
                      </a:r>
                      <a:endParaRPr lang="en-US" dirty="0">
                        <a:latin typeface="Amazon Ember" charset="0"/>
                        <a:ea typeface="Amazon Ember" charset="0"/>
                        <a:cs typeface="Amazon Ember" charset="0"/>
                      </a:endParaRPr>
                    </a:p>
                  </a:txBody>
                  <a:tcPr/>
                </a:tc>
                <a:tc>
                  <a:txBody>
                    <a:bodyPr/>
                    <a:lstStyle/>
                    <a:p>
                      <a:r>
                        <a:rPr lang="en-US" dirty="0"/>
                        <a:t>Magnetic (HDD)</a:t>
                      </a:r>
                      <a:endParaRPr lang="en-US" dirty="0">
                        <a:latin typeface="Amazon Ember" charset="0"/>
                        <a:ea typeface="Amazon Ember" charset="0"/>
                        <a:cs typeface="Amazon Ember" charset="0"/>
                      </a:endParaRPr>
                    </a:p>
                  </a:txBody>
                  <a:tcPr/>
                </a:tc>
                <a:tc>
                  <a:txBody>
                    <a:bodyPr/>
                    <a:lstStyle/>
                    <a:p>
                      <a:r>
                        <a:rPr lang="en-US" dirty="0"/>
                        <a:t>SSD</a:t>
                      </a:r>
                      <a:endParaRPr lang="en-US" dirty="0">
                        <a:latin typeface="Amazon Ember" charset="0"/>
                        <a:ea typeface="Amazon Ember" charset="0"/>
                        <a:cs typeface="Amazon Ember" charset="0"/>
                      </a:endParaRPr>
                    </a:p>
                  </a:txBody>
                  <a:tcPr/>
                </a:tc>
                <a:tc>
                  <a:txBody>
                    <a:bodyPr/>
                    <a:lstStyle/>
                    <a:p>
                      <a:r>
                        <a:rPr lang="en-US" dirty="0"/>
                        <a:t>SSD</a:t>
                      </a:r>
                      <a:endParaRPr lang="en-US" dirty="0">
                        <a:latin typeface="Amazon Ember" charset="0"/>
                        <a:ea typeface="Amazon Ember" charset="0"/>
                        <a:cs typeface="Amazon Ember" charset="0"/>
                      </a:endParaRPr>
                    </a:p>
                  </a:txBody>
                  <a:tcPr/>
                </a:tc>
                <a:extLst>
                  <a:ext uri="{0D108BD9-81ED-4DB2-BD59-A6C34878D82A}">
                    <a16:rowId xmlns:a16="http://schemas.microsoft.com/office/drawing/2014/main" val="10003"/>
                  </a:ext>
                </a:extLst>
              </a:tr>
              <a:tr h="641375">
                <a:tc>
                  <a:txBody>
                    <a:bodyPr/>
                    <a:lstStyle/>
                    <a:p>
                      <a:r>
                        <a:rPr lang="en-US" dirty="0"/>
                        <a:t>Max IOPS</a:t>
                      </a:r>
                      <a:endParaRPr lang="en-US" dirty="0">
                        <a:latin typeface="Amazon Ember" charset="0"/>
                        <a:ea typeface="Amazon Ember" charset="0"/>
                        <a:cs typeface="Amazon Ember" charset="0"/>
                      </a:endParaRPr>
                    </a:p>
                  </a:txBody>
                  <a:tcPr/>
                </a:tc>
                <a:tc>
                  <a:txBody>
                    <a:bodyPr/>
                    <a:lstStyle/>
                    <a:p>
                      <a:r>
                        <a:rPr lang="en-US" dirty="0"/>
                        <a:t>100 on average</a:t>
                      </a:r>
                      <a:r>
                        <a:rPr lang="en-US" baseline="0" dirty="0"/>
                        <a:t> with the ability to burst to hundreds of IOPS</a:t>
                      </a:r>
                      <a:endParaRPr lang="en-US" dirty="0">
                        <a:latin typeface="Amazon Ember" charset="0"/>
                        <a:ea typeface="Amazon Ember" charset="0"/>
                        <a:cs typeface="Amazon Ember" charset="0"/>
                      </a:endParaRPr>
                    </a:p>
                  </a:txBody>
                  <a:tcPr/>
                </a:tc>
                <a:tc>
                  <a:txBody>
                    <a:bodyPr/>
                    <a:lstStyle/>
                    <a:p>
                      <a:r>
                        <a:rPr lang="en-US" dirty="0"/>
                        <a:t>Baseline 3 IOPS/GB</a:t>
                      </a:r>
                    </a:p>
                    <a:p>
                      <a:r>
                        <a:rPr lang="en-US" dirty="0"/>
                        <a:t>Burstable to 16,000 IOPS</a:t>
                      </a:r>
                      <a:endParaRPr lang="en-US" dirty="0">
                        <a:latin typeface="Amazon Ember" charset="0"/>
                        <a:ea typeface="Amazon Ember" charset="0"/>
                        <a:cs typeface="Amazon Ember" charset="0"/>
                      </a:endParaRPr>
                    </a:p>
                  </a:txBody>
                  <a:tcPr/>
                </a:tc>
                <a:tc>
                  <a:txBody>
                    <a:bodyPr/>
                    <a:lstStyle/>
                    <a:p>
                      <a:r>
                        <a:rPr lang="en-US" dirty="0"/>
                        <a:t>Consistently performed at provisioned</a:t>
                      </a:r>
                      <a:r>
                        <a:rPr lang="en-US" baseline="0" dirty="0"/>
                        <a:t> level, up to 64</a:t>
                      </a:r>
                      <a:r>
                        <a:rPr lang="en-US" dirty="0"/>
                        <a:t>,000 IOPS</a:t>
                      </a:r>
                      <a:endParaRPr lang="en-US" dirty="0">
                        <a:latin typeface="Amazon Ember" charset="0"/>
                        <a:ea typeface="Amazon Ember" charset="0"/>
                        <a:cs typeface="Amazon Ember" charset="0"/>
                      </a:endParaRPr>
                    </a:p>
                  </a:txBody>
                  <a:tcPr/>
                </a:tc>
                <a:extLst>
                  <a:ext uri="{0D108BD9-81ED-4DB2-BD59-A6C34878D82A}">
                    <a16:rowId xmlns:a16="http://schemas.microsoft.com/office/drawing/2014/main" val="10004"/>
                  </a:ext>
                </a:extLst>
              </a:tr>
              <a:tr h="0">
                <a:tc>
                  <a:txBody>
                    <a:bodyPr/>
                    <a:lstStyle/>
                    <a:p>
                      <a:r>
                        <a:rPr lang="en-US" dirty="0"/>
                        <a:t>Price</a:t>
                      </a:r>
                      <a:endParaRPr lang="en-US" dirty="0">
                        <a:latin typeface="Amazon Ember" charset="0"/>
                        <a:ea typeface="Amazon Ember" charset="0"/>
                        <a:cs typeface="Amazon Ember" charset="0"/>
                      </a:endParaRPr>
                    </a:p>
                  </a:txBody>
                  <a:tcPr/>
                </a:tc>
                <a:tc>
                  <a:txBody>
                    <a:bodyPr/>
                    <a:lstStyle/>
                    <a:p>
                      <a:r>
                        <a:rPr lang="en-US" dirty="0"/>
                        <a:t>$.045/GB (st1)</a:t>
                      </a:r>
                    </a:p>
                    <a:p>
                      <a:r>
                        <a:rPr lang="en-US" dirty="0"/>
                        <a:t>$.025/GB (sc1)</a:t>
                      </a:r>
                      <a:endParaRPr lang="en-US" dirty="0">
                        <a:latin typeface="Amazon Ember" charset="0"/>
                        <a:ea typeface="Amazon Ember" charset="0"/>
                        <a:cs typeface="Amazon Ember" charset="0"/>
                      </a:endParaRPr>
                    </a:p>
                  </a:txBody>
                  <a:tcPr/>
                </a:tc>
                <a:tc>
                  <a:txBody>
                    <a:bodyPr/>
                    <a:lstStyle/>
                    <a:p>
                      <a:r>
                        <a:rPr lang="en-US" dirty="0"/>
                        <a:t>$.10/GB/Month (gp2)</a:t>
                      </a:r>
                    </a:p>
                  </a:txBody>
                  <a:tcPr/>
                </a:tc>
                <a:tc>
                  <a:txBody>
                    <a:bodyPr/>
                    <a:lstStyle/>
                    <a:p>
                      <a:r>
                        <a:rPr lang="en-US" dirty="0"/>
                        <a:t>$.125/GB/Month (io1)</a:t>
                      </a:r>
                    </a:p>
                    <a:p>
                      <a:r>
                        <a:rPr lang="en-US" dirty="0"/>
                        <a:t>$.065/provisioned IOPS</a:t>
                      </a:r>
                      <a:endParaRPr lang="en-US" dirty="0">
                        <a:latin typeface="Amazon Ember" charset="0"/>
                        <a:ea typeface="Amazon Ember" charset="0"/>
                        <a:cs typeface="Amazon Ember" charset="0"/>
                      </a:endParaRPr>
                    </a:p>
                  </a:txBody>
                  <a:tcPr/>
                </a:tc>
                <a:extLst>
                  <a:ext uri="{0D108BD9-81ED-4DB2-BD59-A6C34878D82A}">
                    <a16:rowId xmlns:a16="http://schemas.microsoft.com/office/drawing/2014/main" val="10005"/>
                  </a:ext>
                </a:extLst>
              </a:tr>
            </a:tbl>
          </a:graphicData>
        </a:graphic>
      </p:graphicFrame>
      <p:pic>
        <p:nvPicPr>
          <p:cNvPr id="4" name="Graphic 3">
            <a:extLst>
              <a:ext uri="{FF2B5EF4-FFF2-40B4-BE49-F238E27FC236}">
                <a16:creationId xmlns:a16="http://schemas.microsoft.com/office/drawing/2014/main" id="{F87DF3FF-06E3-B44F-BC72-283FE01BD7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59839" y="-4"/>
            <a:ext cx="637440" cy="640079"/>
          </a:xfrm>
          <a:prstGeom prst="rect">
            <a:avLst/>
          </a:prstGeom>
        </p:spPr>
      </p:pic>
    </p:spTree>
    <p:extLst>
      <p:ext uri="{BB962C8B-B14F-4D97-AF65-F5344CB8AC3E}">
        <p14:creationId xmlns:p14="http://schemas.microsoft.com/office/powerpoint/2010/main" val="27108217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Cloud 61"/>
          <p:cNvSpPr/>
          <p:nvPr/>
        </p:nvSpPr>
        <p:spPr>
          <a:xfrm>
            <a:off x="2057400" y="4257675"/>
            <a:ext cx="5334000" cy="742950"/>
          </a:xfrm>
          <a:prstGeom prst="cloud">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latin typeface="Amazon Ember" charset="0"/>
                <a:ea typeface="Amazon Ember" charset="0"/>
                <a:cs typeface="Amazon Ember" charset="0"/>
              </a:rPr>
              <a:t>Internet</a:t>
            </a:r>
          </a:p>
        </p:txBody>
      </p:sp>
      <p:sp>
        <p:nvSpPr>
          <p:cNvPr id="43" name="Rectangle 42"/>
          <p:cNvSpPr/>
          <p:nvPr/>
        </p:nvSpPr>
        <p:spPr>
          <a:xfrm>
            <a:off x="1371600" y="1028700"/>
            <a:ext cx="6400800" cy="3028950"/>
          </a:xfrm>
          <a:prstGeom prst="rect">
            <a:avLst/>
          </a:prstGeom>
          <a:solidFill>
            <a:schemeClr val="bg1"/>
          </a:solidFill>
          <a:ln w="38100">
            <a:solidFill>
              <a:srgbClr val="FFC000"/>
            </a:solidFill>
            <a:prstDash val="solid"/>
          </a:ln>
          <a:effectLst>
            <a:outerShdw blurRad="292100" dist="1397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chemeClr val="tx1"/>
                </a:solidFill>
                <a:latin typeface="Amazon Ember" charset="0"/>
                <a:ea typeface="Amazon Ember" charset="0"/>
                <a:cs typeface="Amazon Ember" charset="0"/>
              </a:rPr>
              <a:t>AWS Cloud</a:t>
            </a:r>
          </a:p>
        </p:txBody>
      </p:sp>
      <p:sp>
        <p:nvSpPr>
          <p:cNvPr id="2" name="Title 1"/>
          <p:cNvSpPr>
            <a:spLocks noGrp="1"/>
          </p:cNvSpPr>
          <p:nvPr>
            <p:ph type="title"/>
          </p:nvPr>
        </p:nvSpPr>
        <p:spPr/>
        <p:txBody>
          <a:bodyPr>
            <a:normAutofit fontScale="90000"/>
          </a:bodyPr>
          <a:lstStyle/>
          <a:p>
            <a:r>
              <a:rPr lang="en-US" sz="3200" b="1" dirty="0">
                <a:latin typeface="Amazon Ember" charset="0"/>
                <a:ea typeface="Amazon Ember" charset="0"/>
                <a:cs typeface="Amazon Ember" charset="0"/>
              </a:rPr>
              <a:t>EBS Snapshots</a:t>
            </a:r>
          </a:p>
        </p:txBody>
      </p:sp>
      <p:sp>
        <p:nvSpPr>
          <p:cNvPr id="9" name="Rectangle 8"/>
          <p:cNvSpPr/>
          <p:nvPr/>
        </p:nvSpPr>
        <p:spPr bwMode="auto">
          <a:xfrm>
            <a:off x="1752600" y="1485900"/>
            <a:ext cx="3352800" cy="2286000"/>
          </a:xfrm>
          <a:prstGeom prst="rect">
            <a:avLst/>
          </a:prstGeom>
          <a:solidFill>
            <a:schemeClr val="bg1"/>
          </a:solidFill>
          <a:ln w="38100">
            <a:solidFill>
              <a:schemeClr val="accent1">
                <a:lumMod val="60000"/>
                <a:lumOff val="40000"/>
              </a:schemeClr>
            </a:solidFill>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dirty="0">
                <a:solidFill>
                  <a:srgbClr val="000000"/>
                </a:solidFill>
                <a:latin typeface="Amazon Ember" charset="0"/>
                <a:ea typeface="Amazon Ember" charset="0"/>
                <a:cs typeface="Amazon Ember" charset="0"/>
                <a:sym typeface="Times New Roman" pitchFamily="18" charset="0"/>
              </a:rPr>
              <a:t>EC2 Availability Zone</a:t>
            </a:r>
            <a:endParaRPr kumimoji="0" lang="en-US" sz="1600" b="0"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endParaRPr>
          </a:p>
        </p:txBody>
      </p:sp>
      <p:sp>
        <p:nvSpPr>
          <p:cNvPr id="13" name="Rectangle 12"/>
          <p:cNvSpPr/>
          <p:nvPr/>
        </p:nvSpPr>
        <p:spPr bwMode="auto">
          <a:xfrm>
            <a:off x="1905000" y="3143250"/>
            <a:ext cx="381000" cy="228600"/>
          </a:xfrm>
          <a:prstGeom prst="rect">
            <a:avLst/>
          </a:prstGeom>
          <a:solidFill>
            <a:srgbClr val="4F81BD"/>
          </a:solidFill>
          <a:ln>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sp>
        <p:nvSpPr>
          <p:cNvPr id="80" name="Left-Right Arrow 79"/>
          <p:cNvSpPr/>
          <p:nvPr/>
        </p:nvSpPr>
        <p:spPr bwMode="auto">
          <a:xfrm rot="5400000">
            <a:off x="2733675" y="3781425"/>
            <a:ext cx="971550" cy="723900"/>
          </a:xfrm>
          <a:prstGeom prst="leftRightArrow">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a:ln>
                <a:noFill/>
              </a:ln>
              <a:solidFill>
                <a:srgbClr val="000000"/>
              </a:solidFill>
              <a:effectLst/>
              <a:latin typeface="Amazon Ember" charset="0"/>
              <a:ea typeface="Amazon Ember" charset="0"/>
              <a:cs typeface="Amazon Ember" charset="0"/>
              <a:sym typeface="Times New Roman" pitchFamily="18" charset="0"/>
            </a:endParaRPr>
          </a:p>
        </p:txBody>
      </p:sp>
      <p:sp>
        <p:nvSpPr>
          <p:cNvPr id="88" name="Rectangle 87"/>
          <p:cNvSpPr/>
          <p:nvPr/>
        </p:nvSpPr>
        <p:spPr bwMode="auto">
          <a:xfrm>
            <a:off x="5867400" y="1485900"/>
            <a:ext cx="1752600" cy="2286000"/>
          </a:xfrm>
          <a:prstGeom prst="rect">
            <a:avLst/>
          </a:prstGeom>
          <a:solidFill>
            <a:schemeClr val="bg1"/>
          </a:solidFill>
          <a:ln w="38100" cmpd="sng">
            <a:solidFill>
              <a:srgbClr val="C00000"/>
            </a:solidFill>
            <a:headEnd type="none" w="med" len="med"/>
            <a:tailEnd type="none" w="med" len="med"/>
          </a:ln>
          <a:effectLst>
            <a:outerShdw blurRad="292100" dist="139700" dir="5400000" rotWithShape="0">
              <a:srgbClr val="000000">
                <a:alpha val="35000"/>
              </a:srgbClr>
            </a:outerShdw>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rPr>
              <a:t>Amazon S3</a:t>
            </a:r>
          </a:p>
        </p:txBody>
      </p:sp>
      <p:sp>
        <p:nvSpPr>
          <p:cNvPr id="112" name="Flowchart: Magnetic Disk 111"/>
          <p:cNvSpPr/>
          <p:nvPr/>
        </p:nvSpPr>
        <p:spPr bwMode="auto">
          <a:xfrm>
            <a:off x="1905000" y="2114550"/>
            <a:ext cx="381000" cy="228600"/>
          </a:xfrm>
          <a:prstGeom prst="flowChartMagneticDisk">
            <a:avLst/>
          </a:prstGeom>
          <a:solidFill>
            <a:schemeClr val="accent2">
              <a:lumMod val="40000"/>
              <a:lumOff val="60000"/>
            </a:schemeClr>
          </a:solidFill>
          <a:ln>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rPr>
              <a:t>EBS</a:t>
            </a:r>
          </a:p>
        </p:txBody>
      </p:sp>
      <p:sp>
        <p:nvSpPr>
          <p:cNvPr id="44" name="Rectangle 43"/>
          <p:cNvSpPr/>
          <p:nvPr/>
        </p:nvSpPr>
        <p:spPr bwMode="auto">
          <a:xfrm>
            <a:off x="3048000" y="3143250"/>
            <a:ext cx="381000" cy="228600"/>
          </a:xfrm>
          <a:prstGeom prst="rect">
            <a:avLst/>
          </a:prstGeom>
          <a:solidFill>
            <a:srgbClr val="4F81BD"/>
          </a:solidFill>
          <a:ln>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sp>
        <p:nvSpPr>
          <p:cNvPr id="45" name="Rectangle 44"/>
          <p:cNvSpPr/>
          <p:nvPr/>
        </p:nvSpPr>
        <p:spPr bwMode="auto">
          <a:xfrm>
            <a:off x="4038600" y="3143250"/>
            <a:ext cx="381000" cy="228600"/>
          </a:xfrm>
          <a:prstGeom prst="rect">
            <a:avLst/>
          </a:prstGeom>
          <a:solidFill>
            <a:srgbClr val="4F81BD"/>
          </a:solidFill>
          <a:ln>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sp>
        <p:nvSpPr>
          <p:cNvPr id="46" name="Flowchart: Magnetic Disk 45"/>
          <p:cNvSpPr/>
          <p:nvPr/>
        </p:nvSpPr>
        <p:spPr bwMode="auto">
          <a:xfrm>
            <a:off x="2438400" y="2114550"/>
            <a:ext cx="381000" cy="228600"/>
          </a:xfrm>
          <a:prstGeom prst="flowChartMagneticDisk">
            <a:avLst/>
          </a:prstGeom>
          <a:solidFill>
            <a:schemeClr val="accent2">
              <a:lumMod val="40000"/>
              <a:lumOff val="60000"/>
            </a:schemeClr>
          </a:solidFill>
          <a:ln>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rPr>
              <a:t>EBS</a:t>
            </a:r>
          </a:p>
        </p:txBody>
      </p:sp>
      <p:sp>
        <p:nvSpPr>
          <p:cNvPr id="47" name="Flowchart: Magnetic Disk 46"/>
          <p:cNvSpPr/>
          <p:nvPr/>
        </p:nvSpPr>
        <p:spPr bwMode="auto">
          <a:xfrm>
            <a:off x="2971800" y="2114550"/>
            <a:ext cx="381000" cy="228600"/>
          </a:xfrm>
          <a:prstGeom prst="flowChartMagneticDisk">
            <a:avLst/>
          </a:prstGeom>
          <a:solidFill>
            <a:schemeClr val="accent2">
              <a:lumMod val="40000"/>
              <a:lumOff val="60000"/>
            </a:schemeClr>
          </a:solidFill>
          <a:ln>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rPr>
              <a:t>EBS</a:t>
            </a:r>
          </a:p>
        </p:txBody>
      </p:sp>
      <p:sp>
        <p:nvSpPr>
          <p:cNvPr id="48" name="Flowchart: Magnetic Disk 47"/>
          <p:cNvSpPr/>
          <p:nvPr/>
        </p:nvSpPr>
        <p:spPr bwMode="auto">
          <a:xfrm>
            <a:off x="3505200" y="2114550"/>
            <a:ext cx="381000" cy="228600"/>
          </a:xfrm>
          <a:prstGeom prst="flowChartMagneticDisk">
            <a:avLst/>
          </a:prstGeom>
          <a:solidFill>
            <a:schemeClr val="accent2">
              <a:lumMod val="40000"/>
              <a:lumOff val="60000"/>
            </a:schemeClr>
          </a:solidFill>
          <a:ln>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rPr>
              <a:t>EBS</a:t>
            </a:r>
          </a:p>
        </p:txBody>
      </p:sp>
      <p:sp>
        <p:nvSpPr>
          <p:cNvPr id="49" name="Flowchart: Magnetic Disk 48"/>
          <p:cNvSpPr/>
          <p:nvPr/>
        </p:nvSpPr>
        <p:spPr bwMode="auto">
          <a:xfrm>
            <a:off x="4038600" y="2114550"/>
            <a:ext cx="381000" cy="228600"/>
          </a:xfrm>
          <a:prstGeom prst="flowChartMagneticDisk">
            <a:avLst/>
          </a:prstGeom>
          <a:solidFill>
            <a:schemeClr val="accent2">
              <a:lumMod val="40000"/>
              <a:lumOff val="60000"/>
            </a:schemeClr>
          </a:solidFill>
          <a:ln>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rPr>
              <a:t>EBS</a:t>
            </a:r>
          </a:p>
        </p:txBody>
      </p:sp>
      <p:sp>
        <p:nvSpPr>
          <p:cNvPr id="50" name="Flowchart: Magnetic Disk 49"/>
          <p:cNvSpPr/>
          <p:nvPr/>
        </p:nvSpPr>
        <p:spPr bwMode="auto">
          <a:xfrm>
            <a:off x="4572000" y="2114550"/>
            <a:ext cx="381000" cy="228600"/>
          </a:xfrm>
          <a:prstGeom prst="flowChartMagneticDisk">
            <a:avLst/>
          </a:prstGeom>
          <a:solidFill>
            <a:schemeClr val="accent2">
              <a:lumMod val="40000"/>
              <a:lumOff val="60000"/>
            </a:schemeClr>
          </a:solidFill>
          <a:ln>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700" b="1"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rPr>
              <a:t>EBS</a:t>
            </a:r>
          </a:p>
        </p:txBody>
      </p:sp>
      <p:sp>
        <p:nvSpPr>
          <p:cNvPr id="57" name="Rectangle 56"/>
          <p:cNvSpPr/>
          <p:nvPr/>
        </p:nvSpPr>
        <p:spPr>
          <a:xfrm>
            <a:off x="6019800" y="2057400"/>
            <a:ext cx="1371600" cy="228600"/>
          </a:xfrm>
          <a:prstGeom prst="rect">
            <a:avLst/>
          </a:prstGeom>
          <a:effectLst>
            <a:outerShdw blurRad="292100" dist="1397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a:latin typeface="Amazon Ember" charset="0"/>
                <a:ea typeface="Amazon Ember" charset="0"/>
                <a:cs typeface="Amazon Ember" charset="0"/>
              </a:rPr>
              <a:t>EBS Snapshot</a:t>
            </a:r>
          </a:p>
        </p:txBody>
      </p:sp>
      <p:sp>
        <p:nvSpPr>
          <p:cNvPr id="58" name="Rectangle 57"/>
          <p:cNvSpPr/>
          <p:nvPr/>
        </p:nvSpPr>
        <p:spPr>
          <a:xfrm>
            <a:off x="6019800" y="2400300"/>
            <a:ext cx="1371600" cy="228600"/>
          </a:xfrm>
          <a:prstGeom prst="rect">
            <a:avLst/>
          </a:prstGeom>
          <a:effectLst>
            <a:outerShdw blurRad="292100" dist="1397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a:latin typeface="Amazon Ember" charset="0"/>
                <a:ea typeface="Amazon Ember" charset="0"/>
                <a:cs typeface="Amazon Ember" charset="0"/>
              </a:rPr>
              <a:t>EBS Snapshot</a:t>
            </a:r>
          </a:p>
        </p:txBody>
      </p:sp>
      <p:sp>
        <p:nvSpPr>
          <p:cNvPr id="59" name="Rectangle 58"/>
          <p:cNvSpPr/>
          <p:nvPr/>
        </p:nvSpPr>
        <p:spPr>
          <a:xfrm>
            <a:off x="6019800" y="2743200"/>
            <a:ext cx="1371600" cy="228600"/>
          </a:xfrm>
          <a:prstGeom prst="rect">
            <a:avLst/>
          </a:prstGeom>
          <a:effectLst>
            <a:outerShdw blurRad="292100" dist="1397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50" b="1" dirty="0">
                <a:latin typeface="Amazon Ember" charset="0"/>
                <a:ea typeface="Amazon Ember" charset="0"/>
                <a:cs typeface="Amazon Ember" charset="0"/>
              </a:rPr>
              <a:t>EBS Snapshot</a:t>
            </a:r>
          </a:p>
        </p:txBody>
      </p:sp>
      <p:cxnSp>
        <p:nvCxnSpPr>
          <p:cNvPr id="66" name="Straight Arrow Connector 65"/>
          <p:cNvCxnSpPr>
            <a:stCxn id="112" idx="3"/>
            <a:endCxn id="13" idx="0"/>
          </p:cNvCxnSpPr>
          <p:nvPr/>
        </p:nvCxnSpPr>
        <p:spPr>
          <a:xfrm rot="5400000">
            <a:off x="1695450" y="2743002"/>
            <a:ext cx="800100" cy="1588"/>
          </a:xfrm>
          <a:prstGeom prst="straightConnector1">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67" name="Straight Arrow Connector 66"/>
          <p:cNvCxnSpPr>
            <a:stCxn id="49" idx="3"/>
            <a:endCxn id="45" idx="0"/>
          </p:cNvCxnSpPr>
          <p:nvPr/>
        </p:nvCxnSpPr>
        <p:spPr>
          <a:xfrm rot="5400000">
            <a:off x="3829050" y="2743002"/>
            <a:ext cx="800100" cy="1588"/>
          </a:xfrm>
          <a:prstGeom prst="straightConnector1">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71" name="Elbow Connector 70"/>
          <p:cNvCxnSpPr>
            <a:stCxn id="46" idx="3"/>
            <a:endCxn id="44" idx="0"/>
          </p:cNvCxnSpPr>
          <p:nvPr/>
        </p:nvCxnSpPr>
        <p:spPr>
          <a:xfrm rot="16200000" flipH="1">
            <a:off x="2533650" y="2438400"/>
            <a:ext cx="800100" cy="609600"/>
          </a:xfrm>
          <a:prstGeom prst="bentConnector3">
            <a:avLst>
              <a:gd name="adj1" fmla="val 50000"/>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73" name="Elbow Connector 72"/>
          <p:cNvCxnSpPr>
            <a:stCxn id="48" idx="3"/>
            <a:endCxn id="44" idx="0"/>
          </p:cNvCxnSpPr>
          <p:nvPr/>
        </p:nvCxnSpPr>
        <p:spPr>
          <a:xfrm rot="5400000">
            <a:off x="3067050" y="2514600"/>
            <a:ext cx="800100" cy="457200"/>
          </a:xfrm>
          <a:prstGeom prst="bentConnector3">
            <a:avLst>
              <a:gd name="adj1" fmla="val 50000"/>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74" name="Curved Down Arrow 73"/>
          <p:cNvSpPr/>
          <p:nvPr/>
        </p:nvSpPr>
        <p:spPr>
          <a:xfrm>
            <a:off x="4114800" y="1485900"/>
            <a:ext cx="2514600" cy="628650"/>
          </a:xfrm>
          <a:prstGeom prst="curvedDownArrow">
            <a:avLst/>
          </a:prstGeom>
          <a:gradFill>
            <a:gsLst>
              <a:gs pos="0">
                <a:schemeClr val="bg1">
                  <a:lumMod val="50000"/>
                </a:schemeClr>
              </a:gs>
              <a:gs pos="100000">
                <a:schemeClr val="bg1">
                  <a:lumMod val="65000"/>
                </a:schemeClr>
              </a:gs>
            </a:gsLs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latin typeface="Amazon Ember" charset="0"/>
                <a:ea typeface="Amazon Ember" charset="0"/>
                <a:cs typeface="Amazon Ember" charset="0"/>
              </a:rPr>
              <a:t>Create Snapshot</a:t>
            </a:r>
          </a:p>
        </p:txBody>
      </p:sp>
      <p:sp>
        <p:nvSpPr>
          <p:cNvPr id="76" name="Curved Up Arrow 75"/>
          <p:cNvSpPr/>
          <p:nvPr/>
        </p:nvSpPr>
        <p:spPr>
          <a:xfrm flipH="1">
            <a:off x="4495800" y="2286000"/>
            <a:ext cx="2133600" cy="800100"/>
          </a:xfrm>
          <a:prstGeom prst="curvedUpArrow">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10800000" scaled="1"/>
            <a:tileRect/>
          </a:gradFill>
          <a:ln>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ysClr val="windowText" lastClr="000000"/>
                </a:solidFill>
                <a:latin typeface="Amazon Ember" charset="0"/>
                <a:ea typeface="Amazon Ember" charset="0"/>
                <a:cs typeface="Amazon Ember" charset="0"/>
              </a:rPr>
              <a:t>Clone From Snapshot</a:t>
            </a:r>
          </a:p>
        </p:txBody>
      </p:sp>
    </p:spTree>
    <p:extLst>
      <p:ext uri="{BB962C8B-B14F-4D97-AF65-F5344CB8AC3E}">
        <p14:creationId xmlns:p14="http://schemas.microsoft.com/office/powerpoint/2010/main" val="1870008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fade">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7" grpId="0" animBg="1"/>
      <p:bldP spid="58" grpId="0" animBg="1"/>
      <p:bldP spid="59" grpId="0" animBg="1"/>
      <p:bldP spid="74" grpId="0" animBg="1"/>
      <p:bldP spid="7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n 6"/>
          <p:cNvSpPr/>
          <p:nvPr/>
        </p:nvSpPr>
        <p:spPr>
          <a:xfrm>
            <a:off x="1143000" y="2457450"/>
            <a:ext cx="2133600" cy="2323121"/>
          </a:xfrm>
          <a:prstGeom prst="can">
            <a:avLst/>
          </a:prstGeom>
          <a:gradFill>
            <a:gsLst>
              <a:gs pos="0">
                <a:schemeClr val="accent1"/>
              </a:gs>
              <a:gs pos="100000">
                <a:schemeClr val="accent1">
                  <a:lumMod val="20000"/>
                  <a:lumOff val="80000"/>
                </a:schemeClr>
              </a:gs>
            </a:gsLst>
          </a:gradFill>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a:solidFill>
                  <a:schemeClr val="bg2">
                    <a:lumMod val="10000"/>
                  </a:schemeClr>
                </a:solidFill>
                <a:latin typeface="Amazon Ember" charset="0"/>
                <a:ea typeface="Amazon Ember" charset="0"/>
                <a:cs typeface="Amazon Ember" charset="0"/>
              </a:rPr>
              <a:t>EBS Volume</a:t>
            </a:r>
          </a:p>
        </p:txBody>
      </p:sp>
      <p:sp>
        <p:nvSpPr>
          <p:cNvPr id="2" name="Title 1"/>
          <p:cNvSpPr>
            <a:spLocks noGrp="1"/>
          </p:cNvSpPr>
          <p:nvPr>
            <p:ph type="title"/>
          </p:nvPr>
        </p:nvSpPr>
        <p:spPr/>
        <p:txBody>
          <a:bodyPr>
            <a:normAutofit fontScale="90000"/>
          </a:bodyPr>
          <a:lstStyle/>
          <a:p>
            <a:r>
              <a:rPr lang="en-US" sz="3200" b="1" dirty="0">
                <a:solidFill>
                  <a:schemeClr val="bg2"/>
                </a:solidFill>
                <a:latin typeface="Amazon Ember" charset="0"/>
                <a:ea typeface="Amazon Ember" charset="0"/>
                <a:cs typeface="Amazon Ember" charset="0"/>
              </a:rPr>
              <a:t>How Do Snapshots Work?</a:t>
            </a:r>
          </a:p>
        </p:txBody>
      </p:sp>
      <p:sp>
        <p:nvSpPr>
          <p:cNvPr id="3" name="Right Arrow 2"/>
          <p:cNvSpPr/>
          <p:nvPr/>
        </p:nvSpPr>
        <p:spPr>
          <a:xfrm>
            <a:off x="914400" y="560267"/>
            <a:ext cx="7075357" cy="880447"/>
          </a:xfrm>
          <a:prstGeom prst="rightArrow">
            <a:avLst/>
          </a:prstGeom>
          <a:solidFill>
            <a:schemeClr val="accent1"/>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chemeClr val="bg2"/>
                </a:solidFill>
                <a:latin typeface="Amazon Ember" charset="0"/>
                <a:ea typeface="Amazon Ember" charset="0"/>
                <a:cs typeface="Amazon Ember" charset="0"/>
              </a:rPr>
              <a:t>Time</a:t>
            </a:r>
          </a:p>
        </p:txBody>
      </p:sp>
      <p:sp>
        <p:nvSpPr>
          <p:cNvPr id="4" name="TextBox 3"/>
          <p:cNvSpPr txBox="1"/>
          <p:nvPr/>
        </p:nvSpPr>
        <p:spPr>
          <a:xfrm>
            <a:off x="914400" y="2088118"/>
            <a:ext cx="1364476" cy="369332"/>
          </a:xfrm>
          <a:prstGeom prst="rect">
            <a:avLst/>
          </a:prstGeom>
          <a:noFill/>
        </p:spPr>
        <p:txBody>
          <a:bodyPr wrap="square" rtlCol="0">
            <a:spAutoFit/>
          </a:bodyPr>
          <a:lstStyle/>
          <a:p>
            <a:r>
              <a:rPr lang="en-US" dirty="0">
                <a:solidFill>
                  <a:schemeClr val="bg2"/>
                </a:solidFill>
                <a:latin typeface="Amazon Ember" charset="0"/>
                <a:ea typeface="Amazon Ember" charset="0"/>
                <a:cs typeface="Amazon Ember" charset="0"/>
              </a:rPr>
              <a:t>Snapshot 1</a:t>
            </a:r>
          </a:p>
        </p:txBody>
      </p:sp>
      <p:sp>
        <p:nvSpPr>
          <p:cNvPr id="5" name="TextBox 4"/>
          <p:cNvSpPr txBox="1"/>
          <p:nvPr/>
        </p:nvSpPr>
        <p:spPr>
          <a:xfrm>
            <a:off x="3913568" y="2046537"/>
            <a:ext cx="1364476" cy="369332"/>
          </a:xfrm>
          <a:prstGeom prst="rect">
            <a:avLst/>
          </a:prstGeom>
          <a:noFill/>
        </p:spPr>
        <p:txBody>
          <a:bodyPr wrap="square" rtlCol="0">
            <a:spAutoFit/>
          </a:bodyPr>
          <a:lstStyle/>
          <a:p>
            <a:r>
              <a:rPr lang="en-US" dirty="0">
                <a:solidFill>
                  <a:schemeClr val="bg2"/>
                </a:solidFill>
                <a:latin typeface="Amazon Ember" charset="0"/>
                <a:ea typeface="Amazon Ember" charset="0"/>
                <a:cs typeface="Amazon Ember" charset="0"/>
              </a:rPr>
              <a:t>Snapshot 2</a:t>
            </a:r>
          </a:p>
        </p:txBody>
      </p:sp>
      <p:sp>
        <p:nvSpPr>
          <p:cNvPr id="6" name="TextBox 5"/>
          <p:cNvSpPr txBox="1"/>
          <p:nvPr/>
        </p:nvSpPr>
        <p:spPr>
          <a:xfrm>
            <a:off x="6441672" y="2028023"/>
            <a:ext cx="1364476" cy="369332"/>
          </a:xfrm>
          <a:prstGeom prst="rect">
            <a:avLst/>
          </a:prstGeom>
          <a:noFill/>
        </p:spPr>
        <p:txBody>
          <a:bodyPr wrap="square" rtlCol="0">
            <a:spAutoFit/>
          </a:bodyPr>
          <a:lstStyle/>
          <a:p>
            <a:r>
              <a:rPr lang="en-US" dirty="0">
                <a:solidFill>
                  <a:schemeClr val="bg2"/>
                </a:solidFill>
                <a:latin typeface="Amazon Ember" charset="0"/>
                <a:ea typeface="Amazon Ember" charset="0"/>
                <a:cs typeface="Amazon Ember" charset="0"/>
              </a:rPr>
              <a:t>Snapshot 3</a:t>
            </a:r>
          </a:p>
        </p:txBody>
      </p:sp>
      <p:sp>
        <p:nvSpPr>
          <p:cNvPr id="8" name="Rectangle 7"/>
          <p:cNvSpPr/>
          <p:nvPr/>
        </p:nvSpPr>
        <p:spPr>
          <a:xfrm>
            <a:off x="6486642" y="2694595"/>
            <a:ext cx="2179685" cy="1937365"/>
          </a:xfrm>
          <a:prstGeom prst="rect">
            <a:avLst/>
          </a:prstGeom>
          <a:gradFill>
            <a:gsLst>
              <a:gs pos="0">
                <a:schemeClr val="accent1"/>
              </a:gs>
              <a:gs pos="100000">
                <a:schemeClr val="accent1">
                  <a:lumMod val="20000"/>
                  <a:lumOff val="80000"/>
                </a:schemeClr>
              </a:gs>
            </a:gsLst>
          </a:gradFill>
        </p:spPr>
        <p:style>
          <a:lnRef idx="1">
            <a:schemeClr val="accent2"/>
          </a:lnRef>
          <a:fillRef idx="3">
            <a:schemeClr val="accent2"/>
          </a:fillRef>
          <a:effectRef idx="2">
            <a:schemeClr val="accent2"/>
          </a:effectRef>
          <a:fontRef idx="minor">
            <a:schemeClr val="lt1"/>
          </a:fontRef>
        </p:style>
        <p:txBody>
          <a:bodyPr rtlCol="0" anchor="t"/>
          <a:lstStyle/>
          <a:p>
            <a:pPr algn="ctr"/>
            <a:r>
              <a:rPr lang="en-US" dirty="0">
                <a:solidFill>
                  <a:schemeClr val="bg2">
                    <a:lumMod val="10000"/>
                  </a:schemeClr>
                </a:solidFill>
                <a:latin typeface="Amazon Ember" charset="0"/>
                <a:ea typeface="Amazon Ember" charset="0"/>
                <a:cs typeface="Amazon Ember" charset="0"/>
              </a:rPr>
              <a:t>S3</a:t>
            </a:r>
          </a:p>
        </p:txBody>
      </p:sp>
      <p:sp>
        <p:nvSpPr>
          <p:cNvPr id="9" name="Rectangle 8"/>
          <p:cNvSpPr/>
          <p:nvPr/>
        </p:nvSpPr>
        <p:spPr>
          <a:xfrm>
            <a:off x="1371600" y="3371850"/>
            <a:ext cx="1676400" cy="2857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2">
                    <a:lumMod val="10000"/>
                  </a:schemeClr>
                </a:solidFill>
                <a:latin typeface="Amazon Ember" charset="0"/>
                <a:ea typeface="Amazon Ember" charset="0"/>
                <a:cs typeface="Amazon Ember" charset="0"/>
              </a:rPr>
              <a:t>Block 1</a:t>
            </a:r>
          </a:p>
        </p:txBody>
      </p:sp>
      <p:sp>
        <p:nvSpPr>
          <p:cNvPr id="10" name="Rectangle 9"/>
          <p:cNvSpPr/>
          <p:nvPr/>
        </p:nvSpPr>
        <p:spPr>
          <a:xfrm>
            <a:off x="1371600" y="3657600"/>
            <a:ext cx="1676400" cy="285750"/>
          </a:xfrm>
          <a:prstGeom prst="rect">
            <a:avLst/>
          </a:prstGeom>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2">
                    <a:lumMod val="10000"/>
                  </a:schemeClr>
                </a:solidFill>
                <a:latin typeface="Amazon Ember" charset="0"/>
                <a:ea typeface="Amazon Ember" charset="0"/>
                <a:cs typeface="Amazon Ember" charset="0"/>
              </a:rPr>
              <a:t>Block 2</a:t>
            </a:r>
          </a:p>
        </p:txBody>
      </p:sp>
      <p:sp>
        <p:nvSpPr>
          <p:cNvPr id="11" name="Rectangle 10"/>
          <p:cNvSpPr/>
          <p:nvPr/>
        </p:nvSpPr>
        <p:spPr>
          <a:xfrm>
            <a:off x="1371600" y="3943350"/>
            <a:ext cx="1676400" cy="285750"/>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bg2">
                    <a:lumMod val="10000"/>
                  </a:schemeClr>
                </a:solidFill>
                <a:latin typeface="Amazon Ember" charset="0"/>
                <a:ea typeface="Amazon Ember" charset="0"/>
                <a:cs typeface="Amazon Ember" charset="0"/>
              </a:rPr>
              <a:t>Block 3</a:t>
            </a:r>
          </a:p>
        </p:txBody>
      </p:sp>
      <p:sp>
        <p:nvSpPr>
          <p:cNvPr id="12" name="Rectangle 11"/>
          <p:cNvSpPr/>
          <p:nvPr/>
        </p:nvSpPr>
        <p:spPr>
          <a:xfrm>
            <a:off x="1371600" y="4229100"/>
            <a:ext cx="1676400" cy="285750"/>
          </a:xfrm>
          <a:prstGeom prst="rect">
            <a:avLst/>
          </a:prstGeom>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bg2">
                    <a:lumMod val="10000"/>
                  </a:schemeClr>
                </a:solidFill>
                <a:latin typeface="Amazon Ember" charset="0"/>
                <a:ea typeface="Amazon Ember" charset="0"/>
                <a:cs typeface="Amazon Ember" charset="0"/>
              </a:rPr>
              <a:t>Block 4</a:t>
            </a:r>
          </a:p>
        </p:txBody>
      </p:sp>
      <p:grpSp>
        <p:nvGrpSpPr>
          <p:cNvPr id="17" name="Group 16"/>
          <p:cNvGrpSpPr/>
          <p:nvPr/>
        </p:nvGrpSpPr>
        <p:grpSpPr>
          <a:xfrm>
            <a:off x="1142999" y="1459468"/>
            <a:ext cx="838200" cy="527711"/>
            <a:chOff x="304800" y="1125186"/>
            <a:chExt cx="838200" cy="703614"/>
          </a:xfrm>
        </p:grpSpPr>
        <p:sp>
          <p:nvSpPr>
            <p:cNvPr id="16" name="Rounded Rectangle 15"/>
            <p:cNvSpPr/>
            <p:nvPr/>
          </p:nvSpPr>
          <p:spPr>
            <a:xfrm>
              <a:off x="381000" y="1125186"/>
              <a:ext cx="304800" cy="228600"/>
            </a:xfrm>
            <a:prstGeom prst="roundRect">
              <a:avLst/>
            </a:prstGeom>
            <a:ln w="38100">
              <a:solidFill>
                <a:schemeClr val="tx1"/>
              </a:solidFill>
            </a:ln>
            <a:effectLst>
              <a:glow rad="228600">
                <a:schemeClr val="accent2">
                  <a:satMod val="175000"/>
                  <a:alpha val="40000"/>
                </a:scheme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bg2"/>
                </a:solidFill>
                <a:latin typeface="Amazon Ember" charset="0"/>
                <a:ea typeface="Amazon Ember" charset="0"/>
                <a:cs typeface="Amazon Ember" charset="0"/>
              </a:endParaRPr>
            </a:p>
          </p:txBody>
        </p:sp>
        <p:sp>
          <p:nvSpPr>
            <p:cNvPr id="14" name="Rounded Rectangle 13"/>
            <p:cNvSpPr/>
            <p:nvPr/>
          </p:nvSpPr>
          <p:spPr>
            <a:xfrm>
              <a:off x="304800" y="1219200"/>
              <a:ext cx="838200" cy="609600"/>
            </a:xfrm>
            <a:prstGeom prst="roundRect">
              <a:avLst/>
            </a:prstGeom>
            <a:gradFill flip="none" rotWithShape="1">
              <a:gsLst>
                <a:gs pos="0">
                  <a:srgbClr val="00CC00">
                    <a:shade val="30000"/>
                    <a:satMod val="115000"/>
                  </a:srgbClr>
                </a:gs>
                <a:gs pos="50000">
                  <a:srgbClr val="00CC00">
                    <a:shade val="67500"/>
                    <a:satMod val="115000"/>
                  </a:srgbClr>
                </a:gs>
                <a:gs pos="100000">
                  <a:srgbClr val="00CC00">
                    <a:shade val="100000"/>
                    <a:satMod val="115000"/>
                  </a:srgbClr>
                </a:gs>
              </a:gsLst>
              <a:path path="circle">
                <a:fillToRect l="100000" t="100000"/>
              </a:path>
              <a:tileRect r="-100000" b="-100000"/>
            </a:gradFill>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dirty="0">
                <a:solidFill>
                  <a:schemeClr val="bg2"/>
                </a:solidFill>
                <a:latin typeface="Amazon Ember" charset="0"/>
                <a:ea typeface="Amazon Ember" charset="0"/>
                <a:cs typeface="Amazon Ember" charset="0"/>
              </a:endParaRPr>
            </a:p>
          </p:txBody>
        </p:sp>
        <p:sp>
          <p:nvSpPr>
            <p:cNvPr id="15" name="Oval 14"/>
            <p:cNvSpPr/>
            <p:nvPr/>
          </p:nvSpPr>
          <p:spPr>
            <a:xfrm>
              <a:off x="533400" y="1335972"/>
              <a:ext cx="381000" cy="381000"/>
            </a:xfrm>
            <a:prstGeom prst="ellipse">
              <a:avLst/>
            </a:prstGeom>
            <a:ln w="38100">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bg2"/>
                </a:solidFill>
                <a:latin typeface="Amazon Ember" charset="0"/>
                <a:ea typeface="Amazon Ember" charset="0"/>
                <a:cs typeface="Amazon Ember" charset="0"/>
              </a:endParaRPr>
            </a:p>
          </p:txBody>
        </p:sp>
      </p:grpSp>
      <p:sp>
        <p:nvSpPr>
          <p:cNvPr id="18" name="Rectangle 17"/>
          <p:cNvSpPr/>
          <p:nvPr/>
        </p:nvSpPr>
        <p:spPr>
          <a:xfrm>
            <a:off x="1371600" y="3380396"/>
            <a:ext cx="1676400" cy="28575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2">
                    <a:lumMod val="10000"/>
                  </a:schemeClr>
                </a:solidFill>
                <a:latin typeface="Amazon Ember" charset="0"/>
                <a:ea typeface="Amazon Ember" charset="0"/>
                <a:cs typeface="Amazon Ember" charset="0"/>
              </a:rPr>
              <a:t>Chunk 1</a:t>
            </a:r>
          </a:p>
        </p:txBody>
      </p:sp>
      <p:sp>
        <p:nvSpPr>
          <p:cNvPr id="19" name="Rectangle 18"/>
          <p:cNvSpPr/>
          <p:nvPr/>
        </p:nvSpPr>
        <p:spPr>
          <a:xfrm>
            <a:off x="1371600" y="3666146"/>
            <a:ext cx="1676400" cy="28575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w="952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bg2">
                    <a:lumMod val="10000"/>
                  </a:schemeClr>
                </a:solidFill>
                <a:latin typeface="Amazon Ember" charset="0"/>
                <a:ea typeface="Amazon Ember" charset="0"/>
                <a:cs typeface="Amazon Ember" charset="0"/>
              </a:rPr>
              <a:t>Chunk 2</a:t>
            </a:r>
          </a:p>
        </p:txBody>
      </p:sp>
      <p:sp>
        <p:nvSpPr>
          <p:cNvPr id="20" name="Rectangle 19"/>
          <p:cNvSpPr/>
          <p:nvPr/>
        </p:nvSpPr>
        <p:spPr>
          <a:xfrm>
            <a:off x="1371600" y="3951896"/>
            <a:ext cx="1676400" cy="285750"/>
          </a:xfrm>
          <a:prstGeom prst="rect">
            <a:avLst/>
          </a:prstGeom>
          <a:gradFill flip="none" rotWithShape="1">
            <a:gsLst>
              <a:gs pos="0">
                <a:schemeClr val="accent1">
                  <a:lumMod val="75000"/>
                  <a:tint val="66000"/>
                  <a:satMod val="160000"/>
                </a:schemeClr>
              </a:gs>
              <a:gs pos="50000">
                <a:schemeClr val="accent1">
                  <a:lumMod val="75000"/>
                  <a:tint val="44500"/>
                  <a:satMod val="160000"/>
                </a:schemeClr>
              </a:gs>
              <a:gs pos="100000">
                <a:schemeClr val="accent1">
                  <a:lumMod val="75000"/>
                  <a:tint val="23500"/>
                  <a:satMod val="160000"/>
                </a:schemeClr>
              </a:gs>
            </a:gsLst>
            <a:lin ang="16200000" scaled="1"/>
            <a:tileRect/>
          </a:gradFill>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chemeClr val="bg2">
                    <a:lumMod val="10000"/>
                  </a:schemeClr>
                </a:solidFill>
                <a:latin typeface="Amazon Ember" charset="0"/>
                <a:ea typeface="Amazon Ember" charset="0"/>
                <a:cs typeface="Amazon Ember" charset="0"/>
              </a:rPr>
              <a:t>Chunk 3</a:t>
            </a:r>
          </a:p>
        </p:txBody>
      </p:sp>
      <p:sp>
        <p:nvSpPr>
          <p:cNvPr id="21" name="Rectangle 20"/>
          <p:cNvSpPr/>
          <p:nvPr/>
        </p:nvSpPr>
        <p:spPr>
          <a:xfrm>
            <a:off x="1371600" y="4237646"/>
            <a:ext cx="1676400" cy="285750"/>
          </a:xfrm>
          <a:prstGeom prst="rect">
            <a:avLst/>
          </a:prstGeom>
          <a:gradFill flip="none" rotWithShape="1">
            <a:gsLst>
              <a:gs pos="0">
                <a:schemeClr val="accent2">
                  <a:lumMod val="40000"/>
                  <a:lumOff val="60000"/>
                  <a:tint val="66000"/>
                  <a:satMod val="160000"/>
                </a:schemeClr>
              </a:gs>
              <a:gs pos="50000">
                <a:schemeClr val="accent2">
                  <a:lumMod val="40000"/>
                  <a:lumOff val="60000"/>
                  <a:tint val="44500"/>
                  <a:satMod val="160000"/>
                </a:schemeClr>
              </a:gs>
              <a:gs pos="100000">
                <a:schemeClr val="accent2">
                  <a:lumMod val="40000"/>
                  <a:lumOff val="60000"/>
                  <a:tint val="23500"/>
                  <a:satMod val="160000"/>
                </a:schemeClr>
              </a:gs>
            </a:gsLst>
            <a:lin ang="16200000" scaled="1"/>
            <a:tileRect/>
          </a:gradFill>
          <a:ln>
            <a:solidFill>
              <a:schemeClr val="tx1"/>
            </a:solidFill>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solidFill>
                  <a:schemeClr val="bg2">
                    <a:lumMod val="10000"/>
                  </a:schemeClr>
                </a:solidFill>
                <a:latin typeface="Amazon Ember" charset="0"/>
                <a:ea typeface="Amazon Ember" charset="0"/>
                <a:cs typeface="Amazon Ember" charset="0"/>
              </a:rPr>
              <a:t>Chunk 4</a:t>
            </a:r>
          </a:p>
        </p:txBody>
      </p:sp>
      <p:grpSp>
        <p:nvGrpSpPr>
          <p:cNvPr id="22" name="Group 21"/>
          <p:cNvGrpSpPr/>
          <p:nvPr/>
        </p:nvGrpSpPr>
        <p:grpSpPr>
          <a:xfrm>
            <a:off x="4104067" y="1459479"/>
            <a:ext cx="838200" cy="527711"/>
            <a:chOff x="304800" y="1125186"/>
            <a:chExt cx="838200" cy="703614"/>
          </a:xfrm>
        </p:grpSpPr>
        <p:sp>
          <p:nvSpPr>
            <p:cNvPr id="23" name="Rounded Rectangle 22"/>
            <p:cNvSpPr/>
            <p:nvPr/>
          </p:nvSpPr>
          <p:spPr>
            <a:xfrm>
              <a:off x="381000" y="1125186"/>
              <a:ext cx="304800" cy="228600"/>
            </a:xfrm>
            <a:prstGeom prst="roundRect">
              <a:avLst/>
            </a:prstGeom>
            <a:ln w="38100">
              <a:solidFill>
                <a:schemeClr val="tx1"/>
              </a:solidFill>
            </a:ln>
            <a:effectLst>
              <a:glow rad="228600">
                <a:schemeClr val="accent2">
                  <a:satMod val="175000"/>
                  <a:alpha val="40000"/>
                </a:scheme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bg2"/>
                </a:solidFill>
                <a:latin typeface="Amazon Ember" charset="0"/>
                <a:ea typeface="Amazon Ember" charset="0"/>
                <a:cs typeface="Amazon Ember" charset="0"/>
              </a:endParaRPr>
            </a:p>
          </p:txBody>
        </p:sp>
        <p:sp>
          <p:nvSpPr>
            <p:cNvPr id="24" name="Rounded Rectangle 23"/>
            <p:cNvSpPr/>
            <p:nvPr/>
          </p:nvSpPr>
          <p:spPr>
            <a:xfrm>
              <a:off x="304800" y="1219200"/>
              <a:ext cx="838200" cy="609600"/>
            </a:xfrm>
            <a:prstGeom prst="roundRect">
              <a:avLst/>
            </a:prstGeom>
            <a:gradFill flip="none" rotWithShape="1">
              <a:gsLst>
                <a:gs pos="0">
                  <a:srgbClr val="00CC00">
                    <a:shade val="30000"/>
                    <a:satMod val="115000"/>
                  </a:srgbClr>
                </a:gs>
                <a:gs pos="50000">
                  <a:srgbClr val="00CC00">
                    <a:shade val="67500"/>
                    <a:satMod val="115000"/>
                  </a:srgbClr>
                </a:gs>
                <a:gs pos="100000">
                  <a:srgbClr val="00CC00">
                    <a:shade val="100000"/>
                    <a:satMod val="115000"/>
                  </a:srgbClr>
                </a:gs>
              </a:gsLst>
              <a:path path="circle">
                <a:fillToRect l="100000" t="100000"/>
              </a:path>
              <a:tileRect r="-100000" b="-100000"/>
            </a:gradFill>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bg2"/>
                </a:solidFill>
                <a:latin typeface="Amazon Ember" charset="0"/>
                <a:ea typeface="Amazon Ember" charset="0"/>
                <a:cs typeface="Amazon Ember" charset="0"/>
              </a:endParaRPr>
            </a:p>
          </p:txBody>
        </p:sp>
        <p:sp>
          <p:nvSpPr>
            <p:cNvPr id="25" name="Oval 24"/>
            <p:cNvSpPr/>
            <p:nvPr/>
          </p:nvSpPr>
          <p:spPr>
            <a:xfrm>
              <a:off x="533400" y="1335972"/>
              <a:ext cx="381000" cy="381000"/>
            </a:xfrm>
            <a:prstGeom prst="ellipse">
              <a:avLst/>
            </a:prstGeom>
            <a:ln w="38100">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bg2"/>
                </a:solidFill>
                <a:latin typeface="Amazon Ember" charset="0"/>
                <a:ea typeface="Amazon Ember" charset="0"/>
                <a:cs typeface="Amazon Ember" charset="0"/>
              </a:endParaRPr>
            </a:p>
          </p:txBody>
        </p:sp>
      </p:grpSp>
      <p:grpSp>
        <p:nvGrpSpPr>
          <p:cNvPr id="27" name="Group 26"/>
          <p:cNvGrpSpPr/>
          <p:nvPr/>
        </p:nvGrpSpPr>
        <p:grpSpPr>
          <a:xfrm>
            <a:off x="6499593" y="1454074"/>
            <a:ext cx="838200" cy="527711"/>
            <a:chOff x="304800" y="1125186"/>
            <a:chExt cx="838200" cy="703614"/>
          </a:xfrm>
        </p:grpSpPr>
        <p:sp>
          <p:nvSpPr>
            <p:cNvPr id="28" name="Rounded Rectangle 27"/>
            <p:cNvSpPr/>
            <p:nvPr/>
          </p:nvSpPr>
          <p:spPr>
            <a:xfrm>
              <a:off x="381000" y="1125186"/>
              <a:ext cx="304800" cy="228600"/>
            </a:xfrm>
            <a:prstGeom prst="roundRect">
              <a:avLst/>
            </a:prstGeom>
            <a:ln w="38100">
              <a:solidFill>
                <a:schemeClr val="tx1"/>
              </a:solidFill>
            </a:ln>
            <a:effectLst>
              <a:glow rad="228600">
                <a:schemeClr val="accent2">
                  <a:satMod val="175000"/>
                  <a:alpha val="40000"/>
                </a:scheme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solidFill>
                  <a:schemeClr val="bg2"/>
                </a:solidFill>
                <a:latin typeface="Amazon Ember" charset="0"/>
                <a:ea typeface="Amazon Ember" charset="0"/>
                <a:cs typeface="Amazon Ember" charset="0"/>
              </a:endParaRPr>
            </a:p>
          </p:txBody>
        </p:sp>
        <p:sp>
          <p:nvSpPr>
            <p:cNvPr id="29" name="Rounded Rectangle 28"/>
            <p:cNvSpPr/>
            <p:nvPr/>
          </p:nvSpPr>
          <p:spPr>
            <a:xfrm>
              <a:off x="304800" y="1219200"/>
              <a:ext cx="838200" cy="609600"/>
            </a:xfrm>
            <a:prstGeom prst="roundRect">
              <a:avLst/>
            </a:prstGeom>
            <a:gradFill flip="none" rotWithShape="1">
              <a:gsLst>
                <a:gs pos="0">
                  <a:srgbClr val="00CC00">
                    <a:shade val="30000"/>
                    <a:satMod val="115000"/>
                  </a:srgbClr>
                </a:gs>
                <a:gs pos="50000">
                  <a:srgbClr val="00CC00">
                    <a:shade val="67500"/>
                    <a:satMod val="115000"/>
                  </a:srgbClr>
                </a:gs>
                <a:gs pos="100000">
                  <a:srgbClr val="00CC00">
                    <a:shade val="100000"/>
                    <a:satMod val="115000"/>
                  </a:srgbClr>
                </a:gs>
              </a:gsLst>
              <a:path path="circle">
                <a:fillToRect l="100000" t="100000"/>
              </a:path>
              <a:tileRect r="-100000" b="-100000"/>
            </a:gradFill>
            <a:ln w="28575">
              <a:solidFill>
                <a:schemeClr val="tx1"/>
              </a:solidFill>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solidFill>
                  <a:schemeClr val="bg2"/>
                </a:solidFill>
                <a:latin typeface="Amazon Ember" charset="0"/>
                <a:ea typeface="Amazon Ember" charset="0"/>
                <a:cs typeface="Amazon Ember" charset="0"/>
              </a:endParaRPr>
            </a:p>
          </p:txBody>
        </p:sp>
        <p:sp>
          <p:nvSpPr>
            <p:cNvPr id="30" name="Oval 29"/>
            <p:cNvSpPr/>
            <p:nvPr/>
          </p:nvSpPr>
          <p:spPr>
            <a:xfrm>
              <a:off x="533400" y="1335972"/>
              <a:ext cx="381000" cy="381000"/>
            </a:xfrm>
            <a:prstGeom prst="ellipse">
              <a:avLst/>
            </a:prstGeom>
            <a:ln w="38100">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solidFill>
                  <a:schemeClr val="bg2"/>
                </a:solidFill>
                <a:latin typeface="Amazon Ember" charset="0"/>
                <a:ea typeface="Amazon Ember" charset="0"/>
                <a:cs typeface="Amazon Ember" charset="0"/>
              </a:endParaRPr>
            </a:p>
          </p:txBody>
        </p:sp>
      </p:grpSp>
      <p:sp>
        <p:nvSpPr>
          <p:cNvPr id="38" name="TextBox 37"/>
          <p:cNvSpPr txBox="1"/>
          <p:nvPr/>
        </p:nvSpPr>
        <p:spPr>
          <a:xfrm rot="20876162">
            <a:off x="1084171" y="997588"/>
            <a:ext cx="960519" cy="1569660"/>
          </a:xfrm>
          <a:prstGeom prst="rect">
            <a:avLst/>
          </a:prstGeom>
          <a:noFill/>
        </p:spPr>
        <p:txBody>
          <a:bodyPr wrap="square" rtlCol="0">
            <a:spAutoFit/>
          </a:bodyPr>
          <a:lstStyle/>
          <a:p>
            <a:r>
              <a:rPr lang="en-US" sz="9600" b="1" dirty="0">
                <a:solidFill>
                  <a:srgbClr val="FF0000"/>
                </a:solidFill>
                <a:latin typeface="Amazon Ember" charset="0"/>
                <a:ea typeface="Amazon Ember" charset="0"/>
                <a:cs typeface="Amazon Ember" charset="0"/>
              </a:rPr>
              <a:t>X</a:t>
            </a:r>
            <a:endParaRPr lang="en-US" sz="16600" b="1" dirty="0">
              <a:solidFill>
                <a:srgbClr val="FF0000"/>
              </a:solidFill>
              <a:latin typeface="Amazon Ember" charset="0"/>
              <a:ea typeface="Amazon Ember" charset="0"/>
              <a:cs typeface="Amazon Ember" charset="0"/>
            </a:endParaRPr>
          </a:p>
        </p:txBody>
      </p:sp>
    </p:spTree>
    <p:extLst>
      <p:ext uri="{BB962C8B-B14F-4D97-AF65-F5344CB8AC3E}">
        <p14:creationId xmlns:p14="http://schemas.microsoft.com/office/powerpoint/2010/main" val="196736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26" presetClass="emph" presetSubtype="0" fill="hold" nodeType="withEffect">
                                  <p:stCondLst>
                                    <p:cond delay="0"/>
                                  </p:stCondLst>
                                  <p:childTnLst>
                                    <p:animEffect transition="out" filter="fade">
                                      <p:cBhvr>
                                        <p:cTn id="20" dur="500" tmFilter="0, 0; .2, .5; .8, .5; 1, 0"/>
                                        <p:tgtEl>
                                          <p:spTgt spid="17"/>
                                        </p:tgtEl>
                                      </p:cBhvr>
                                    </p:animEffect>
                                    <p:animScale>
                                      <p:cBhvr>
                                        <p:cTn id="21" dur="250" autoRev="1" fill="hold"/>
                                        <p:tgtEl>
                                          <p:spTgt spid="17"/>
                                        </p:tgtEl>
                                      </p:cBhvr>
                                      <p:by x="105000" y="105000"/>
                                    </p:animScale>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9"/>
                                        </p:tgtEl>
                                        <p:attrNameLst>
                                          <p:attrName>style.visibility</p:attrName>
                                        </p:attrNameLst>
                                      </p:cBhvr>
                                      <p:to>
                                        <p:strVal val="visible"/>
                                      </p:to>
                                    </p:set>
                                  </p:childTnLst>
                                </p:cTn>
                              </p:par>
                            </p:childTnLst>
                          </p:cTn>
                        </p:par>
                        <p:par>
                          <p:cTn id="30" fill="hold">
                            <p:stCondLst>
                              <p:cond delay="500"/>
                            </p:stCondLst>
                            <p:childTnLst>
                              <p:par>
                                <p:cTn id="31" presetID="63" presetClass="path" presetSubtype="0" accel="50000" decel="50000" fill="hold" grpId="1" nodeType="afterEffect">
                                  <p:stCondLst>
                                    <p:cond delay="0"/>
                                  </p:stCondLst>
                                  <p:childTnLst>
                                    <p:animMotion origin="layout" path="M 3.33333E-6 -3.33333E-6 L 0.58333 -0.00555 " pathEditMode="relative" rAng="0" ptsTypes="AA">
                                      <p:cBhvr>
                                        <p:cTn id="32" dur="1000" fill="hold"/>
                                        <p:tgtEl>
                                          <p:spTgt spid="18"/>
                                        </p:tgtEl>
                                        <p:attrNameLst>
                                          <p:attrName>ppt_x</p:attrName>
                                          <p:attrName>ppt_y</p:attrName>
                                        </p:attrNameLst>
                                      </p:cBhvr>
                                      <p:rCtr x="29200" y="-300"/>
                                    </p:animMotion>
                                  </p:childTnLst>
                                </p:cTn>
                              </p:par>
                              <p:par>
                                <p:cTn id="33" presetID="63" presetClass="path" presetSubtype="0" accel="50000" decel="50000" fill="hold" grpId="1" nodeType="withEffect">
                                  <p:stCondLst>
                                    <p:cond delay="0"/>
                                  </p:stCondLst>
                                  <p:childTnLst>
                                    <p:animMotion origin="layout" path="M 3.33333E-6 1.11111E-6 L 0.58333 -0.00556 " pathEditMode="relative" rAng="0" ptsTypes="AA">
                                      <p:cBhvr>
                                        <p:cTn id="34" dur="1000" fill="hold"/>
                                        <p:tgtEl>
                                          <p:spTgt spid="19"/>
                                        </p:tgtEl>
                                        <p:attrNameLst>
                                          <p:attrName>ppt_x</p:attrName>
                                          <p:attrName>ppt_y</p:attrName>
                                        </p:attrNameLst>
                                      </p:cBhvr>
                                      <p:rCtr x="29200" y="-300"/>
                                    </p:animMotion>
                                  </p:childTnLst>
                                </p:cTn>
                              </p:par>
                            </p:childTnLst>
                          </p:cTn>
                        </p:par>
                      </p:childTnLst>
                    </p:cTn>
                  </p:par>
                  <p:par>
                    <p:cTn id="35" fill="hold">
                      <p:stCondLst>
                        <p:cond delay="indefinite"/>
                      </p:stCondLst>
                      <p:childTnLst>
                        <p:par>
                          <p:cTn id="36" fill="hold">
                            <p:stCondLst>
                              <p:cond delay="0"/>
                            </p:stCondLst>
                            <p:childTnLst>
                              <p:par>
                                <p:cTn id="37" presetID="53"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9" presetClass="exit" presetSubtype="0" fill="hold" grpId="1" nodeType="withEffect">
                                  <p:stCondLst>
                                    <p:cond delay="0"/>
                                  </p:stCondLst>
                                  <p:childTnLst>
                                    <p:animEffect transition="out" filter="dissolve">
                                      <p:cBhvr>
                                        <p:cTn id="43" dur="500"/>
                                        <p:tgtEl>
                                          <p:spTgt spid="10"/>
                                        </p:tgtEl>
                                      </p:cBhvr>
                                    </p:animEffect>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nodeType="after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par>
                                <p:cTn id="52" presetID="26" presetClass="emph" presetSubtype="0" fill="hold" nodeType="withEffect">
                                  <p:stCondLst>
                                    <p:cond delay="0"/>
                                  </p:stCondLst>
                                  <p:childTnLst>
                                    <p:animEffect transition="out" filter="fade">
                                      <p:cBhvr>
                                        <p:cTn id="53" dur="500" tmFilter="0, 0; .2, .5; .8, .5; 1, 0"/>
                                        <p:tgtEl>
                                          <p:spTgt spid="22"/>
                                        </p:tgtEl>
                                      </p:cBhvr>
                                    </p:animEffect>
                                    <p:animScale>
                                      <p:cBhvr>
                                        <p:cTn id="54" dur="250" autoRev="1" fill="hold"/>
                                        <p:tgtEl>
                                          <p:spTgt spid="22"/>
                                        </p:tgtEl>
                                      </p:cBhvr>
                                      <p:by x="105000" y="105000"/>
                                    </p:animScale>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childTnLst>
                          </p:cTn>
                        </p:par>
                        <p:par>
                          <p:cTn id="57" fill="hold">
                            <p:stCondLst>
                              <p:cond delay="500"/>
                            </p:stCondLst>
                            <p:childTnLst>
                              <p:par>
                                <p:cTn id="58" presetID="63" presetClass="path" presetSubtype="0" accel="50000" decel="50000" fill="hold" grpId="1" nodeType="afterEffect">
                                  <p:stCondLst>
                                    <p:cond delay="0"/>
                                  </p:stCondLst>
                                  <p:childTnLst>
                                    <p:animMotion origin="layout" path="M 3.33333E-6 -4.44444E-6 L 0.58333 -0.00555 " pathEditMode="relative" rAng="0" ptsTypes="AA">
                                      <p:cBhvr>
                                        <p:cTn id="59" dur="1000" fill="hold"/>
                                        <p:tgtEl>
                                          <p:spTgt spid="20"/>
                                        </p:tgtEl>
                                        <p:attrNameLst>
                                          <p:attrName>ppt_x</p:attrName>
                                          <p:attrName>ppt_y</p:attrName>
                                        </p:attrNameLst>
                                      </p:cBhvr>
                                      <p:rCtr x="29200" y="-300"/>
                                    </p:animMotion>
                                  </p:childTnLst>
                                </p:cTn>
                              </p:par>
                              <p:par>
                                <p:cTn id="60" presetID="9" presetClass="emph" presetSubtype="0" grpId="3" nodeType="withEffect">
                                  <p:stCondLst>
                                    <p:cond delay="0"/>
                                  </p:stCondLst>
                                  <p:childTnLst>
                                    <p:set>
                                      <p:cBhvr rctx="PPT">
                                        <p:cTn id="61" dur="indefinite"/>
                                        <p:tgtEl>
                                          <p:spTgt spid="19"/>
                                        </p:tgtEl>
                                        <p:attrNameLst>
                                          <p:attrName>style.opacity</p:attrName>
                                        </p:attrNameLst>
                                      </p:cBhvr>
                                      <p:to>
                                        <p:strVal val="0.5"/>
                                      </p:to>
                                    </p:set>
                                    <p:animEffect filter="image" prLst="opacity: 0.5">
                                      <p:cBhvr rctx="IE">
                                        <p:cTn id="62" dur="indefinite"/>
                                        <p:tgtEl>
                                          <p:spTgt spid="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27"/>
                                        </p:tgtEl>
                                        <p:attrNameLst>
                                          <p:attrName>style.visibility</p:attrName>
                                        </p:attrNameLst>
                                      </p:cBhvr>
                                      <p:to>
                                        <p:strVal val="visible"/>
                                      </p:to>
                                    </p:set>
                                  </p:childTnLst>
                                </p:cTn>
                              </p:par>
                              <p:par>
                                <p:cTn id="72" presetID="26" presetClass="emph" presetSubtype="0" fill="hold" nodeType="withEffect">
                                  <p:stCondLst>
                                    <p:cond delay="0"/>
                                  </p:stCondLst>
                                  <p:childTnLst>
                                    <p:animEffect transition="out" filter="fade">
                                      <p:cBhvr>
                                        <p:cTn id="73" dur="500" tmFilter="0, 0; .2, .5; .8, .5; 1, 0"/>
                                        <p:tgtEl>
                                          <p:spTgt spid="27"/>
                                        </p:tgtEl>
                                      </p:cBhvr>
                                    </p:animEffect>
                                    <p:animScale>
                                      <p:cBhvr>
                                        <p:cTn id="74" dur="250" autoRev="1" fill="hold"/>
                                        <p:tgtEl>
                                          <p:spTgt spid="27"/>
                                        </p:tgtEl>
                                      </p:cBhvr>
                                      <p:by x="105000" y="105000"/>
                                    </p:animScale>
                                  </p:childTnLst>
                                </p:cTn>
                              </p:par>
                              <p:par>
                                <p:cTn id="75" presetID="10" presetClass="entr" presetSubtype="0" fill="hold" grpId="0" nodeType="withEffect">
                                  <p:stCondLst>
                                    <p:cond delay="0"/>
                                  </p:stCondLst>
                                  <p:childTnLst>
                                    <p:set>
                                      <p:cBhvr>
                                        <p:cTn id="76" dur="1" fill="hold">
                                          <p:stCondLst>
                                            <p:cond delay="0"/>
                                          </p:stCondLst>
                                        </p:cTn>
                                        <p:tgtEl>
                                          <p:spTgt spid="6"/>
                                        </p:tgtEl>
                                        <p:attrNameLst>
                                          <p:attrName>style.visibility</p:attrName>
                                        </p:attrNameLst>
                                      </p:cBhvr>
                                      <p:to>
                                        <p:strVal val="visible"/>
                                      </p:to>
                                    </p:set>
                                    <p:animEffect transition="in" filter="fade">
                                      <p:cBhvr>
                                        <p:cTn id="77" dur="500"/>
                                        <p:tgtEl>
                                          <p:spTgt spid="6"/>
                                        </p:tgtEl>
                                      </p:cBhvr>
                                    </p:animEffect>
                                  </p:childTnLst>
                                </p:cTn>
                              </p:par>
                              <p:par>
                                <p:cTn id="78" presetID="1" presetClass="entr" presetSubtype="0" fill="hold" grpId="0" nodeType="with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childTnLst>
                          </p:cTn>
                        </p:par>
                        <p:par>
                          <p:cTn id="80" fill="hold">
                            <p:stCondLst>
                              <p:cond delay="500"/>
                            </p:stCondLst>
                            <p:childTnLst>
                              <p:par>
                                <p:cTn id="81" presetID="63" presetClass="path" presetSubtype="0" accel="50000" decel="50000" fill="hold" grpId="1" nodeType="afterEffect">
                                  <p:stCondLst>
                                    <p:cond delay="0"/>
                                  </p:stCondLst>
                                  <p:childTnLst>
                                    <p:animMotion origin="layout" path="M 3.33333E-6 1.11022E-16 L 0.58333 -0.00556 " pathEditMode="relative" rAng="0" ptsTypes="AA">
                                      <p:cBhvr>
                                        <p:cTn id="82" dur="1000" fill="hold"/>
                                        <p:tgtEl>
                                          <p:spTgt spid="21"/>
                                        </p:tgtEl>
                                        <p:attrNameLst>
                                          <p:attrName>ppt_x</p:attrName>
                                          <p:attrName>ppt_y</p:attrName>
                                        </p:attrNameLst>
                                      </p:cBhvr>
                                      <p:rCtr x="29200" y="-300"/>
                                    </p:animMotion>
                                  </p:childTnLst>
                                </p:cTn>
                              </p:par>
                            </p:childTnLst>
                          </p:cTn>
                        </p:par>
                      </p:childTnLst>
                    </p:cTn>
                  </p:par>
                  <p:par>
                    <p:cTn id="83" fill="hold">
                      <p:stCondLst>
                        <p:cond delay="indefinite"/>
                      </p:stCondLst>
                      <p:childTnLst>
                        <p:par>
                          <p:cTn id="84" fill="hold">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strVal val="#ppt_h"/>
                                          </p:val>
                                        </p:tav>
                                        <p:tav tm="100000">
                                          <p:val>
                                            <p:strVal val="#ppt_h"/>
                                          </p:val>
                                        </p:tav>
                                      </p:tavLst>
                                    </p:anim>
                                  </p:childTnLst>
                                </p:cTn>
                              </p:par>
                            </p:childTnLst>
                          </p:cTn>
                        </p:par>
                        <p:par>
                          <p:cTn id="89" fill="hold">
                            <p:stCondLst>
                              <p:cond delay="500"/>
                            </p:stCondLst>
                            <p:childTnLst>
                              <p:par>
                                <p:cTn id="90" presetID="9" presetClass="exit" presetSubtype="0" fill="hold" nodeType="afterEffect">
                                  <p:stCondLst>
                                    <p:cond delay="0"/>
                                  </p:stCondLst>
                                  <p:childTnLst>
                                    <p:animEffect transition="out" filter="dissolve">
                                      <p:cBhvr>
                                        <p:cTn id="91" dur="500"/>
                                        <p:tgtEl>
                                          <p:spTgt spid="17"/>
                                        </p:tgtEl>
                                      </p:cBhvr>
                                    </p:animEffect>
                                    <p:set>
                                      <p:cBhvr>
                                        <p:cTn id="92" dur="1" fill="hold">
                                          <p:stCondLst>
                                            <p:cond delay="499"/>
                                          </p:stCondLst>
                                        </p:cTn>
                                        <p:tgtEl>
                                          <p:spTgt spid="17"/>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4"/>
                                        </p:tgtEl>
                                      </p:cBhvr>
                                    </p:animEffect>
                                    <p:set>
                                      <p:cBhvr>
                                        <p:cTn id="95" dur="1" fill="hold">
                                          <p:stCondLst>
                                            <p:cond delay="499"/>
                                          </p:stCondLst>
                                        </p:cTn>
                                        <p:tgtEl>
                                          <p:spTgt spid="4"/>
                                        </p:tgtEl>
                                        <p:attrNameLst>
                                          <p:attrName>style.visibility</p:attrName>
                                        </p:attrNameLst>
                                      </p:cBhvr>
                                      <p:to>
                                        <p:strVal val="hidden"/>
                                      </p:to>
                                    </p:set>
                                  </p:childTnLst>
                                </p:cTn>
                              </p:par>
                              <p:par>
                                <p:cTn id="96" presetID="9" presetClass="exit" presetSubtype="0" fill="hold" grpId="2" nodeType="withEffect">
                                  <p:stCondLst>
                                    <p:cond delay="0"/>
                                  </p:stCondLst>
                                  <p:childTnLst>
                                    <p:animEffect transition="out" filter="dissolve">
                                      <p:cBhvr>
                                        <p:cTn id="97" dur="1000"/>
                                        <p:tgtEl>
                                          <p:spTgt spid="19"/>
                                        </p:tgtEl>
                                      </p:cBhvr>
                                    </p:animEffect>
                                    <p:set>
                                      <p:cBhvr>
                                        <p:cTn id="98" dur="1" fill="hold">
                                          <p:stCondLst>
                                            <p:cond delay="9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6" grpId="0"/>
      <p:bldP spid="9" grpId="0" animBg="1"/>
      <p:bldP spid="10" grpId="0" animBg="1"/>
      <p:bldP spid="10" grpId="1" animBg="1"/>
      <p:bldP spid="11" grpId="0" animBg="1"/>
      <p:bldP spid="12" grpId="0" animBg="1"/>
      <p:bldP spid="18" grpId="0" animBg="1"/>
      <p:bldP spid="18" grpId="1" animBg="1"/>
      <p:bldP spid="19" grpId="0" animBg="1"/>
      <p:bldP spid="19" grpId="1" animBg="1"/>
      <p:bldP spid="19" grpId="2" animBg="1"/>
      <p:bldP spid="19" grpId="3" animBg="1"/>
      <p:bldP spid="20" grpId="0" animBg="1"/>
      <p:bldP spid="20" grpId="1" animBg="1"/>
      <p:bldP spid="21" grpId="0" animBg="1"/>
      <p:bldP spid="21" grpId="1" animBg="1"/>
      <p:bldP spid="3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F72C0-8C18-E649-9B50-AA33E3A9DE91}"/>
              </a:ext>
            </a:extLst>
          </p:cNvPr>
          <p:cNvSpPr>
            <a:spLocks noGrp="1"/>
          </p:cNvSpPr>
          <p:nvPr>
            <p:ph type="title"/>
          </p:nvPr>
        </p:nvSpPr>
        <p:spPr/>
        <p:txBody>
          <a:bodyPr/>
          <a:lstStyle/>
          <a:p>
            <a:r>
              <a:rPr lang="en-US" dirty="0"/>
              <a:t>What is Amazon EC2 instance store?</a:t>
            </a:r>
          </a:p>
        </p:txBody>
      </p:sp>
      <p:sp>
        <p:nvSpPr>
          <p:cNvPr id="4" name="Content Placeholder 3">
            <a:extLst>
              <a:ext uri="{FF2B5EF4-FFF2-40B4-BE49-F238E27FC236}">
                <a16:creationId xmlns:a16="http://schemas.microsoft.com/office/drawing/2014/main" id="{72EC352D-1717-9C42-AA5D-686227BAFB4B}"/>
              </a:ext>
            </a:extLst>
          </p:cNvPr>
          <p:cNvSpPr txBox="1">
            <a:spLocks/>
          </p:cNvSpPr>
          <p:nvPr/>
        </p:nvSpPr>
        <p:spPr>
          <a:xfrm>
            <a:off x="4591729" y="978564"/>
            <a:ext cx="4213081" cy="3231769"/>
          </a:xfrm>
          <a:prstGeom prst="rect">
            <a:avLst/>
          </a:prstGeom>
        </p:spPr>
        <p:txBody>
          <a:bodyPr anchor="ctr"/>
          <a:lstStyle>
            <a:lvl1pPr marL="0" indent="0" algn="l" defTabSz="812821" rtl="0" eaLnBrk="1" latinLnBrk="0" hangingPunct="1">
              <a:spcBef>
                <a:spcPct val="20000"/>
              </a:spcBef>
              <a:buFontTx/>
              <a:buNone/>
              <a:defRPr sz="4267"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1pPr>
            <a:lvl2pPr marL="1320834" indent="-508012" algn="l" defTabSz="812821" rtl="0" eaLnBrk="1" latinLnBrk="0" hangingPunct="1">
              <a:spcBef>
                <a:spcPct val="20000"/>
              </a:spcBef>
              <a:buFont typeface="Arial"/>
              <a:buChar char="•"/>
              <a:defRPr sz="3556"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2pPr>
            <a:lvl3pPr marL="2032050" indent="-406410" algn="l" defTabSz="812821" rtl="0" eaLnBrk="1" latinLnBrk="0" hangingPunct="1">
              <a:spcBef>
                <a:spcPct val="20000"/>
              </a:spcBef>
              <a:buFont typeface="Arial"/>
              <a:buChar char="•"/>
              <a:defRPr sz="3200"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3pPr>
            <a:lvl4pPr marL="2844871"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4pPr>
            <a:lvl5pPr marL="3657692" indent="-406410" algn="l" defTabSz="812821" rtl="0" eaLnBrk="1" latinLnBrk="0" hangingPunct="1">
              <a:spcBef>
                <a:spcPct val="20000"/>
              </a:spcBef>
              <a:buFont typeface="Arial"/>
              <a:buChar char="»"/>
              <a:defRPr sz="2844" b="0" i="0" kern="1200">
                <a:solidFill>
                  <a:schemeClr val="tx1"/>
                </a:solidFill>
                <a:latin typeface="Amazon Ember" panose="02000000000000000000" pitchFamily="2" charset="0"/>
                <a:ea typeface="Amazon Ember" panose="02000000000000000000" pitchFamily="2" charset="0"/>
                <a:cs typeface="Amazon Ember" panose="02000000000000000000" pitchFamily="2" charset="0"/>
              </a:defRPr>
            </a:lvl5pPr>
            <a:lvl6pPr marL="4470513" indent="-406410" algn="l" defTabSz="812821" rtl="0" eaLnBrk="1" latinLnBrk="0" hangingPunct="1">
              <a:spcBef>
                <a:spcPct val="20000"/>
              </a:spcBef>
              <a:buFont typeface="Arial"/>
              <a:buChar char="•"/>
              <a:defRPr sz="3556" kern="1200">
                <a:solidFill>
                  <a:schemeClr val="tx1"/>
                </a:solidFill>
                <a:latin typeface="+mn-lt"/>
                <a:ea typeface="+mn-ea"/>
                <a:cs typeface="+mn-cs"/>
              </a:defRPr>
            </a:lvl6pPr>
            <a:lvl7pPr marL="5283332" indent="-406410" algn="l" defTabSz="812821" rtl="0" eaLnBrk="1" latinLnBrk="0" hangingPunct="1">
              <a:spcBef>
                <a:spcPct val="20000"/>
              </a:spcBef>
              <a:buFont typeface="Arial"/>
              <a:buChar char="•"/>
              <a:defRPr sz="3556" kern="1200">
                <a:solidFill>
                  <a:schemeClr val="tx1"/>
                </a:solidFill>
                <a:latin typeface="+mn-lt"/>
                <a:ea typeface="+mn-ea"/>
                <a:cs typeface="+mn-cs"/>
              </a:defRPr>
            </a:lvl7pPr>
            <a:lvl8pPr marL="6096153" indent="-406410" algn="l" defTabSz="812821" rtl="0" eaLnBrk="1" latinLnBrk="0" hangingPunct="1">
              <a:spcBef>
                <a:spcPct val="20000"/>
              </a:spcBef>
              <a:buFont typeface="Arial"/>
              <a:buChar char="•"/>
              <a:defRPr sz="3556" kern="1200">
                <a:solidFill>
                  <a:schemeClr val="tx1"/>
                </a:solidFill>
                <a:latin typeface="+mn-lt"/>
                <a:ea typeface="+mn-ea"/>
                <a:cs typeface="+mn-cs"/>
              </a:defRPr>
            </a:lvl8pPr>
            <a:lvl9pPr marL="6908972" indent="-406410" algn="l" defTabSz="812821" rtl="0" eaLnBrk="1" latinLnBrk="0" hangingPunct="1">
              <a:spcBef>
                <a:spcPct val="20000"/>
              </a:spcBef>
              <a:buFont typeface="Arial"/>
              <a:buChar char="•"/>
              <a:defRPr sz="3556" kern="1200">
                <a:solidFill>
                  <a:schemeClr val="tx1"/>
                </a:solidFill>
                <a:latin typeface="+mn-lt"/>
                <a:ea typeface="+mn-ea"/>
                <a:cs typeface="+mn-cs"/>
              </a:defRPr>
            </a:lvl9pPr>
          </a:lstStyle>
          <a:p>
            <a:pPr marL="594611" lvl="2" indent="-273200">
              <a:buSzPct val="100000"/>
              <a:defRPr sz="3400">
                <a:solidFill>
                  <a:srgbClr val="F8F8F8"/>
                </a:solidFill>
              </a:defRPr>
            </a:pPr>
            <a:r>
              <a:rPr lang="en-US" sz="1912" dirty="0">
                <a:solidFill>
                  <a:srgbClr val="F8F8F8"/>
                </a:solidFill>
              </a:rPr>
              <a:t>Local to instance</a:t>
            </a:r>
          </a:p>
          <a:p>
            <a:pPr marL="594611" lvl="2" indent="-273200">
              <a:buSzPct val="100000"/>
              <a:defRPr sz="3400">
                <a:solidFill>
                  <a:srgbClr val="F8F8F8"/>
                </a:solidFill>
              </a:defRPr>
            </a:pPr>
            <a:r>
              <a:rPr lang="en-US" sz="1912" dirty="0">
                <a:solidFill>
                  <a:srgbClr val="F8F8F8"/>
                </a:solidFill>
              </a:rPr>
              <a:t>Non-persistent data store</a:t>
            </a:r>
          </a:p>
          <a:p>
            <a:pPr marL="594611" lvl="2" indent="-273200">
              <a:buSzPct val="100000"/>
              <a:defRPr sz="3400">
                <a:solidFill>
                  <a:srgbClr val="F8F8F8"/>
                </a:solidFill>
              </a:defRPr>
            </a:pPr>
            <a:r>
              <a:rPr lang="en-US" sz="1912" dirty="0">
                <a:solidFill>
                  <a:srgbClr val="F8F8F8"/>
                </a:solidFill>
              </a:rPr>
              <a:t>Data not replicated (by default)</a:t>
            </a:r>
          </a:p>
          <a:p>
            <a:pPr marL="594611" lvl="2" indent="-273200">
              <a:buSzPct val="100000"/>
              <a:defRPr sz="3400">
                <a:solidFill>
                  <a:srgbClr val="F8F8F8"/>
                </a:solidFill>
              </a:defRPr>
            </a:pPr>
            <a:r>
              <a:rPr lang="en-US" sz="1912" dirty="0">
                <a:solidFill>
                  <a:srgbClr val="F8F8F8"/>
                </a:solidFill>
              </a:rPr>
              <a:t>No snapshot support</a:t>
            </a:r>
          </a:p>
          <a:p>
            <a:pPr marL="594611" lvl="2" indent="-273200">
              <a:buSzPct val="100000"/>
              <a:defRPr sz="3400">
                <a:solidFill>
                  <a:srgbClr val="F8F8F8"/>
                </a:solidFill>
              </a:defRPr>
            </a:pPr>
            <a:r>
              <a:rPr lang="en-US" sz="1912" dirty="0">
                <a:solidFill>
                  <a:srgbClr val="F8F8F8"/>
                </a:solidFill>
              </a:rPr>
              <a:t>SSD or HDD </a:t>
            </a:r>
          </a:p>
          <a:p>
            <a:pPr marL="594611" lvl="2" indent="-273200">
              <a:buSzPct val="100000"/>
              <a:defRPr sz="3400">
                <a:solidFill>
                  <a:srgbClr val="F8F8F8"/>
                </a:solidFill>
              </a:defRPr>
            </a:pPr>
            <a:r>
              <a:rPr lang="en-US" sz="1912" dirty="0">
                <a:solidFill>
                  <a:srgbClr val="F8F8F8"/>
                </a:solidFill>
              </a:rPr>
              <a:t>&gt;80,000 </a:t>
            </a:r>
            <a:r>
              <a:rPr lang="en-US" sz="1912" dirty="0" err="1">
                <a:solidFill>
                  <a:srgbClr val="F8F8F8"/>
                </a:solidFill>
              </a:rPr>
              <a:t>iops</a:t>
            </a:r>
            <a:endParaRPr lang="en-US" sz="1912" dirty="0">
              <a:solidFill>
                <a:srgbClr val="F8F8F8"/>
              </a:solidFill>
            </a:endParaRPr>
          </a:p>
          <a:p>
            <a:pPr marL="594611" lvl="2" indent="-273200">
              <a:buSzPct val="100000"/>
              <a:defRPr sz="3400">
                <a:solidFill>
                  <a:srgbClr val="F8F8F8"/>
                </a:solidFill>
              </a:defRPr>
            </a:pPr>
            <a:r>
              <a:rPr lang="en-US" sz="1912" dirty="0">
                <a:solidFill>
                  <a:srgbClr val="F8F8F8"/>
                </a:solidFill>
              </a:rPr>
              <a:t>&gt;1,750 MB/S</a:t>
            </a:r>
          </a:p>
          <a:p>
            <a:endParaRPr lang="en-US" sz="2400" dirty="0"/>
          </a:p>
        </p:txBody>
      </p:sp>
      <p:sp>
        <p:nvSpPr>
          <p:cNvPr id="5" name="Rectangle 15">
            <a:extLst>
              <a:ext uri="{FF2B5EF4-FFF2-40B4-BE49-F238E27FC236}">
                <a16:creationId xmlns:a16="http://schemas.microsoft.com/office/drawing/2014/main" id="{3910282C-0DF7-DF48-9CC3-D60090AA0030}"/>
              </a:ext>
            </a:extLst>
          </p:cNvPr>
          <p:cNvSpPr/>
          <p:nvPr/>
        </p:nvSpPr>
        <p:spPr>
          <a:xfrm>
            <a:off x="4081013" y="1454633"/>
            <a:ext cx="4571554" cy="386571"/>
          </a:xfrm>
          <a:prstGeom prst="rect">
            <a:avLst/>
          </a:prstGeom>
          <a:ln w="12700">
            <a:miter lim="400000"/>
          </a:ln>
          <a:extLst>
            <a:ext uri="{C572A759-6A51-4108-AA02-DFA0A04FC94B}">
              <ma14:wrappingTextBoxFlag xmlns="" xmlns:ma14="http://schemas.microsoft.com/office/mac/drawingml/2011/main" val="1"/>
            </a:ext>
          </a:extLst>
        </p:spPr>
        <p:txBody>
          <a:bodyPr lIns="45715" tIns="45715" rIns="45715" bIns="45715">
            <a:spAutoFit/>
          </a:bodyPr>
          <a:lstStyle/>
          <a:p>
            <a:pPr marL="594611" lvl="2" indent="-273200">
              <a:buSzPct val="100000"/>
              <a:buFont typeface="Arial"/>
              <a:buChar char="•"/>
              <a:defRPr sz="3400">
                <a:solidFill>
                  <a:srgbClr val="F8F8F8"/>
                </a:solidFill>
              </a:defRPr>
            </a:pPr>
            <a:endParaRPr sz="1912" dirty="0"/>
          </a:p>
        </p:txBody>
      </p:sp>
      <p:grpSp>
        <p:nvGrpSpPr>
          <p:cNvPr id="6" name="Group 5">
            <a:extLst>
              <a:ext uri="{FF2B5EF4-FFF2-40B4-BE49-F238E27FC236}">
                <a16:creationId xmlns:a16="http://schemas.microsoft.com/office/drawing/2014/main" id="{C09870CF-CCA8-5F41-8D5E-4B2BDA643692}"/>
              </a:ext>
            </a:extLst>
          </p:cNvPr>
          <p:cNvGrpSpPr/>
          <p:nvPr/>
        </p:nvGrpSpPr>
        <p:grpSpPr>
          <a:xfrm>
            <a:off x="1347336" y="1004813"/>
            <a:ext cx="2397005" cy="3188522"/>
            <a:chOff x="2342744" y="2393500"/>
            <a:chExt cx="4261758" cy="5669038"/>
          </a:xfrm>
        </p:grpSpPr>
        <p:grpSp>
          <p:nvGrpSpPr>
            <p:cNvPr id="8" name="Group 7">
              <a:extLst>
                <a:ext uri="{FF2B5EF4-FFF2-40B4-BE49-F238E27FC236}">
                  <a16:creationId xmlns:a16="http://schemas.microsoft.com/office/drawing/2014/main" id="{B7DF5003-A54C-7D48-AE73-A85B9234764F}"/>
                </a:ext>
              </a:extLst>
            </p:cNvPr>
            <p:cNvGrpSpPr/>
            <p:nvPr/>
          </p:nvGrpSpPr>
          <p:grpSpPr>
            <a:xfrm>
              <a:off x="2342744" y="2585820"/>
              <a:ext cx="3795317" cy="5476718"/>
              <a:chOff x="2342744" y="2585820"/>
              <a:chExt cx="3795317" cy="5476718"/>
            </a:xfrm>
          </p:grpSpPr>
          <p:sp>
            <p:nvSpPr>
              <p:cNvPr id="9" name="Rounded Rectangle 20">
                <a:extLst>
                  <a:ext uri="{FF2B5EF4-FFF2-40B4-BE49-F238E27FC236}">
                    <a16:creationId xmlns:a16="http://schemas.microsoft.com/office/drawing/2014/main" id="{AA46DAB7-0BD6-0C41-A78F-F8109C5515FC}"/>
                  </a:ext>
                </a:extLst>
              </p:cNvPr>
              <p:cNvSpPr/>
              <p:nvPr/>
            </p:nvSpPr>
            <p:spPr>
              <a:xfrm>
                <a:off x="2342744" y="2585820"/>
                <a:ext cx="3795317" cy="5006472"/>
              </a:xfrm>
              <a:prstGeom prst="roundRect">
                <a:avLst>
                  <a:gd name="adj" fmla="val 16667"/>
                </a:avLst>
              </a:prstGeom>
              <a:solidFill>
                <a:srgbClr val="EBEBEA">
                  <a:alpha val="49000"/>
                </a:srgbClr>
              </a:solidFill>
              <a:ln w="63500">
                <a:solidFill>
                  <a:srgbClr val="F8F8F8"/>
                </a:solidFill>
              </a:ln>
            </p:spPr>
            <p:txBody>
              <a:bodyPr lIns="45715" tIns="45715" rIns="45715" bIns="45715" anchor="ctr"/>
              <a:lstStyle/>
              <a:p>
                <a:pPr algn="ctr">
                  <a:defRPr>
                    <a:solidFill>
                      <a:srgbClr val="FFFFFF"/>
                    </a:solidFill>
                  </a:defRPr>
                </a:pPr>
                <a:endParaRPr sz="1012" dirty="0"/>
              </a:p>
            </p:txBody>
          </p:sp>
          <p:sp>
            <p:nvSpPr>
              <p:cNvPr id="10" name="TextBox 22">
                <a:extLst>
                  <a:ext uri="{FF2B5EF4-FFF2-40B4-BE49-F238E27FC236}">
                    <a16:creationId xmlns:a16="http://schemas.microsoft.com/office/drawing/2014/main" id="{C132B11E-0E03-2947-85F8-B480BC102462}"/>
                  </a:ext>
                </a:extLst>
              </p:cNvPr>
              <p:cNvSpPr/>
              <p:nvPr/>
            </p:nvSpPr>
            <p:spPr>
              <a:xfrm>
                <a:off x="2738671" y="2775792"/>
                <a:ext cx="2951082" cy="3078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2000" b="1">
                    <a:solidFill>
                      <a:srgbClr val="F8F8F8"/>
                    </a:solidFill>
                  </a:defRPr>
                </a:lvl1pPr>
              </a:lstStyle>
              <a:p>
                <a:r>
                  <a:rPr sz="1125" dirty="0">
                    <a:latin typeface="Amazon Ember"/>
                  </a:rPr>
                  <a:t>EC2 instances</a:t>
                </a:r>
              </a:p>
            </p:txBody>
          </p:sp>
          <p:pic>
            <p:nvPicPr>
              <p:cNvPr id="11" name="Picture 27" descr="Picture 27">
                <a:extLst>
                  <a:ext uri="{FF2B5EF4-FFF2-40B4-BE49-F238E27FC236}">
                    <a16:creationId xmlns:a16="http://schemas.microsoft.com/office/drawing/2014/main" id="{2F2D440E-B11B-E942-A7FE-B72669390645}"/>
                  </a:ext>
                </a:extLst>
              </p:cNvPr>
              <p:cNvPicPr>
                <a:picLocks noChangeAspect="1"/>
              </p:cNvPicPr>
              <p:nvPr/>
            </p:nvPicPr>
            <p:blipFill>
              <a:blip r:embed="rId3">
                <a:extLst/>
              </a:blip>
              <a:stretch>
                <a:fillRect/>
              </a:stretch>
            </p:blipFill>
            <p:spPr>
              <a:xfrm>
                <a:off x="3109073" y="2993934"/>
                <a:ext cx="2262648" cy="2262648"/>
              </a:xfrm>
              <a:prstGeom prst="rect">
                <a:avLst/>
              </a:prstGeom>
              <a:ln w="12700">
                <a:miter lim="400000"/>
              </a:ln>
            </p:spPr>
          </p:pic>
          <p:sp>
            <p:nvSpPr>
              <p:cNvPr id="12" name="TextBox 29">
                <a:extLst>
                  <a:ext uri="{FF2B5EF4-FFF2-40B4-BE49-F238E27FC236}">
                    <a16:creationId xmlns:a16="http://schemas.microsoft.com/office/drawing/2014/main" id="{79E41E73-434F-934A-8E52-8725535C97E2}"/>
                  </a:ext>
                </a:extLst>
              </p:cNvPr>
              <p:cNvSpPr/>
              <p:nvPr/>
            </p:nvSpPr>
            <p:spPr>
              <a:xfrm>
                <a:off x="2764858" y="7754732"/>
                <a:ext cx="2951082" cy="3078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2000" b="1">
                    <a:solidFill>
                      <a:srgbClr val="F8F8F8"/>
                    </a:solidFill>
                  </a:defRPr>
                </a:lvl1pPr>
              </a:lstStyle>
              <a:p>
                <a:r>
                  <a:rPr sz="1125" dirty="0">
                    <a:latin typeface="Amazon Ember"/>
                  </a:rPr>
                  <a:t>Physical Host</a:t>
                </a:r>
              </a:p>
            </p:txBody>
          </p:sp>
          <p:sp>
            <p:nvSpPr>
              <p:cNvPr id="13" name="TextBox 31">
                <a:extLst>
                  <a:ext uri="{FF2B5EF4-FFF2-40B4-BE49-F238E27FC236}">
                    <a16:creationId xmlns:a16="http://schemas.microsoft.com/office/drawing/2014/main" id="{C0CA4790-0271-9240-BFDF-2186449563A2}"/>
                  </a:ext>
                </a:extLst>
              </p:cNvPr>
              <p:cNvSpPr/>
              <p:nvPr/>
            </p:nvSpPr>
            <p:spPr>
              <a:xfrm>
                <a:off x="2904655" y="5395230"/>
                <a:ext cx="2951082" cy="307806"/>
              </a:xfrm>
              <a:prstGeom prst="rect">
                <a:avLst/>
              </a:prstGeom>
              <a:ln w="12700">
                <a:miter lim="400000"/>
              </a:ln>
              <a:extLst>
                <a:ext uri="{C572A759-6A51-4108-AA02-DFA0A04FC94B}">
                  <ma14:wrappingTextBoxFlag xmlns="" xmlns:ma14="http://schemas.microsoft.com/office/mac/drawingml/2011/main" val="1"/>
                </a:ext>
              </a:extLst>
            </p:spPr>
            <p:txBody>
              <a:bodyPr lIns="0" tIns="0" rIns="0" bIns="0">
                <a:spAutoFit/>
              </a:bodyPr>
              <a:lstStyle>
                <a:lvl1pPr algn="ctr">
                  <a:defRPr sz="2000" b="1">
                    <a:solidFill>
                      <a:srgbClr val="F8F8F8"/>
                    </a:solidFill>
                  </a:defRPr>
                </a:lvl1pPr>
              </a:lstStyle>
              <a:p>
                <a:r>
                  <a:rPr sz="1125" dirty="0">
                    <a:latin typeface="Amazon Ember"/>
                  </a:rPr>
                  <a:t>Instance Store</a:t>
                </a:r>
              </a:p>
            </p:txBody>
          </p:sp>
          <p:pic>
            <p:nvPicPr>
              <p:cNvPr id="14" name="Picture 32" descr="Picture 32">
                <a:extLst>
                  <a:ext uri="{FF2B5EF4-FFF2-40B4-BE49-F238E27FC236}">
                    <a16:creationId xmlns:a16="http://schemas.microsoft.com/office/drawing/2014/main" id="{68F5E1AC-6CB5-844A-B619-87E5787DF220}"/>
                  </a:ext>
                </a:extLst>
              </p:cNvPr>
              <p:cNvPicPr>
                <a:picLocks noChangeAspect="1"/>
              </p:cNvPicPr>
              <p:nvPr/>
            </p:nvPicPr>
            <p:blipFill>
              <a:blip r:embed="rId4">
                <a:extLst/>
              </a:blip>
              <a:stretch>
                <a:fillRect/>
              </a:stretch>
            </p:blipFill>
            <p:spPr>
              <a:xfrm>
                <a:off x="4455285" y="5857729"/>
                <a:ext cx="1650799" cy="1650799"/>
              </a:xfrm>
              <a:prstGeom prst="rect">
                <a:avLst/>
              </a:prstGeom>
              <a:ln w="12700">
                <a:miter lim="400000"/>
              </a:ln>
            </p:spPr>
          </p:pic>
          <p:pic>
            <p:nvPicPr>
              <p:cNvPr id="15" name="Picture 33" descr="Picture 33">
                <a:extLst>
                  <a:ext uri="{FF2B5EF4-FFF2-40B4-BE49-F238E27FC236}">
                    <a16:creationId xmlns:a16="http://schemas.microsoft.com/office/drawing/2014/main" id="{2A5FE6EB-22F0-2442-B83F-988D5665EAA5}"/>
                  </a:ext>
                </a:extLst>
              </p:cNvPr>
              <p:cNvPicPr>
                <a:picLocks noChangeAspect="1"/>
              </p:cNvPicPr>
              <p:nvPr/>
            </p:nvPicPr>
            <p:blipFill>
              <a:blip r:embed="rId5">
                <a:extLst/>
              </a:blip>
              <a:stretch>
                <a:fillRect/>
              </a:stretch>
            </p:blipFill>
            <p:spPr>
              <a:xfrm>
                <a:off x="2500464" y="5796513"/>
                <a:ext cx="1757112" cy="1757112"/>
              </a:xfrm>
              <a:prstGeom prst="rect">
                <a:avLst/>
              </a:prstGeom>
              <a:ln w="12700">
                <a:miter lim="400000"/>
              </a:ln>
            </p:spPr>
          </p:pic>
          <p:sp>
            <p:nvSpPr>
              <p:cNvPr id="16" name="TextBox 14">
                <a:extLst>
                  <a:ext uri="{FF2B5EF4-FFF2-40B4-BE49-F238E27FC236}">
                    <a16:creationId xmlns:a16="http://schemas.microsoft.com/office/drawing/2014/main" id="{45A24037-83D3-054F-953C-2D6593FAFF9E}"/>
                  </a:ext>
                </a:extLst>
              </p:cNvPr>
              <p:cNvSpPr/>
              <p:nvPr/>
            </p:nvSpPr>
            <p:spPr>
              <a:xfrm>
                <a:off x="3990049" y="6232795"/>
                <a:ext cx="780289" cy="471952"/>
              </a:xfrm>
              <a:prstGeom prst="rect">
                <a:avLst/>
              </a:prstGeom>
              <a:ln w="12700">
                <a:miter lim="400000"/>
              </a:ln>
              <a:extLst>
                <a:ext uri="{C572A759-6A51-4108-AA02-DFA0A04FC94B}">
                  <ma14:wrappingTextBoxFlag xmlns="" xmlns:ma14="http://schemas.microsoft.com/office/mac/drawingml/2011/main" val="1"/>
                </a:ext>
              </a:extLst>
            </p:spPr>
            <p:txBody>
              <a:bodyPr lIns="45715" tIns="45715" rIns="45715" bIns="45715">
                <a:spAutoFit/>
              </a:bodyPr>
              <a:lstStyle>
                <a:lvl1pPr>
                  <a:defRPr b="1">
                    <a:solidFill>
                      <a:srgbClr val="F8F8F8"/>
                    </a:solidFill>
                  </a:defRPr>
                </a:lvl1pPr>
              </a:lstStyle>
              <a:p>
                <a:r>
                  <a:rPr sz="1125">
                    <a:latin typeface="Amazon Ember"/>
                  </a:rPr>
                  <a:t>or</a:t>
                </a:r>
                <a:endParaRPr sz="1125" dirty="0">
                  <a:latin typeface="Amazon Ember" panose="02000000000000000000" pitchFamily="2" charset="0"/>
                </a:endParaRPr>
              </a:p>
            </p:txBody>
          </p:sp>
        </p:grpSp>
        <p:pic>
          <p:nvPicPr>
            <p:cNvPr id="7" name="Picture 21" descr="Picture 21">
              <a:extLst>
                <a:ext uri="{FF2B5EF4-FFF2-40B4-BE49-F238E27FC236}">
                  <a16:creationId xmlns:a16="http://schemas.microsoft.com/office/drawing/2014/main" id="{FF91B1BD-488E-D34C-AF27-1EB3C9ACEFAE}"/>
                </a:ext>
              </a:extLst>
            </p:cNvPr>
            <p:cNvPicPr>
              <a:picLocks noChangeAspect="1"/>
            </p:cNvPicPr>
            <p:nvPr/>
          </p:nvPicPr>
          <p:blipFill>
            <a:blip r:embed="rId6">
              <a:extLst/>
            </a:blip>
            <a:stretch>
              <a:fillRect/>
            </a:stretch>
          </p:blipFill>
          <p:spPr>
            <a:xfrm>
              <a:off x="5469141" y="2393500"/>
              <a:ext cx="1135361" cy="1135361"/>
            </a:xfrm>
            <a:prstGeom prst="rect">
              <a:avLst/>
            </a:prstGeom>
            <a:ln w="12700">
              <a:miter lim="400000"/>
            </a:ln>
          </p:spPr>
        </p:pic>
      </p:grpSp>
    </p:spTree>
    <p:extLst>
      <p:ext uri="{BB962C8B-B14F-4D97-AF65-F5344CB8AC3E}">
        <p14:creationId xmlns:p14="http://schemas.microsoft.com/office/powerpoint/2010/main" val="3647335208"/>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chemeClr val="accent1"/>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2</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Shared file system</a:t>
            </a:r>
          </a:p>
        </p:txBody>
      </p:sp>
    </p:spTree>
    <p:extLst>
      <p:ext uri="{BB962C8B-B14F-4D97-AF65-F5344CB8AC3E}">
        <p14:creationId xmlns:p14="http://schemas.microsoft.com/office/powerpoint/2010/main" val="132441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Elastic File System (EFS)</a:t>
            </a:r>
          </a:p>
        </p:txBody>
      </p:sp>
      <p:sp>
        <p:nvSpPr>
          <p:cNvPr id="5" name="Content Placeholder 4"/>
          <p:cNvSpPr>
            <a:spLocks noGrp="1"/>
          </p:cNvSpPr>
          <p:nvPr>
            <p:ph idx="1"/>
          </p:nvPr>
        </p:nvSpPr>
        <p:spPr/>
        <p:txBody>
          <a:bodyPr>
            <a:normAutofit fontScale="92500" lnSpcReduction="10000"/>
          </a:bodyPr>
          <a:lstStyle/>
          <a:p>
            <a:pPr marL="342900" indent="-342900">
              <a:spcBef>
                <a:spcPts val="576"/>
              </a:spcBef>
              <a:buFont typeface="Arial" charset="0"/>
              <a:buChar char="•"/>
            </a:pPr>
            <a:r>
              <a:rPr lang="en-US" dirty="0"/>
              <a:t>Fully managed file system for EC2 instances</a:t>
            </a:r>
          </a:p>
          <a:p>
            <a:pPr marL="342900" indent="-342900">
              <a:spcBef>
                <a:spcPts val="576"/>
              </a:spcBef>
              <a:buFont typeface="Arial" charset="0"/>
              <a:buChar char="•"/>
            </a:pPr>
            <a:r>
              <a:rPr lang="en-US" dirty="0"/>
              <a:t>Provides standard file system semantics</a:t>
            </a:r>
          </a:p>
          <a:p>
            <a:pPr marL="342900" indent="-342900">
              <a:spcBef>
                <a:spcPts val="576"/>
              </a:spcBef>
              <a:buFont typeface="Arial" charset="0"/>
              <a:buChar char="•"/>
            </a:pPr>
            <a:r>
              <a:rPr lang="en-US" dirty="0"/>
              <a:t>Works with standard operating system APIs</a:t>
            </a:r>
          </a:p>
          <a:p>
            <a:pPr marL="342900" indent="-342900">
              <a:spcBef>
                <a:spcPts val="576"/>
              </a:spcBef>
              <a:buFont typeface="Arial" charset="0"/>
              <a:buChar char="•"/>
            </a:pPr>
            <a:r>
              <a:rPr lang="en-US" dirty="0"/>
              <a:t>Sharable across thousands of instances</a:t>
            </a:r>
          </a:p>
          <a:p>
            <a:pPr marL="342900" indent="-342900">
              <a:spcBef>
                <a:spcPts val="576"/>
              </a:spcBef>
              <a:buFont typeface="Arial" charset="0"/>
              <a:buChar char="•"/>
            </a:pPr>
            <a:r>
              <a:rPr lang="en-US" dirty="0"/>
              <a:t>Elastically grows to petabyte scale</a:t>
            </a:r>
          </a:p>
          <a:p>
            <a:pPr marL="342900" indent="-342900">
              <a:spcBef>
                <a:spcPts val="576"/>
              </a:spcBef>
              <a:buFont typeface="Arial" charset="0"/>
              <a:buChar char="•"/>
            </a:pPr>
            <a:r>
              <a:rPr lang="en-US" dirty="0"/>
              <a:t>Delivers performance for a wide variety of workloads</a:t>
            </a:r>
          </a:p>
          <a:p>
            <a:pPr marL="342900" indent="-342900">
              <a:spcBef>
                <a:spcPts val="576"/>
              </a:spcBef>
              <a:buFont typeface="Arial" charset="0"/>
              <a:buChar char="•"/>
            </a:pPr>
            <a:r>
              <a:rPr lang="en-US" dirty="0"/>
              <a:t>Highly available and durable</a:t>
            </a:r>
          </a:p>
          <a:p>
            <a:pPr marL="342900" indent="-342900">
              <a:spcBef>
                <a:spcPts val="576"/>
              </a:spcBef>
              <a:buFont typeface="Arial" charset="0"/>
              <a:buChar char="•"/>
            </a:pPr>
            <a:r>
              <a:rPr lang="en-US" dirty="0"/>
              <a:t>NFS v4–based</a:t>
            </a:r>
          </a:p>
          <a:p>
            <a:pPr marL="342900" indent="-342900">
              <a:spcBef>
                <a:spcPts val="576"/>
              </a:spcBef>
              <a:buFont typeface="Arial" charset="0"/>
              <a:buChar char="•"/>
            </a:pPr>
            <a:r>
              <a:rPr lang="en-US" dirty="0"/>
              <a:t>Accessible from on-premise servers</a:t>
            </a:r>
            <a:endParaRPr lang="en-US" dirty="0">
              <a:solidFill>
                <a:srgbClr val="FF0000"/>
              </a:solidFill>
            </a:endParaRPr>
          </a:p>
          <a:p>
            <a:pPr marL="342900" indent="-342900">
              <a:buFont typeface="Arial" charset="0"/>
              <a:buChar char="•"/>
            </a:pPr>
            <a:endParaRPr lang="en-US" dirty="0"/>
          </a:p>
        </p:txBody>
      </p:sp>
      <p:pic>
        <p:nvPicPr>
          <p:cNvPr id="4" name="Picture 3">
            <a:extLst>
              <a:ext uri="{FF2B5EF4-FFF2-40B4-BE49-F238E27FC236}">
                <a16:creationId xmlns:a16="http://schemas.microsoft.com/office/drawing/2014/main" id="{473BC236-EA3D-7845-B5BE-C6949E3AB62E}"/>
              </a:ext>
            </a:extLst>
          </p:cNvPr>
          <p:cNvPicPr>
            <a:picLocks noChangeAspect="1"/>
          </p:cNvPicPr>
          <p:nvPr/>
        </p:nvPicPr>
        <p:blipFill>
          <a:blip r:embed="rId3"/>
          <a:stretch>
            <a:fillRect/>
          </a:stretch>
        </p:blipFill>
        <p:spPr>
          <a:xfrm>
            <a:off x="7272337" y="660677"/>
            <a:ext cx="1136691" cy="1136691"/>
          </a:xfrm>
          <a:prstGeom prst="rect">
            <a:avLst/>
          </a:prstGeom>
        </p:spPr>
      </p:pic>
    </p:spTree>
    <p:extLst>
      <p:ext uri="{BB962C8B-B14F-4D97-AF65-F5344CB8AC3E}">
        <p14:creationId xmlns:p14="http://schemas.microsoft.com/office/powerpoint/2010/main" val="1150358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171450"/>
            <a:ext cx="8222778" cy="857250"/>
          </a:xfrm>
        </p:spPr>
        <p:txBody>
          <a:bodyPr/>
          <a:lstStyle/>
          <a:p>
            <a:r>
              <a:rPr lang="en-US" b="1" dirty="0">
                <a:latin typeface="Amazon Ember" charset="0"/>
                <a:ea typeface="Amazon Ember" charset="0"/>
                <a:cs typeface="Amazon Ember" charset="0"/>
              </a:rPr>
              <a:t> Amazon EFS is Simple</a:t>
            </a:r>
          </a:p>
        </p:txBody>
      </p:sp>
      <p:sp>
        <p:nvSpPr>
          <p:cNvPr id="5" name="Content Placeholder 2"/>
          <p:cNvSpPr>
            <a:spLocks noGrp="1"/>
          </p:cNvSpPr>
          <p:nvPr>
            <p:ph idx="1"/>
          </p:nvPr>
        </p:nvSpPr>
        <p:spPr>
          <a:xfrm>
            <a:off x="3046541" y="1096146"/>
            <a:ext cx="6097459" cy="3107362"/>
          </a:xfrm>
        </p:spPr>
        <p:txBody>
          <a:bodyPr>
            <a:normAutofit fontScale="92500"/>
          </a:bodyPr>
          <a:lstStyle/>
          <a:p>
            <a:r>
              <a:rPr lang="en-US" sz="2200" dirty="0">
                <a:solidFill>
                  <a:srgbClr val="FCB64C"/>
                </a:solidFill>
                <a:latin typeface="Amazon Ember" charset="0"/>
                <a:ea typeface="Amazon Ember" charset="0"/>
                <a:cs typeface="Amazon Ember" charset="0"/>
              </a:rPr>
              <a:t>Fully managed</a:t>
            </a:r>
          </a:p>
          <a:p>
            <a:pPr marL="1085850" lvl="1" indent="-342900">
              <a:buFontTx/>
              <a:buChar char="-"/>
            </a:pPr>
            <a:r>
              <a:rPr lang="en-US" dirty="0">
                <a:latin typeface="Amazon Ember" charset="0"/>
                <a:ea typeface="Amazon Ember" charset="0"/>
                <a:cs typeface="Amazon Ember" charset="0"/>
              </a:rPr>
              <a:t>No hardware, network, file layer</a:t>
            </a:r>
          </a:p>
          <a:p>
            <a:pPr marL="1085850" lvl="1" indent="-342900">
              <a:buFontTx/>
              <a:buChar char="-"/>
            </a:pPr>
            <a:r>
              <a:rPr lang="en-US" dirty="0">
                <a:latin typeface="Amazon Ember" charset="0"/>
                <a:ea typeface="Amazon Ember" charset="0"/>
                <a:cs typeface="Amazon Ember" charset="0"/>
              </a:rPr>
              <a:t>Create a scalable file system in seconds!</a:t>
            </a:r>
          </a:p>
          <a:p>
            <a:pPr>
              <a:lnSpc>
                <a:spcPct val="130000"/>
              </a:lnSpc>
            </a:pPr>
            <a:r>
              <a:rPr lang="en-US" sz="2200" dirty="0">
                <a:solidFill>
                  <a:srgbClr val="FCB64C"/>
                </a:solidFill>
                <a:latin typeface="Amazon Ember" charset="0"/>
                <a:ea typeface="Amazon Ember" charset="0"/>
                <a:cs typeface="Amazon Ember" charset="0"/>
              </a:rPr>
              <a:t>Seamless integration with existing tools and apps</a:t>
            </a:r>
          </a:p>
          <a:p>
            <a:pPr marL="1085850" lvl="1" indent="-342900">
              <a:buFontTx/>
              <a:buChar char="-"/>
            </a:pPr>
            <a:r>
              <a:rPr lang="en-US" dirty="0">
                <a:latin typeface="Amazon Ember" charset="0"/>
                <a:ea typeface="Amazon Ember" charset="0"/>
                <a:cs typeface="Amazon Ember" charset="0"/>
              </a:rPr>
              <a:t>NFS v4.1—widespread, open</a:t>
            </a:r>
          </a:p>
          <a:p>
            <a:pPr marL="1085850" lvl="1" indent="-342900">
              <a:buFontTx/>
              <a:buChar char="-"/>
            </a:pPr>
            <a:r>
              <a:rPr lang="en-US" dirty="0">
                <a:latin typeface="Amazon Ember" charset="0"/>
                <a:ea typeface="Amazon Ember" charset="0"/>
                <a:cs typeface="Amazon Ember" charset="0"/>
              </a:rPr>
              <a:t>Standard file system access semantics</a:t>
            </a:r>
          </a:p>
          <a:p>
            <a:pPr marL="1085850" lvl="1" indent="-342900">
              <a:buFontTx/>
              <a:buChar char="-"/>
            </a:pPr>
            <a:r>
              <a:rPr lang="en-US" dirty="0">
                <a:latin typeface="Amazon Ember" charset="0"/>
                <a:ea typeface="Amazon Ember" charset="0"/>
                <a:cs typeface="Amazon Ember" charset="0"/>
              </a:rPr>
              <a:t>Works with standard OS file system APIs</a:t>
            </a:r>
          </a:p>
          <a:p>
            <a:pPr>
              <a:lnSpc>
                <a:spcPct val="130000"/>
              </a:lnSpc>
            </a:pPr>
            <a:r>
              <a:rPr lang="en-US" sz="2200" dirty="0">
                <a:solidFill>
                  <a:srgbClr val="FCB64C"/>
                </a:solidFill>
                <a:latin typeface="Amazon Ember" charset="0"/>
                <a:ea typeface="Amazon Ember" charset="0"/>
                <a:cs typeface="Amazon Ember" charset="0"/>
              </a:rPr>
              <a:t>Simple pricing = simple forecasting</a:t>
            </a:r>
          </a:p>
        </p:txBody>
      </p:sp>
      <p:sp>
        <p:nvSpPr>
          <p:cNvPr id="7" name="Oval 6"/>
          <p:cNvSpPr/>
          <p:nvPr/>
        </p:nvSpPr>
        <p:spPr>
          <a:xfrm>
            <a:off x="271721" y="246615"/>
            <a:ext cx="367108" cy="367108"/>
          </a:xfrm>
          <a:prstGeom prst="ellipse">
            <a:avLst/>
          </a:prstGeom>
          <a:solidFill>
            <a:schemeClr val="accent1"/>
          </a:solidFill>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600" b="1" dirty="0">
                <a:solidFill>
                  <a:srgbClr val="FFFFFF"/>
                </a:solidFill>
                <a:latin typeface="Amazon Ember" charset="0"/>
                <a:ea typeface="Amazon Ember" charset="0"/>
                <a:cs typeface="Amazon Ember" charset="0"/>
              </a:rPr>
              <a:t>1</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21" y="1379986"/>
            <a:ext cx="2539682" cy="2539682"/>
          </a:xfrm>
          <a:prstGeom prst="rect">
            <a:avLst/>
          </a:prstGeom>
        </p:spPr>
      </p:pic>
    </p:spTree>
    <p:extLst>
      <p:ext uri="{BB962C8B-B14F-4D97-AF65-F5344CB8AC3E}">
        <p14:creationId xmlns:p14="http://schemas.microsoft.com/office/powerpoint/2010/main" val="2121749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7273" y="175292"/>
            <a:ext cx="8222778" cy="857250"/>
          </a:xfrm>
        </p:spPr>
        <p:txBody>
          <a:bodyPr/>
          <a:lstStyle/>
          <a:p>
            <a:r>
              <a:rPr lang="en-US" b="1" dirty="0">
                <a:latin typeface="Amazon Ember" charset="0"/>
                <a:ea typeface="Amazon Ember" charset="0"/>
                <a:cs typeface="Amazon Ember" charset="0"/>
              </a:rPr>
              <a:t> Amazon EFS is Elastic</a:t>
            </a:r>
          </a:p>
        </p:txBody>
      </p:sp>
      <p:sp>
        <p:nvSpPr>
          <p:cNvPr id="3" name="Content Placeholder 2"/>
          <p:cNvSpPr>
            <a:spLocks noGrp="1"/>
          </p:cNvSpPr>
          <p:nvPr>
            <p:ph idx="1"/>
          </p:nvPr>
        </p:nvSpPr>
        <p:spPr>
          <a:xfrm>
            <a:off x="3225440" y="1388272"/>
            <a:ext cx="5814414" cy="2609436"/>
          </a:xfrm>
        </p:spPr>
        <p:txBody>
          <a:bodyPr>
            <a:normAutofit lnSpcReduction="10000"/>
          </a:bodyPr>
          <a:lstStyle/>
          <a:p>
            <a:pPr marL="342900" indent="-342900">
              <a:spcBef>
                <a:spcPts val="1200"/>
              </a:spcBef>
              <a:buFont typeface="Arial" charset="0"/>
              <a:buChar char="•"/>
            </a:pPr>
            <a:r>
              <a:rPr lang="en-US" sz="2200" dirty="0">
                <a:latin typeface="Amazon Ember" charset="0"/>
                <a:ea typeface="Amazon Ember" charset="0"/>
                <a:cs typeface="Amazon Ember" charset="0"/>
              </a:rPr>
              <a:t>File systems grow and shrink </a:t>
            </a:r>
            <a:r>
              <a:rPr lang="en-US" sz="2200" spc="30" dirty="0">
                <a:latin typeface="Amazon Ember" charset="0"/>
                <a:ea typeface="Amazon Ember" charset="0"/>
                <a:cs typeface="Amazon Ember" charset="0"/>
              </a:rPr>
              <a:t>automatically as you add and remove files</a:t>
            </a:r>
          </a:p>
          <a:p>
            <a:pPr marL="342900" indent="-342900">
              <a:spcBef>
                <a:spcPts val="1200"/>
              </a:spcBef>
              <a:buFont typeface="Arial" charset="0"/>
              <a:buChar char="•"/>
            </a:pPr>
            <a:r>
              <a:rPr lang="en-US" sz="2200" dirty="0">
                <a:latin typeface="Amazon Ember" charset="0"/>
                <a:ea typeface="Amazon Ember" charset="0"/>
                <a:cs typeface="Amazon Ember" charset="0"/>
              </a:rPr>
              <a:t>No need to provision storage capacity or performance</a:t>
            </a:r>
          </a:p>
          <a:p>
            <a:pPr marL="342900" indent="-342900">
              <a:spcBef>
                <a:spcPts val="1200"/>
              </a:spcBef>
              <a:buFont typeface="Arial" charset="0"/>
              <a:buChar char="•"/>
            </a:pPr>
            <a:r>
              <a:rPr lang="en-US" sz="2200" dirty="0">
                <a:latin typeface="Amazon Ember" charset="0"/>
                <a:ea typeface="Amazon Ember" charset="0"/>
                <a:cs typeface="Amazon Ember" charset="0"/>
              </a:rPr>
              <a:t>You pay only for the storage space you use, with no minimum fee</a:t>
            </a:r>
          </a:p>
        </p:txBody>
      </p:sp>
      <p:sp>
        <p:nvSpPr>
          <p:cNvPr id="7" name="Oval 6"/>
          <p:cNvSpPr/>
          <p:nvPr/>
        </p:nvSpPr>
        <p:spPr>
          <a:xfrm>
            <a:off x="271721" y="246615"/>
            <a:ext cx="367108" cy="367108"/>
          </a:xfrm>
          <a:prstGeom prst="ellipse">
            <a:avLst/>
          </a:prstGeom>
          <a:solidFill>
            <a:schemeClr val="accen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b="1" dirty="0">
                <a:solidFill>
                  <a:srgbClr val="FFFFFF"/>
                </a:solidFill>
                <a:latin typeface="Amazon Ember" charset="0"/>
                <a:ea typeface="Amazon Ember" charset="0"/>
                <a:cs typeface="Amazon Ember" charset="0"/>
              </a:rPr>
              <a:t>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21" y="1298972"/>
            <a:ext cx="2539682" cy="2539682"/>
          </a:xfrm>
          <a:prstGeom prst="rect">
            <a:avLst/>
          </a:prstGeom>
        </p:spPr>
      </p:pic>
    </p:spTree>
    <p:extLst>
      <p:ext uri="{BB962C8B-B14F-4D97-AF65-F5344CB8AC3E}">
        <p14:creationId xmlns:p14="http://schemas.microsoft.com/office/powerpoint/2010/main" val="794198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6306" y="1145324"/>
            <a:ext cx="5612227" cy="2927140"/>
          </a:xfrm>
        </p:spPr>
        <p:txBody>
          <a:bodyPr>
            <a:normAutofit/>
          </a:bodyPr>
          <a:lstStyle/>
          <a:p>
            <a:pPr marL="342900" indent="-342900">
              <a:spcBef>
                <a:spcPts val="1176"/>
              </a:spcBef>
              <a:buFont typeface="Arial" charset="0"/>
              <a:buChar char="•"/>
            </a:pPr>
            <a:r>
              <a:rPr lang="en-US" sz="2200" dirty="0"/>
              <a:t>File systems can grow to petabyte scale</a:t>
            </a:r>
          </a:p>
          <a:p>
            <a:pPr marL="342900" indent="-342900">
              <a:spcBef>
                <a:spcPts val="1176"/>
              </a:spcBef>
              <a:buFont typeface="Arial" charset="0"/>
              <a:buChar char="•"/>
            </a:pPr>
            <a:r>
              <a:rPr lang="en-US" sz="2200" dirty="0"/>
              <a:t>Throughput and IOPS scale automatically as file systems grow</a:t>
            </a:r>
          </a:p>
          <a:p>
            <a:pPr marL="342900" indent="-342900">
              <a:spcBef>
                <a:spcPts val="1176"/>
              </a:spcBef>
              <a:buFont typeface="Arial" charset="0"/>
              <a:buChar char="•"/>
            </a:pPr>
            <a:r>
              <a:rPr lang="en-US" sz="2200" dirty="0"/>
              <a:t>Consistent low latencies regardless of file system size</a:t>
            </a:r>
          </a:p>
          <a:p>
            <a:pPr marL="342900" indent="-342900">
              <a:spcBef>
                <a:spcPts val="1176"/>
              </a:spcBef>
              <a:buFont typeface="Arial" charset="0"/>
              <a:buChar char="•"/>
            </a:pPr>
            <a:r>
              <a:rPr lang="en-US" sz="2200" dirty="0"/>
              <a:t>Support for thousands of concurrent NFS connections</a:t>
            </a:r>
          </a:p>
        </p:txBody>
      </p:sp>
      <p:sp>
        <p:nvSpPr>
          <p:cNvPr id="5" name="Title 1"/>
          <p:cNvSpPr>
            <a:spLocks noGrp="1"/>
          </p:cNvSpPr>
          <p:nvPr>
            <p:ph type="title"/>
          </p:nvPr>
        </p:nvSpPr>
        <p:spPr>
          <a:xfrm>
            <a:off x="577273" y="171450"/>
            <a:ext cx="8222778" cy="857250"/>
          </a:xfrm>
        </p:spPr>
        <p:txBody>
          <a:bodyPr/>
          <a:lstStyle/>
          <a:p>
            <a:r>
              <a:rPr lang="en-US" b="1" dirty="0"/>
              <a:t> Amazon EFS is Scalable</a:t>
            </a:r>
          </a:p>
        </p:txBody>
      </p:sp>
      <p:sp>
        <p:nvSpPr>
          <p:cNvPr id="7" name="Oval 6"/>
          <p:cNvSpPr/>
          <p:nvPr/>
        </p:nvSpPr>
        <p:spPr>
          <a:xfrm>
            <a:off x="271721" y="246615"/>
            <a:ext cx="367108" cy="367108"/>
          </a:xfrm>
          <a:prstGeom prst="ellipse">
            <a:avLst/>
          </a:prstGeom>
          <a:solidFill>
            <a:schemeClr val="accent1"/>
          </a:solidFill>
          <a:ln/>
        </p:spPr>
        <p:style>
          <a:lnRef idx="3">
            <a:schemeClr val="lt1"/>
          </a:lnRef>
          <a:fillRef idx="1">
            <a:schemeClr val="accent4"/>
          </a:fillRef>
          <a:effectRef idx="1">
            <a:schemeClr val="accent4"/>
          </a:effectRef>
          <a:fontRef idx="minor">
            <a:schemeClr val="lt1"/>
          </a:fontRef>
        </p:style>
        <p:txBody>
          <a:bodyPr rtlCol="0" anchor="ctr"/>
          <a:lstStyle/>
          <a:p>
            <a:pPr algn="ctr"/>
            <a:r>
              <a:rPr lang="en-US" sz="1600" b="1" dirty="0">
                <a:solidFill>
                  <a:srgbClr val="FFFFFF"/>
                </a:solidFill>
              </a:rPr>
              <a:t>3</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21" y="1339053"/>
            <a:ext cx="2539682" cy="2539682"/>
          </a:xfrm>
          <a:prstGeom prst="rect">
            <a:avLst/>
          </a:prstGeom>
        </p:spPr>
      </p:pic>
    </p:spTree>
    <p:extLst>
      <p:ext uri="{BB962C8B-B14F-4D97-AF65-F5344CB8AC3E}">
        <p14:creationId xmlns:p14="http://schemas.microsoft.com/office/powerpoint/2010/main" val="197677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36306" y="1145324"/>
            <a:ext cx="5612227" cy="3449254"/>
          </a:xfrm>
        </p:spPr>
        <p:txBody>
          <a:bodyPr>
            <a:normAutofit/>
          </a:bodyPr>
          <a:lstStyle/>
          <a:p>
            <a:pPr marL="342900" indent="-342900">
              <a:spcBef>
                <a:spcPts val="1176"/>
              </a:spcBef>
              <a:buFont typeface="Arial" charset="0"/>
              <a:buChar char="•"/>
            </a:pPr>
            <a:r>
              <a:rPr lang="en-US" sz="2200" dirty="0"/>
              <a:t>Designed to sustain AZ offline conditions</a:t>
            </a:r>
          </a:p>
          <a:p>
            <a:pPr marL="342900" indent="-342900">
              <a:spcBef>
                <a:spcPts val="1176"/>
              </a:spcBef>
              <a:buFont typeface="Arial" charset="0"/>
              <a:buChar char="•"/>
            </a:pPr>
            <a:r>
              <a:rPr lang="en-US" sz="2200" dirty="0"/>
              <a:t>Resources aggregated across multiple AZ’s</a:t>
            </a:r>
          </a:p>
          <a:p>
            <a:pPr marL="342900" indent="-342900">
              <a:spcBef>
                <a:spcPts val="1176"/>
              </a:spcBef>
              <a:buFont typeface="Arial" charset="0"/>
              <a:buChar char="•"/>
            </a:pPr>
            <a:r>
              <a:rPr lang="en-US" sz="2200" dirty="0"/>
              <a:t>Superior to traditional NAS availability models</a:t>
            </a:r>
          </a:p>
          <a:p>
            <a:pPr marL="342900" indent="-342900">
              <a:spcBef>
                <a:spcPts val="1176"/>
              </a:spcBef>
              <a:buFont typeface="Arial" charset="0"/>
              <a:buChar char="•"/>
            </a:pPr>
            <a:r>
              <a:rPr lang="en-US" sz="2200" dirty="0"/>
              <a:t>Appropriate for Production / Tier 0 applications</a:t>
            </a:r>
          </a:p>
        </p:txBody>
      </p:sp>
      <p:sp>
        <p:nvSpPr>
          <p:cNvPr id="5" name="Title 1"/>
          <p:cNvSpPr>
            <a:spLocks noGrp="1"/>
          </p:cNvSpPr>
          <p:nvPr>
            <p:ph type="title"/>
          </p:nvPr>
        </p:nvSpPr>
        <p:spPr>
          <a:xfrm>
            <a:off x="271721" y="171450"/>
            <a:ext cx="8528330" cy="857250"/>
          </a:xfrm>
        </p:spPr>
        <p:txBody>
          <a:bodyPr/>
          <a:lstStyle/>
          <a:p>
            <a:r>
              <a:rPr lang="en-US" b="1" dirty="0"/>
              <a:t>Highly Durable and Highly Available</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721" y="1532782"/>
            <a:ext cx="2539682" cy="2539682"/>
          </a:xfrm>
          <a:prstGeom prst="rect">
            <a:avLst/>
          </a:prstGeom>
        </p:spPr>
      </p:pic>
    </p:spTree>
    <p:extLst>
      <p:ext uri="{BB962C8B-B14F-4D97-AF65-F5344CB8AC3E}">
        <p14:creationId xmlns:p14="http://schemas.microsoft.com/office/powerpoint/2010/main" val="1310387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chemeClr val="bg2"/>
                </a:solidFill>
                <a:latin typeface="Amazon Ember" charset="0"/>
                <a:ea typeface="Amazon Ember" charset="0"/>
                <a:cs typeface="Amazon Ember" charset="0"/>
              </a:rPr>
              <a:t>Introduction: Why choose AWS for storage</a:t>
            </a:r>
          </a:p>
        </p:txBody>
      </p:sp>
      <p:sp>
        <p:nvSpPr>
          <p:cNvPr id="5" name="Text Placeholder 4"/>
          <p:cNvSpPr>
            <a:spLocks noGrp="1"/>
          </p:cNvSpPr>
          <p:nvPr>
            <p:ph type="body" sz="half" idx="2"/>
          </p:nvPr>
        </p:nvSpPr>
        <p:spPr>
          <a:xfrm>
            <a:off x="336790" y="1051047"/>
            <a:ext cx="1748685" cy="700219"/>
          </a:xfrm>
        </p:spPr>
        <p:txBody>
          <a:bodyPr/>
          <a:lstStyle/>
          <a:p>
            <a:pPr algn="l">
              <a:spcBef>
                <a:spcPts val="600"/>
              </a:spcBef>
            </a:pPr>
            <a:r>
              <a:rPr lang="en-US" sz="2000" b="1" dirty="0">
                <a:solidFill>
                  <a:schemeClr val="accent1"/>
                </a:solidFill>
                <a:latin typeface="Amazon Ember" charset="0"/>
                <a:ea typeface="Amazon Ember" charset="0"/>
                <a:cs typeface="Amazon Ember" charset="0"/>
              </a:rPr>
              <a:t>Compelling Economics</a:t>
            </a:r>
            <a:endParaRPr lang="en-US" sz="2000" dirty="0">
              <a:solidFill>
                <a:schemeClr val="accent1"/>
              </a:solidFill>
              <a:latin typeface="Amazon Ember" charset="0"/>
              <a:ea typeface="Amazon Ember" charset="0"/>
              <a:cs typeface="Amazon Ember" charset="0"/>
            </a:endParaRPr>
          </a:p>
        </p:txBody>
      </p:sp>
      <p:sp>
        <p:nvSpPr>
          <p:cNvPr id="6" name="Text Placeholder 5"/>
          <p:cNvSpPr>
            <a:spLocks noGrp="1"/>
          </p:cNvSpPr>
          <p:nvPr>
            <p:ph type="body" sz="half" idx="11"/>
          </p:nvPr>
        </p:nvSpPr>
        <p:spPr>
          <a:xfrm>
            <a:off x="2553202" y="1351836"/>
            <a:ext cx="1801368" cy="399430"/>
          </a:xfrm>
        </p:spPr>
        <p:txBody>
          <a:bodyPr/>
          <a:lstStyle/>
          <a:p>
            <a:pPr algn="l">
              <a:spcBef>
                <a:spcPts val="600"/>
              </a:spcBef>
            </a:pPr>
            <a:r>
              <a:rPr lang="en-US" sz="2000" b="1" dirty="0">
                <a:solidFill>
                  <a:schemeClr val="accent1"/>
                </a:solidFill>
                <a:latin typeface="Amazon Ember" charset="0"/>
                <a:ea typeface="Amazon Ember" charset="0"/>
                <a:cs typeface="Amazon Ember" charset="0"/>
              </a:rPr>
              <a:t>Easy to Use</a:t>
            </a:r>
            <a:endParaRPr lang="en-US" sz="2000" dirty="0">
              <a:solidFill>
                <a:schemeClr val="accent1"/>
              </a:solidFill>
              <a:latin typeface="Amazon Ember" charset="0"/>
              <a:ea typeface="Amazon Ember" charset="0"/>
              <a:cs typeface="Amazon Ember" charset="0"/>
            </a:endParaRPr>
          </a:p>
        </p:txBody>
      </p:sp>
      <p:sp>
        <p:nvSpPr>
          <p:cNvPr id="7" name="Text Placeholder 6"/>
          <p:cNvSpPr>
            <a:spLocks noGrp="1"/>
          </p:cNvSpPr>
          <p:nvPr>
            <p:ph type="body" sz="half" idx="13"/>
          </p:nvPr>
        </p:nvSpPr>
        <p:spPr>
          <a:xfrm>
            <a:off x="4769615" y="1351836"/>
            <a:ext cx="1801368" cy="399430"/>
          </a:xfrm>
        </p:spPr>
        <p:txBody>
          <a:bodyPr/>
          <a:lstStyle/>
          <a:p>
            <a:pPr algn="l">
              <a:spcBef>
                <a:spcPts val="600"/>
              </a:spcBef>
            </a:pPr>
            <a:r>
              <a:rPr lang="en-US" sz="2000" b="1" dirty="0">
                <a:solidFill>
                  <a:schemeClr val="accent1"/>
                </a:solidFill>
                <a:latin typeface="Amazon Ember" charset="0"/>
                <a:ea typeface="Amazon Ember" charset="0"/>
                <a:cs typeface="Amazon Ember" charset="0"/>
              </a:rPr>
              <a:t>Reduce risk</a:t>
            </a:r>
          </a:p>
        </p:txBody>
      </p:sp>
      <p:sp>
        <p:nvSpPr>
          <p:cNvPr id="8" name="Text Placeholder 7"/>
          <p:cNvSpPr>
            <a:spLocks noGrp="1"/>
          </p:cNvSpPr>
          <p:nvPr>
            <p:ph type="body" sz="half" idx="15"/>
          </p:nvPr>
        </p:nvSpPr>
        <p:spPr>
          <a:xfrm>
            <a:off x="6986027" y="1051047"/>
            <a:ext cx="1801368" cy="700219"/>
          </a:xfrm>
        </p:spPr>
        <p:txBody>
          <a:bodyPr/>
          <a:lstStyle/>
          <a:p>
            <a:pPr algn="l">
              <a:spcBef>
                <a:spcPts val="600"/>
              </a:spcBef>
            </a:pPr>
            <a:r>
              <a:rPr lang="en-US" sz="2000" b="1" dirty="0">
                <a:solidFill>
                  <a:schemeClr val="accent1"/>
                </a:solidFill>
                <a:latin typeface="Amazon Ember" charset="0"/>
                <a:ea typeface="Amazon Ember" charset="0"/>
                <a:cs typeface="Amazon Ember" charset="0"/>
              </a:rPr>
              <a:t>Speed,   Agility, Scale</a:t>
            </a:r>
            <a:endParaRPr lang="en-US" sz="2000" dirty="0">
              <a:solidFill>
                <a:schemeClr val="accent1"/>
              </a:solidFill>
              <a:latin typeface="Amazon Ember" charset="0"/>
              <a:ea typeface="Amazon Ember" charset="0"/>
              <a:cs typeface="Amazon Ember" charset="0"/>
            </a:endParaRPr>
          </a:p>
        </p:txBody>
      </p:sp>
      <p:sp>
        <p:nvSpPr>
          <p:cNvPr id="11" name="Text Placeholder 4"/>
          <p:cNvSpPr txBox="1">
            <a:spLocks/>
          </p:cNvSpPr>
          <p:nvPr/>
        </p:nvSpPr>
        <p:spPr>
          <a:xfrm>
            <a:off x="336790" y="1859832"/>
            <a:ext cx="1748685" cy="2017008"/>
          </a:xfrm>
          <a:prstGeom prst="rect">
            <a:avLst/>
          </a:prstGeom>
        </p:spPr>
        <p:txBody>
          <a:bodyPr vert="horz" lIns="91438" tIns="45719" rIns="91438" bIns="45719" rtlCol="0">
            <a:noAutofit/>
          </a:bodyPr>
          <a:lstStyle>
            <a:lvl1pPr marL="0" indent="0" algn="ctr" defTabSz="457200" rtl="0" eaLnBrk="1" latinLnBrk="0" hangingPunct="1">
              <a:spcBef>
                <a:spcPct val="20000"/>
              </a:spcBef>
              <a:buFontTx/>
              <a:buNone/>
              <a:defRPr sz="1400" b="0" i="0" kern="1200">
                <a:solidFill>
                  <a:srgbClr val="4D4D4C"/>
                </a:solidFill>
                <a:latin typeface="Arial"/>
                <a:ea typeface="+mn-ea"/>
                <a:cs typeface="Arial"/>
              </a:defRPr>
            </a:lvl1pPr>
            <a:lvl2pPr marL="457200" indent="0" algn="l" defTabSz="457200" rtl="0" eaLnBrk="1" latinLnBrk="0" hangingPunct="1">
              <a:spcBef>
                <a:spcPct val="20000"/>
              </a:spcBef>
              <a:buFont typeface="Arial"/>
              <a:buNone/>
              <a:defRPr sz="1200" b="0" i="0" kern="1200">
                <a:solidFill>
                  <a:schemeClr val="accent6">
                    <a:lumMod val="50000"/>
                  </a:schemeClr>
                </a:solidFill>
                <a:latin typeface="Arial"/>
                <a:ea typeface="+mn-ea"/>
                <a:cs typeface="Arial"/>
              </a:defRPr>
            </a:lvl2pPr>
            <a:lvl3pPr marL="914400" indent="0" algn="l" defTabSz="457200" rtl="0" eaLnBrk="1" latinLnBrk="0" hangingPunct="1">
              <a:spcBef>
                <a:spcPct val="20000"/>
              </a:spcBef>
              <a:buFont typeface="Arial"/>
              <a:buNone/>
              <a:defRPr sz="1000" b="0" i="0" kern="1200">
                <a:solidFill>
                  <a:schemeClr val="accent6">
                    <a:lumMod val="50000"/>
                  </a:schemeClr>
                </a:solidFill>
                <a:latin typeface="Arial"/>
                <a:ea typeface="+mn-ea"/>
                <a:cs typeface="Arial"/>
              </a:defRPr>
            </a:lvl3pPr>
            <a:lvl4pPr marL="1371600" indent="0" algn="l" defTabSz="457200" rtl="0" eaLnBrk="1" latinLnBrk="0" hangingPunct="1">
              <a:spcBef>
                <a:spcPct val="20000"/>
              </a:spcBef>
              <a:buFont typeface="Arial"/>
              <a:buNone/>
              <a:defRPr sz="900" b="0" i="0" kern="1200">
                <a:solidFill>
                  <a:schemeClr val="accent6">
                    <a:lumMod val="50000"/>
                  </a:schemeClr>
                </a:solidFill>
                <a:latin typeface="Arial"/>
                <a:ea typeface="+mn-ea"/>
                <a:cs typeface="Arial"/>
              </a:defRPr>
            </a:lvl4pPr>
            <a:lvl5pPr marL="1828800" indent="0" algn="l" defTabSz="457200" rtl="0" eaLnBrk="1" latinLnBrk="0" hangingPunct="1">
              <a:spcBef>
                <a:spcPct val="20000"/>
              </a:spcBef>
              <a:buFont typeface="Arial"/>
              <a:buNone/>
              <a:defRPr sz="900" b="0" i="0" kern="1200">
                <a:solidFill>
                  <a:schemeClr val="accent6">
                    <a:lumMod val="50000"/>
                  </a:schemeClr>
                </a:solidFill>
                <a:latin typeface="Arial"/>
                <a:ea typeface="+mn-ea"/>
                <a:cs typeface="Arial"/>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lgn="l">
              <a:spcBef>
                <a:spcPts val="600"/>
              </a:spcBef>
            </a:pPr>
            <a:r>
              <a:rPr lang="en-US" dirty="0">
                <a:solidFill>
                  <a:schemeClr val="bg2"/>
                </a:solidFill>
                <a:latin typeface="Amazon Ember" charset="0"/>
                <a:ea typeface="Amazon Ember" charset="0"/>
                <a:cs typeface="Amazon Ember" charset="0"/>
              </a:rPr>
              <a:t>Pay as you go</a:t>
            </a:r>
            <a:br>
              <a:rPr lang="en-US" dirty="0">
                <a:solidFill>
                  <a:schemeClr val="bg2"/>
                </a:solidFill>
                <a:latin typeface="Amazon Ember" charset="0"/>
                <a:ea typeface="Amazon Ember" charset="0"/>
                <a:cs typeface="Amazon Ember" charset="0"/>
              </a:rPr>
            </a:br>
            <a:endParaRPr lang="en-US" dirty="0">
              <a:solidFill>
                <a:schemeClr val="bg2"/>
              </a:solidFill>
              <a:latin typeface="Amazon Ember" charset="0"/>
              <a:ea typeface="Amazon Ember" charset="0"/>
              <a:cs typeface="Amazon Ember" charset="0"/>
            </a:endParaRPr>
          </a:p>
          <a:p>
            <a:pPr algn="l">
              <a:spcBef>
                <a:spcPts val="600"/>
              </a:spcBef>
            </a:pPr>
            <a:r>
              <a:rPr lang="en-US" dirty="0">
                <a:solidFill>
                  <a:schemeClr val="bg2"/>
                </a:solidFill>
                <a:latin typeface="Amazon Ember" charset="0"/>
                <a:ea typeface="Amazon Ember" charset="0"/>
                <a:cs typeface="Amazon Ember" charset="0"/>
              </a:rPr>
              <a:t>No risky capacity planning</a:t>
            </a:r>
          </a:p>
          <a:p>
            <a:pPr algn="l">
              <a:spcBef>
                <a:spcPts val="1200"/>
              </a:spcBef>
            </a:pPr>
            <a:r>
              <a:rPr lang="en-US" dirty="0">
                <a:solidFill>
                  <a:schemeClr val="bg2"/>
                </a:solidFill>
                <a:latin typeface="Amazon Ember" charset="0"/>
                <a:ea typeface="Amazon Ember" charset="0"/>
                <a:cs typeface="Amazon Ember" charset="0"/>
              </a:rPr>
              <a:t>No need to provision </a:t>
            </a:r>
            <a:br>
              <a:rPr lang="en-US" dirty="0">
                <a:solidFill>
                  <a:schemeClr val="bg2"/>
                </a:solidFill>
                <a:latin typeface="Amazon Ember" charset="0"/>
                <a:ea typeface="Amazon Ember" charset="0"/>
                <a:cs typeface="Amazon Ember" charset="0"/>
              </a:rPr>
            </a:br>
            <a:r>
              <a:rPr lang="en-US" dirty="0">
                <a:solidFill>
                  <a:schemeClr val="bg2"/>
                </a:solidFill>
                <a:latin typeface="Amazon Ember" charset="0"/>
                <a:ea typeface="Amazon Ember" charset="0"/>
                <a:cs typeface="Amazon Ember" charset="0"/>
              </a:rPr>
              <a:t>for redundancy </a:t>
            </a:r>
            <a:br>
              <a:rPr lang="en-US" dirty="0">
                <a:solidFill>
                  <a:schemeClr val="bg2"/>
                </a:solidFill>
                <a:latin typeface="Amazon Ember" charset="0"/>
                <a:ea typeface="Amazon Ember" charset="0"/>
                <a:cs typeface="Amazon Ember" charset="0"/>
              </a:rPr>
            </a:br>
            <a:r>
              <a:rPr lang="en-US" dirty="0">
                <a:solidFill>
                  <a:schemeClr val="bg2"/>
                </a:solidFill>
                <a:latin typeface="Amazon Ember" charset="0"/>
                <a:ea typeface="Amazon Ember" charset="0"/>
                <a:cs typeface="Amazon Ember" charset="0"/>
              </a:rPr>
              <a:t>or overhead</a:t>
            </a:r>
          </a:p>
        </p:txBody>
      </p:sp>
      <p:sp>
        <p:nvSpPr>
          <p:cNvPr id="12" name="Text Placeholder 5"/>
          <p:cNvSpPr txBox="1">
            <a:spLocks/>
          </p:cNvSpPr>
          <p:nvPr/>
        </p:nvSpPr>
        <p:spPr>
          <a:xfrm>
            <a:off x="2553202" y="1859833"/>
            <a:ext cx="1801368" cy="1021063"/>
          </a:xfrm>
          <a:prstGeom prst="rect">
            <a:avLst/>
          </a:prstGeom>
        </p:spPr>
        <p:txBody>
          <a:bodyPr vert="horz" lIns="91438" tIns="45719" rIns="91438" bIns="45719" rtlCol="0">
            <a:noAutofit/>
          </a:bodyPr>
          <a:lstStyle>
            <a:lvl1pPr marL="0" indent="0" algn="ctr" defTabSz="457200" rtl="0" eaLnBrk="1" latinLnBrk="0" hangingPunct="1">
              <a:spcBef>
                <a:spcPct val="20000"/>
              </a:spcBef>
              <a:buFontTx/>
              <a:buNone/>
              <a:defRPr sz="1400" b="0" i="0" kern="1200">
                <a:solidFill>
                  <a:srgbClr val="4D4D4C"/>
                </a:solidFill>
                <a:latin typeface="Arial"/>
                <a:ea typeface="+mn-ea"/>
                <a:cs typeface="Arial"/>
              </a:defRPr>
            </a:lvl1pPr>
            <a:lvl2pPr marL="457200" indent="0" algn="l" defTabSz="457200" rtl="0" eaLnBrk="1" latinLnBrk="0" hangingPunct="1">
              <a:spcBef>
                <a:spcPct val="20000"/>
              </a:spcBef>
              <a:buFont typeface="Arial"/>
              <a:buNone/>
              <a:defRPr sz="1200" b="0" i="0" kern="1200">
                <a:solidFill>
                  <a:schemeClr val="accent6">
                    <a:lumMod val="50000"/>
                  </a:schemeClr>
                </a:solidFill>
                <a:latin typeface="Arial"/>
                <a:ea typeface="+mn-ea"/>
                <a:cs typeface="Arial"/>
              </a:defRPr>
            </a:lvl2pPr>
            <a:lvl3pPr marL="914400" indent="0" algn="l" defTabSz="457200" rtl="0" eaLnBrk="1" latinLnBrk="0" hangingPunct="1">
              <a:spcBef>
                <a:spcPct val="20000"/>
              </a:spcBef>
              <a:buFont typeface="Arial"/>
              <a:buNone/>
              <a:defRPr sz="1000" b="0" i="0" kern="1200">
                <a:solidFill>
                  <a:schemeClr val="accent6">
                    <a:lumMod val="50000"/>
                  </a:schemeClr>
                </a:solidFill>
                <a:latin typeface="Arial"/>
                <a:ea typeface="+mn-ea"/>
                <a:cs typeface="Arial"/>
              </a:defRPr>
            </a:lvl3pPr>
            <a:lvl4pPr marL="1371600" indent="0" algn="l" defTabSz="457200" rtl="0" eaLnBrk="1" latinLnBrk="0" hangingPunct="1">
              <a:spcBef>
                <a:spcPct val="20000"/>
              </a:spcBef>
              <a:buFont typeface="Arial"/>
              <a:buNone/>
              <a:defRPr sz="900" b="0" i="0" kern="1200">
                <a:solidFill>
                  <a:schemeClr val="accent6">
                    <a:lumMod val="50000"/>
                  </a:schemeClr>
                </a:solidFill>
                <a:latin typeface="Arial"/>
                <a:ea typeface="+mn-ea"/>
                <a:cs typeface="Arial"/>
              </a:defRPr>
            </a:lvl4pPr>
            <a:lvl5pPr marL="1828800" indent="0" algn="l" defTabSz="457200" rtl="0" eaLnBrk="1" latinLnBrk="0" hangingPunct="1">
              <a:spcBef>
                <a:spcPct val="20000"/>
              </a:spcBef>
              <a:buFont typeface="Arial"/>
              <a:buNone/>
              <a:defRPr sz="900" b="0" i="0" kern="1200">
                <a:solidFill>
                  <a:schemeClr val="accent6">
                    <a:lumMod val="50000"/>
                  </a:schemeClr>
                </a:solidFill>
                <a:latin typeface="Arial"/>
                <a:ea typeface="+mn-ea"/>
                <a:cs typeface="Arial"/>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lgn="l">
              <a:spcBef>
                <a:spcPts val="600"/>
              </a:spcBef>
            </a:pPr>
            <a:r>
              <a:rPr lang="en-US" dirty="0">
                <a:solidFill>
                  <a:schemeClr val="bg2"/>
                </a:solidFill>
                <a:latin typeface="Amazon Ember" charset="0"/>
                <a:ea typeface="Amazon Ember" charset="0"/>
                <a:cs typeface="Amazon Ember" charset="0"/>
              </a:rPr>
              <a:t>Self service administration</a:t>
            </a:r>
          </a:p>
          <a:p>
            <a:pPr algn="l">
              <a:spcBef>
                <a:spcPts val="1200"/>
              </a:spcBef>
            </a:pPr>
            <a:r>
              <a:rPr lang="en-US" dirty="0">
                <a:solidFill>
                  <a:schemeClr val="bg2"/>
                </a:solidFill>
                <a:latin typeface="Amazon Ember" charset="0"/>
                <a:ea typeface="Amazon Ember" charset="0"/>
                <a:cs typeface="Amazon Ember" charset="0"/>
              </a:rPr>
              <a:t>SDKs for simple integration</a:t>
            </a:r>
          </a:p>
          <a:p>
            <a:pPr algn="l">
              <a:spcBef>
                <a:spcPts val="1200"/>
              </a:spcBef>
            </a:pPr>
            <a:r>
              <a:rPr lang="en-US" dirty="0">
                <a:solidFill>
                  <a:schemeClr val="bg2"/>
                </a:solidFill>
                <a:latin typeface="Amazon Ember" charset="0"/>
                <a:ea typeface="Amazon Ember" charset="0"/>
                <a:cs typeface="Amazon Ember" charset="0"/>
              </a:rPr>
              <a:t>No Commitment</a:t>
            </a:r>
          </a:p>
        </p:txBody>
      </p:sp>
      <p:sp>
        <p:nvSpPr>
          <p:cNvPr id="13" name="Text Placeholder 6"/>
          <p:cNvSpPr txBox="1">
            <a:spLocks/>
          </p:cNvSpPr>
          <p:nvPr/>
        </p:nvSpPr>
        <p:spPr>
          <a:xfrm>
            <a:off x="4769615" y="1859832"/>
            <a:ext cx="1801368" cy="980956"/>
          </a:xfrm>
          <a:prstGeom prst="rect">
            <a:avLst/>
          </a:prstGeom>
        </p:spPr>
        <p:txBody>
          <a:bodyPr vert="horz" lIns="91438" tIns="45719" rIns="91438" bIns="45719" rtlCol="0">
            <a:noAutofit/>
          </a:bodyPr>
          <a:lstStyle>
            <a:lvl1pPr marL="0" indent="0" algn="ctr" defTabSz="457200" rtl="0" eaLnBrk="1" latinLnBrk="0" hangingPunct="1">
              <a:spcBef>
                <a:spcPct val="20000"/>
              </a:spcBef>
              <a:buFontTx/>
              <a:buNone/>
              <a:defRPr sz="1400" b="0" i="0" kern="1200">
                <a:solidFill>
                  <a:srgbClr val="4D4D4C"/>
                </a:solidFill>
                <a:latin typeface="Arial"/>
                <a:ea typeface="+mn-ea"/>
                <a:cs typeface="Arial"/>
              </a:defRPr>
            </a:lvl1pPr>
            <a:lvl2pPr marL="457200" indent="0" algn="l" defTabSz="457200" rtl="0" eaLnBrk="1" latinLnBrk="0" hangingPunct="1">
              <a:spcBef>
                <a:spcPct val="20000"/>
              </a:spcBef>
              <a:buFont typeface="Arial"/>
              <a:buNone/>
              <a:defRPr sz="1200" b="0" i="0" kern="1200">
                <a:solidFill>
                  <a:schemeClr val="accent6">
                    <a:lumMod val="50000"/>
                  </a:schemeClr>
                </a:solidFill>
                <a:latin typeface="Arial"/>
                <a:ea typeface="+mn-ea"/>
                <a:cs typeface="Arial"/>
              </a:defRPr>
            </a:lvl2pPr>
            <a:lvl3pPr marL="914400" indent="0" algn="l" defTabSz="457200" rtl="0" eaLnBrk="1" latinLnBrk="0" hangingPunct="1">
              <a:spcBef>
                <a:spcPct val="20000"/>
              </a:spcBef>
              <a:buFont typeface="Arial"/>
              <a:buNone/>
              <a:defRPr sz="1000" b="0" i="0" kern="1200">
                <a:solidFill>
                  <a:schemeClr val="accent6">
                    <a:lumMod val="50000"/>
                  </a:schemeClr>
                </a:solidFill>
                <a:latin typeface="Arial"/>
                <a:ea typeface="+mn-ea"/>
                <a:cs typeface="Arial"/>
              </a:defRPr>
            </a:lvl3pPr>
            <a:lvl4pPr marL="1371600" indent="0" algn="l" defTabSz="457200" rtl="0" eaLnBrk="1" latinLnBrk="0" hangingPunct="1">
              <a:spcBef>
                <a:spcPct val="20000"/>
              </a:spcBef>
              <a:buFont typeface="Arial"/>
              <a:buNone/>
              <a:defRPr sz="900" b="0" i="0" kern="1200">
                <a:solidFill>
                  <a:schemeClr val="accent6">
                    <a:lumMod val="50000"/>
                  </a:schemeClr>
                </a:solidFill>
                <a:latin typeface="Arial"/>
                <a:ea typeface="+mn-ea"/>
                <a:cs typeface="Arial"/>
              </a:defRPr>
            </a:lvl4pPr>
            <a:lvl5pPr marL="1828800" indent="0" algn="l" defTabSz="457200" rtl="0" eaLnBrk="1" latinLnBrk="0" hangingPunct="1">
              <a:spcBef>
                <a:spcPct val="20000"/>
              </a:spcBef>
              <a:buFont typeface="Arial"/>
              <a:buNone/>
              <a:defRPr sz="900" b="0" i="0" kern="1200">
                <a:solidFill>
                  <a:schemeClr val="accent6">
                    <a:lumMod val="50000"/>
                  </a:schemeClr>
                </a:solidFill>
                <a:latin typeface="Arial"/>
                <a:ea typeface="+mn-ea"/>
                <a:cs typeface="Arial"/>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lgn="l">
              <a:spcBef>
                <a:spcPts val="600"/>
              </a:spcBef>
            </a:pPr>
            <a:r>
              <a:rPr lang="en-US" dirty="0">
                <a:solidFill>
                  <a:schemeClr val="bg2"/>
                </a:solidFill>
                <a:latin typeface="Amazon Ember" charset="0"/>
                <a:ea typeface="Amazon Ember" charset="0"/>
                <a:cs typeface="Amazon Ember" charset="0"/>
              </a:rPr>
              <a:t>Durable and Secure</a:t>
            </a:r>
          </a:p>
          <a:p>
            <a:pPr algn="l">
              <a:spcBef>
                <a:spcPts val="1200"/>
              </a:spcBef>
            </a:pPr>
            <a:r>
              <a:rPr lang="en-US" dirty="0">
                <a:solidFill>
                  <a:schemeClr val="bg2"/>
                </a:solidFill>
                <a:latin typeface="Amazon Ember" charset="0"/>
                <a:ea typeface="Amazon Ember" charset="0"/>
                <a:cs typeface="Amazon Ember" charset="0"/>
              </a:rPr>
              <a:t>Avoid risks of physical media handling</a:t>
            </a:r>
          </a:p>
        </p:txBody>
      </p:sp>
      <p:sp>
        <p:nvSpPr>
          <p:cNvPr id="14" name="Text Placeholder 7"/>
          <p:cNvSpPr txBox="1">
            <a:spLocks/>
          </p:cNvSpPr>
          <p:nvPr/>
        </p:nvSpPr>
        <p:spPr>
          <a:xfrm>
            <a:off x="6986027" y="1859833"/>
            <a:ext cx="1801368" cy="1021061"/>
          </a:xfrm>
          <a:prstGeom prst="rect">
            <a:avLst/>
          </a:prstGeom>
        </p:spPr>
        <p:txBody>
          <a:bodyPr vert="horz" lIns="91438" tIns="45719" rIns="91438" bIns="45719" rtlCol="0">
            <a:noAutofit/>
          </a:bodyPr>
          <a:lstStyle>
            <a:lvl1pPr marL="0" indent="0" algn="ctr" defTabSz="457200" rtl="0" eaLnBrk="1" latinLnBrk="0" hangingPunct="1">
              <a:spcBef>
                <a:spcPct val="20000"/>
              </a:spcBef>
              <a:buFontTx/>
              <a:buNone/>
              <a:defRPr sz="1400" b="0" i="0" kern="1200">
                <a:solidFill>
                  <a:srgbClr val="4D4D4C"/>
                </a:solidFill>
                <a:latin typeface="Arial"/>
                <a:ea typeface="+mn-ea"/>
                <a:cs typeface="Arial"/>
              </a:defRPr>
            </a:lvl1pPr>
            <a:lvl2pPr marL="457200" indent="0" algn="l" defTabSz="457200" rtl="0" eaLnBrk="1" latinLnBrk="0" hangingPunct="1">
              <a:spcBef>
                <a:spcPct val="20000"/>
              </a:spcBef>
              <a:buFont typeface="Arial"/>
              <a:buNone/>
              <a:defRPr sz="1200" b="0" i="0" kern="1200">
                <a:solidFill>
                  <a:schemeClr val="accent6">
                    <a:lumMod val="50000"/>
                  </a:schemeClr>
                </a:solidFill>
                <a:latin typeface="Arial"/>
                <a:ea typeface="+mn-ea"/>
                <a:cs typeface="Arial"/>
              </a:defRPr>
            </a:lvl2pPr>
            <a:lvl3pPr marL="914400" indent="0" algn="l" defTabSz="457200" rtl="0" eaLnBrk="1" latinLnBrk="0" hangingPunct="1">
              <a:spcBef>
                <a:spcPct val="20000"/>
              </a:spcBef>
              <a:buFont typeface="Arial"/>
              <a:buNone/>
              <a:defRPr sz="1000" b="0" i="0" kern="1200">
                <a:solidFill>
                  <a:schemeClr val="accent6">
                    <a:lumMod val="50000"/>
                  </a:schemeClr>
                </a:solidFill>
                <a:latin typeface="Arial"/>
                <a:ea typeface="+mn-ea"/>
                <a:cs typeface="Arial"/>
              </a:defRPr>
            </a:lvl3pPr>
            <a:lvl4pPr marL="1371600" indent="0" algn="l" defTabSz="457200" rtl="0" eaLnBrk="1" latinLnBrk="0" hangingPunct="1">
              <a:spcBef>
                <a:spcPct val="20000"/>
              </a:spcBef>
              <a:buFont typeface="Arial"/>
              <a:buNone/>
              <a:defRPr sz="900" b="0" i="0" kern="1200">
                <a:solidFill>
                  <a:schemeClr val="accent6">
                    <a:lumMod val="50000"/>
                  </a:schemeClr>
                </a:solidFill>
                <a:latin typeface="Arial"/>
                <a:ea typeface="+mn-ea"/>
                <a:cs typeface="Arial"/>
              </a:defRPr>
            </a:lvl4pPr>
            <a:lvl5pPr marL="1828800" indent="0" algn="l" defTabSz="457200" rtl="0" eaLnBrk="1" latinLnBrk="0" hangingPunct="1">
              <a:spcBef>
                <a:spcPct val="20000"/>
              </a:spcBef>
              <a:buFont typeface="Arial"/>
              <a:buNone/>
              <a:defRPr sz="900" b="0" i="0" kern="1200">
                <a:solidFill>
                  <a:schemeClr val="accent6">
                    <a:lumMod val="50000"/>
                  </a:schemeClr>
                </a:solidFill>
                <a:latin typeface="Arial"/>
                <a:ea typeface="+mn-ea"/>
                <a:cs typeface="Arial"/>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pPr algn="l">
              <a:spcBef>
                <a:spcPts val="600"/>
              </a:spcBef>
            </a:pPr>
            <a:r>
              <a:rPr lang="en-US" dirty="0">
                <a:solidFill>
                  <a:schemeClr val="bg2"/>
                </a:solidFill>
                <a:latin typeface="Amazon Ember" charset="0"/>
                <a:ea typeface="Amazon Ember" charset="0"/>
                <a:cs typeface="Amazon Ember" charset="0"/>
              </a:rPr>
              <a:t>Reduce time to market</a:t>
            </a:r>
          </a:p>
          <a:p>
            <a:pPr algn="l">
              <a:spcBef>
                <a:spcPts val="1200"/>
              </a:spcBef>
            </a:pPr>
            <a:r>
              <a:rPr lang="en-US" dirty="0">
                <a:solidFill>
                  <a:schemeClr val="bg2"/>
                </a:solidFill>
                <a:latin typeface="Amazon Ember" charset="0"/>
                <a:ea typeface="Amazon Ember" charset="0"/>
                <a:cs typeface="Amazon Ember" charset="0"/>
              </a:rPr>
              <a:t>Focus on your business, not your infrastructure</a:t>
            </a:r>
          </a:p>
        </p:txBody>
      </p:sp>
      <p:cxnSp>
        <p:nvCxnSpPr>
          <p:cNvPr id="15" name="Straight Connector 14">
            <a:extLst>
              <a:ext uri="{FF2B5EF4-FFF2-40B4-BE49-F238E27FC236}">
                <a16:creationId xmlns:a16="http://schemas.microsoft.com/office/drawing/2014/main" id="{AA7EF7F8-47B9-734E-8342-5C7C0DFF41ED}"/>
              </a:ext>
            </a:extLst>
          </p:cNvPr>
          <p:cNvCxnSpPr>
            <a:cxnSpLocks/>
          </p:cNvCxnSpPr>
          <p:nvPr/>
        </p:nvCxnSpPr>
        <p:spPr>
          <a:xfrm>
            <a:off x="2289257" y="1266080"/>
            <a:ext cx="7479" cy="2959067"/>
          </a:xfrm>
          <a:prstGeom prst="line">
            <a:avLst/>
          </a:prstGeom>
          <a:ln w="190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A159836-5F1B-9147-A519-F7D61B17209F}"/>
              </a:ext>
            </a:extLst>
          </p:cNvPr>
          <p:cNvCxnSpPr>
            <a:cxnSpLocks/>
          </p:cNvCxnSpPr>
          <p:nvPr/>
        </p:nvCxnSpPr>
        <p:spPr>
          <a:xfrm>
            <a:off x="4439441" y="1266079"/>
            <a:ext cx="7479" cy="2959067"/>
          </a:xfrm>
          <a:prstGeom prst="line">
            <a:avLst/>
          </a:prstGeom>
          <a:ln w="1905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5C57638-1BBA-8342-A151-0BEF776CFE8C}"/>
              </a:ext>
            </a:extLst>
          </p:cNvPr>
          <p:cNvCxnSpPr>
            <a:cxnSpLocks/>
          </p:cNvCxnSpPr>
          <p:nvPr/>
        </p:nvCxnSpPr>
        <p:spPr>
          <a:xfrm>
            <a:off x="6815899" y="1266079"/>
            <a:ext cx="7479" cy="2959067"/>
          </a:xfrm>
          <a:prstGeom prst="line">
            <a:avLst/>
          </a:prstGeom>
          <a:ln w="1905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369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par>
                                <p:cTn id="11" presetID="22" presetClass="entr" presetSubtype="1"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up)">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p:cNvSpPr>
            <a:spLocks noChangeAspect="1"/>
          </p:cNvSpPr>
          <p:nvPr/>
        </p:nvSpPr>
        <p:spPr>
          <a:xfrm>
            <a:off x="1505946" y="1068221"/>
            <a:ext cx="638059" cy="3662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itle 15"/>
          <p:cNvSpPr>
            <a:spLocks noGrp="1"/>
          </p:cNvSpPr>
          <p:nvPr>
            <p:ph type="title"/>
          </p:nvPr>
        </p:nvSpPr>
        <p:spPr/>
        <p:txBody>
          <a:bodyPr/>
          <a:lstStyle/>
          <a:p>
            <a:r>
              <a:rPr lang="en-US" b="1" dirty="0"/>
              <a:t>Example use cases</a:t>
            </a:r>
          </a:p>
        </p:txBody>
      </p:sp>
      <p:sp>
        <p:nvSpPr>
          <p:cNvPr id="3" name="Content Placeholder 2"/>
          <p:cNvSpPr>
            <a:spLocks noGrp="1"/>
          </p:cNvSpPr>
          <p:nvPr>
            <p:ph idx="1"/>
          </p:nvPr>
        </p:nvSpPr>
        <p:spPr/>
        <p:txBody>
          <a:bodyPr>
            <a:normAutofit lnSpcReduction="10000"/>
          </a:bodyPr>
          <a:lstStyle/>
          <a:p>
            <a:pPr algn="ctr">
              <a:lnSpc>
                <a:spcPct val="150000"/>
              </a:lnSpc>
            </a:pPr>
            <a:r>
              <a:rPr lang="en-US" sz="2800" dirty="0"/>
              <a:t>Big Data Analytics</a:t>
            </a:r>
          </a:p>
          <a:p>
            <a:pPr algn="ctr">
              <a:lnSpc>
                <a:spcPct val="150000"/>
              </a:lnSpc>
            </a:pPr>
            <a:r>
              <a:rPr lang="en-US" sz="2800" dirty="0"/>
              <a:t>Media Workflow Processing</a:t>
            </a:r>
          </a:p>
          <a:p>
            <a:pPr algn="ctr">
              <a:lnSpc>
                <a:spcPct val="150000"/>
              </a:lnSpc>
            </a:pPr>
            <a:r>
              <a:rPr lang="en-US" sz="2800" dirty="0"/>
              <a:t>Web Serving</a:t>
            </a:r>
          </a:p>
          <a:p>
            <a:pPr algn="ctr">
              <a:lnSpc>
                <a:spcPct val="150000"/>
              </a:lnSpc>
            </a:pPr>
            <a:r>
              <a:rPr lang="en-US" sz="2800" dirty="0"/>
              <a:t>Content Management</a:t>
            </a:r>
          </a:p>
          <a:p>
            <a:pPr algn="ctr">
              <a:lnSpc>
                <a:spcPct val="150000"/>
              </a:lnSpc>
            </a:pPr>
            <a:r>
              <a:rPr lang="en-US" sz="2800" dirty="0"/>
              <a:t>Home Directories</a:t>
            </a:r>
          </a:p>
        </p:txBody>
      </p:sp>
    </p:spTree>
    <p:extLst>
      <p:ext uri="{BB962C8B-B14F-4D97-AF65-F5344CB8AC3E}">
        <p14:creationId xmlns:p14="http://schemas.microsoft.com/office/powerpoint/2010/main" val="974453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latin typeface="Amazon Ember" charset="0"/>
                <a:ea typeface="Amazon Ember" charset="0"/>
                <a:cs typeface="Amazon Ember" charset="0"/>
              </a:rPr>
              <a:t>EFS – Mounting</a:t>
            </a:r>
          </a:p>
        </p:txBody>
      </p:sp>
      <p:sp>
        <p:nvSpPr>
          <p:cNvPr id="112" name="Flowchart: Magnetic Disk 111"/>
          <p:cNvSpPr/>
          <p:nvPr/>
        </p:nvSpPr>
        <p:spPr bwMode="auto">
          <a:xfrm>
            <a:off x="3899139" y="750103"/>
            <a:ext cx="784860" cy="605790"/>
          </a:xfrm>
          <a:prstGeom prst="flowChartMagneticDisk">
            <a:avLst/>
          </a:prstGeom>
          <a:solidFill>
            <a:schemeClr val="accent2">
              <a:lumMod val="40000"/>
              <a:lumOff val="60000"/>
            </a:schemeClr>
          </a:solidFill>
          <a:ln w="28575">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00"/>
                </a:solidFill>
                <a:effectLst/>
                <a:latin typeface="Amazon Ember" charset="0"/>
                <a:ea typeface="Amazon Ember" charset="0"/>
                <a:cs typeface="Amazon Ember" charset="0"/>
                <a:sym typeface="Times New Roman" pitchFamily="18" charset="0"/>
              </a:rPr>
              <a:t>EFS</a:t>
            </a:r>
          </a:p>
        </p:txBody>
      </p:sp>
      <p:sp>
        <p:nvSpPr>
          <p:cNvPr id="44" name="Rectangle 43"/>
          <p:cNvSpPr/>
          <p:nvPr/>
        </p:nvSpPr>
        <p:spPr bwMode="auto">
          <a:xfrm>
            <a:off x="2940924" y="2018833"/>
            <a:ext cx="784860" cy="502920"/>
          </a:xfrm>
          <a:prstGeom prst="rect">
            <a:avLst/>
          </a:prstGeom>
          <a:solidFill>
            <a:srgbClr val="4F81BD"/>
          </a:solidFill>
          <a:ln w="28575">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cxnSp>
        <p:nvCxnSpPr>
          <p:cNvPr id="73" name="Elbow Connector 72"/>
          <p:cNvCxnSpPr>
            <a:stCxn id="112" idx="3"/>
            <a:endCxn id="44" idx="0"/>
          </p:cNvCxnSpPr>
          <p:nvPr/>
        </p:nvCxnSpPr>
        <p:spPr>
          <a:xfrm rot="5400000">
            <a:off x="3480992" y="1208256"/>
            <a:ext cx="662940" cy="958215"/>
          </a:xfrm>
          <a:prstGeom prst="bentConnector3">
            <a:avLst>
              <a:gd name="adj1" fmla="val 50000"/>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2" name="Rectangle 31"/>
          <p:cNvSpPr/>
          <p:nvPr/>
        </p:nvSpPr>
        <p:spPr bwMode="auto">
          <a:xfrm>
            <a:off x="1982709" y="2013436"/>
            <a:ext cx="784860" cy="502920"/>
          </a:xfrm>
          <a:prstGeom prst="rect">
            <a:avLst/>
          </a:prstGeom>
          <a:solidFill>
            <a:srgbClr val="4F81BD"/>
          </a:solidFill>
          <a:ln w="28575">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cxnSp>
        <p:nvCxnSpPr>
          <p:cNvPr id="33" name="Elbow Connector 32"/>
          <p:cNvCxnSpPr>
            <a:stCxn id="112" idx="3"/>
            <a:endCxn id="32" idx="0"/>
          </p:cNvCxnSpPr>
          <p:nvPr/>
        </p:nvCxnSpPr>
        <p:spPr>
          <a:xfrm rot="5400000">
            <a:off x="3004583" y="726449"/>
            <a:ext cx="657543" cy="1916430"/>
          </a:xfrm>
          <a:prstGeom prst="bentConnector3">
            <a:avLst>
              <a:gd name="adj1" fmla="val 50000"/>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37" name="Rectangle 36"/>
          <p:cNvSpPr/>
          <p:nvPr/>
        </p:nvSpPr>
        <p:spPr bwMode="auto">
          <a:xfrm>
            <a:off x="4857354" y="2013436"/>
            <a:ext cx="784860" cy="502920"/>
          </a:xfrm>
          <a:prstGeom prst="rect">
            <a:avLst/>
          </a:prstGeom>
          <a:solidFill>
            <a:srgbClr val="4F81BD"/>
          </a:solidFill>
          <a:ln w="28575">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sp>
        <p:nvSpPr>
          <p:cNvPr id="38" name="Rectangle 37"/>
          <p:cNvSpPr/>
          <p:nvPr/>
        </p:nvSpPr>
        <p:spPr bwMode="auto">
          <a:xfrm>
            <a:off x="5815568" y="2013436"/>
            <a:ext cx="784860" cy="502920"/>
          </a:xfrm>
          <a:prstGeom prst="rect">
            <a:avLst/>
          </a:prstGeom>
          <a:solidFill>
            <a:srgbClr val="4F81BD"/>
          </a:solidFill>
          <a:ln w="28575">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sp>
        <p:nvSpPr>
          <p:cNvPr id="40" name="Rectangle 39"/>
          <p:cNvSpPr/>
          <p:nvPr/>
        </p:nvSpPr>
        <p:spPr bwMode="auto">
          <a:xfrm>
            <a:off x="3899139" y="2029312"/>
            <a:ext cx="784860" cy="502920"/>
          </a:xfrm>
          <a:prstGeom prst="rect">
            <a:avLst/>
          </a:prstGeom>
          <a:solidFill>
            <a:srgbClr val="4F81BD"/>
          </a:solidFill>
          <a:ln w="28575">
            <a:solidFill>
              <a:schemeClr val="accent2">
                <a:lumMod val="75000"/>
              </a:schemeClr>
            </a:solidFill>
            <a:headEnd type="none" w="med" len="med"/>
            <a:tailEnd type="none" w="med" len="med"/>
          </a:ln>
          <a:effectLst>
            <a:outerShdw blurRad="292100" dist="139700" dir="2700000" algn="tl" rotWithShape="0">
              <a:prstClr val="black">
                <a:alpha val="40000"/>
              </a:prstClr>
            </a:outerShdw>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cxnSp>
        <p:nvCxnSpPr>
          <p:cNvPr id="41" name="Elbow Connector 40"/>
          <p:cNvCxnSpPr>
            <a:stCxn id="112" idx="3"/>
            <a:endCxn id="40" idx="0"/>
          </p:cNvCxnSpPr>
          <p:nvPr/>
        </p:nvCxnSpPr>
        <p:spPr>
          <a:xfrm rot="5400000">
            <a:off x="3954860" y="1692602"/>
            <a:ext cx="673419" cy="12700"/>
          </a:xfrm>
          <a:prstGeom prst="bentConnector3">
            <a:avLst>
              <a:gd name="adj1" fmla="val 50000"/>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2" name="Elbow Connector 41"/>
          <p:cNvCxnSpPr>
            <a:stCxn id="112" idx="3"/>
            <a:endCxn id="37" idx="0"/>
          </p:cNvCxnSpPr>
          <p:nvPr/>
        </p:nvCxnSpPr>
        <p:spPr>
          <a:xfrm rot="16200000" flipH="1">
            <a:off x="4441905" y="1205556"/>
            <a:ext cx="657543" cy="958215"/>
          </a:xfrm>
          <a:prstGeom prst="bentConnector3">
            <a:avLst>
              <a:gd name="adj1" fmla="val 50000"/>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51" name="Elbow Connector 50"/>
          <p:cNvCxnSpPr>
            <a:stCxn id="112" idx="3"/>
            <a:endCxn id="38" idx="0"/>
          </p:cNvCxnSpPr>
          <p:nvPr/>
        </p:nvCxnSpPr>
        <p:spPr>
          <a:xfrm rot="16200000" flipH="1">
            <a:off x="4921012" y="726449"/>
            <a:ext cx="657543" cy="1916429"/>
          </a:xfrm>
          <a:prstGeom prst="bentConnector3">
            <a:avLst>
              <a:gd name="adj1" fmla="val 50000"/>
            </a:avLst>
          </a:prstGeom>
          <a:ln>
            <a:solidFill>
              <a:schemeClr val="accent2">
                <a:lumMod val="75000"/>
              </a:schemeClr>
            </a:solidFill>
            <a:headEnd type="arrow"/>
            <a:tailEnd type="arrow"/>
          </a:ln>
        </p:spPr>
        <p:style>
          <a:lnRef idx="2">
            <a:schemeClr val="accent1"/>
          </a:lnRef>
          <a:fillRef idx="0">
            <a:schemeClr val="accent1"/>
          </a:fillRef>
          <a:effectRef idx="1">
            <a:schemeClr val="accent1"/>
          </a:effectRef>
          <a:fontRef idx="minor">
            <a:schemeClr val="tx1"/>
          </a:fontRef>
        </p:style>
      </p:cxnSp>
      <p:sp>
        <p:nvSpPr>
          <p:cNvPr id="26" name="Rectangle 1"/>
          <p:cNvSpPr>
            <a:spLocks noChangeArrowheads="1"/>
          </p:cNvSpPr>
          <p:nvPr/>
        </p:nvSpPr>
        <p:spPr bwMode="auto">
          <a:xfrm>
            <a:off x="1819077" y="2861149"/>
            <a:ext cx="5896174" cy="1415772"/>
          </a:xfrm>
          <a:prstGeom prst="rect">
            <a:avLst/>
          </a:prstGeom>
          <a:solidFill>
            <a:srgbClr val="F0F0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u="none" strike="noStrike" cap="none" normalizeH="0" baseline="0" dirty="0">
                <a:ln>
                  <a:noFill/>
                </a:ln>
                <a:effectLst/>
                <a:latin typeface="Amazon Ember" charset="0"/>
                <a:ea typeface="Amazon Ember" charset="0"/>
                <a:cs typeface="Amazon Ember" charset="0"/>
              </a:rPr>
              <a:t>EFS DNS</a:t>
            </a:r>
            <a:r>
              <a:rPr kumimoji="0" lang="en-US" altLang="en-US" sz="2400" u="none" strike="noStrike" cap="none" normalizeH="0" dirty="0">
                <a:ln>
                  <a:noFill/>
                </a:ln>
                <a:effectLst/>
                <a:latin typeface="Amazon Ember" charset="0"/>
                <a:ea typeface="Amazon Ember" charset="0"/>
                <a:cs typeface="Amazon Ember" charset="0"/>
              </a:rPr>
              <a:t> Name</a:t>
            </a:r>
            <a:endParaRPr kumimoji="0" lang="en-US" altLang="en-US" sz="1200" u="none" strike="noStrike" cap="none" normalizeH="0" baseline="0" dirty="0">
              <a:ln>
                <a:noFill/>
              </a:ln>
              <a:effectLst/>
              <a:latin typeface="Amazon Ember" charset="0"/>
              <a:ea typeface="Amazon Ember" charset="0"/>
              <a:cs typeface="Amazon Ember"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1" u="none" strike="noStrike" cap="none" normalizeH="0" baseline="0" dirty="0">
                <a:ln>
                  <a:noFill/>
                </a:ln>
                <a:effectLst/>
                <a:latin typeface="Amazon Ember" charset="0"/>
                <a:ea typeface="Amazon Ember" charset="0"/>
                <a:cs typeface="Amazon Ember" charset="0"/>
              </a:rPr>
              <a:t>availability-zone</a:t>
            </a:r>
            <a:r>
              <a:rPr kumimoji="0" lang="en-US" altLang="en-US" sz="1200" b="0" i="0" u="none" strike="noStrike" cap="none" normalizeH="0" baseline="0" dirty="0">
                <a:ln>
                  <a:noFill/>
                </a:ln>
                <a:effectLst/>
                <a:latin typeface="Amazon Ember" charset="0"/>
                <a:ea typeface="Amazon Ember" charset="0"/>
                <a:cs typeface="Amazon Ember" charset="0"/>
              </a:rPr>
              <a:t>.</a:t>
            </a:r>
            <a:r>
              <a:rPr kumimoji="0" lang="en-US" altLang="en-US" sz="1200" b="0" i="1" u="none" strike="noStrike" cap="none" normalizeH="0" baseline="0" dirty="0">
                <a:ln>
                  <a:noFill/>
                </a:ln>
                <a:effectLst/>
                <a:latin typeface="Amazon Ember" charset="0"/>
                <a:ea typeface="Amazon Ember" charset="0"/>
                <a:cs typeface="Amazon Ember" charset="0"/>
              </a:rPr>
              <a:t>file-system-id</a:t>
            </a:r>
            <a:r>
              <a:rPr kumimoji="0" lang="en-US" altLang="en-US" sz="1200" b="0" i="0" u="none" strike="noStrike" cap="none" normalizeH="0" baseline="0" dirty="0">
                <a:ln>
                  <a:noFill/>
                </a:ln>
                <a:effectLst/>
                <a:latin typeface="Amazon Ember" charset="0"/>
                <a:ea typeface="Amazon Ember" charset="0"/>
                <a:cs typeface="Amazon Ember" charset="0"/>
              </a:rPr>
              <a:t>.efs.</a:t>
            </a:r>
            <a:r>
              <a:rPr kumimoji="0" lang="en-US" altLang="en-US" sz="1200" b="0" i="1" u="none" strike="noStrike" cap="none" normalizeH="0" baseline="0" dirty="0">
                <a:ln>
                  <a:noFill/>
                </a:ln>
                <a:effectLst/>
                <a:latin typeface="Amazon Ember" charset="0"/>
                <a:ea typeface="Amazon Ember" charset="0"/>
                <a:cs typeface="Amazon Ember" charset="0"/>
              </a:rPr>
              <a:t>aws-region</a:t>
            </a:r>
            <a:r>
              <a:rPr kumimoji="0" lang="en-US" altLang="en-US" sz="1200" b="0" i="0" u="none" strike="noStrike" cap="none" normalizeH="0" baseline="0" dirty="0">
                <a:ln>
                  <a:noFill/>
                </a:ln>
                <a:effectLst/>
                <a:latin typeface="Amazon Ember" charset="0"/>
                <a:ea typeface="Amazon Ember" charset="0"/>
                <a:cs typeface="Amazon Ember" charset="0"/>
              </a:rPr>
              <a:t>.</a:t>
            </a:r>
            <a:r>
              <a:rPr kumimoji="0" lang="en-US" altLang="en-US" sz="1200" b="0" i="0" u="none" strike="noStrike" cap="none" normalizeH="0" baseline="0" dirty="0">
                <a:ln>
                  <a:noFill/>
                </a:ln>
                <a:solidFill>
                  <a:srgbClr val="444444"/>
                </a:solidFill>
                <a:effectLst/>
                <a:latin typeface="Amazon Ember" charset="0"/>
                <a:ea typeface="Amazon Ember" charset="0"/>
                <a:cs typeface="Amazon Ember" charset="0"/>
              </a:rPr>
              <a:t>amazonaws.com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444444"/>
              </a:solidFill>
              <a:latin typeface="Amazon Ember" charset="0"/>
              <a:ea typeface="Amazon Ember" charset="0"/>
              <a:cs typeface="Amazon Ember" charset="0"/>
            </a:endParaRPr>
          </a:p>
          <a:p>
            <a:pPr defTabSz="914400" eaLnBrk="0" fontAlgn="base" hangingPunct="0">
              <a:spcBef>
                <a:spcPct val="0"/>
              </a:spcBef>
              <a:spcAft>
                <a:spcPct val="0"/>
              </a:spcAft>
            </a:pPr>
            <a:r>
              <a:rPr lang="en-US" altLang="en-US" sz="2400" dirty="0">
                <a:latin typeface="Amazon Ember" charset="0"/>
                <a:ea typeface="Amazon Ember" charset="0"/>
                <a:cs typeface="Amazon Ember" charset="0"/>
              </a:rPr>
              <a:t>Mount on machine</a:t>
            </a:r>
            <a:endParaRPr lang="en-US" altLang="en-US" sz="1200" dirty="0">
              <a:solidFill>
                <a:srgbClr val="444444"/>
              </a:solidFill>
              <a:latin typeface="Amazon Ember" charset="0"/>
              <a:ea typeface="Amazon Ember" charset="0"/>
              <a:cs typeface="Amazon Ember"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err="1">
                <a:solidFill>
                  <a:srgbClr val="444444"/>
                </a:solidFill>
                <a:latin typeface="Amazon Ember" charset="0"/>
                <a:ea typeface="Amazon Ember" charset="0"/>
                <a:cs typeface="Amazon Ember" charset="0"/>
              </a:rPr>
              <a:t>sudo</a:t>
            </a:r>
            <a:r>
              <a:rPr lang="en-US" altLang="en-US" sz="1200" dirty="0">
                <a:solidFill>
                  <a:srgbClr val="444444"/>
                </a:solidFill>
                <a:latin typeface="Amazon Ember" charset="0"/>
                <a:ea typeface="Amazon Ember" charset="0"/>
                <a:cs typeface="Amazon Ember" charset="0"/>
              </a:rPr>
              <a:t> mount -t nfs4 mount-target-DNS:/ ~/</a:t>
            </a:r>
            <a:r>
              <a:rPr lang="en-US" altLang="en-US" sz="1200" dirty="0" err="1">
                <a:solidFill>
                  <a:srgbClr val="444444"/>
                </a:solidFill>
                <a:latin typeface="Amazon Ember" charset="0"/>
                <a:ea typeface="Amazon Ember" charset="0"/>
                <a:cs typeface="Amazon Ember" charset="0"/>
              </a:rPr>
              <a:t>efs</a:t>
            </a:r>
            <a:r>
              <a:rPr lang="en-US" altLang="en-US" sz="1200" dirty="0">
                <a:solidFill>
                  <a:srgbClr val="444444"/>
                </a:solidFill>
                <a:latin typeface="Amazon Ember" charset="0"/>
                <a:ea typeface="Amazon Ember" charset="0"/>
                <a:cs typeface="Amazon Ember" charset="0"/>
              </a:rPr>
              <a:t>-mount-point</a:t>
            </a:r>
            <a:endParaRPr kumimoji="0" lang="en-US" altLang="en-US" sz="2800" b="0" i="0" u="none" strike="noStrike" cap="none" normalizeH="0" baseline="0" dirty="0">
              <a:ln>
                <a:noFill/>
              </a:ln>
              <a:solidFill>
                <a:schemeClr val="tx1"/>
              </a:solidFill>
              <a:effectLst/>
              <a:latin typeface="Amazon Ember" charset="0"/>
              <a:ea typeface="Amazon Ember" charset="0"/>
              <a:cs typeface="Amazon Ember" charset="0"/>
            </a:endParaRPr>
          </a:p>
        </p:txBody>
      </p:sp>
      <p:sp>
        <p:nvSpPr>
          <p:cNvPr id="63" name="Rectangle 62"/>
          <p:cNvSpPr/>
          <p:nvPr/>
        </p:nvSpPr>
        <p:spPr bwMode="auto">
          <a:xfrm>
            <a:off x="6778465" y="2013435"/>
            <a:ext cx="784860" cy="502920"/>
          </a:xfrm>
          <a:prstGeom prst="rect">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chemeClr val="bg1"/>
                </a:solidFill>
                <a:effectLst/>
                <a:latin typeface="Amazon Ember" charset="0"/>
                <a:ea typeface="Amazon Ember" charset="0"/>
                <a:cs typeface="Amazon Ember" charset="0"/>
                <a:sym typeface="Times New Roman" pitchFamily="18" charset="0"/>
              </a:rPr>
              <a:t>EC2</a:t>
            </a:r>
          </a:p>
        </p:txBody>
      </p:sp>
      <p:cxnSp>
        <p:nvCxnSpPr>
          <p:cNvPr id="64" name="Elbow Connector 63"/>
          <p:cNvCxnSpPr>
            <a:stCxn id="112" idx="3"/>
            <a:endCxn id="63" idx="0"/>
          </p:cNvCxnSpPr>
          <p:nvPr/>
        </p:nvCxnSpPr>
        <p:spPr>
          <a:xfrm rot="16200000" flipH="1">
            <a:off x="5402461" y="245001"/>
            <a:ext cx="657542" cy="2879326"/>
          </a:xfrm>
          <a:prstGeom prst="bentConnector3">
            <a:avLst>
              <a:gd name="adj1" fmla="val 50000"/>
            </a:avLst>
          </a:prstGeom>
          <a:ln>
            <a:solidFill>
              <a:schemeClr val="accent1"/>
            </a:solidFill>
            <a:headEnd type="arrow"/>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37237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6">
                                            <p:txEl>
                                              <p:pRg st="1" end="1"/>
                                            </p:txEl>
                                          </p:spTgt>
                                        </p:tgtEl>
                                        <p:attrNameLst>
                                          <p:attrName>style.visibility</p:attrName>
                                        </p:attrNameLst>
                                      </p:cBhvr>
                                      <p:to>
                                        <p:strVal val="visible"/>
                                      </p:to>
                                    </p:set>
                                    <p:animEffect transition="in" filter="fade">
                                      <p:cBhvr>
                                        <p:cTn id="7" dur="1250"/>
                                        <p:tgtEl>
                                          <p:spTgt spid="26">
                                            <p:txEl>
                                              <p:pRg st="1" end="1"/>
                                            </p:txEl>
                                          </p:spTgt>
                                        </p:tgtEl>
                                      </p:cBhvr>
                                    </p:animEffect>
                                  </p:childTnLst>
                                </p:cTn>
                              </p:par>
                            </p:childTnLst>
                          </p:cTn>
                        </p:par>
                        <p:par>
                          <p:cTn id="8" fill="hold">
                            <p:stCondLst>
                              <p:cond delay="1250"/>
                            </p:stCondLst>
                            <p:childTnLst>
                              <p:par>
                                <p:cTn id="9" presetID="10" presetClass="entr" presetSubtype="0" fill="hold" nodeType="afterEffect">
                                  <p:stCondLst>
                                    <p:cond delay="0"/>
                                  </p:stCondLst>
                                  <p:childTnLst>
                                    <p:set>
                                      <p:cBhvr>
                                        <p:cTn id="10" dur="1" fill="hold">
                                          <p:stCondLst>
                                            <p:cond delay="0"/>
                                          </p:stCondLst>
                                        </p:cTn>
                                        <p:tgtEl>
                                          <p:spTgt spid="26">
                                            <p:txEl>
                                              <p:pRg st="4" end="4"/>
                                            </p:txEl>
                                          </p:spTgt>
                                        </p:tgtEl>
                                        <p:attrNameLst>
                                          <p:attrName>style.visibility</p:attrName>
                                        </p:attrNameLst>
                                      </p:cBhvr>
                                      <p:to>
                                        <p:strVal val="visible"/>
                                      </p:to>
                                    </p:set>
                                    <p:animEffect transition="in" filter="fade">
                                      <p:cBhvr>
                                        <p:cTn id="11" dur="1250"/>
                                        <p:tgtEl>
                                          <p:spTgt spid="26">
                                            <p:txEl>
                                              <p:pRg st="4" end="4"/>
                                            </p:txEl>
                                          </p:spTgt>
                                        </p:tgtEl>
                                      </p:cBhvr>
                                    </p:animEffect>
                                  </p:childTnLst>
                                </p:cTn>
                              </p:par>
                            </p:childTnLst>
                          </p:cTn>
                        </p:par>
                        <p:par>
                          <p:cTn id="12" fill="hold">
                            <p:stCondLst>
                              <p:cond delay="2500"/>
                            </p:stCondLst>
                            <p:childTnLst>
                              <p:par>
                                <p:cTn id="13" presetID="10" presetClass="entr" presetSubtype="0" fill="hold" nodeType="after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fade">
                                      <p:cBhvr>
                                        <p:cTn id="15" dur="2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E8B406-4823-9443-BFB2-69200F75133C}"/>
              </a:ext>
            </a:extLst>
          </p:cNvPr>
          <p:cNvSpPr>
            <a:spLocks noGrp="1"/>
          </p:cNvSpPr>
          <p:nvPr>
            <p:ph type="title"/>
          </p:nvPr>
        </p:nvSpPr>
        <p:spPr/>
        <p:txBody>
          <a:bodyPr/>
          <a:lstStyle/>
          <a:p>
            <a:r>
              <a:rPr lang="en-US" dirty="0" err="1"/>
              <a:t>FSx</a:t>
            </a:r>
            <a:r>
              <a:rPr lang="en-US" dirty="0"/>
              <a:t> for Windows</a:t>
            </a:r>
          </a:p>
        </p:txBody>
      </p:sp>
      <p:pic>
        <p:nvPicPr>
          <p:cNvPr id="54" name="Picture 8" descr="Related image">
            <a:extLst>
              <a:ext uri="{FF2B5EF4-FFF2-40B4-BE49-F238E27FC236}">
                <a16:creationId xmlns:a16="http://schemas.microsoft.com/office/drawing/2014/main" id="{3CD54ABD-76C3-FB4B-860D-F97C5ACCFFC8}"/>
              </a:ext>
            </a:extLst>
          </p:cNvPr>
          <p:cNvPicPr>
            <a:picLocks noChangeAspect="1" noChangeArrowheads="1"/>
          </p:cNvPicPr>
          <p:nvPr/>
        </p:nvPicPr>
        <p:blipFill>
          <a:blip r:embed="rId3" cstate="screen">
            <a:biLevel thresh="25000"/>
            <a:extLst>
              <a:ext uri="{28A0092B-C50C-407E-A947-70E740481C1C}">
                <a14:useLocalDpi xmlns:a14="http://schemas.microsoft.com/office/drawing/2010/main"/>
              </a:ext>
            </a:extLst>
          </a:blip>
          <a:srcRect/>
          <a:stretch>
            <a:fillRect/>
          </a:stretch>
        </p:blipFill>
        <p:spPr bwMode="auto">
          <a:xfrm>
            <a:off x="2056097" y="1300328"/>
            <a:ext cx="878067" cy="962600"/>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56">
            <a:extLst>
              <a:ext uri="{FF2B5EF4-FFF2-40B4-BE49-F238E27FC236}">
                <a16:creationId xmlns:a16="http://schemas.microsoft.com/office/drawing/2014/main" id="{9835B410-505F-9E4D-8C20-3B4312A5B81C}"/>
              </a:ext>
            </a:extLst>
          </p:cNvPr>
          <p:cNvPicPr>
            <a:picLocks noChangeAspect="1"/>
          </p:cNvPicPr>
          <p:nvPr/>
        </p:nvPicPr>
        <p:blipFill>
          <a:blip r:embed="rId4"/>
          <a:stretch>
            <a:fillRect/>
          </a:stretch>
        </p:blipFill>
        <p:spPr>
          <a:xfrm>
            <a:off x="5901359" y="1450176"/>
            <a:ext cx="1421338" cy="848104"/>
          </a:xfrm>
          <a:prstGeom prst="rect">
            <a:avLst/>
          </a:prstGeom>
        </p:spPr>
      </p:pic>
      <p:sp>
        <p:nvSpPr>
          <p:cNvPr id="60" name="Rectangle 59">
            <a:extLst>
              <a:ext uri="{FF2B5EF4-FFF2-40B4-BE49-F238E27FC236}">
                <a16:creationId xmlns:a16="http://schemas.microsoft.com/office/drawing/2014/main" id="{E38D2BB3-BE05-5D4B-86D6-B052A412CDBB}"/>
              </a:ext>
            </a:extLst>
          </p:cNvPr>
          <p:cNvSpPr/>
          <p:nvPr/>
        </p:nvSpPr>
        <p:spPr>
          <a:xfrm>
            <a:off x="5333897" y="2612825"/>
            <a:ext cx="2556261" cy="861774"/>
          </a:xfrm>
          <a:prstGeom prst="rect">
            <a:avLst/>
          </a:prstGeom>
        </p:spPr>
        <p:txBody>
          <a:bodyPr wrap="square">
            <a:spAutoFit/>
          </a:bodyPr>
          <a:lstStyle/>
          <a:p>
            <a:pPr algn="ctr"/>
            <a:r>
              <a:rPr lang="en-US" sz="2500" dirty="0">
                <a:solidFill>
                  <a:srgbClr val="F99919"/>
                </a:solidFill>
              </a:rPr>
              <a:t>Integrated with AWS</a:t>
            </a:r>
          </a:p>
        </p:txBody>
      </p:sp>
      <p:sp>
        <p:nvSpPr>
          <p:cNvPr id="61" name="Rectangle 60">
            <a:extLst>
              <a:ext uri="{FF2B5EF4-FFF2-40B4-BE49-F238E27FC236}">
                <a16:creationId xmlns:a16="http://schemas.microsoft.com/office/drawing/2014/main" id="{3D0AE31A-53A8-CF49-886B-09903D6908EC}"/>
              </a:ext>
            </a:extLst>
          </p:cNvPr>
          <p:cNvSpPr/>
          <p:nvPr/>
        </p:nvSpPr>
        <p:spPr>
          <a:xfrm>
            <a:off x="534229" y="2612825"/>
            <a:ext cx="3921801" cy="1871731"/>
          </a:xfrm>
          <a:prstGeom prst="rect">
            <a:avLst/>
          </a:prstGeom>
        </p:spPr>
        <p:txBody>
          <a:bodyPr wrap="square">
            <a:spAutoFit/>
          </a:bodyPr>
          <a:lstStyle/>
          <a:p>
            <a:pPr algn="ctr"/>
            <a:r>
              <a:rPr lang="en-US" sz="2500" dirty="0">
                <a:solidFill>
                  <a:srgbClr val="F99919"/>
                </a:solidFill>
              </a:rPr>
              <a:t>Fully managed Windows file systems …</a:t>
            </a:r>
          </a:p>
          <a:p>
            <a:pPr algn="ctr"/>
            <a:endParaRPr lang="en-US" sz="1563" dirty="0">
              <a:solidFill>
                <a:srgbClr val="F99919"/>
              </a:solidFill>
            </a:endParaRPr>
          </a:p>
          <a:p>
            <a:pPr algn="ctr"/>
            <a:r>
              <a:rPr lang="en-US" sz="2500" dirty="0">
                <a:solidFill>
                  <a:srgbClr val="F99919"/>
                </a:solidFill>
              </a:rPr>
              <a:t>… built on Windows Server</a:t>
            </a:r>
          </a:p>
        </p:txBody>
      </p:sp>
      <p:cxnSp>
        <p:nvCxnSpPr>
          <p:cNvPr id="62" name="Straight Connector 61">
            <a:extLst>
              <a:ext uri="{FF2B5EF4-FFF2-40B4-BE49-F238E27FC236}">
                <a16:creationId xmlns:a16="http://schemas.microsoft.com/office/drawing/2014/main" id="{C6EC823D-87F5-2241-9286-94C29A2DF550}"/>
              </a:ext>
            </a:extLst>
          </p:cNvPr>
          <p:cNvCxnSpPr/>
          <p:nvPr/>
        </p:nvCxnSpPr>
        <p:spPr>
          <a:xfrm>
            <a:off x="4564042" y="1230521"/>
            <a:ext cx="0" cy="2849796"/>
          </a:xfrm>
          <a:prstGeom prst="line">
            <a:avLst/>
          </a:prstGeom>
          <a:ln w="25400">
            <a:solidFill>
              <a:srgbClr val="067DBB"/>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0765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A9CBCA-30EB-4E64-A924-B2A7D1C94132}"/>
              </a:ext>
            </a:extLst>
          </p:cNvPr>
          <p:cNvSpPr>
            <a:spLocks noGrp="1"/>
          </p:cNvSpPr>
          <p:nvPr>
            <p:ph type="title"/>
          </p:nvPr>
        </p:nvSpPr>
        <p:spPr/>
        <p:txBody>
          <a:bodyPr/>
          <a:lstStyle/>
          <a:p>
            <a:r>
              <a:rPr lang="en-US" dirty="0"/>
              <a:t>Native Windows compatibility and features</a:t>
            </a:r>
          </a:p>
        </p:txBody>
      </p:sp>
      <p:cxnSp>
        <p:nvCxnSpPr>
          <p:cNvPr id="49" name="Straight Connector 48">
            <a:extLst>
              <a:ext uri="{FF2B5EF4-FFF2-40B4-BE49-F238E27FC236}">
                <a16:creationId xmlns:a16="http://schemas.microsoft.com/office/drawing/2014/main" id="{6B83EF77-3322-4D16-A48F-4D4BD974DE18}"/>
              </a:ext>
            </a:extLst>
          </p:cNvPr>
          <p:cNvCxnSpPr>
            <a:cxnSpLocks/>
          </p:cNvCxnSpPr>
          <p:nvPr/>
        </p:nvCxnSpPr>
        <p:spPr>
          <a:xfrm>
            <a:off x="2218531" y="906376"/>
            <a:ext cx="0" cy="3570374"/>
          </a:xfrm>
          <a:prstGeom prst="line">
            <a:avLst/>
          </a:prstGeom>
          <a:ln w="19050">
            <a:solidFill>
              <a:srgbClr val="067DBB"/>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FBD8464-B3D2-A944-B9C3-BF448DA94F83}"/>
              </a:ext>
            </a:extLst>
          </p:cNvPr>
          <p:cNvSpPr/>
          <p:nvPr/>
        </p:nvSpPr>
        <p:spPr>
          <a:xfrm>
            <a:off x="418215" y="3073198"/>
            <a:ext cx="1717661" cy="553998"/>
          </a:xfrm>
          <a:prstGeom prst="rect">
            <a:avLst/>
          </a:prstGeom>
        </p:spPr>
        <p:txBody>
          <a:bodyPr wrap="square">
            <a:spAutoFit/>
          </a:bodyPr>
          <a:lstStyle/>
          <a:p>
            <a:pPr algn="ctr" defTabSz="342900">
              <a:spcBef>
                <a:spcPts val="450"/>
              </a:spcBef>
              <a:spcAft>
                <a:spcPts val="225"/>
              </a:spcAft>
              <a:defRPr/>
            </a:pPr>
            <a:r>
              <a:rPr lang="en-US" sz="1500" spc="75" dirty="0">
                <a:solidFill>
                  <a:srgbClr val="FFFFFF"/>
                </a:solidFill>
                <a:latin typeface="Amazon Ember" panose="020B0603020204020204" pitchFamily="34" charset="0"/>
                <a:ea typeface="Amazon Ember" panose="020B0603020204020204" pitchFamily="34" charset="0"/>
                <a:cs typeface="Amazon Ember" panose="020B0603020204020204" pitchFamily="34" charset="0"/>
              </a:rPr>
              <a:t>Native Windows compatibility</a:t>
            </a:r>
            <a:endParaRPr lang="en-US" sz="1500" b="1" spc="75" dirty="0">
              <a:solidFill>
                <a:srgbClr val="FFFFFF"/>
              </a:solidFill>
              <a:latin typeface="Amazon Ember Light" panose="020B0403020204020204" pitchFamily="34" charset="0"/>
              <a:ea typeface="Amazon Ember Light" panose="020B0403020204020204" pitchFamily="34" charset="0"/>
            </a:endParaRPr>
          </a:p>
        </p:txBody>
      </p:sp>
      <p:sp>
        <p:nvSpPr>
          <p:cNvPr id="57" name="Rectangle 56">
            <a:extLst>
              <a:ext uri="{FF2B5EF4-FFF2-40B4-BE49-F238E27FC236}">
                <a16:creationId xmlns:a16="http://schemas.microsoft.com/office/drawing/2014/main" id="{5AA5E89D-2799-1044-870E-A2324DB33387}"/>
              </a:ext>
            </a:extLst>
          </p:cNvPr>
          <p:cNvSpPr/>
          <p:nvPr/>
        </p:nvSpPr>
        <p:spPr>
          <a:xfrm>
            <a:off x="7208289" y="2466174"/>
            <a:ext cx="1428750" cy="861774"/>
          </a:xfrm>
          <a:prstGeom prst="rect">
            <a:avLst/>
          </a:prstGeom>
        </p:spPr>
        <p:txBody>
          <a:bodyPr wrap="square">
            <a:spAutoFit/>
          </a:bodyPr>
          <a:lstStyle/>
          <a:p>
            <a:pPr algn="ctr" defTabSz="342900">
              <a:spcBef>
                <a:spcPts val="450"/>
              </a:spcBef>
              <a:spcAft>
                <a:spcPts val="225"/>
              </a:spcAft>
              <a:defRPr/>
            </a:pPr>
            <a:r>
              <a:rPr lang="en-US" sz="1250" spc="75" dirty="0">
                <a:solidFill>
                  <a:srgbClr val="FFFFFF"/>
                </a:solidFill>
                <a:latin typeface="Amazon Ember Light" panose="020B0403020204020204" pitchFamily="34" charset="0"/>
                <a:ea typeface="Amazon Ember Light" panose="020B0403020204020204" pitchFamily="34" charset="0"/>
              </a:rPr>
              <a:t>DFS Namespaces and</a:t>
            </a:r>
            <a:br>
              <a:rPr lang="en-US" sz="1250" spc="75" dirty="0">
                <a:solidFill>
                  <a:srgbClr val="FFFFFF"/>
                </a:solidFill>
                <a:latin typeface="Amazon Ember Light" panose="020B0403020204020204" pitchFamily="34" charset="0"/>
                <a:ea typeface="Amazon Ember Light" panose="020B0403020204020204" pitchFamily="34" charset="0"/>
              </a:rPr>
            </a:br>
            <a:r>
              <a:rPr lang="en-US" sz="1250" spc="75" dirty="0">
                <a:solidFill>
                  <a:srgbClr val="FFFFFF"/>
                </a:solidFill>
                <a:latin typeface="Amazon Ember Light" panose="020B0403020204020204" pitchFamily="34" charset="0"/>
                <a:ea typeface="Amazon Ember Light" panose="020B0403020204020204" pitchFamily="34" charset="0"/>
              </a:rPr>
              <a:t>DFS Replication</a:t>
            </a:r>
          </a:p>
        </p:txBody>
      </p:sp>
      <p:sp>
        <p:nvSpPr>
          <p:cNvPr id="62" name="Rectangle 61">
            <a:extLst>
              <a:ext uri="{FF2B5EF4-FFF2-40B4-BE49-F238E27FC236}">
                <a16:creationId xmlns:a16="http://schemas.microsoft.com/office/drawing/2014/main" id="{1715B19A-2A24-D64C-8107-A96390204862}"/>
              </a:ext>
            </a:extLst>
          </p:cNvPr>
          <p:cNvSpPr/>
          <p:nvPr/>
        </p:nvSpPr>
        <p:spPr>
          <a:xfrm>
            <a:off x="5603662" y="2466172"/>
            <a:ext cx="1428750" cy="861774"/>
          </a:xfrm>
          <a:prstGeom prst="rect">
            <a:avLst/>
          </a:prstGeom>
        </p:spPr>
        <p:txBody>
          <a:bodyPr wrap="square">
            <a:spAutoFit/>
          </a:bodyPr>
          <a:lstStyle/>
          <a:p>
            <a:pPr algn="ctr" defTabSz="342900">
              <a:spcBef>
                <a:spcPts val="450"/>
              </a:spcBef>
              <a:spcAft>
                <a:spcPts val="225"/>
              </a:spcAft>
              <a:defRPr/>
            </a:pPr>
            <a:r>
              <a:rPr lang="en-US" sz="1250" spc="75" dirty="0">
                <a:solidFill>
                  <a:srgbClr val="FFFFFF"/>
                </a:solidFill>
                <a:latin typeface="Amazon Ember Light" panose="020B0403020204020204" pitchFamily="34" charset="0"/>
                <a:ea typeface="Amazon Ember Light" panose="020B0403020204020204" pitchFamily="34" charset="0"/>
              </a:rPr>
              <a:t>Integrates with Microsoft AD and supports Windows ACLs</a:t>
            </a:r>
          </a:p>
        </p:txBody>
      </p:sp>
      <p:sp>
        <p:nvSpPr>
          <p:cNvPr id="64" name="Rounded Rectangle 63">
            <a:extLst>
              <a:ext uri="{FF2B5EF4-FFF2-40B4-BE49-F238E27FC236}">
                <a16:creationId xmlns:a16="http://schemas.microsoft.com/office/drawing/2014/main" id="{DD2F5249-1985-4B42-B1EE-C8A19D02D625}"/>
              </a:ext>
            </a:extLst>
          </p:cNvPr>
          <p:cNvSpPr/>
          <p:nvPr/>
        </p:nvSpPr>
        <p:spPr bwMode="auto">
          <a:xfrm>
            <a:off x="5901581" y="1553806"/>
            <a:ext cx="832911" cy="832911"/>
          </a:xfrm>
          <a:prstGeom prst="roundRect">
            <a:avLst>
              <a:gd name="adj" fmla="val 0"/>
            </a:avLst>
          </a:prstGeom>
          <a:noFill/>
          <a:ln w="19050" cap="sq" cmpd="sng">
            <a:solidFill>
              <a:schemeClr val="bg1">
                <a:lumMod val="50000"/>
              </a:schemeClr>
            </a:solidFill>
            <a:prstDash val="solid"/>
            <a:roun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flatTx/>
          </a:bodyPr>
          <a:lstStyle/>
          <a:p>
            <a:pPr algn="ctr" defTabSz="699354" fontAlgn="base">
              <a:lnSpc>
                <a:spcPct val="90000"/>
              </a:lnSpc>
              <a:spcBef>
                <a:spcPct val="0"/>
              </a:spcBef>
              <a:spcAft>
                <a:spcPct val="0"/>
              </a:spcAft>
            </a:pPr>
            <a:endParaRPr lang="en-US" dirty="0">
              <a:solidFill>
                <a:schemeClr val="accent3"/>
              </a:solidFill>
              <a:latin typeface="Amazon Ember"/>
              <a:ea typeface="Segoe UI" pitchFamily="34" charset="0"/>
              <a:cs typeface="Segoe UI" pitchFamily="34" charset="0"/>
            </a:endParaRPr>
          </a:p>
        </p:txBody>
      </p:sp>
      <p:sp>
        <p:nvSpPr>
          <p:cNvPr id="65" name="TextBox 64">
            <a:extLst>
              <a:ext uri="{FF2B5EF4-FFF2-40B4-BE49-F238E27FC236}">
                <a16:creationId xmlns:a16="http://schemas.microsoft.com/office/drawing/2014/main" id="{9732D2C1-8596-F241-A4E4-D1B2F2B84F06}"/>
              </a:ext>
            </a:extLst>
          </p:cNvPr>
          <p:cNvSpPr txBox="1"/>
          <p:nvPr/>
        </p:nvSpPr>
        <p:spPr>
          <a:xfrm>
            <a:off x="5919269" y="1751346"/>
            <a:ext cx="797537" cy="507831"/>
          </a:xfrm>
          <a:prstGeom prst="rect">
            <a:avLst/>
          </a:prstGeom>
          <a:noFill/>
        </p:spPr>
        <p:txBody>
          <a:bodyPr wrap="square" rtlCol="0">
            <a:spAutoFit/>
          </a:bodyPr>
          <a:lstStyle/>
          <a:p>
            <a:pPr algn="ctr" defTabSz="685800"/>
            <a:r>
              <a:rPr lang="en-US" sz="2700" dirty="0">
                <a:solidFill>
                  <a:schemeClr val="bg1">
                    <a:lumMod val="85000"/>
                  </a:schemeClr>
                </a:solidFill>
                <a:latin typeface="Amazon Ember"/>
              </a:rPr>
              <a:t>AD</a:t>
            </a:r>
          </a:p>
        </p:txBody>
      </p:sp>
      <p:sp>
        <p:nvSpPr>
          <p:cNvPr id="67" name="Rectangle 66">
            <a:extLst>
              <a:ext uri="{FF2B5EF4-FFF2-40B4-BE49-F238E27FC236}">
                <a16:creationId xmlns:a16="http://schemas.microsoft.com/office/drawing/2014/main" id="{714A0948-E1B4-8A4F-88C9-60373FD4ABA9}"/>
              </a:ext>
            </a:extLst>
          </p:cNvPr>
          <p:cNvSpPr/>
          <p:nvPr/>
        </p:nvSpPr>
        <p:spPr>
          <a:xfrm>
            <a:off x="2421198" y="2492786"/>
            <a:ext cx="1428750" cy="284693"/>
          </a:xfrm>
          <a:prstGeom prst="rect">
            <a:avLst/>
          </a:prstGeom>
        </p:spPr>
        <p:txBody>
          <a:bodyPr wrap="square">
            <a:spAutoFit/>
          </a:bodyPr>
          <a:lstStyle/>
          <a:p>
            <a:pPr algn="ctr" defTabSz="342900">
              <a:spcBef>
                <a:spcPts val="450"/>
              </a:spcBef>
              <a:spcAft>
                <a:spcPts val="225"/>
              </a:spcAft>
              <a:defRPr/>
            </a:pPr>
            <a:r>
              <a:rPr lang="en-US" sz="1250" spc="75" dirty="0">
                <a:solidFill>
                  <a:srgbClr val="FFFFFF"/>
                </a:solidFill>
                <a:latin typeface="Amazon Ember Light" panose="020B0403020204020204" pitchFamily="34" charset="0"/>
                <a:ea typeface="Amazon Ember Light" panose="020B0403020204020204" pitchFamily="34" charset="0"/>
              </a:rPr>
              <a:t>NTFS</a:t>
            </a:r>
          </a:p>
        </p:txBody>
      </p:sp>
      <p:sp>
        <p:nvSpPr>
          <p:cNvPr id="79" name="Right Bracket 78">
            <a:extLst>
              <a:ext uri="{FF2B5EF4-FFF2-40B4-BE49-F238E27FC236}">
                <a16:creationId xmlns:a16="http://schemas.microsoft.com/office/drawing/2014/main" id="{A6BBF109-18B0-F143-91B2-F8ED33D6E2EC}"/>
              </a:ext>
            </a:extLst>
          </p:cNvPr>
          <p:cNvSpPr/>
          <p:nvPr/>
        </p:nvSpPr>
        <p:spPr>
          <a:xfrm rot="5400000">
            <a:off x="5460687" y="447800"/>
            <a:ext cx="110073" cy="6236086"/>
          </a:xfrm>
          <a:prstGeom prst="rightBracket">
            <a:avLst/>
          </a:prstGeom>
          <a:ln w="19050">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defTabSz="685800"/>
            <a:endParaRPr lang="en-US" sz="1350" dirty="0">
              <a:solidFill>
                <a:srgbClr val="FFFFFF"/>
              </a:solidFill>
              <a:latin typeface="Amazon Ember"/>
            </a:endParaRPr>
          </a:p>
        </p:txBody>
      </p:sp>
      <p:sp>
        <p:nvSpPr>
          <p:cNvPr id="83" name="Rounded Rectangle 82">
            <a:extLst>
              <a:ext uri="{FF2B5EF4-FFF2-40B4-BE49-F238E27FC236}">
                <a16:creationId xmlns:a16="http://schemas.microsoft.com/office/drawing/2014/main" id="{D73F5C4C-44ED-3449-B2FB-66B794693BAD}"/>
              </a:ext>
            </a:extLst>
          </p:cNvPr>
          <p:cNvSpPr/>
          <p:nvPr/>
        </p:nvSpPr>
        <p:spPr bwMode="auto">
          <a:xfrm>
            <a:off x="5173445" y="3284590"/>
            <a:ext cx="679288" cy="679286"/>
          </a:xfrm>
          <a:prstGeom prst="roundRect">
            <a:avLst>
              <a:gd name="adj" fmla="val 0"/>
            </a:avLst>
          </a:prstGeom>
          <a:solidFill>
            <a:srgbClr val="0D2736"/>
          </a:solidFill>
          <a:ln w="3175" cap="sq" cmpd="sng">
            <a:noFill/>
            <a:prstDash val="solid"/>
            <a:roun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flatTx/>
          </a:bodyPr>
          <a:lstStyle/>
          <a:p>
            <a:pPr algn="ctr" defTabSz="699354" fontAlgn="base">
              <a:lnSpc>
                <a:spcPct val="90000"/>
              </a:lnSpc>
              <a:spcBef>
                <a:spcPct val="0"/>
              </a:spcBef>
              <a:spcAft>
                <a:spcPct val="0"/>
              </a:spcAft>
            </a:pPr>
            <a:endParaRPr lang="en-US"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82" name="Rectangle 81">
            <a:extLst>
              <a:ext uri="{FF2B5EF4-FFF2-40B4-BE49-F238E27FC236}">
                <a16:creationId xmlns:a16="http://schemas.microsoft.com/office/drawing/2014/main" id="{20521685-8854-B541-A122-C9EC6A1CD0F0}"/>
              </a:ext>
            </a:extLst>
          </p:cNvPr>
          <p:cNvSpPr/>
          <p:nvPr/>
        </p:nvSpPr>
        <p:spPr>
          <a:xfrm>
            <a:off x="4572153" y="4033619"/>
            <a:ext cx="1887140" cy="284693"/>
          </a:xfrm>
          <a:prstGeom prst="rect">
            <a:avLst/>
          </a:prstGeom>
        </p:spPr>
        <p:txBody>
          <a:bodyPr wrap="square">
            <a:spAutoFit/>
          </a:bodyPr>
          <a:lstStyle/>
          <a:p>
            <a:pPr algn="ctr" defTabSz="342900">
              <a:spcBef>
                <a:spcPts val="450"/>
              </a:spcBef>
              <a:spcAft>
                <a:spcPts val="225"/>
              </a:spcAft>
              <a:defRPr/>
            </a:pPr>
            <a:r>
              <a:rPr lang="en-US" sz="1250" spc="75" dirty="0">
                <a:solidFill>
                  <a:srgbClr val="FFFFFF"/>
                </a:solidFill>
                <a:latin typeface="Amazon Ember Light" panose="020B0403020204020204" pitchFamily="34" charset="0"/>
                <a:ea typeface="Amazon Ember Light" panose="020B0403020204020204" pitchFamily="34" charset="0"/>
              </a:rPr>
              <a:t>Windows Server</a:t>
            </a:r>
          </a:p>
        </p:txBody>
      </p:sp>
      <p:grpSp>
        <p:nvGrpSpPr>
          <p:cNvPr id="40" name="Graphic 298">
            <a:extLst>
              <a:ext uri="{FF2B5EF4-FFF2-40B4-BE49-F238E27FC236}">
                <a16:creationId xmlns:a16="http://schemas.microsoft.com/office/drawing/2014/main" id="{B82CF244-063B-3C48-A1C7-2ED25EAF67FC}"/>
              </a:ext>
            </a:extLst>
          </p:cNvPr>
          <p:cNvGrpSpPr/>
          <p:nvPr/>
        </p:nvGrpSpPr>
        <p:grpSpPr>
          <a:xfrm>
            <a:off x="2708226" y="1595570"/>
            <a:ext cx="854694" cy="765054"/>
            <a:chOff x="6323768" y="4090825"/>
            <a:chExt cx="786740" cy="704227"/>
          </a:xfrm>
          <a:effectLst/>
        </p:grpSpPr>
        <p:sp>
          <p:nvSpPr>
            <p:cNvPr id="41" name="Freeform: Shape 168">
              <a:extLst>
                <a:ext uri="{FF2B5EF4-FFF2-40B4-BE49-F238E27FC236}">
                  <a16:creationId xmlns:a16="http://schemas.microsoft.com/office/drawing/2014/main" id="{AA6E3475-C6FD-5044-8B05-CC961A8F3FF0}"/>
                </a:ext>
              </a:extLst>
            </p:cNvPr>
            <p:cNvSpPr/>
            <p:nvPr/>
          </p:nvSpPr>
          <p:spPr>
            <a:xfrm>
              <a:off x="6488791" y="4090825"/>
              <a:ext cx="441342" cy="191887"/>
            </a:xfrm>
            <a:custGeom>
              <a:avLst/>
              <a:gdLst>
                <a:gd name="connsiteX0" fmla="*/ 33261 w 441341"/>
                <a:gd name="connsiteY0" fmla="*/ 163744 h 191887"/>
                <a:gd name="connsiteX1" fmla="*/ 33261 w 441341"/>
                <a:gd name="connsiteY1" fmla="*/ 77395 h 191887"/>
                <a:gd name="connsiteX2" fmla="*/ 294228 w 441341"/>
                <a:gd name="connsiteY2" fmla="*/ 77395 h 191887"/>
                <a:gd name="connsiteX3" fmla="*/ 311498 w 441341"/>
                <a:gd name="connsiteY3" fmla="*/ 33261 h 191887"/>
                <a:gd name="connsiteX4" fmla="*/ 422793 w 441341"/>
                <a:gd name="connsiteY4" fmla="*/ 33261 h 191887"/>
                <a:gd name="connsiteX5" fmla="*/ 422793 w 441341"/>
                <a:gd name="connsiteY5" fmla="*/ 121529 h 191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341" h="191887">
                  <a:moveTo>
                    <a:pt x="33261" y="163744"/>
                  </a:moveTo>
                  <a:lnTo>
                    <a:pt x="33261" y="77395"/>
                  </a:lnTo>
                  <a:lnTo>
                    <a:pt x="294228" y="77395"/>
                  </a:lnTo>
                  <a:lnTo>
                    <a:pt x="311498" y="33261"/>
                  </a:lnTo>
                  <a:lnTo>
                    <a:pt x="422793" y="33261"/>
                  </a:lnTo>
                  <a:lnTo>
                    <a:pt x="422793" y="121529"/>
                  </a:lnTo>
                </a:path>
              </a:pathLst>
            </a:custGeom>
            <a:grpFill/>
            <a:ln w="19050" cap="rnd">
              <a:solidFill>
                <a:schemeClr val="bg1">
                  <a:lumMod val="50000"/>
                </a:schemeClr>
              </a:solidFill>
              <a:prstDash val="solid"/>
              <a:round/>
              <a:headEnd/>
              <a:tailEnd/>
            </a:ln>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08"/>
              <a:endParaRPr lang="en-US" sz="844">
                <a:solidFill>
                  <a:prstClr val="white"/>
                </a:solidFill>
                <a:latin typeface="Arial"/>
              </a:endParaRPr>
            </a:p>
          </p:txBody>
        </p:sp>
        <p:sp>
          <p:nvSpPr>
            <p:cNvPr id="42" name="Freeform: Shape 169">
              <a:extLst>
                <a:ext uri="{FF2B5EF4-FFF2-40B4-BE49-F238E27FC236}">
                  <a16:creationId xmlns:a16="http://schemas.microsoft.com/office/drawing/2014/main" id="{40862F2E-7EDE-4E4B-9D26-0C5A3C3FFDEF}"/>
                </a:ext>
              </a:extLst>
            </p:cNvPr>
            <p:cNvSpPr/>
            <p:nvPr/>
          </p:nvSpPr>
          <p:spPr>
            <a:xfrm>
              <a:off x="6454251" y="4182250"/>
              <a:ext cx="518097" cy="134321"/>
            </a:xfrm>
            <a:custGeom>
              <a:avLst/>
              <a:gdLst>
                <a:gd name="connsiteX0" fmla="*/ 33261 w 518096"/>
                <a:gd name="connsiteY0" fmla="*/ 110016 h 134321"/>
                <a:gd name="connsiteX1" fmla="*/ 33261 w 518096"/>
                <a:gd name="connsiteY1" fmla="*/ 75476 h 134321"/>
                <a:gd name="connsiteX2" fmla="*/ 359470 w 518096"/>
                <a:gd name="connsiteY2" fmla="*/ 75476 h 134321"/>
                <a:gd name="connsiteX3" fmla="*/ 376740 w 518096"/>
                <a:gd name="connsiteY3" fmla="*/ 33261 h 134321"/>
                <a:gd name="connsiteX4" fmla="*/ 489953 w 518096"/>
                <a:gd name="connsiteY4" fmla="*/ 33261 h 134321"/>
                <a:gd name="connsiteX5" fmla="*/ 489953 w 518096"/>
                <a:gd name="connsiteY5" fmla="*/ 65881 h 13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8096" h="134321">
                  <a:moveTo>
                    <a:pt x="33261" y="110016"/>
                  </a:moveTo>
                  <a:lnTo>
                    <a:pt x="33261" y="75476"/>
                  </a:lnTo>
                  <a:lnTo>
                    <a:pt x="359470" y="75476"/>
                  </a:lnTo>
                  <a:lnTo>
                    <a:pt x="376740" y="33261"/>
                  </a:lnTo>
                  <a:lnTo>
                    <a:pt x="489953" y="33261"/>
                  </a:lnTo>
                  <a:lnTo>
                    <a:pt x="489953" y="65881"/>
                  </a:lnTo>
                </a:path>
              </a:pathLst>
            </a:custGeom>
            <a:grpFill/>
            <a:ln w="19050" cap="rnd">
              <a:solidFill>
                <a:schemeClr val="bg1">
                  <a:lumMod val="85000"/>
                </a:schemeClr>
              </a:solidFill>
              <a:prstDash val="solid"/>
              <a:round/>
              <a:headEnd/>
              <a:tailEnd/>
            </a:ln>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08"/>
              <a:endParaRPr lang="en-US" sz="844">
                <a:solidFill>
                  <a:prstClr val="white"/>
                </a:solidFill>
                <a:latin typeface="Arial"/>
              </a:endParaRPr>
            </a:p>
          </p:txBody>
        </p:sp>
        <p:sp>
          <p:nvSpPr>
            <p:cNvPr id="43" name="Freeform: Shape 170">
              <a:extLst>
                <a:ext uri="{FF2B5EF4-FFF2-40B4-BE49-F238E27FC236}">
                  <a16:creationId xmlns:a16="http://schemas.microsoft.com/office/drawing/2014/main" id="{70FB6D8C-DCE4-C647-8D82-26281C088AD2}"/>
                </a:ext>
              </a:extLst>
            </p:cNvPr>
            <p:cNvSpPr/>
            <p:nvPr/>
          </p:nvSpPr>
          <p:spPr>
            <a:xfrm>
              <a:off x="6323768" y="4296146"/>
              <a:ext cx="786740" cy="498906"/>
            </a:xfrm>
            <a:custGeom>
              <a:avLst/>
              <a:gdLst>
                <a:gd name="connsiteX0" fmla="*/ 33261 w 786739"/>
                <a:gd name="connsiteY0" fmla="*/ 33261 h 498907"/>
                <a:gd name="connsiteX1" fmla="*/ 766272 w 786739"/>
                <a:gd name="connsiteY1" fmla="*/ 33261 h 498907"/>
                <a:gd name="connsiteX2" fmla="*/ 766272 w 786739"/>
                <a:gd name="connsiteY2" fmla="*/ 482277 h 498907"/>
                <a:gd name="connsiteX3" fmla="*/ 33261 w 786739"/>
                <a:gd name="connsiteY3" fmla="*/ 482277 h 498907"/>
              </a:gdLst>
              <a:ahLst/>
              <a:cxnLst>
                <a:cxn ang="0">
                  <a:pos x="connsiteX0" y="connsiteY0"/>
                </a:cxn>
                <a:cxn ang="0">
                  <a:pos x="connsiteX1" y="connsiteY1"/>
                </a:cxn>
                <a:cxn ang="0">
                  <a:pos x="connsiteX2" y="connsiteY2"/>
                </a:cxn>
                <a:cxn ang="0">
                  <a:pos x="connsiteX3" y="connsiteY3"/>
                </a:cxn>
              </a:cxnLst>
              <a:rect l="l" t="t" r="r" b="b"/>
              <a:pathLst>
                <a:path w="786739" h="498907">
                  <a:moveTo>
                    <a:pt x="33261" y="33261"/>
                  </a:moveTo>
                  <a:lnTo>
                    <a:pt x="766272" y="33261"/>
                  </a:lnTo>
                  <a:lnTo>
                    <a:pt x="766272" y="482277"/>
                  </a:lnTo>
                  <a:lnTo>
                    <a:pt x="33261" y="482277"/>
                  </a:lnTo>
                  <a:close/>
                </a:path>
              </a:pathLst>
            </a:custGeom>
            <a:grpFill/>
            <a:ln w="19050" cap="rnd">
              <a:solidFill>
                <a:schemeClr val="bg1">
                  <a:lumMod val="50000"/>
                </a:schemeClr>
              </a:solidFill>
              <a:prstDash val="solid"/>
              <a:round/>
              <a:headEnd/>
              <a:tailEnd/>
            </a:ln>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08"/>
              <a:endParaRPr lang="en-US" sz="844">
                <a:solidFill>
                  <a:prstClr val="white"/>
                </a:solidFill>
                <a:latin typeface="Arial"/>
              </a:endParaRPr>
            </a:p>
          </p:txBody>
        </p:sp>
        <p:sp>
          <p:nvSpPr>
            <p:cNvPr id="44" name="Freeform: Shape 171">
              <a:extLst>
                <a:ext uri="{FF2B5EF4-FFF2-40B4-BE49-F238E27FC236}">
                  <a16:creationId xmlns:a16="http://schemas.microsoft.com/office/drawing/2014/main" id="{7354CE2A-BD54-5E40-831E-2FED0D0617C9}"/>
                </a:ext>
              </a:extLst>
            </p:cNvPr>
            <p:cNvSpPr/>
            <p:nvPr/>
          </p:nvSpPr>
          <p:spPr>
            <a:xfrm>
              <a:off x="6878323" y="4090825"/>
              <a:ext cx="230265" cy="268642"/>
            </a:xfrm>
            <a:custGeom>
              <a:avLst/>
              <a:gdLst>
                <a:gd name="connsiteX0" fmla="*/ 33261 w 230265"/>
                <a:gd name="connsiteY0" fmla="*/ 35179 h 268642"/>
                <a:gd name="connsiteX1" fmla="*/ 46693 w 230265"/>
                <a:gd name="connsiteY1" fmla="*/ 33261 h 268642"/>
                <a:gd name="connsiteX2" fmla="*/ 211716 w 230265"/>
                <a:gd name="connsiteY2" fmla="*/ 219391 h 268642"/>
                <a:gd name="connsiteX3" fmla="*/ 211716 w 230265"/>
                <a:gd name="connsiteY3" fmla="*/ 238580 h 268642"/>
              </a:gdLst>
              <a:ahLst/>
              <a:cxnLst>
                <a:cxn ang="0">
                  <a:pos x="connsiteX0" y="connsiteY0"/>
                </a:cxn>
                <a:cxn ang="0">
                  <a:pos x="connsiteX1" y="connsiteY1"/>
                </a:cxn>
                <a:cxn ang="0">
                  <a:pos x="connsiteX2" y="connsiteY2"/>
                </a:cxn>
                <a:cxn ang="0">
                  <a:pos x="connsiteX3" y="connsiteY3"/>
                </a:cxn>
              </a:cxnLst>
              <a:rect l="l" t="t" r="r" b="b"/>
              <a:pathLst>
                <a:path w="230265" h="268642">
                  <a:moveTo>
                    <a:pt x="33261" y="35179"/>
                  </a:moveTo>
                  <a:lnTo>
                    <a:pt x="46693" y="33261"/>
                  </a:lnTo>
                  <a:lnTo>
                    <a:pt x="211716" y="219391"/>
                  </a:lnTo>
                  <a:lnTo>
                    <a:pt x="211716" y="238580"/>
                  </a:lnTo>
                </a:path>
              </a:pathLst>
            </a:custGeom>
            <a:grpFill/>
            <a:ln w="19050" cap="rnd">
              <a:solidFill>
                <a:schemeClr val="bg1">
                  <a:lumMod val="50000"/>
                </a:schemeClr>
              </a:solidFill>
              <a:prstDash val="solid"/>
              <a:round/>
              <a:headEnd/>
              <a:tailEnd/>
            </a:ln>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08"/>
              <a:endParaRPr lang="en-US" sz="844">
                <a:solidFill>
                  <a:prstClr val="white"/>
                </a:solidFill>
                <a:latin typeface="Arial"/>
              </a:endParaRPr>
            </a:p>
          </p:txBody>
        </p:sp>
        <p:sp>
          <p:nvSpPr>
            <p:cNvPr id="45" name="Freeform: Shape 172">
              <a:extLst>
                <a:ext uri="{FF2B5EF4-FFF2-40B4-BE49-F238E27FC236}">
                  <a16:creationId xmlns:a16="http://schemas.microsoft.com/office/drawing/2014/main" id="{93E4EEE7-CB92-7E42-9544-E234E28FAB82}"/>
                </a:ext>
              </a:extLst>
            </p:cNvPr>
            <p:cNvSpPr/>
            <p:nvPr/>
          </p:nvSpPr>
          <p:spPr>
            <a:xfrm>
              <a:off x="6323768" y="4090825"/>
              <a:ext cx="498908" cy="268642"/>
            </a:xfrm>
            <a:custGeom>
              <a:avLst/>
              <a:gdLst>
                <a:gd name="connsiteX0" fmla="*/ 33261 w 498908"/>
                <a:gd name="connsiteY0" fmla="*/ 238580 h 268642"/>
                <a:gd name="connsiteX1" fmla="*/ 33261 w 498908"/>
                <a:gd name="connsiteY1" fmla="*/ 219391 h 268642"/>
                <a:gd name="connsiteX2" fmla="*/ 194446 w 498908"/>
                <a:gd name="connsiteY2" fmla="*/ 33261 h 268642"/>
                <a:gd name="connsiteX3" fmla="*/ 476521 w 498908"/>
                <a:gd name="connsiteY3" fmla="*/ 33261 h 268642"/>
              </a:gdLst>
              <a:ahLst/>
              <a:cxnLst>
                <a:cxn ang="0">
                  <a:pos x="connsiteX0" y="connsiteY0"/>
                </a:cxn>
                <a:cxn ang="0">
                  <a:pos x="connsiteX1" y="connsiteY1"/>
                </a:cxn>
                <a:cxn ang="0">
                  <a:pos x="connsiteX2" y="connsiteY2"/>
                </a:cxn>
                <a:cxn ang="0">
                  <a:pos x="connsiteX3" y="connsiteY3"/>
                </a:cxn>
              </a:cxnLst>
              <a:rect l="l" t="t" r="r" b="b"/>
              <a:pathLst>
                <a:path w="498908" h="268642">
                  <a:moveTo>
                    <a:pt x="33261" y="238580"/>
                  </a:moveTo>
                  <a:lnTo>
                    <a:pt x="33261" y="219391"/>
                  </a:lnTo>
                  <a:lnTo>
                    <a:pt x="194446" y="33261"/>
                  </a:lnTo>
                  <a:lnTo>
                    <a:pt x="476521" y="33261"/>
                  </a:lnTo>
                </a:path>
              </a:pathLst>
            </a:custGeom>
            <a:grpFill/>
            <a:ln w="19050" cap="rnd">
              <a:solidFill>
                <a:schemeClr val="bg1">
                  <a:lumMod val="50000"/>
                </a:schemeClr>
              </a:solidFill>
              <a:prstDash val="solid"/>
              <a:round/>
              <a:headEnd/>
              <a:tailEnd/>
            </a:ln>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08"/>
              <a:endParaRPr lang="en-US" sz="844">
                <a:solidFill>
                  <a:prstClr val="white"/>
                </a:solidFill>
                <a:latin typeface="Arial"/>
              </a:endParaRPr>
            </a:p>
          </p:txBody>
        </p:sp>
        <p:sp>
          <p:nvSpPr>
            <p:cNvPr id="46" name="Freeform: Shape 173">
              <a:extLst>
                <a:ext uri="{FF2B5EF4-FFF2-40B4-BE49-F238E27FC236}">
                  <a16:creationId xmlns:a16="http://schemas.microsoft.com/office/drawing/2014/main" id="{48F29782-08EA-594D-A423-72694F7C7ADA}"/>
                </a:ext>
              </a:extLst>
            </p:cNvPr>
            <p:cNvSpPr/>
            <p:nvPr/>
          </p:nvSpPr>
          <p:spPr>
            <a:xfrm>
              <a:off x="6527169" y="4428547"/>
              <a:ext cx="383775" cy="172699"/>
            </a:xfrm>
            <a:custGeom>
              <a:avLst/>
              <a:gdLst>
                <a:gd name="connsiteX0" fmla="*/ 321092 w 383775"/>
                <a:gd name="connsiteY0" fmla="*/ 140718 h 172698"/>
                <a:gd name="connsiteX1" fmla="*/ 71638 w 383775"/>
                <a:gd name="connsiteY1" fmla="*/ 140718 h 172698"/>
                <a:gd name="connsiteX2" fmla="*/ 33261 w 383775"/>
                <a:gd name="connsiteY2" fmla="*/ 102340 h 172698"/>
                <a:gd name="connsiteX3" fmla="*/ 33261 w 383775"/>
                <a:gd name="connsiteY3" fmla="*/ 71638 h 172698"/>
                <a:gd name="connsiteX4" fmla="*/ 71638 w 383775"/>
                <a:gd name="connsiteY4" fmla="*/ 33261 h 172698"/>
                <a:gd name="connsiteX5" fmla="*/ 321092 w 383775"/>
                <a:gd name="connsiteY5" fmla="*/ 33261 h 172698"/>
                <a:gd name="connsiteX6" fmla="*/ 359470 w 383775"/>
                <a:gd name="connsiteY6" fmla="*/ 71638 h 172698"/>
                <a:gd name="connsiteX7" fmla="*/ 359470 w 383775"/>
                <a:gd name="connsiteY7" fmla="*/ 102340 h 172698"/>
                <a:gd name="connsiteX8" fmla="*/ 321092 w 383775"/>
                <a:gd name="connsiteY8" fmla="*/ 140718 h 17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3775" h="172698">
                  <a:moveTo>
                    <a:pt x="321092" y="140718"/>
                  </a:moveTo>
                  <a:lnTo>
                    <a:pt x="71638" y="140718"/>
                  </a:lnTo>
                  <a:cubicBezTo>
                    <a:pt x="50531" y="140718"/>
                    <a:pt x="33261" y="123448"/>
                    <a:pt x="33261" y="102340"/>
                  </a:cubicBezTo>
                  <a:lnTo>
                    <a:pt x="33261" y="71638"/>
                  </a:lnTo>
                  <a:cubicBezTo>
                    <a:pt x="33261" y="50530"/>
                    <a:pt x="50531" y="33261"/>
                    <a:pt x="71638" y="33261"/>
                  </a:cubicBezTo>
                  <a:lnTo>
                    <a:pt x="321092" y="33261"/>
                  </a:lnTo>
                  <a:cubicBezTo>
                    <a:pt x="342200" y="33261"/>
                    <a:pt x="359470" y="50530"/>
                    <a:pt x="359470" y="71638"/>
                  </a:cubicBezTo>
                  <a:lnTo>
                    <a:pt x="359470" y="102340"/>
                  </a:lnTo>
                  <a:cubicBezTo>
                    <a:pt x="361389" y="123448"/>
                    <a:pt x="342200" y="140718"/>
                    <a:pt x="321092" y="140718"/>
                  </a:cubicBezTo>
                  <a:close/>
                </a:path>
              </a:pathLst>
            </a:custGeom>
            <a:grpFill/>
            <a:ln w="19050" cap="rnd">
              <a:solidFill>
                <a:schemeClr val="bg1">
                  <a:lumMod val="50000"/>
                </a:schemeClr>
              </a:solidFill>
              <a:prstDash val="solid"/>
              <a:round/>
              <a:headEnd/>
              <a:tailEnd/>
            </a:ln>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08"/>
              <a:endParaRPr lang="en-US" sz="844">
                <a:solidFill>
                  <a:prstClr val="white"/>
                </a:solidFill>
                <a:latin typeface="Arial"/>
              </a:endParaRPr>
            </a:p>
          </p:txBody>
        </p:sp>
        <p:sp>
          <p:nvSpPr>
            <p:cNvPr id="47" name="Freeform: Shape 174">
              <a:extLst>
                <a:ext uri="{FF2B5EF4-FFF2-40B4-BE49-F238E27FC236}">
                  <a16:creationId xmlns:a16="http://schemas.microsoft.com/office/drawing/2014/main" id="{5243C53E-2D67-0D4E-9F9D-93212DF050AF}"/>
                </a:ext>
              </a:extLst>
            </p:cNvPr>
            <p:cNvSpPr/>
            <p:nvPr/>
          </p:nvSpPr>
          <p:spPr>
            <a:xfrm>
              <a:off x="6607762" y="4635785"/>
              <a:ext cx="230265" cy="57566"/>
            </a:xfrm>
            <a:custGeom>
              <a:avLst/>
              <a:gdLst>
                <a:gd name="connsiteX0" fmla="*/ 33261 w 230265"/>
                <a:gd name="connsiteY0" fmla="*/ 33261 h 57566"/>
                <a:gd name="connsiteX1" fmla="*/ 200203 w 230265"/>
                <a:gd name="connsiteY1" fmla="*/ 33261 h 57566"/>
              </a:gdLst>
              <a:ahLst/>
              <a:cxnLst>
                <a:cxn ang="0">
                  <a:pos x="connsiteX0" y="connsiteY0"/>
                </a:cxn>
                <a:cxn ang="0">
                  <a:pos x="connsiteX1" y="connsiteY1"/>
                </a:cxn>
              </a:cxnLst>
              <a:rect l="l" t="t" r="r" b="b"/>
              <a:pathLst>
                <a:path w="230265" h="57566">
                  <a:moveTo>
                    <a:pt x="33261" y="33261"/>
                  </a:moveTo>
                  <a:lnTo>
                    <a:pt x="200203" y="33261"/>
                  </a:lnTo>
                </a:path>
              </a:pathLst>
            </a:custGeom>
            <a:grpFill/>
            <a:ln w="19050" cap="rnd">
              <a:solidFill>
                <a:schemeClr val="bg1">
                  <a:lumMod val="85000"/>
                </a:schemeClr>
              </a:solidFill>
              <a:prstDash val="solid"/>
              <a:round/>
              <a:headEnd/>
              <a:tailEnd/>
            </a:ln>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08"/>
              <a:endParaRPr lang="en-US" sz="844">
                <a:solidFill>
                  <a:prstClr val="white"/>
                </a:solidFill>
                <a:latin typeface="Arial"/>
              </a:endParaRPr>
            </a:p>
          </p:txBody>
        </p:sp>
        <p:sp>
          <p:nvSpPr>
            <p:cNvPr id="48" name="Freeform: Shape 175">
              <a:extLst>
                <a:ext uri="{FF2B5EF4-FFF2-40B4-BE49-F238E27FC236}">
                  <a16:creationId xmlns:a16="http://schemas.microsoft.com/office/drawing/2014/main" id="{7E9EC55D-69D5-2941-AE04-EE962692FFE7}"/>
                </a:ext>
              </a:extLst>
            </p:cNvPr>
            <p:cNvSpPr/>
            <p:nvPr/>
          </p:nvSpPr>
          <p:spPr>
            <a:xfrm>
              <a:off x="6419712" y="4211714"/>
              <a:ext cx="575663" cy="134321"/>
            </a:xfrm>
            <a:custGeom>
              <a:avLst/>
              <a:gdLst>
                <a:gd name="connsiteX0" fmla="*/ 33261 w 575663"/>
                <a:gd name="connsiteY0" fmla="*/ 117691 h 134321"/>
                <a:gd name="connsiteX1" fmla="*/ 33261 w 575663"/>
                <a:gd name="connsiteY1" fmla="*/ 77395 h 134321"/>
                <a:gd name="connsiteX2" fmla="*/ 424712 w 575663"/>
                <a:gd name="connsiteY2" fmla="*/ 77395 h 134321"/>
                <a:gd name="connsiteX3" fmla="*/ 441981 w 575663"/>
                <a:gd name="connsiteY3" fmla="*/ 33261 h 134321"/>
                <a:gd name="connsiteX4" fmla="*/ 553276 w 575663"/>
                <a:gd name="connsiteY4" fmla="*/ 33261 h 134321"/>
                <a:gd name="connsiteX5" fmla="*/ 553276 w 575663"/>
                <a:gd name="connsiteY5" fmla="*/ 117691 h 134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5663" h="134321">
                  <a:moveTo>
                    <a:pt x="33261" y="117691"/>
                  </a:moveTo>
                  <a:lnTo>
                    <a:pt x="33261" y="77395"/>
                  </a:lnTo>
                  <a:lnTo>
                    <a:pt x="424712" y="77395"/>
                  </a:lnTo>
                  <a:lnTo>
                    <a:pt x="441981" y="33261"/>
                  </a:lnTo>
                  <a:lnTo>
                    <a:pt x="553276" y="33261"/>
                  </a:lnTo>
                  <a:lnTo>
                    <a:pt x="553276" y="117691"/>
                  </a:lnTo>
                </a:path>
              </a:pathLst>
            </a:custGeom>
            <a:grpFill/>
            <a:ln w="19050" cap="rnd">
              <a:solidFill>
                <a:schemeClr val="bg1">
                  <a:lumMod val="50000"/>
                </a:schemeClr>
              </a:solidFill>
              <a:prstDash val="solid"/>
              <a:round/>
              <a:headEnd/>
              <a:tailEnd/>
            </a:ln>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08"/>
              <a:endParaRPr lang="en-US" sz="844">
                <a:solidFill>
                  <a:prstClr val="white"/>
                </a:solidFill>
                <a:latin typeface="Arial"/>
              </a:endParaRPr>
            </a:p>
          </p:txBody>
        </p:sp>
      </p:grpSp>
      <p:grpSp>
        <p:nvGrpSpPr>
          <p:cNvPr id="3" name="Group 2">
            <a:extLst>
              <a:ext uri="{FF2B5EF4-FFF2-40B4-BE49-F238E27FC236}">
                <a16:creationId xmlns:a16="http://schemas.microsoft.com/office/drawing/2014/main" id="{42C8544C-0863-49B2-94F4-254B28335E10}"/>
              </a:ext>
            </a:extLst>
          </p:cNvPr>
          <p:cNvGrpSpPr/>
          <p:nvPr/>
        </p:nvGrpSpPr>
        <p:grpSpPr>
          <a:xfrm>
            <a:off x="7591384" y="1595570"/>
            <a:ext cx="662561" cy="765054"/>
            <a:chOff x="11718440" y="1811277"/>
            <a:chExt cx="877068" cy="1012744"/>
          </a:xfrm>
        </p:grpSpPr>
        <p:grpSp>
          <p:nvGrpSpPr>
            <p:cNvPr id="93" name="Group 92">
              <a:extLst>
                <a:ext uri="{FF2B5EF4-FFF2-40B4-BE49-F238E27FC236}">
                  <a16:creationId xmlns:a16="http://schemas.microsoft.com/office/drawing/2014/main" id="{1FED1E2A-DA6A-4440-B21E-EB018DD43903}"/>
                </a:ext>
              </a:extLst>
            </p:cNvPr>
            <p:cNvGrpSpPr/>
            <p:nvPr/>
          </p:nvGrpSpPr>
          <p:grpSpPr>
            <a:xfrm>
              <a:off x="11718440" y="1811277"/>
              <a:ext cx="444203" cy="597032"/>
              <a:chOff x="6375696" y="3229479"/>
              <a:chExt cx="444203" cy="597032"/>
            </a:xfrm>
          </p:grpSpPr>
          <p:sp>
            <p:nvSpPr>
              <p:cNvPr id="94" name="Freeform 13">
                <a:extLst>
                  <a:ext uri="{FF2B5EF4-FFF2-40B4-BE49-F238E27FC236}">
                    <a16:creationId xmlns:a16="http://schemas.microsoft.com/office/drawing/2014/main" id="{DAC873EF-2873-4F38-8536-03C7163913F3}"/>
                  </a:ext>
                </a:extLst>
              </p:cNvPr>
              <p:cNvSpPr>
                <a:spLocks/>
              </p:cNvSpPr>
              <p:nvPr/>
            </p:nvSpPr>
            <p:spPr bwMode="auto">
              <a:xfrm>
                <a:off x="6375696" y="3229479"/>
                <a:ext cx="443894" cy="597032"/>
              </a:xfrm>
              <a:custGeom>
                <a:avLst/>
                <a:gdLst>
                  <a:gd name="T0" fmla="*/ 0 w 200"/>
                  <a:gd name="T1" fmla="*/ 320 h 320"/>
                  <a:gd name="T2" fmla="*/ 200 w 200"/>
                  <a:gd name="T3" fmla="*/ 320 h 320"/>
                  <a:gd name="T4" fmla="*/ 200 w 200"/>
                  <a:gd name="T5" fmla="*/ 73 h 320"/>
                  <a:gd name="T6" fmla="*/ 125 w 200"/>
                  <a:gd name="T7" fmla="*/ 73 h 320"/>
                  <a:gd name="T8" fmla="*/ 125 w 200"/>
                  <a:gd name="T9" fmla="*/ 0 h 320"/>
                  <a:gd name="T10" fmla="*/ 0 w 200"/>
                  <a:gd name="T11" fmla="*/ 0 h 320"/>
                  <a:gd name="T12" fmla="*/ 0 w 200"/>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200" h="320">
                    <a:moveTo>
                      <a:pt x="0" y="320"/>
                    </a:moveTo>
                    <a:lnTo>
                      <a:pt x="200" y="320"/>
                    </a:lnTo>
                    <a:lnTo>
                      <a:pt x="200" y="73"/>
                    </a:lnTo>
                    <a:lnTo>
                      <a:pt x="125" y="73"/>
                    </a:lnTo>
                    <a:lnTo>
                      <a:pt x="125" y="0"/>
                    </a:lnTo>
                    <a:lnTo>
                      <a:pt x="0" y="0"/>
                    </a:lnTo>
                    <a:lnTo>
                      <a:pt x="0" y="320"/>
                    </a:lnTo>
                    <a:close/>
                  </a:path>
                </a:pathLst>
              </a:custGeom>
              <a:noFill/>
              <a:ln w="19050" cap="rnd">
                <a:solidFill>
                  <a:schemeClr val="bg1">
                    <a:lumMod val="85000"/>
                  </a:schemeClr>
                </a:solidFill>
                <a:prstDash val="solid"/>
                <a:round/>
              </a:ln>
              <a:extLst/>
            </p:spPr>
            <p:txBody>
              <a:bodyPr vert="horz" wrap="square" lIns="57150" tIns="28575" rIns="57150" bIns="28575" numCol="1" anchor="t" anchorCtr="0" compatLnSpc="1">
                <a:prstTxWarp prst="textNoShape">
                  <a:avLst/>
                </a:prstTxWarp>
              </a:bodyPr>
              <a:lstStyle/>
              <a:p>
                <a:pPr defTabSz="285743">
                  <a:defRPr/>
                </a:pPr>
                <a:endParaRPr lang="en-US" sz="1125" kern="0">
                  <a:solidFill>
                    <a:srgbClr val="474746"/>
                  </a:solidFill>
                </a:endParaRPr>
              </a:p>
            </p:txBody>
          </p:sp>
          <p:sp>
            <p:nvSpPr>
              <p:cNvPr id="95" name="Line 6">
                <a:extLst>
                  <a:ext uri="{FF2B5EF4-FFF2-40B4-BE49-F238E27FC236}">
                    <a16:creationId xmlns:a16="http://schemas.microsoft.com/office/drawing/2014/main" id="{0E430E4D-C031-4FFD-B1C7-7FDE945D32F3}"/>
                  </a:ext>
                </a:extLst>
              </p:cNvPr>
              <p:cNvSpPr>
                <a:spLocks noChangeShapeType="1"/>
              </p:cNvSpPr>
              <p:nvPr/>
            </p:nvSpPr>
            <p:spPr bwMode="auto">
              <a:xfrm>
                <a:off x="6440414" y="3357025"/>
                <a:ext cx="160412" cy="0"/>
              </a:xfrm>
              <a:prstGeom prst="line">
                <a:avLst/>
              </a:prstGeom>
              <a:grpFill/>
              <a:ln w="19050" cap="rnd">
                <a:solidFill>
                  <a:schemeClr val="bg1">
                    <a:lumMod val="85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grpSp>
            <p:nvGrpSpPr>
              <p:cNvPr id="96" name="Group 95">
                <a:extLst>
                  <a:ext uri="{FF2B5EF4-FFF2-40B4-BE49-F238E27FC236}">
                    <a16:creationId xmlns:a16="http://schemas.microsoft.com/office/drawing/2014/main" id="{F8FEF3EC-455C-44F2-919B-762CB595EBA1}"/>
                  </a:ext>
                </a:extLst>
              </p:cNvPr>
              <p:cNvGrpSpPr/>
              <p:nvPr/>
            </p:nvGrpSpPr>
            <p:grpSpPr>
              <a:xfrm>
                <a:off x="6440413" y="3468150"/>
                <a:ext cx="306461" cy="247650"/>
                <a:chOff x="6440413" y="3468150"/>
                <a:chExt cx="306461" cy="247650"/>
              </a:xfrm>
            </p:grpSpPr>
            <p:sp>
              <p:nvSpPr>
                <p:cNvPr id="98" name="Line 6">
                  <a:extLst>
                    <a:ext uri="{FF2B5EF4-FFF2-40B4-BE49-F238E27FC236}">
                      <a16:creationId xmlns:a16="http://schemas.microsoft.com/office/drawing/2014/main" id="{CDA6F604-626A-4945-9017-56E0E7557EA3}"/>
                    </a:ext>
                  </a:extLst>
                </p:cNvPr>
                <p:cNvSpPr>
                  <a:spLocks noChangeShapeType="1"/>
                </p:cNvSpPr>
                <p:nvPr/>
              </p:nvSpPr>
              <p:spPr bwMode="auto">
                <a:xfrm>
                  <a:off x="6440413" y="3468150"/>
                  <a:ext cx="306461" cy="0"/>
                </a:xfrm>
                <a:prstGeom prst="line">
                  <a:avLst/>
                </a:prstGeom>
                <a:grpFill/>
                <a:ln w="19050" cap="rnd">
                  <a:solidFill>
                    <a:schemeClr val="bg1">
                      <a:lumMod val="85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sp>
              <p:nvSpPr>
                <p:cNvPr id="99" name="Line 6">
                  <a:extLst>
                    <a:ext uri="{FF2B5EF4-FFF2-40B4-BE49-F238E27FC236}">
                      <a16:creationId xmlns:a16="http://schemas.microsoft.com/office/drawing/2014/main" id="{F96EA40A-ECD1-4B49-A608-6B0651718086}"/>
                    </a:ext>
                  </a:extLst>
                </p:cNvPr>
                <p:cNvSpPr>
                  <a:spLocks noChangeShapeType="1"/>
                </p:cNvSpPr>
                <p:nvPr/>
              </p:nvSpPr>
              <p:spPr bwMode="auto">
                <a:xfrm>
                  <a:off x="6440413" y="3550700"/>
                  <a:ext cx="306461" cy="0"/>
                </a:xfrm>
                <a:prstGeom prst="line">
                  <a:avLst/>
                </a:prstGeom>
                <a:grpFill/>
                <a:ln w="19050" cap="rnd">
                  <a:solidFill>
                    <a:schemeClr val="bg1">
                      <a:lumMod val="85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sp>
              <p:nvSpPr>
                <p:cNvPr id="100" name="Line 6">
                  <a:extLst>
                    <a:ext uri="{FF2B5EF4-FFF2-40B4-BE49-F238E27FC236}">
                      <a16:creationId xmlns:a16="http://schemas.microsoft.com/office/drawing/2014/main" id="{3A5564C3-EB4A-45EE-8489-3BBF39B49226}"/>
                    </a:ext>
                  </a:extLst>
                </p:cNvPr>
                <p:cNvSpPr>
                  <a:spLocks noChangeShapeType="1"/>
                </p:cNvSpPr>
                <p:nvPr/>
              </p:nvSpPr>
              <p:spPr bwMode="auto">
                <a:xfrm>
                  <a:off x="6440413" y="3633250"/>
                  <a:ext cx="306461" cy="0"/>
                </a:xfrm>
                <a:prstGeom prst="line">
                  <a:avLst/>
                </a:prstGeom>
                <a:grpFill/>
                <a:ln w="19050" cap="rnd">
                  <a:solidFill>
                    <a:schemeClr val="bg1">
                      <a:lumMod val="85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sp>
              <p:nvSpPr>
                <p:cNvPr id="101" name="Line 6">
                  <a:extLst>
                    <a:ext uri="{FF2B5EF4-FFF2-40B4-BE49-F238E27FC236}">
                      <a16:creationId xmlns:a16="http://schemas.microsoft.com/office/drawing/2014/main" id="{56DEBF39-343A-4348-BBC8-404F419D46AF}"/>
                    </a:ext>
                  </a:extLst>
                </p:cNvPr>
                <p:cNvSpPr>
                  <a:spLocks noChangeShapeType="1"/>
                </p:cNvSpPr>
                <p:nvPr/>
              </p:nvSpPr>
              <p:spPr bwMode="auto">
                <a:xfrm>
                  <a:off x="6440413" y="3715800"/>
                  <a:ext cx="306461" cy="0"/>
                </a:xfrm>
                <a:prstGeom prst="line">
                  <a:avLst/>
                </a:prstGeom>
                <a:grpFill/>
                <a:ln w="19050" cap="rnd">
                  <a:solidFill>
                    <a:schemeClr val="bg1">
                      <a:lumMod val="85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grpSp>
          <p:sp>
            <p:nvSpPr>
              <p:cNvPr id="97" name="Isosceles Triangle 96">
                <a:extLst>
                  <a:ext uri="{FF2B5EF4-FFF2-40B4-BE49-F238E27FC236}">
                    <a16:creationId xmlns:a16="http://schemas.microsoft.com/office/drawing/2014/main" id="{FDF7C294-1DBA-4546-B243-C31C06AAF1B0}"/>
                  </a:ext>
                </a:extLst>
              </p:cNvPr>
              <p:cNvSpPr/>
              <p:nvPr/>
            </p:nvSpPr>
            <p:spPr>
              <a:xfrm>
                <a:off x="6650188" y="3230971"/>
                <a:ext cx="169711" cy="133354"/>
              </a:xfrm>
              <a:prstGeom prst="triangle">
                <a:avLst>
                  <a:gd name="adj" fmla="val 2918"/>
                </a:avLst>
              </a:prstGeom>
              <a:noFill/>
              <a:ln w="19050">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grpSp>
        <p:grpSp>
          <p:nvGrpSpPr>
            <p:cNvPr id="81" name="Group 80">
              <a:extLst>
                <a:ext uri="{FF2B5EF4-FFF2-40B4-BE49-F238E27FC236}">
                  <a16:creationId xmlns:a16="http://schemas.microsoft.com/office/drawing/2014/main" id="{7FC3FCB3-4C63-463E-A361-EAACE4720551}"/>
                </a:ext>
              </a:extLst>
            </p:cNvPr>
            <p:cNvGrpSpPr/>
            <p:nvPr/>
          </p:nvGrpSpPr>
          <p:grpSpPr>
            <a:xfrm>
              <a:off x="11989346" y="2009308"/>
              <a:ext cx="606162" cy="814713"/>
              <a:chOff x="6375696" y="3229479"/>
              <a:chExt cx="444203" cy="597032"/>
            </a:xfrm>
          </p:grpSpPr>
          <p:sp>
            <p:nvSpPr>
              <p:cNvPr id="84" name="Freeform 13">
                <a:extLst>
                  <a:ext uri="{FF2B5EF4-FFF2-40B4-BE49-F238E27FC236}">
                    <a16:creationId xmlns:a16="http://schemas.microsoft.com/office/drawing/2014/main" id="{23EA6710-CB2F-460F-BF66-72BC6A265082}"/>
                  </a:ext>
                </a:extLst>
              </p:cNvPr>
              <p:cNvSpPr>
                <a:spLocks/>
              </p:cNvSpPr>
              <p:nvPr/>
            </p:nvSpPr>
            <p:spPr bwMode="auto">
              <a:xfrm>
                <a:off x="6375696" y="3229479"/>
                <a:ext cx="443894" cy="597032"/>
              </a:xfrm>
              <a:custGeom>
                <a:avLst/>
                <a:gdLst>
                  <a:gd name="T0" fmla="*/ 0 w 200"/>
                  <a:gd name="T1" fmla="*/ 320 h 320"/>
                  <a:gd name="T2" fmla="*/ 200 w 200"/>
                  <a:gd name="T3" fmla="*/ 320 h 320"/>
                  <a:gd name="T4" fmla="*/ 200 w 200"/>
                  <a:gd name="T5" fmla="*/ 73 h 320"/>
                  <a:gd name="T6" fmla="*/ 125 w 200"/>
                  <a:gd name="T7" fmla="*/ 73 h 320"/>
                  <a:gd name="T8" fmla="*/ 125 w 200"/>
                  <a:gd name="T9" fmla="*/ 0 h 320"/>
                  <a:gd name="T10" fmla="*/ 0 w 200"/>
                  <a:gd name="T11" fmla="*/ 0 h 320"/>
                  <a:gd name="T12" fmla="*/ 0 w 200"/>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200" h="320">
                    <a:moveTo>
                      <a:pt x="0" y="320"/>
                    </a:moveTo>
                    <a:lnTo>
                      <a:pt x="200" y="320"/>
                    </a:lnTo>
                    <a:lnTo>
                      <a:pt x="200" y="73"/>
                    </a:lnTo>
                    <a:lnTo>
                      <a:pt x="125" y="73"/>
                    </a:lnTo>
                    <a:lnTo>
                      <a:pt x="125" y="0"/>
                    </a:lnTo>
                    <a:lnTo>
                      <a:pt x="0" y="0"/>
                    </a:lnTo>
                    <a:lnTo>
                      <a:pt x="0" y="320"/>
                    </a:lnTo>
                    <a:close/>
                  </a:path>
                </a:pathLst>
              </a:custGeom>
              <a:solidFill>
                <a:srgbClr val="0D2736"/>
              </a:solidFill>
              <a:ln w="19050" cap="rnd">
                <a:solidFill>
                  <a:schemeClr val="bg1">
                    <a:lumMod val="50000"/>
                  </a:schemeClr>
                </a:solidFill>
                <a:prstDash val="solid"/>
                <a:round/>
              </a:ln>
              <a:extLst/>
            </p:spPr>
            <p:txBody>
              <a:bodyPr vert="horz" wrap="square" lIns="57150" tIns="28575" rIns="57150" bIns="28575" numCol="1" anchor="t" anchorCtr="0" compatLnSpc="1">
                <a:prstTxWarp prst="textNoShape">
                  <a:avLst/>
                </a:prstTxWarp>
              </a:bodyPr>
              <a:lstStyle/>
              <a:p>
                <a:pPr defTabSz="285743">
                  <a:defRPr/>
                </a:pPr>
                <a:endParaRPr lang="en-US" sz="1125" kern="0">
                  <a:solidFill>
                    <a:srgbClr val="474746"/>
                  </a:solidFill>
                </a:endParaRPr>
              </a:p>
            </p:txBody>
          </p:sp>
          <p:sp>
            <p:nvSpPr>
              <p:cNvPr id="86" name="Line 6">
                <a:extLst>
                  <a:ext uri="{FF2B5EF4-FFF2-40B4-BE49-F238E27FC236}">
                    <a16:creationId xmlns:a16="http://schemas.microsoft.com/office/drawing/2014/main" id="{2D66B33A-2AE3-4959-B74A-5A50999DC8CF}"/>
                  </a:ext>
                </a:extLst>
              </p:cNvPr>
              <p:cNvSpPr>
                <a:spLocks noChangeShapeType="1"/>
              </p:cNvSpPr>
              <p:nvPr/>
            </p:nvSpPr>
            <p:spPr bwMode="auto">
              <a:xfrm>
                <a:off x="6440414" y="3357025"/>
                <a:ext cx="160412" cy="0"/>
              </a:xfrm>
              <a:prstGeom prst="line">
                <a:avLst/>
              </a:prstGeom>
              <a:grpFill/>
              <a:ln w="19050" cap="rnd">
                <a:solidFill>
                  <a:schemeClr val="bg1">
                    <a:lumMod val="50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grpSp>
            <p:nvGrpSpPr>
              <p:cNvPr id="87" name="Group 86">
                <a:extLst>
                  <a:ext uri="{FF2B5EF4-FFF2-40B4-BE49-F238E27FC236}">
                    <a16:creationId xmlns:a16="http://schemas.microsoft.com/office/drawing/2014/main" id="{BEEB70E7-9E63-4D74-9170-E90E69706A57}"/>
                  </a:ext>
                </a:extLst>
              </p:cNvPr>
              <p:cNvGrpSpPr/>
              <p:nvPr/>
            </p:nvGrpSpPr>
            <p:grpSpPr>
              <a:xfrm>
                <a:off x="6440413" y="3468150"/>
                <a:ext cx="306461" cy="247650"/>
                <a:chOff x="6440413" y="3468150"/>
                <a:chExt cx="306461" cy="247650"/>
              </a:xfrm>
            </p:grpSpPr>
            <p:sp>
              <p:nvSpPr>
                <p:cNvPr id="89" name="Line 6">
                  <a:extLst>
                    <a:ext uri="{FF2B5EF4-FFF2-40B4-BE49-F238E27FC236}">
                      <a16:creationId xmlns:a16="http://schemas.microsoft.com/office/drawing/2014/main" id="{F445B67B-49EE-45AD-8967-DFA565886511}"/>
                    </a:ext>
                  </a:extLst>
                </p:cNvPr>
                <p:cNvSpPr>
                  <a:spLocks noChangeShapeType="1"/>
                </p:cNvSpPr>
                <p:nvPr/>
              </p:nvSpPr>
              <p:spPr bwMode="auto">
                <a:xfrm>
                  <a:off x="6440413" y="3468150"/>
                  <a:ext cx="306461" cy="0"/>
                </a:xfrm>
                <a:prstGeom prst="line">
                  <a:avLst/>
                </a:prstGeom>
                <a:grpFill/>
                <a:ln w="19050" cap="rnd">
                  <a:solidFill>
                    <a:schemeClr val="bg1">
                      <a:lumMod val="50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sp>
              <p:nvSpPr>
                <p:cNvPr id="90" name="Line 6">
                  <a:extLst>
                    <a:ext uri="{FF2B5EF4-FFF2-40B4-BE49-F238E27FC236}">
                      <a16:creationId xmlns:a16="http://schemas.microsoft.com/office/drawing/2014/main" id="{925CC1FC-4D6B-4AFD-B173-B466052DF4C2}"/>
                    </a:ext>
                  </a:extLst>
                </p:cNvPr>
                <p:cNvSpPr>
                  <a:spLocks noChangeShapeType="1"/>
                </p:cNvSpPr>
                <p:nvPr/>
              </p:nvSpPr>
              <p:spPr bwMode="auto">
                <a:xfrm>
                  <a:off x="6440413" y="3550700"/>
                  <a:ext cx="306461" cy="0"/>
                </a:xfrm>
                <a:prstGeom prst="line">
                  <a:avLst/>
                </a:prstGeom>
                <a:grpFill/>
                <a:ln w="19050" cap="rnd">
                  <a:solidFill>
                    <a:schemeClr val="bg1">
                      <a:lumMod val="50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sp>
              <p:nvSpPr>
                <p:cNvPr id="91" name="Line 6">
                  <a:extLst>
                    <a:ext uri="{FF2B5EF4-FFF2-40B4-BE49-F238E27FC236}">
                      <a16:creationId xmlns:a16="http://schemas.microsoft.com/office/drawing/2014/main" id="{6A3A5CC8-5B39-4B0C-B0B3-D9EA2E96C8A1}"/>
                    </a:ext>
                  </a:extLst>
                </p:cNvPr>
                <p:cNvSpPr>
                  <a:spLocks noChangeShapeType="1"/>
                </p:cNvSpPr>
                <p:nvPr/>
              </p:nvSpPr>
              <p:spPr bwMode="auto">
                <a:xfrm>
                  <a:off x="6440413" y="3633250"/>
                  <a:ext cx="306461" cy="0"/>
                </a:xfrm>
                <a:prstGeom prst="line">
                  <a:avLst/>
                </a:prstGeom>
                <a:grpFill/>
                <a:ln w="19050" cap="rnd">
                  <a:solidFill>
                    <a:schemeClr val="bg1">
                      <a:lumMod val="50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sp>
              <p:nvSpPr>
                <p:cNvPr id="92" name="Line 6">
                  <a:extLst>
                    <a:ext uri="{FF2B5EF4-FFF2-40B4-BE49-F238E27FC236}">
                      <a16:creationId xmlns:a16="http://schemas.microsoft.com/office/drawing/2014/main" id="{BB5E3B15-093B-4E3E-8A6B-D130EFA638B3}"/>
                    </a:ext>
                  </a:extLst>
                </p:cNvPr>
                <p:cNvSpPr>
                  <a:spLocks noChangeShapeType="1"/>
                </p:cNvSpPr>
                <p:nvPr/>
              </p:nvSpPr>
              <p:spPr bwMode="auto">
                <a:xfrm>
                  <a:off x="6440413" y="3715800"/>
                  <a:ext cx="306461" cy="0"/>
                </a:xfrm>
                <a:prstGeom prst="line">
                  <a:avLst/>
                </a:prstGeom>
                <a:grpFill/>
                <a:ln w="19050" cap="rnd">
                  <a:solidFill>
                    <a:schemeClr val="bg1">
                      <a:lumMod val="50000"/>
                    </a:schemeClr>
                  </a:solidFill>
                  <a:prstDash val="solid"/>
                  <a:round/>
                  <a:headEnd/>
                  <a:tailEnd/>
                </a:ln>
                <a:extLst/>
              </p:spPr>
              <p:txBody>
                <a:bodyPr rot="0" spcFirstLastPara="0" vertOverflow="overflow" horzOverflow="overflow" vert="horz" wrap="square" lIns="42863" tIns="21431" rIns="42863" bIns="21431" numCol="1" spcCol="0" rtlCol="0" fromWordArt="0" anchor="ctr" anchorCtr="0" forceAA="0" compatLnSpc="1">
                  <a:prstTxWarp prst="textNoShape">
                    <a:avLst/>
                  </a:prstTxWarp>
                  <a:noAutofit/>
                </a:bodyPr>
                <a:lstStyle/>
                <a:p>
                  <a:pPr algn="ctr" defTabSz="428625"/>
                  <a:endParaRPr lang="en-US" sz="844" dirty="0">
                    <a:solidFill>
                      <a:prstClr val="white"/>
                    </a:solidFill>
                    <a:latin typeface="Arial"/>
                  </a:endParaRPr>
                </a:p>
              </p:txBody>
            </p:sp>
          </p:grpSp>
          <p:sp>
            <p:nvSpPr>
              <p:cNvPr id="88" name="Isosceles Triangle 87">
                <a:extLst>
                  <a:ext uri="{FF2B5EF4-FFF2-40B4-BE49-F238E27FC236}">
                    <a16:creationId xmlns:a16="http://schemas.microsoft.com/office/drawing/2014/main" id="{959FCEBC-43BE-4EA0-BBCA-4DEF84B8E559}"/>
                  </a:ext>
                </a:extLst>
              </p:cNvPr>
              <p:cNvSpPr/>
              <p:nvPr/>
            </p:nvSpPr>
            <p:spPr>
              <a:xfrm>
                <a:off x="6650188" y="3230971"/>
                <a:ext cx="169711" cy="133354"/>
              </a:xfrm>
              <a:prstGeom prst="triangle">
                <a:avLst>
                  <a:gd name="adj" fmla="val 2918"/>
                </a:avLst>
              </a:prstGeom>
              <a:noFill/>
              <a:ln w="190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125" dirty="0"/>
              </a:p>
            </p:txBody>
          </p:sp>
        </p:grpSp>
      </p:grpSp>
      <p:sp>
        <p:nvSpPr>
          <p:cNvPr id="50" name="Rectangle 49">
            <a:extLst>
              <a:ext uri="{FF2B5EF4-FFF2-40B4-BE49-F238E27FC236}">
                <a16:creationId xmlns:a16="http://schemas.microsoft.com/office/drawing/2014/main" id="{6106E5FA-1BAE-0049-9987-B1F43C2D51C4}"/>
              </a:ext>
            </a:extLst>
          </p:cNvPr>
          <p:cNvSpPr/>
          <p:nvPr/>
        </p:nvSpPr>
        <p:spPr>
          <a:xfrm>
            <a:off x="3997094" y="2502349"/>
            <a:ext cx="1428750" cy="566822"/>
          </a:xfrm>
          <a:prstGeom prst="rect">
            <a:avLst/>
          </a:prstGeom>
        </p:spPr>
        <p:txBody>
          <a:bodyPr wrap="square">
            <a:spAutoFit/>
          </a:bodyPr>
          <a:lstStyle/>
          <a:p>
            <a:pPr algn="ctr" defTabSz="342900">
              <a:spcBef>
                <a:spcPts val="450"/>
              </a:spcBef>
              <a:spcAft>
                <a:spcPts val="225"/>
              </a:spcAft>
              <a:defRPr/>
            </a:pPr>
            <a:r>
              <a:rPr lang="en-US" sz="1250" spc="75" dirty="0">
                <a:solidFill>
                  <a:srgbClr val="FFFFFF"/>
                </a:solidFill>
                <a:latin typeface="Amazon Ember Light" panose="020B0403020204020204" pitchFamily="34" charset="0"/>
                <a:ea typeface="Amazon Ember Light" panose="020B0403020204020204" pitchFamily="34" charset="0"/>
              </a:rPr>
              <a:t>Native SMB </a:t>
            </a:r>
          </a:p>
          <a:p>
            <a:pPr algn="ctr" defTabSz="342900">
              <a:spcBef>
                <a:spcPts val="450"/>
              </a:spcBef>
              <a:spcAft>
                <a:spcPts val="225"/>
              </a:spcAft>
              <a:defRPr/>
            </a:pPr>
            <a:r>
              <a:rPr lang="en-US" sz="1250" spc="75" dirty="0">
                <a:solidFill>
                  <a:srgbClr val="FFFFFF"/>
                </a:solidFill>
                <a:latin typeface="Amazon Ember Light" panose="020B0403020204020204" pitchFamily="34" charset="0"/>
                <a:ea typeface="Amazon Ember Light" panose="020B0403020204020204" pitchFamily="34" charset="0"/>
              </a:rPr>
              <a:t>2.0 to 3.1.1</a:t>
            </a:r>
          </a:p>
        </p:txBody>
      </p:sp>
      <p:sp>
        <p:nvSpPr>
          <p:cNvPr id="52" name="Rounded Rectangle 51">
            <a:extLst>
              <a:ext uri="{FF2B5EF4-FFF2-40B4-BE49-F238E27FC236}">
                <a16:creationId xmlns:a16="http://schemas.microsoft.com/office/drawing/2014/main" id="{258770D0-20E6-C04D-9381-C12E28FFD3E8}"/>
              </a:ext>
            </a:extLst>
          </p:cNvPr>
          <p:cNvSpPr/>
          <p:nvPr/>
        </p:nvSpPr>
        <p:spPr bwMode="auto">
          <a:xfrm>
            <a:off x="4295013" y="1553806"/>
            <a:ext cx="832911" cy="832911"/>
          </a:xfrm>
          <a:prstGeom prst="roundRect">
            <a:avLst>
              <a:gd name="adj" fmla="val 0"/>
            </a:avLst>
          </a:prstGeom>
          <a:noFill/>
          <a:ln w="19050" cap="sq" cmpd="sng">
            <a:solidFill>
              <a:schemeClr val="bg1">
                <a:lumMod val="50000"/>
              </a:schemeClr>
            </a:solidFill>
            <a:prstDash val="solid"/>
            <a:round/>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flatTx/>
          </a:bodyPr>
          <a:lstStyle/>
          <a:p>
            <a:pPr algn="ctr" defTabSz="699354" fontAlgn="base">
              <a:lnSpc>
                <a:spcPct val="90000"/>
              </a:lnSpc>
              <a:spcBef>
                <a:spcPct val="0"/>
              </a:spcBef>
              <a:spcAft>
                <a:spcPct val="0"/>
              </a:spcAft>
            </a:pPr>
            <a:endParaRPr lang="en-US" dirty="0">
              <a:gradFill>
                <a:gsLst>
                  <a:gs pos="0">
                    <a:srgbClr val="FFFFFF"/>
                  </a:gs>
                  <a:gs pos="100000">
                    <a:srgbClr val="FFFFFF"/>
                  </a:gs>
                </a:gsLst>
                <a:lin ang="5400000" scaled="0"/>
              </a:gradFill>
              <a:latin typeface="Amazon Ember"/>
              <a:ea typeface="Segoe UI" pitchFamily="34" charset="0"/>
              <a:cs typeface="Segoe UI" pitchFamily="34" charset="0"/>
            </a:endParaRPr>
          </a:p>
        </p:txBody>
      </p:sp>
      <p:sp>
        <p:nvSpPr>
          <p:cNvPr id="54" name="TextBox 53">
            <a:extLst>
              <a:ext uri="{FF2B5EF4-FFF2-40B4-BE49-F238E27FC236}">
                <a16:creationId xmlns:a16="http://schemas.microsoft.com/office/drawing/2014/main" id="{DE6148FE-85F0-4D47-AFAD-49B0AC30880B}"/>
              </a:ext>
            </a:extLst>
          </p:cNvPr>
          <p:cNvSpPr txBox="1"/>
          <p:nvPr/>
        </p:nvSpPr>
        <p:spPr>
          <a:xfrm>
            <a:off x="4217434" y="1751346"/>
            <a:ext cx="988070" cy="507831"/>
          </a:xfrm>
          <a:prstGeom prst="rect">
            <a:avLst/>
          </a:prstGeom>
          <a:noFill/>
        </p:spPr>
        <p:txBody>
          <a:bodyPr wrap="square" rtlCol="0">
            <a:spAutoFit/>
          </a:bodyPr>
          <a:lstStyle/>
          <a:p>
            <a:pPr algn="ctr" defTabSz="685800"/>
            <a:r>
              <a:rPr lang="en-US" sz="2700" dirty="0">
                <a:solidFill>
                  <a:schemeClr val="bg1">
                    <a:lumMod val="85000"/>
                  </a:schemeClr>
                </a:solidFill>
                <a:latin typeface="Amazon Ember"/>
              </a:rPr>
              <a:t>SMB</a:t>
            </a:r>
          </a:p>
        </p:txBody>
      </p:sp>
      <p:grpSp>
        <p:nvGrpSpPr>
          <p:cNvPr id="60" name="Group 59">
            <a:extLst>
              <a:ext uri="{FF2B5EF4-FFF2-40B4-BE49-F238E27FC236}">
                <a16:creationId xmlns:a16="http://schemas.microsoft.com/office/drawing/2014/main" id="{71DF0BEA-8914-3840-A700-240BCB88381D}"/>
              </a:ext>
            </a:extLst>
          </p:cNvPr>
          <p:cNvGrpSpPr/>
          <p:nvPr/>
        </p:nvGrpSpPr>
        <p:grpSpPr>
          <a:xfrm>
            <a:off x="835914" y="1927223"/>
            <a:ext cx="834073" cy="850255"/>
            <a:chOff x="835914" y="1927223"/>
            <a:chExt cx="834073" cy="850255"/>
          </a:xfrm>
        </p:grpSpPr>
        <p:cxnSp>
          <p:nvCxnSpPr>
            <p:cNvPr id="66" name="Straight Connector 65">
              <a:extLst>
                <a:ext uri="{FF2B5EF4-FFF2-40B4-BE49-F238E27FC236}">
                  <a16:creationId xmlns:a16="http://schemas.microsoft.com/office/drawing/2014/main" id="{EEF762F2-7449-BD40-A08E-6608635B6297}"/>
                </a:ext>
              </a:extLst>
            </p:cNvPr>
            <p:cNvCxnSpPr>
              <a:cxnSpLocks/>
              <a:stCxn id="61" idx="0"/>
              <a:endCxn id="61" idx="2"/>
            </p:cNvCxnSpPr>
            <p:nvPr/>
          </p:nvCxnSpPr>
          <p:spPr>
            <a:xfrm>
              <a:off x="835914" y="2352350"/>
              <a:ext cx="834073" cy="0"/>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089C049-BDCA-434A-BB8B-EA6765F52127}"/>
                </a:ext>
              </a:extLst>
            </p:cNvPr>
            <p:cNvCxnSpPr>
              <a:cxnSpLocks/>
            </p:cNvCxnSpPr>
            <p:nvPr/>
          </p:nvCxnSpPr>
          <p:spPr>
            <a:xfrm flipH="1">
              <a:off x="1193740" y="1998153"/>
              <a:ext cx="5236" cy="704088"/>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61" name="Trapezoid 60">
              <a:extLst>
                <a:ext uri="{FF2B5EF4-FFF2-40B4-BE49-F238E27FC236}">
                  <a16:creationId xmlns:a16="http://schemas.microsoft.com/office/drawing/2014/main" id="{6DDB96E8-591C-9840-AD3A-337E1309B15A}"/>
                </a:ext>
              </a:extLst>
            </p:cNvPr>
            <p:cNvSpPr/>
            <p:nvPr/>
          </p:nvSpPr>
          <p:spPr>
            <a:xfrm rot="16200000">
              <a:off x="827823" y="1935314"/>
              <a:ext cx="850255" cy="834073"/>
            </a:xfrm>
            <a:prstGeom prst="trapezoid">
              <a:avLst>
                <a:gd name="adj" fmla="val 15964"/>
              </a:avLst>
            </a:prstGeom>
            <a:noFill/>
            <a:ln w="190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02" name="Straight Connector 101">
            <a:extLst>
              <a:ext uri="{FF2B5EF4-FFF2-40B4-BE49-F238E27FC236}">
                <a16:creationId xmlns:a16="http://schemas.microsoft.com/office/drawing/2014/main" id="{8F9E75BB-B3DD-CA40-B6B3-69090F988578}"/>
              </a:ext>
            </a:extLst>
          </p:cNvPr>
          <p:cNvCxnSpPr>
            <a:cxnSpLocks/>
            <a:stCxn id="104" idx="0"/>
            <a:endCxn id="104" idx="2"/>
          </p:cNvCxnSpPr>
          <p:nvPr/>
        </p:nvCxnSpPr>
        <p:spPr>
          <a:xfrm>
            <a:off x="5297390" y="3624890"/>
            <a:ext cx="417037" cy="0"/>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BC5FC994-9755-CC49-B540-197E0AE15502}"/>
              </a:ext>
            </a:extLst>
          </p:cNvPr>
          <p:cNvCxnSpPr>
            <a:cxnSpLocks/>
          </p:cNvCxnSpPr>
          <p:nvPr/>
        </p:nvCxnSpPr>
        <p:spPr>
          <a:xfrm flipH="1">
            <a:off x="5476303" y="3445614"/>
            <a:ext cx="2618" cy="352044"/>
          </a:xfrm>
          <a:prstGeom prst="line">
            <a:avLst/>
          </a:prstGeom>
          <a:ln w="19050">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04" name="Trapezoid 103">
            <a:extLst>
              <a:ext uri="{FF2B5EF4-FFF2-40B4-BE49-F238E27FC236}">
                <a16:creationId xmlns:a16="http://schemas.microsoft.com/office/drawing/2014/main" id="{3FE8CC27-8626-1547-9870-C1D7D16A6197}"/>
              </a:ext>
            </a:extLst>
          </p:cNvPr>
          <p:cNvSpPr/>
          <p:nvPr/>
        </p:nvSpPr>
        <p:spPr>
          <a:xfrm rot="16200000">
            <a:off x="5293345" y="3416372"/>
            <a:ext cx="425128" cy="417037"/>
          </a:xfrm>
          <a:prstGeom prst="trapezoid">
            <a:avLst>
              <a:gd name="adj" fmla="val 15964"/>
            </a:avLst>
          </a:prstGeom>
          <a:noFill/>
          <a:ln w="19050">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37873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A9CBCA-30EB-4E64-A924-B2A7D1C94132}"/>
              </a:ext>
            </a:extLst>
          </p:cNvPr>
          <p:cNvSpPr>
            <a:spLocks noGrp="1"/>
          </p:cNvSpPr>
          <p:nvPr>
            <p:ph type="title"/>
          </p:nvPr>
        </p:nvSpPr>
        <p:spPr/>
        <p:txBody>
          <a:bodyPr/>
          <a:lstStyle/>
          <a:p>
            <a:r>
              <a:rPr lang="en-US" dirty="0"/>
              <a:t>Fast and flexible performance</a:t>
            </a:r>
            <a:br>
              <a:rPr lang="en-US" dirty="0"/>
            </a:br>
            <a:r>
              <a:rPr lang="en-US" sz="2000" dirty="0"/>
              <a:t>Choose throughput level independent of storage</a:t>
            </a:r>
            <a:endParaRPr lang="en-US" dirty="0"/>
          </a:p>
        </p:txBody>
      </p:sp>
      <p:graphicFrame>
        <p:nvGraphicFramePr>
          <p:cNvPr id="75" name="Table 74">
            <a:extLst>
              <a:ext uri="{FF2B5EF4-FFF2-40B4-BE49-F238E27FC236}">
                <a16:creationId xmlns:a16="http://schemas.microsoft.com/office/drawing/2014/main" id="{1BE7326E-9BE0-A14C-864B-C83E21012787}"/>
              </a:ext>
            </a:extLst>
          </p:cNvPr>
          <p:cNvGraphicFramePr>
            <a:graphicFrameLocks noGrp="1"/>
          </p:cNvGraphicFramePr>
          <p:nvPr>
            <p:extLst/>
          </p:nvPr>
        </p:nvGraphicFramePr>
        <p:xfrm>
          <a:off x="421105" y="1610470"/>
          <a:ext cx="8477829" cy="1314643"/>
        </p:xfrm>
        <a:graphic>
          <a:graphicData uri="http://schemas.openxmlformats.org/drawingml/2006/table">
            <a:tbl>
              <a:tblPr firstRow="1" bandRow="1">
                <a:tableStyleId>{37CE84F3-28C3-443E-9E96-99CF82512B78}</a:tableStyleId>
              </a:tblPr>
              <a:tblGrid>
                <a:gridCol w="8477829">
                  <a:extLst>
                    <a:ext uri="{9D8B030D-6E8A-4147-A177-3AD203B41FA5}">
                      <a16:colId xmlns:a16="http://schemas.microsoft.com/office/drawing/2014/main" val="1667443075"/>
                    </a:ext>
                  </a:extLst>
                </a:gridCol>
              </a:tblGrid>
              <a:tr h="1314643">
                <a:tc>
                  <a:txBody>
                    <a:bodyPr/>
                    <a:lstStyle/>
                    <a:p>
                      <a:pPr marL="0" marR="0" lvl="0" indent="0" algn="l" defTabSz="914362" rtl="0" eaLnBrk="1" fontAlgn="auto" latinLnBrk="0" hangingPunct="1">
                        <a:lnSpc>
                          <a:spcPct val="100000"/>
                        </a:lnSpc>
                        <a:spcBef>
                          <a:spcPts val="0"/>
                        </a:spcBef>
                        <a:spcAft>
                          <a:spcPts val="0"/>
                        </a:spcAft>
                        <a:buClrTx/>
                        <a:buSzTx/>
                        <a:buFontTx/>
                        <a:buNone/>
                        <a:tabLst/>
                        <a:defRPr/>
                      </a:pPr>
                      <a:endParaRPr lang="en-US" sz="1800" b="0" dirty="0">
                        <a:solidFill>
                          <a:schemeClr val="tx1"/>
                        </a:solidFill>
                      </a:endParaRPr>
                    </a:p>
                  </a:txBody>
                  <a:tcPr marL="68580" marR="68580" marT="34290" marB="34290" anchor="ctr">
                    <a:lnL>
                      <a:noFill/>
                    </a:lnL>
                    <a:lnR>
                      <a:noFill/>
                    </a:lnR>
                    <a:lnT>
                      <a:noFill/>
                    </a:lnT>
                    <a:lnB w="28575" cap="flat" cmpd="sng" algn="ctr">
                      <a:noFill/>
                      <a:prstDash val="solid"/>
                      <a:round/>
                      <a:headEnd type="none" w="med" len="med"/>
                      <a:tailEnd type="none" w="med" len="med"/>
                    </a:lnB>
                    <a:lnTlToBr w="12700" cmpd="sng">
                      <a:noFill/>
                      <a:prstDash val="solid"/>
                    </a:lnTlToBr>
                    <a:lnBlToTr w="12700" cmpd="sng">
                      <a:noFill/>
                      <a:prstDash val="solid"/>
                    </a:lnBlToTr>
                    <a:gradFill>
                      <a:gsLst>
                        <a:gs pos="0">
                          <a:srgbClr val="046393"/>
                        </a:gs>
                        <a:gs pos="99000">
                          <a:srgbClr val="0D2736"/>
                        </a:gs>
                      </a:gsLst>
                      <a:lin ang="10800000" scaled="1"/>
                    </a:gradFill>
                  </a:tcPr>
                </a:tc>
                <a:extLst>
                  <a:ext uri="{0D108BD9-81ED-4DB2-BD59-A6C34878D82A}">
                    <a16:rowId xmlns:a16="http://schemas.microsoft.com/office/drawing/2014/main" val="65436830"/>
                  </a:ext>
                </a:extLst>
              </a:tr>
            </a:tbl>
          </a:graphicData>
        </a:graphic>
      </p:graphicFrame>
      <p:sp>
        <p:nvSpPr>
          <p:cNvPr id="76" name="TextBox 75">
            <a:extLst>
              <a:ext uri="{FF2B5EF4-FFF2-40B4-BE49-F238E27FC236}">
                <a16:creationId xmlns:a16="http://schemas.microsoft.com/office/drawing/2014/main" id="{850880BF-6E5D-F347-AD0C-74AFD4CDF600}"/>
              </a:ext>
            </a:extLst>
          </p:cNvPr>
          <p:cNvSpPr txBox="1"/>
          <p:nvPr/>
        </p:nvSpPr>
        <p:spPr>
          <a:xfrm>
            <a:off x="336884" y="3543300"/>
            <a:ext cx="8477829" cy="512448"/>
          </a:xfrm>
          <a:prstGeom prst="rect">
            <a:avLst/>
          </a:prstGeom>
          <a:noFill/>
        </p:spPr>
        <p:txBody>
          <a:bodyPr wrap="square" lIns="137160" tIns="109728" rIns="137160" bIns="109728" rtlCol="0">
            <a:spAutoFit/>
          </a:bodyPr>
          <a:lstStyle/>
          <a:p>
            <a:pPr algn="ctr">
              <a:lnSpc>
                <a:spcPct val="90000"/>
              </a:lnSpc>
              <a:spcAft>
                <a:spcPts val="1350"/>
              </a:spcAft>
            </a:pPr>
            <a:r>
              <a:rPr lang="en-US" sz="2100" b="1" dirty="0">
                <a:solidFill>
                  <a:schemeClr val="bg1"/>
                </a:solidFill>
              </a:rPr>
              <a:t>Even higher performance with caching: 600 MBps - 3 GBps</a:t>
            </a:r>
          </a:p>
        </p:txBody>
      </p:sp>
      <p:graphicFrame>
        <p:nvGraphicFramePr>
          <p:cNvPr id="77" name="Table 76">
            <a:extLst>
              <a:ext uri="{FF2B5EF4-FFF2-40B4-BE49-F238E27FC236}">
                <a16:creationId xmlns:a16="http://schemas.microsoft.com/office/drawing/2014/main" id="{DA517DB4-F807-5544-8A44-080AE2A90A3C}"/>
              </a:ext>
            </a:extLst>
          </p:cNvPr>
          <p:cNvGraphicFramePr>
            <a:graphicFrameLocks noGrp="1"/>
          </p:cNvGraphicFramePr>
          <p:nvPr>
            <p:extLst/>
          </p:nvPr>
        </p:nvGraphicFramePr>
        <p:xfrm>
          <a:off x="421105" y="1681284"/>
          <a:ext cx="8477833" cy="1138342"/>
        </p:xfrm>
        <a:graphic>
          <a:graphicData uri="http://schemas.openxmlformats.org/drawingml/2006/table">
            <a:tbl>
              <a:tblPr firstRow="1" bandRow="1">
                <a:tableStyleId>{5C22544A-7EE6-4342-B048-85BDC9FD1C3A}</a:tableStyleId>
              </a:tblPr>
              <a:tblGrid>
                <a:gridCol w="2298031">
                  <a:extLst>
                    <a:ext uri="{9D8B030D-6E8A-4147-A177-3AD203B41FA5}">
                      <a16:colId xmlns:a16="http://schemas.microsoft.com/office/drawing/2014/main" val="2260460106"/>
                    </a:ext>
                  </a:extLst>
                </a:gridCol>
                <a:gridCol w="589548">
                  <a:extLst>
                    <a:ext uri="{9D8B030D-6E8A-4147-A177-3AD203B41FA5}">
                      <a16:colId xmlns:a16="http://schemas.microsoft.com/office/drawing/2014/main" val="1684565497"/>
                    </a:ext>
                  </a:extLst>
                </a:gridCol>
                <a:gridCol w="577516">
                  <a:extLst>
                    <a:ext uri="{9D8B030D-6E8A-4147-A177-3AD203B41FA5}">
                      <a16:colId xmlns:a16="http://schemas.microsoft.com/office/drawing/2014/main" val="283650403"/>
                    </a:ext>
                  </a:extLst>
                </a:gridCol>
                <a:gridCol w="553453">
                  <a:extLst>
                    <a:ext uri="{9D8B030D-6E8A-4147-A177-3AD203B41FA5}">
                      <a16:colId xmlns:a16="http://schemas.microsoft.com/office/drawing/2014/main" val="2484936557"/>
                    </a:ext>
                  </a:extLst>
                </a:gridCol>
                <a:gridCol w="661860">
                  <a:extLst>
                    <a:ext uri="{9D8B030D-6E8A-4147-A177-3AD203B41FA5}">
                      <a16:colId xmlns:a16="http://schemas.microsoft.com/office/drawing/2014/main" val="2940037486"/>
                    </a:ext>
                  </a:extLst>
                </a:gridCol>
                <a:gridCol w="665045">
                  <a:extLst>
                    <a:ext uri="{9D8B030D-6E8A-4147-A177-3AD203B41FA5}">
                      <a16:colId xmlns:a16="http://schemas.microsoft.com/office/drawing/2014/main" val="11861766"/>
                    </a:ext>
                  </a:extLst>
                </a:gridCol>
                <a:gridCol w="690141">
                  <a:extLst>
                    <a:ext uri="{9D8B030D-6E8A-4147-A177-3AD203B41FA5}">
                      <a16:colId xmlns:a16="http://schemas.microsoft.com/office/drawing/2014/main" val="3486548555"/>
                    </a:ext>
                  </a:extLst>
                </a:gridCol>
                <a:gridCol w="746671">
                  <a:extLst>
                    <a:ext uri="{9D8B030D-6E8A-4147-A177-3AD203B41FA5}">
                      <a16:colId xmlns:a16="http://schemas.microsoft.com/office/drawing/2014/main" val="452487311"/>
                    </a:ext>
                  </a:extLst>
                </a:gridCol>
                <a:gridCol w="847784">
                  <a:extLst>
                    <a:ext uri="{9D8B030D-6E8A-4147-A177-3AD203B41FA5}">
                      <a16:colId xmlns:a16="http://schemas.microsoft.com/office/drawing/2014/main" val="2871858575"/>
                    </a:ext>
                  </a:extLst>
                </a:gridCol>
                <a:gridCol w="847784">
                  <a:extLst>
                    <a:ext uri="{9D8B030D-6E8A-4147-A177-3AD203B41FA5}">
                      <a16:colId xmlns:a16="http://schemas.microsoft.com/office/drawing/2014/main" val="753569094"/>
                    </a:ext>
                  </a:extLst>
                </a:gridCol>
              </a:tblGrid>
              <a:tr h="569171">
                <a:tc>
                  <a:txBody>
                    <a:bodyPr/>
                    <a:lstStyle/>
                    <a:p>
                      <a:pPr algn="l"/>
                      <a:r>
                        <a:rPr lang="en-US" sz="1800" dirty="0"/>
                        <a:t>Sustained (MBps)</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16</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32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64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128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256</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512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1,024</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800" dirty="0"/>
                        <a:t>2,048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97844814"/>
                  </a:ext>
                </a:extLst>
              </a:tr>
              <a:tr h="569171">
                <a:tc>
                  <a:txBody>
                    <a:bodyPr/>
                    <a:lstStyle/>
                    <a:p>
                      <a:pPr marL="0" algn="l" defTabSz="914362" rtl="0" eaLnBrk="1" latinLnBrk="0" hangingPunct="1"/>
                      <a:r>
                        <a:rPr lang="en-US" sz="1800" b="1" kern="1200" dirty="0">
                          <a:solidFill>
                            <a:schemeClr val="lt1"/>
                          </a:solidFill>
                          <a:latin typeface="+mn-lt"/>
                          <a:ea typeface="+mn-ea"/>
                          <a:cs typeface="+mn-cs"/>
                        </a:rPr>
                        <a:t>Burst (MBps)</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192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192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192</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256</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438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438</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algn="ctr" defTabSz="914362" rtl="0" eaLnBrk="1" latinLnBrk="0" hangingPunct="1"/>
                      <a:r>
                        <a:rPr lang="en-US" sz="1800" b="1" kern="1200" dirty="0">
                          <a:solidFill>
                            <a:schemeClr val="lt1"/>
                          </a:solidFill>
                          <a:latin typeface="+mn-lt"/>
                          <a:ea typeface="+mn-ea"/>
                          <a:cs typeface="+mn-cs"/>
                        </a:rPr>
                        <a:t>-</a:t>
                      </a:r>
                    </a:p>
                  </a:txBody>
                  <a:tcPr marL="68580" marR="68580" marT="34290" marB="3429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99554809"/>
                  </a:ext>
                </a:extLst>
              </a:tr>
            </a:tbl>
          </a:graphicData>
        </a:graphic>
      </p:graphicFrame>
    </p:spTree>
    <p:extLst>
      <p:ext uri="{BB962C8B-B14F-4D97-AF65-F5344CB8AC3E}">
        <p14:creationId xmlns:p14="http://schemas.microsoft.com/office/powerpoint/2010/main" val="1659242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chemeClr val="accent1"/>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3</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Object Stores</a:t>
            </a:r>
          </a:p>
        </p:txBody>
      </p:sp>
    </p:spTree>
    <p:extLst>
      <p:ext uri="{BB962C8B-B14F-4D97-AF65-F5344CB8AC3E}">
        <p14:creationId xmlns:p14="http://schemas.microsoft.com/office/powerpoint/2010/main" val="7682503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Amazon S3 (Simple Storage Service)</a:t>
            </a:r>
          </a:p>
        </p:txBody>
      </p:sp>
      <p:sp>
        <p:nvSpPr>
          <p:cNvPr id="3" name="Content Placeholder 2"/>
          <p:cNvSpPr>
            <a:spLocks noGrp="1"/>
          </p:cNvSpPr>
          <p:nvPr>
            <p:ph idx="1"/>
          </p:nvPr>
        </p:nvSpPr>
        <p:spPr>
          <a:xfrm>
            <a:off x="340592" y="1009332"/>
            <a:ext cx="8205304" cy="3992974"/>
          </a:xfrm>
        </p:spPr>
        <p:txBody>
          <a:bodyPr>
            <a:noAutofit/>
          </a:bodyPr>
          <a:lstStyle/>
          <a:p>
            <a:pPr marL="342900" indent="-342900">
              <a:buFont typeface="Arial" charset="0"/>
              <a:buChar char="•"/>
            </a:pPr>
            <a:r>
              <a:rPr lang="en-US" dirty="0"/>
              <a:t>Web accessible object store (through API or HTTPS)</a:t>
            </a:r>
          </a:p>
          <a:p>
            <a:pPr marL="342900" indent="-342900">
              <a:buFont typeface="Arial" charset="0"/>
              <a:buChar char="•"/>
            </a:pPr>
            <a:r>
              <a:rPr lang="en-US" dirty="0"/>
              <a:t>Highly durable (99.999999999% design)</a:t>
            </a:r>
          </a:p>
          <a:p>
            <a:pPr marL="342900" indent="-342900">
              <a:buFont typeface="Arial" charset="0"/>
              <a:buChar char="•"/>
            </a:pPr>
            <a:r>
              <a:rPr lang="en-US" dirty="0"/>
              <a:t>Limitlessly scalable</a:t>
            </a:r>
          </a:p>
          <a:p>
            <a:pPr marL="342900" indent="-342900">
              <a:buFont typeface="Arial" charset="0"/>
              <a:buChar char="•"/>
            </a:pPr>
            <a:r>
              <a:rPr lang="en-US" sz="2200" dirty="0"/>
              <a:t>Multiple Tiers to match your workload</a:t>
            </a:r>
            <a:endParaRPr lang="en-US" sz="900" i="1" dirty="0"/>
          </a:p>
          <a:p>
            <a:pPr marL="342900" indent="-342900">
              <a:buFont typeface="Arial" charset="0"/>
              <a:buChar char="•"/>
            </a:pPr>
            <a:r>
              <a:rPr lang="en-US" dirty="0"/>
              <a:t>Data Lifecycle Rules</a:t>
            </a:r>
          </a:p>
          <a:p>
            <a:pPr marL="342900" indent="-342900">
              <a:buFont typeface="Arial" charset="0"/>
              <a:buChar char="•"/>
            </a:pPr>
            <a:r>
              <a:rPr lang="en-US" dirty="0"/>
              <a:t>Static Website Hosting</a:t>
            </a:r>
          </a:p>
        </p:txBody>
      </p:sp>
      <p:pic>
        <p:nvPicPr>
          <p:cNvPr id="6" name="Graphic 5">
            <a:extLst>
              <a:ext uri="{FF2B5EF4-FFF2-40B4-BE49-F238E27FC236}">
                <a16:creationId xmlns:a16="http://schemas.microsoft.com/office/drawing/2014/main" id="{26A1F8CE-598B-EB4E-BFAB-64BE0F92CE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58087" y="1800224"/>
            <a:ext cx="1585913" cy="1585913"/>
          </a:xfrm>
          <a:prstGeom prst="rect">
            <a:avLst/>
          </a:prstGeom>
        </p:spPr>
      </p:pic>
    </p:spTree>
    <p:extLst>
      <p:ext uri="{BB962C8B-B14F-4D97-AF65-F5344CB8AC3E}">
        <p14:creationId xmlns:p14="http://schemas.microsoft.com/office/powerpoint/2010/main" val="1312518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2">
            <a:extLst>
              <a:ext uri="{FF2B5EF4-FFF2-40B4-BE49-F238E27FC236}">
                <a16:creationId xmlns:a16="http://schemas.microsoft.com/office/drawing/2014/main" id="{A44DEAC7-C0FB-4941-A271-2901EDF945C7}"/>
              </a:ext>
            </a:extLst>
          </p:cNvPr>
          <p:cNvSpPr txBox="1">
            <a:spLocks/>
          </p:cNvSpPr>
          <p:nvPr/>
        </p:nvSpPr>
        <p:spPr>
          <a:xfrm>
            <a:off x="336789" y="174206"/>
            <a:ext cx="8205304" cy="545741"/>
          </a:xfrm>
          <a:prstGeom prst="rect">
            <a:avLst/>
          </a:prstGeom>
        </p:spPr>
        <p:txBody>
          <a:bodyPr>
            <a:normAutofit/>
          </a:bodyPr>
          <a:lstStyle>
            <a:lvl1pPr algn="l" defTabSz="609585" rtl="0" eaLnBrk="1" latinLnBrk="0" hangingPunct="1">
              <a:spcBef>
                <a:spcPct val="0"/>
              </a:spcBef>
              <a:buNone/>
              <a:defRPr sz="3733" b="0" i="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2800"/>
              <a:t>Amazon Simple Storage Service (S3)</a:t>
            </a:r>
            <a:endParaRPr lang="en-US" sz="2800" dirty="0"/>
          </a:p>
        </p:txBody>
      </p:sp>
      <p:sp>
        <p:nvSpPr>
          <p:cNvPr id="4" name="Content Placeholder 17">
            <a:extLst>
              <a:ext uri="{FF2B5EF4-FFF2-40B4-BE49-F238E27FC236}">
                <a16:creationId xmlns:a16="http://schemas.microsoft.com/office/drawing/2014/main" id="{AD54B272-62BA-7D46-AB44-14C3946AD585}"/>
              </a:ext>
            </a:extLst>
          </p:cNvPr>
          <p:cNvSpPr txBox="1">
            <a:spLocks/>
          </p:cNvSpPr>
          <p:nvPr/>
        </p:nvSpPr>
        <p:spPr>
          <a:xfrm>
            <a:off x="3284842" y="2772166"/>
            <a:ext cx="2574319" cy="1675639"/>
          </a:xfrm>
          <a:prstGeom prst="rect">
            <a:avLst/>
          </a:prstGeom>
        </p:spPr>
        <p:txBody>
          <a:bodyPr>
            <a:noAutofit/>
          </a:bodyPr>
          <a:lstStyle>
            <a:lvl1pPr marL="0" indent="0" algn="l" defTabSz="609585"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chemeClr val="bg1"/>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defTabSz="541889">
              <a:spcBef>
                <a:spcPts val="711"/>
              </a:spcBef>
              <a:spcAft>
                <a:spcPts val="355"/>
              </a:spcAft>
              <a:defRPr/>
            </a:pP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Designed for </a:t>
            </a:r>
            <a:b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99.999999999% durability</a:t>
            </a:r>
          </a:p>
          <a:p>
            <a:pPr algn="ctr" defTabSz="541889">
              <a:spcBef>
                <a:spcPts val="711"/>
              </a:spcBef>
              <a:spcAft>
                <a:spcPts val="355"/>
              </a:spcAft>
              <a:defRPr/>
            </a:pP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Parallel I/O for Max Speed</a:t>
            </a:r>
          </a:p>
          <a:p>
            <a:pPr algn="ctr" defTabSz="541889">
              <a:spcBef>
                <a:spcPts val="711"/>
              </a:spcBef>
              <a:spcAft>
                <a:spcPts val="355"/>
              </a:spcAft>
              <a:defRPr/>
            </a:pP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Replication options across regions</a:t>
            </a:r>
          </a:p>
        </p:txBody>
      </p:sp>
      <p:sp>
        <p:nvSpPr>
          <p:cNvPr id="5" name="Content Placeholder 17">
            <a:extLst>
              <a:ext uri="{FF2B5EF4-FFF2-40B4-BE49-F238E27FC236}">
                <a16:creationId xmlns:a16="http://schemas.microsoft.com/office/drawing/2014/main" id="{B6FF79BA-6B49-AC48-B268-29C3655953F1}"/>
              </a:ext>
            </a:extLst>
          </p:cNvPr>
          <p:cNvSpPr txBox="1">
            <a:spLocks/>
          </p:cNvSpPr>
          <p:nvPr/>
        </p:nvSpPr>
        <p:spPr>
          <a:xfrm>
            <a:off x="6005177" y="2772166"/>
            <a:ext cx="2574319" cy="2175755"/>
          </a:xfrm>
          <a:prstGeom prst="rect">
            <a:avLst/>
          </a:prstGeom>
        </p:spPr>
        <p:txBody>
          <a:bodyPr>
            <a:normAutofit/>
          </a:bodyPr>
          <a:lstStyle>
            <a:lvl1pPr marL="0" indent="0" algn="l" defTabSz="609585"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chemeClr val="bg1"/>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defTabSz="541889">
              <a:spcBef>
                <a:spcPts val="711"/>
              </a:spcBef>
              <a:spcAft>
                <a:spcPts val="355"/>
              </a:spcAft>
              <a:defRPr/>
            </a:pP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On-demand analytics </a:t>
            </a:r>
          </a:p>
          <a:p>
            <a:pPr algn="ctr" defTabSz="541889">
              <a:spcBef>
                <a:spcPts val="711"/>
              </a:spcBef>
              <a:spcAft>
                <a:spcPts val="355"/>
              </a:spcAft>
              <a:defRPr/>
            </a:pP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Built-in support for SQL expressions with S3 Select</a:t>
            </a:r>
          </a:p>
          <a:p>
            <a:pPr algn="ctr" defTabSz="541889">
              <a:spcBef>
                <a:spcPts val="711"/>
              </a:spcBef>
              <a:spcAft>
                <a:spcPts val="355"/>
              </a:spcAft>
              <a:defRPr/>
            </a:pP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Detailed data on usage patterns and access</a:t>
            </a:r>
          </a:p>
        </p:txBody>
      </p:sp>
      <p:sp>
        <p:nvSpPr>
          <p:cNvPr id="6" name="Content Placeholder 17">
            <a:extLst>
              <a:ext uri="{FF2B5EF4-FFF2-40B4-BE49-F238E27FC236}">
                <a16:creationId xmlns:a16="http://schemas.microsoft.com/office/drawing/2014/main" id="{8379FF07-FF9D-234B-9C69-A93EABC1F4C7}"/>
              </a:ext>
            </a:extLst>
          </p:cNvPr>
          <p:cNvSpPr txBox="1">
            <a:spLocks/>
          </p:cNvSpPr>
          <p:nvPr/>
        </p:nvSpPr>
        <p:spPr>
          <a:xfrm>
            <a:off x="559892" y="2778806"/>
            <a:ext cx="2574319" cy="1675639"/>
          </a:xfrm>
          <a:prstGeom prst="rect">
            <a:avLst/>
          </a:prstGeom>
        </p:spPr>
        <p:txBody>
          <a:bodyPr>
            <a:noAutofit/>
          </a:bodyPr>
          <a:lstStyle>
            <a:lvl1pPr marL="0" indent="0" algn="l" defTabSz="609585"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chemeClr val="bg1"/>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defTabSz="541889">
              <a:spcBef>
                <a:spcPts val="711"/>
              </a:spcBef>
              <a:spcAft>
                <a:spcPts val="355"/>
              </a:spcAft>
              <a:defRPr/>
            </a:pP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Move Data via API, HTTPS, SDK</a:t>
            </a:r>
          </a:p>
          <a:p>
            <a:pPr algn="ctr" defTabSz="541889">
              <a:spcBef>
                <a:spcPts val="711"/>
              </a:spcBef>
              <a:spcAft>
                <a:spcPts val="355"/>
              </a:spcAft>
              <a:defRPr/>
            </a:pPr>
            <a:r>
              <a:rPr lang="en-US" sz="1500">
                <a:latin typeface="Amazon Ember Light" panose="020B0403020204020204" pitchFamily="34" charset="0"/>
                <a:ea typeface="Amazon Ember Light" panose="020B0403020204020204" pitchFamily="34" charset="0"/>
                <a:cs typeface="Amazon Ember Light" panose="020B0403020204020204" pitchFamily="34" charset="0"/>
              </a:rPr>
              <a:t>Multiple </a:t>
            </a: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Encryption Options</a:t>
            </a:r>
          </a:p>
          <a:p>
            <a:pPr algn="ctr" defTabSz="541889">
              <a:spcBef>
                <a:spcPts val="711"/>
              </a:spcBef>
              <a:spcAft>
                <a:spcPts val="355"/>
              </a:spcAft>
              <a:defRPr/>
            </a:pPr>
            <a:r>
              <a:rPr lang="en-US" sz="1500" dirty="0">
                <a:latin typeface="Amazon Ember Light" panose="020B0403020204020204" pitchFamily="34" charset="0"/>
                <a:ea typeface="Amazon Ember Light" panose="020B0403020204020204" pitchFamily="34" charset="0"/>
                <a:cs typeface="Amazon Ember Light" panose="020B0403020204020204" pitchFamily="34" charset="0"/>
              </a:rPr>
              <a:t>Automated cost reduction tools</a:t>
            </a:r>
          </a:p>
        </p:txBody>
      </p:sp>
      <p:sp>
        <p:nvSpPr>
          <p:cNvPr id="7" name="Rectangle 6">
            <a:extLst>
              <a:ext uri="{FF2B5EF4-FFF2-40B4-BE49-F238E27FC236}">
                <a16:creationId xmlns:a16="http://schemas.microsoft.com/office/drawing/2014/main" id="{018BEFF1-2EF5-BA4F-AD51-68FFAF52E0E2}"/>
              </a:ext>
            </a:extLst>
          </p:cNvPr>
          <p:cNvSpPr/>
          <p:nvPr/>
        </p:nvSpPr>
        <p:spPr>
          <a:xfrm>
            <a:off x="1084332" y="2014491"/>
            <a:ext cx="1548978" cy="400110"/>
          </a:xfrm>
          <a:prstGeom prst="rect">
            <a:avLst/>
          </a:prstGeom>
        </p:spPr>
        <p:txBody>
          <a:bodyPr wrap="square">
            <a:spAutoFit/>
          </a:bodyPr>
          <a:lstStyle>
            <a:defPPr>
              <a:defRPr lang="en-US"/>
            </a:defPPr>
            <a:lvl1pPr algn="l" defTabSz="680019" rtl="0" eaLnBrk="0" fontAlgn="base" hangingPunct="0">
              <a:spcBef>
                <a:spcPct val="0"/>
              </a:spcBef>
              <a:spcAft>
                <a:spcPct val="0"/>
              </a:spcAft>
              <a:defRPr kern="1200">
                <a:solidFill>
                  <a:schemeClr val="tx1"/>
                </a:solidFill>
                <a:latin typeface="Arial" charset="0"/>
                <a:ea typeface="+mn-ea"/>
                <a:cs typeface="+mn-cs"/>
              </a:defRPr>
            </a:lvl1pPr>
            <a:lvl2pPr marL="680019" indent="-481594" algn="l" defTabSz="680019" rtl="0" eaLnBrk="0" fontAlgn="base" hangingPunct="0">
              <a:spcBef>
                <a:spcPct val="0"/>
              </a:spcBef>
              <a:spcAft>
                <a:spcPct val="0"/>
              </a:spcAft>
              <a:defRPr kern="1200">
                <a:solidFill>
                  <a:schemeClr val="tx1"/>
                </a:solidFill>
                <a:latin typeface="Arial" charset="0"/>
                <a:ea typeface="+mn-ea"/>
                <a:cs typeface="+mn-cs"/>
              </a:defRPr>
            </a:lvl2pPr>
            <a:lvl3pPr marL="1360037" indent="-963187" algn="l" defTabSz="680019" rtl="0" eaLnBrk="0" fontAlgn="base" hangingPunct="0">
              <a:spcBef>
                <a:spcPct val="0"/>
              </a:spcBef>
              <a:spcAft>
                <a:spcPct val="0"/>
              </a:spcAft>
              <a:defRPr kern="1200">
                <a:solidFill>
                  <a:schemeClr val="tx1"/>
                </a:solidFill>
                <a:latin typeface="Arial" charset="0"/>
                <a:ea typeface="+mn-ea"/>
                <a:cs typeface="+mn-cs"/>
              </a:defRPr>
            </a:lvl3pPr>
            <a:lvl4pPr marL="2040744" indent="-1445470" algn="l" defTabSz="680019" rtl="0" eaLnBrk="0" fontAlgn="base" hangingPunct="0">
              <a:spcBef>
                <a:spcPct val="0"/>
              </a:spcBef>
              <a:spcAft>
                <a:spcPct val="0"/>
              </a:spcAft>
              <a:defRPr kern="1200">
                <a:solidFill>
                  <a:schemeClr val="tx1"/>
                </a:solidFill>
                <a:latin typeface="Arial" charset="0"/>
                <a:ea typeface="+mn-ea"/>
                <a:cs typeface="+mn-cs"/>
              </a:defRPr>
            </a:lvl4pPr>
            <a:lvl5pPr marL="2720762" indent="-1927063" algn="l" defTabSz="680019" rtl="0" eaLnBrk="0" fontAlgn="base" hangingPunct="0">
              <a:spcBef>
                <a:spcPct val="0"/>
              </a:spcBef>
              <a:spcAft>
                <a:spcPct val="0"/>
              </a:spcAft>
              <a:defRPr kern="1200">
                <a:solidFill>
                  <a:schemeClr val="tx1"/>
                </a:solidFill>
                <a:latin typeface="Arial" charset="0"/>
                <a:ea typeface="+mn-ea"/>
                <a:cs typeface="+mn-cs"/>
              </a:defRPr>
            </a:lvl5pPr>
            <a:lvl6pPr marL="992124" algn="l" defTabSz="396850" rtl="0" eaLnBrk="1" latinLnBrk="0" hangingPunct="1">
              <a:defRPr kern="1200">
                <a:solidFill>
                  <a:schemeClr val="tx1"/>
                </a:solidFill>
                <a:latin typeface="Arial" charset="0"/>
                <a:ea typeface="+mn-ea"/>
                <a:cs typeface="+mn-cs"/>
              </a:defRPr>
            </a:lvl6pPr>
            <a:lvl7pPr marL="1190549" algn="l" defTabSz="396850" rtl="0" eaLnBrk="1" latinLnBrk="0" hangingPunct="1">
              <a:defRPr kern="1200">
                <a:solidFill>
                  <a:schemeClr val="tx1"/>
                </a:solidFill>
                <a:latin typeface="Arial" charset="0"/>
                <a:ea typeface="+mn-ea"/>
                <a:cs typeface="+mn-cs"/>
              </a:defRPr>
            </a:lvl7pPr>
            <a:lvl8pPr marL="1388974" algn="l" defTabSz="396850" rtl="0" eaLnBrk="1" latinLnBrk="0" hangingPunct="1">
              <a:defRPr kern="1200">
                <a:solidFill>
                  <a:schemeClr val="tx1"/>
                </a:solidFill>
                <a:latin typeface="Arial" charset="0"/>
                <a:ea typeface="+mn-ea"/>
                <a:cs typeface="+mn-cs"/>
              </a:defRPr>
            </a:lvl8pPr>
            <a:lvl9pPr marL="1587398" algn="l" defTabSz="396850" rtl="0" eaLnBrk="1" latinLnBrk="0" hangingPunct="1">
              <a:defRPr kern="1200">
                <a:solidFill>
                  <a:schemeClr val="tx1"/>
                </a:solidFill>
                <a:latin typeface="Arial" charset="0"/>
                <a:ea typeface="+mn-ea"/>
                <a:cs typeface="+mn-cs"/>
              </a:defRPr>
            </a:lvl9pPr>
          </a:lstStyle>
          <a:p>
            <a:pPr algn="ctr" defTabSz="541889" eaLnBrk="1" fontAlgn="auto" hangingPunct="1">
              <a:spcBef>
                <a:spcPts val="711"/>
              </a:spcBef>
              <a:spcAft>
                <a:spcPts val="355"/>
              </a:spcAft>
              <a:defRPr/>
            </a:pPr>
            <a:r>
              <a:rPr lang="en-US" sz="2000" spc="118" dirty="0">
                <a:solidFill>
                  <a:srgbClr val="FFC000"/>
                </a:solidFill>
                <a:latin typeface="Amazon Ember Light"/>
                <a:ea typeface="Amazon Ember Light" charset="0"/>
                <a:cs typeface="Amazon Ember Light" charset="0"/>
              </a:rPr>
              <a:t>Collect</a:t>
            </a:r>
          </a:p>
        </p:txBody>
      </p:sp>
      <p:grpSp>
        <p:nvGrpSpPr>
          <p:cNvPr id="8" name="Group 7">
            <a:extLst>
              <a:ext uri="{FF2B5EF4-FFF2-40B4-BE49-F238E27FC236}">
                <a16:creationId xmlns:a16="http://schemas.microsoft.com/office/drawing/2014/main" id="{0194D1E2-75AC-3341-9379-D04228FD6F5D}"/>
              </a:ext>
            </a:extLst>
          </p:cNvPr>
          <p:cNvGrpSpPr/>
          <p:nvPr/>
        </p:nvGrpSpPr>
        <p:grpSpPr>
          <a:xfrm>
            <a:off x="6291596" y="1140878"/>
            <a:ext cx="2001479" cy="1273724"/>
            <a:chOff x="6291595" y="1140877"/>
            <a:chExt cx="2001479" cy="1273724"/>
          </a:xfrm>
        </p:grpSpPr>
        <p:grpSp>
          <p:nvGrpSpPr>
            <p:cNvPr id="9" name="Group 8">
              <a:extLst>
                <a:ext uri="{FF2B5EF4-FFF2-40B4-BE49-F238E27FC236}">
                  <a16:creationId xmlns:a16="http://schemas.microsoft.com/office/drawing/2014/main" id="{0BA459A8-D3AE-B048-A035-285B74F9C788}"/>
                </a:ext>
              </a:extLst>
            </p:cNvPr>
            <p:cNvGrpSpPr/>
            <p:nvPr/>
          </p:nvGrpSpPr>
          <p:grpSpPr>
            <a:xfrm>
              <a:off x="6291595" y="1140877"/>
              <a:ext cx="2001479" cy="1273724"/>
              <a:chOff x="6348239" y="1140877"/>
              <a:chExt cx="2001479" cy="1273724"/>
            </a:xfrm>
          </p:grpSpPr>
          <p:sp>
            <p:nvSpPr>
              <p:cNvPr id="11" name="Content Placeholder 2">
                <a:extLst>
                  <a:ext uri="{FF2B5EF4-FFF2-40B4-BE49-F238E27FC236}">
                    <a16:creationId xmlns:a16="http://schemas.microsoft.com/office/drawing/2014/main" id="{407D9298-3488-1749-87D8-C5D76A9121A2}"/>
                  </a:ext>
                </a:extLst>
              </p:cNvPr>
              <p:cNvSpPr txBox="1">
                <a:spLocks/>
              </p:cNvSpPr>
              <p:nvPr/>
            </p:nvSpPr>
            <p:spPr>
              <a:xfrm>
                <a:off x="6348239" y="2014491"/>
                <a:ext cx="2001479" cy="400110"/>
              </a:xfrm>
              <a:prstGeom prst="rect">
                <a:avLst/>
              </a:prstGeom>
            </p:spPr>
            <p:txBody>
              <a:bodyPr wrap="square">
                <a:spAutoFit/>
              </a:bodyPr>
              <a:lstStyle>
                <a:defPPr>
                  <a:defRPr lang="en-US"/>
                </a:defPPr>
                <a:lvl1pPr algn="l" defTabSz="680019" rtl="0" eaLnBrk="0" fontAlgn="base" hangingPunct="0">
                  <a:spcBef>
                    <a:spcPct val="0"/>
                  </a:spcBef>
                  <a:spcAft>
                    <a:spcPct val="0"/>
                  </a:spcAft>
                  <a:defRPr kern="1200">
                    <a:solidFill>
                      <a:schemeClr val="tx1"/>
                    </a:solidFill>
                    <a:latin typeface="Arial" charset="0"/>
                    <a:ea typeface="+mn-ea"/>
                    <a:cs typeface="+mn-cs"/>
                  </a:defRPr>
                </a:lvl1pPr>
                <a:lvl2pPr marL="680019" indent="-481594" algn="l" defTabSz="680019" rtl="0" eaLnBrk="0" fontAlgn="base" hangingPunct="0">
                  <a:spcBef>
                    <a:spcPct val="0"/>
                  </a:spcBef>
                  <a:spcAft>
                    <a:spcPct val="0"/>
                  </a:spcAft>
                  <a:defRPr kern="1200">
                    <a:solidFill>
                      <a:schemeClr val="tx1"/>
                    </a:solidFill>
                    <a:latin typeface="Arial" charset="0"/>
                    <a:ea typeface="+mn-ea"/>
                    <a:cs typeface="+mn-cs"/>
                  </a:defRPr>
                </a:lvl2pPr>
                <a:lvl3pPr marL="1360037" indent="-963187" algn="l" defTabSz="680019" rtl="0" eaLnBrk="0" fontAlgn="base" hangingPunct="0">
                  <a:spcBef>
                    <a:spcPct val="0"/>
                  </a:spcBef>
                  <a:spcAft>
                    <a:spcPct val="0"/>
                  </a:spcAft>
                  <a:defRPr kern="1200">
                    <a:solidFill>
                      <a:schemeClr val="tx1"/>
                    </a:solidFill>
                    <a:latin typeface="Arial" charset="0"/>
                    <a:ea typeface="+mn-ea"/>
                    <a:cs typeface="+mn-cs"/>
                  </a:defRPr>
                </a:lvl3pPr>
                <a:lvl4pPr marL="2040744" indent="-1445470" algn="l" defTabSz="680019" rtl="0" eaLnBrk="0" fontAlgn="base" hangingPunct="0">
                  <a:spcBef>
                    <a:spcPct val="0"/>
                  </a:spcBef>
                  <a:spcAft>
                    <a:spcPct val="0"/>
                  </a:spcAft>
                  <a:defRPr kern="1200">
                    <a:solidFill>
                      <a:schemeClr val="tx1"/>
                    </a:solidFill>
                    <a:latin typeface="Arial" charset="0"/>
                    <a:ea typeface="+mn-ea"/>
                    <a:cs typeface="+mn-cs"/>
                  </a:defRPr>
                </a:lvl4pPr>
                <a:lvl5pPr marL="2720762" indent="-1927063" algn="l" defTabSz="680019" rtl="0" eaLnBrk="0" fontAlgn="base" hangingPunct="0">
                  <a:spcBef>
                    <a:spcPct val="0"/>
                  </a:spcBef>
                  <a:spcAft>
                    <a:spcPct val="0"/>
                  </a:spcAft>
                  <a:defRPr kern="1200">
                    <a:solidFill>
                      <a:schemeClr val="tx1"/>
                    </a:solidFill>
                    <a:latin typeface="Arial" charset="0"/>
                    <a:ea typeface="+mn-ea"/>
                    <a:cs typeface="+mn-cs"/>
                  </a:defRPr>
                </a:lvl5pPr>
                <a:lvl6pPr marL="992124" algn="l" defTabSz="396850" rtl="0" eaLnBrk="1" latinLnBrk="0" hangingPunct="1">
                  <a:defRPr kern="1200">
                    <a:solidFill>
                      <a:schemeClr val="tx1"/>
                    </a:solidFill>
                    <a:latin typeface="Arial" charset="0"/>
                    <a:ea typeface="+mn-ea"/>
                    <a:cs typeface="+mn-cs"/>
                  </a:defRPr>
                </a:lvl6pPr>
                <a:lvl7pPr marL="1190549" algn="l" defTabSz="396850" rtl="0" eaLnBrk="1" latinLnBrk="0" hangingPunct="1">
                  <a:defRPr kern="1200">
                    <a:solidFill>
                      <a:schemeClr val="tx1"/>
                    </a:solidFill>
                    <a:latin typeface="Arial" charset="0"/>
                    <a:ea typeface="+mn-ea"/>
                    <a:cs typeface="+mn-cs"/>
                  </a:defRPr>
                </a:lvl7pPr>
                <a:lvl8pPr marL="1388974" algn="l" defTabSz="396850" rtl="0" eaLnBrk="1" latinLnBrk="0" hangingPunct="1">
                  <a:defRPr kern="1200">
                    <a:solidFill>
                      <a:schemeClr val="tx1"/>
                    </a:solidFill>
                    <a:latin typeface="Arial" charset="0"/>
                    <a:ea typeface="+mn-ea"/>
                    <a:cs typeface="+mn-cs"/>
                  </a:defRPr>
                </a:lvl8pPr>
                <a:lvl9pPr marL="1587398" algn="l" defTabSz="396850" rtl="0" eaLnBrk="1" latinLnBrk="0" hangingPunct="1">
                  <a:defRPr kern="1200">
                    <a:solidFill>
                      <a:schemeClr val="tx1"/>
                    </a:solidFill>
                    <a:latin typeface="Arial" charset="0"/>
                    <a:ea typeface="+mn-ea"/>
                    <a:cs typeface="+mn-cs"/>
                  </a:defRPr>
                </a:lvl9pPr>
              </a:lstStyle>
              <a:p>
                <a:pPr algn="ctr" defTabSz="541889" fontAlgn="auto">
                  <a:spcBef>
                    <a:spcPts val="711"/>
                  </a:spcBef>
                  <a:spcAft>
                    <a:spcPts val="355"/>
                  </a:spcAft>
                  <a:defRPr/>
                </a:pPr>
                <a:r>
                  <a:rPr lang="en-US" sz="2000" spc="118" dirty="0">
                    <a:solidFill>
                      <a:srgbClr val="FFC000"/>
                    </a:solidFill>
                    <a:latin typeface="Amazon Ember Light"/>
                    <a:ea typeface="Amazon Ember Light" charset="0"/>
                    <a:cs typeface="Amazon Ember Light" charset="0"/>
                  </a:rPr>
                  <a:t>Analyze</a:t>
                </a:r>
              </a:p>
            </p:txBody>
          </p:sp>
          <p:sp>
            <p:nvSpPr>
              <p:cNvPr id="12" name="Oval 11">
                <a:extLst>
                  <a:ext uri="{FF2B5EF4-FFF2-40B4-BE49-F238E27FC236}">
                    <a16:creationId xmlns:a16="http://schemas.microsoft.com/office/drawing/2014/main" id="{151A6EB2-04D7-9547-A54A-708EC38B8387}"/>
                  </a:ext>
                </a:extLst>
              </p:cNvPr>
              <p:cNvSpPr/>
              <p:nvPr/>
            </p:nvSpPr>
            <p:spPr>
              <a:xfrm flipV="1">
                <a:off x="6941315" y="1140877"/>
                <a:ext cx="799145" cy="799146"/>
              </a:xfrm>
              <a:prstGeom prst="ellipse">
                <a:avLst/>
              </a:prstGeom>
              <a:solidFill>
                <a:srgbClr val="FFC000"/>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680019" rtl="0" eaLnBrk="0" fontAlgn="base" hangingPunct="0">
                  <a:spcBef>
                    <a:spcPct val="0"/>
                  </a:spcBef>
                  <a:spcAft>
                    <a:spcPct val="0"/>
                  </a:spcAft>
                  <a:defRPr kern="1200">
                    <a:solidFill>
                      <a:schemeClr val="lt1"/>
                    </a:solidFill>
                    <a:latin typeface="+mn-lt"/>
                    <a:ea typeface="+mn-ea"/>
                    <a:cs typeface="+mn-cs"/>
                  </a:defRPr>
                </a:lvl1pPr>
                <a:lvl2pPr marL="680019" indent="-481594" algn="l" defTabSz="680019" rtl="0" eaLnBrk="0" fontAlgn="base" hangingPunct="0">
                  <a:spcBef>
                    <a:spcPct val="0"/>
                  </a:spcBef>
                  <a:spcAft>
                    <a:spcPct val="0"/>
                  </a:spcAft>
                  <a:defRPr kern="1200">
                    <a:solidFill>
                      <a:schemeClr val="lt1"/>
                    </a:solidFill>
                    <a:latin typeface="+mn-lt"/>
                    <a:ea typeface="+mn-ea"/>
                    <a:cs typeface="+mn-cs"/>
                  </a:defRPr>
                </a:lvl2pPr>
                <a:lvl3pPr marL="1360037" indent="-963187" algn="l" defTabSz="680019" rtl="0" eaLnBrk="0" fontAlgn="base" hangingPunct="0">
                  <a:spcBef>
                    <a:spcPct val="0"/>
                  </a:spcBef>
                  <a:spcAft>
                    <a:spcPct val="0"/>
                  </a:spcAft>
                  <a:defRPr kern="1200">
                    <a:solidFill>
                      <a:schemeClr val="lt1"/>
                    </a:solidFill>
                    <a:latin typeface="+mn-lt"/>
                    <a:ea typeface="+mn-ea"/>
                    <a:cs typeface="+mn-cs"/>
                  </a:defRPr>
                </a:lvl3pPr>
                <a:lvl4pPr marL="2040744" indent="-1445470" algn="l" defTabSz="680019" rtl="0" eaLnBrk="0" fontAlgn="base" hangingPunct="0">
                  <a:spcBef>
                    <a:spcPct val="0"/>
                  </a:spcBef>
                  <a:spcAft>
                    <a:spcPct val="0"/>
                  </a:spcAft>
                  <a:defRPr kern="1200">
                    <a:solidFill>
                      <a:schemeClr val="lt1"/>
                    </a:solidFill>
                    <a:latin typeface="+mn-lt"/>
                    <a:ea typeface="+mn-ea"/>
                    <a:cs typeface="+mn-cs"/>
                  </a:defRPr>
                </a:lvl4pPr>
                <a:lvl5pPr marL="2720762" indent="-1927063" algn="l" defTabSz="680019" rtl="0" eaLnBrk="0" fontAlgn="base" hangingPunct="0">
                  <a:spcBef>
                    <a:spcPct val="0"/>
                  </a:spcBef>
                  <a:spcAft>
                    <a:spcPct val="0"/>
                  </a:spcAft>
                  <a:defRPr kern="1200">
                    <a:solidFill>
                      <a:schemeClr val="lt1"/>
                    </a:solidFill>
                    <a:latin typeface="+mn-lt"/>
                    <a:ea typeface="+mn-ea"/>
                    <a:cs typeface="+mn-cs"/>
                  </a:defRPr>
                </a:lvl5pPr>
                <a:lvl6pPr marL="992124" algn="l" defTabSz="396850" rtl="0" eaLnBrk="1" latinLnBrk="0" hangingPunct="1">
                  <a:defRPr kern="1200">
                    <a:solidFill>
                      <a:schemeClr val="lt1"/>
                    </a:solidFill>
                    <a:latin typeface="+mn-lt"/>
                    <a:ea typeface="+mn-ea"/>
                    <a:cs typeface="+mn-cs"/>
                  </a:defRPr>
                </a:lvl6pPr>
                <a:lvl7pPr marL="1190549" algn="l" defTabSz="396850" rtl="0" eaLnBrk="1" latinLnBrk="0" hangingPunct="1">
                  <a:defRPr kern="1200">
                    <a:solidFill>
                      <a:schemeClr val="lt1"/>
                    </a:solidFill>
                    <a:latin typeface="+mn-lt"/>
                    <a:ea typeface="+mn-ea"/>
                    <a:cs typeface="+mn-cs"/>
                  </a:defRPr>
                </a:lvl7pPr>
                <a:lvl8pPr marL="1388974" algn="l" defTabSz="396850" rtl="0" eaLnBrk="1" latinLnBrk="0" hangingPunct="1">
                  <a:defRPr kern="1200">
                    <a:solidFill>
                      <a:schemeClr val="lt1"/>
                    </a:solidFill>
                    <a:latin typeface="+mn-lt"/>
                    <a:ea typeface="+mn-ea"/>
                    <a:cs typeface="+mn-cs"/>
                  </a:defRPr>
                </a:lvl8pPr>
                <a:lvl9pPr marL="1587398" algn="l" defTabSz="396850" rtl="0" eaLnBrk="1" latinLnBrk="0" hangingPunct="1">
                  <a:defRPr kern="1200">
                    <a:solidFill>
                      <a:schemeClr val="lt1"/>
                    </a:solidFill>
                    <a:latin typeface="+mn-lt"/>
                    <a:ea typeface="+mn-ea"/>
                    <a:cs typeface="+mn-cs"/>
                  </a:defRPr>
                </a:lvl9pPr>
              </a:lstStyle>
              <a:p>
                <a:pPr algn="ctr" defTabSz="541889" eaLnBrk="1" fontAlgn="auto" hangingPunct="1">
                  <a:spcBef>
                    <a:spcPts val="0"/>
                  </a:spcBef>
                  <a:spcAft>
                    <a:spcPts val="0"/>
                  </a:spcAft>
                  <a:defRPr/>
                </a:pPr>
                <a:endParaRPr lang="en-US" sz="2134" dirty="0">
                  <a:solidFill>
                    <a:srgbClr val="FFFFFF"/>
                  </a:solidFill>
                  <a:latin typeface="Amazon Ember Light"/>
                </a:endParaRPr>
              </a:p>
            </p:txBody>
          </p:sp>
        </p:grpSp>
        <p:pic>
          <p:nvPicPr>
            <p:cNvPr id="10" name="Picture 9">
              <a:extLst>
                <a:ext uri="{FF2B5EF4-FFF2-40B4-BE49-F238E27FC236}">
                  <a16:creationId xmlns:a16="http://schemas.microsoft.com/office/drawing/2014/main" id="{E622E614-18A3-2143-BAF6-B0FD6B9F9724}"/>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6995223" y="1259182"/>
              <a:ext cx="578040" cy="578040"/>
            </a:xfrm>
            <a:prstGeom prst="rect">
              <a:avLst/>
            </a:prstGeom>
          </p:spPr>
        </p:pic>
      </p:grpSp>
      <p:grpSp>
        <p:nvGrpSpPr>
          <p:cNvPr id="13" name="Group 12">
            <a:extLst>
              <a:ext uri="{FF2B5EF4-FFF2-40B4-BE49-F238E27FC236}">
                <a16:creationId xmlns:a16="http://schemas.microsoft.com/office/drawing/2014/main" id="{89FA38DA-F51A-8A46-A296-DE529457F7B4}"/>
              </a:ext>
            </a:extLst>
          </p:cNvPr>
          <p:cNvGrpSpPr/>
          <p:nvPr/>
        </p:nvGrpSpPr>
        <p:grpSpPr>
          <a:xfrm>
            <a:off x="3926252" y="1139491"/>
            <a:ext cx="1291499" cy="1276498"/>
            <a:chOff x="3926251" y="1139491"/>
            <a:chExt cx="1291499" cy="1276497"/>
          </a:xfrm>
        </p:grpSpPr>
        <p:grpSp>
          <p:nvGrpSpPr>
            <p:cNvPr id="14" name="Group 13">
              <a:extLst>
                <a:ext uri="{FF2B5EF4-FFF2-40B4-BE49-F238E27FC236}">
                  <a16:creationId xmlns:a16="http://schemas.microsoft.com/office/drawing/2014/main" id="{8FDFF898-85A2-BD4A-8B97-01D0DBF57A1A}"/>
                </a:ext>
              </a:extLst>
            </p:cNvPr>
            <p:cNvGrpSpPr/>
            <p:nvPr/>
          </p:nvGrpSpPr>
          <p:grpSpPr>
            <a:xfrm>
              <a:off x="3926251" y="1139491"/>
              <a:ext cx="1291499" cy="1276497"/>
              <a:chOff x="3926251" y="1139491"/>
              <a:chExt cx="1291499" cy="1276497"/>
            </a:xfrm>
          </p:grpSpPr>
          <p:sp>
            <p:nvSpPr>
              <p:cNvPr id="16" name="Rectangle 15">
                <a:extLst>
                  <a:ext uri="{FF2B5EF4-FFF2-40B4-BE49-F238E27FC236}">
                    <a16:creationId xmlns:a16="http://schemas.microsoft.com/office/drawing/2014/main" id="{28904F14-CD88-DA4A-AEC1-CDFD9BA5B000}"/>
                  </a:ext>
                </a:extLst>
              </p:cNvPr>
              <p:cNvSpPr/>
              <p:nvPr/>
            </p:nvSpPr>
            <p:spPr>
              <a:xfrm>
                <a:off x="3926251" y="2015878"/>
                <a:ext cx="1291499" cy="400110"/>
              </a:xfrm>
              <a:prstGeom prst="rect">
                <a:avLst/>
              </a:prstGeom>
            </p:spPr>
            <p:txBody>
              <a:bodyPr wrap="square">
                <a:spAutoFit/>
              </a:bodyPr>
              <a:lstStyle>
                <a:defPPr>
                  <a:defRPr lang="en-US"/>
                </a:defPPr>
                <a:lvl1pPr algn="l" defTabSz="680019" rtl="0" eaLnBrk="0" fontAlgn="base" hangingPunct="0">
                  <a:spcBef>
                    <a:spcPct val="0"/>
                  </a:spcBef>
                  <a:spcAft>
                    <a:spcPct val="0"/>
                  </a:spcAft>
                  <a:defRPr kern="1200">
                    <a:solidFill>
                      <a:schemeClr val="tx1"/>
                    </a:solidFill>
                    <a:latin typeface="Arial" charset="0"/>
                    <a:ea typeface="+mn-ea"/>
                    <a:cs typeface="+mn-cs"/>
                  </a:defRPr>
                </a:lvl1pPr>
                <a:lvl2pPr marL="680019" indent="-481594" algn="l" defTabSz="680019" rtl="0" eaLnBrk="0" fontAlgn="base" hangingPunct="0">
                  <a:spcBef>
                    <a:spcPct val="0"/>
                  </a:spcBef>
                  <a:spcAft>
                    <a:spcPct val="0"/>
                  </a:spcAft>
                  <a:defRPr kern="1200">
                    <a:solidFill>
                      <a:schemeClr val="tx1"/>
                    </a:solidFill>
                    <a:latin typeface="Arial" charset="0"/>
                    <a:ea typeface="+mn-ea"/>
                    <a:cs typeface="+mn-cs"/>
                  </a:defRPr>
                </a:lvl2pPr>
                <a:lvl3pPr marL="1360037" indent="-963187" algn="l" defTabSz="680019" rtl="0" eaLnBrk="0" fontAlgn="base" hangingPunct="0">
                  <a:spcBef>
                    <a:spcPct val="0"/>
                  </a:spcBef>
                  <a:spcAft>
                    <a:spcPct val="0"/>
                  </a:spcAft>
                  <a:defRPr kern="1200">
                    <a:solidFill>
                      <a:schemeClr val="tx1"/>
                    </a:solidFill>
                    <a:latin typeface="Arial" charset="0"/>
                    <a:ea typeface="+mn-ea"/>
                    <a:cs typeface="+mn-cs"/>
                  </a:defRPr>
                </a:lvl3pPr>
                <a:lvl4pPr marL="2040744" indent="-1445470" algn="l" defTabSz="680019" rtl="0" eaLnBrk="0" fontAlgn="base" hangingPunct="0">
                  <a:spcBef>
                    <a:spcPct val="0"/>
                  </a:spcBef>
                  <a:spcAft>
                    <a:spcPct val="0"/>
                  </a:spcAft>
                  <a:defRPr kern="1200">
                    <a:solidFill>
                      <a:schemeClr val="tx1"/>
                    </a:solidFill>
                    <a:latin typeface="Arial" charset="0"/>
                    <a:ea typeface="+mn-ea"/>
                    <a:cs typeface="+mn-cs"/>
                  </a:defRPr>
                </a:lvl4pPr>
                <a:lvl5pPr marL="2720762" indent="-1927063" algn="l" defTabSz="680019" rtl="0" eaLnBrk="0" fontAlgn="base" hangingPunct="0">
                  <a:spcBef>
                    <a:spcPct val="0"/>
                  </a:spcBef>
                  <a:spcAft>
                    <a:spcPct val="0"/>
                  </a:spcAft>
                  <a:defRPr kern="1200">
                    <a:solidFill>
                      <a:schemeClr val="tx1"/>
                    </a:solidFill>
                    <a:latin typeface="Arial" charset="0"/>
                    <a:ea typeface="+mn-ea"/>
                    <a:cs typeface="+mn-cs"/>
                  </a:defRPr>
                </a:lvl5pPr>
                <a:lvl6pPr marL="992124" algn="l" defTabSz="396850" rtl="0" eaLnBrk="1" latinLnBrk="0" hangingPunct="1">
                  <a:defRPr kern="1200">
                    <a:solidFill>
                      <a:schemeClr val="tx1"/>
                    </a:solidFill>
                    <a:latin typeface="Arial" charset="0"/>
                    <a:ea typeface="+mn-ea"/>
                    <a:cs typeface="+mn-cs"/>
                  </a:defRPr>
                </a:lvl6pPr>
                <a:lvl7pPr marL="1190549" algn="l" defTabSz="396850" rtl="0" eaLnBrk="1" latinLnBrk="0" hangingPunct="1">
                  <a:defRPr kern="1200">
                    <a:solidFill>
                      <a:schemeClr val="tx1"/>
                    </a:solidFill>
                    <a:latin typeface="Arial" charset="0"/>
                    <a:ea typeface="+mn-ea"/>
                    <a:cs typeface="+mn-cs"/>
                  </a:defRPr>
                </a:lvl7pPr>
                <a:lvl8pPr marL="1388974" algn="l" defTabSz="396850" rtl="0" eaLnBrk="1" latinLnBrk="0" hangingPunct="1">
                  <a:defRPr kern="1200">
                    <a:solidFill>
                      <a:schemeClr val="tx1"/>
                    </a:solidFill>
                    <a:latin typeface="Arial" charset="0"/>
                    <a:ea typeface="+mn-ea"/>
                    <a:cs typeface="+mn-cs"/>
                  </a:defRPr>
                </a:lvl8pPr>
                <a:lvl9pPr marL="1587398" algn="l" defTabSz="396850" rtl="0" eaLnBrk="1" latinLnBrk="0" hangingPunct="1">
                  <a:defRPr kern="1200">
                    <a:solidFill>
                      <a:schemeClr val="tx1"/>
                    </a:solidFill>
                    <a:latin typeface="Arial" charset="0"/>
                    <a:ea typeface="+mn-ea"/>
                    <a:cs typeface="+mn-cs"/>
                  </a:defRPr>
                </a:lvl9pPr>
              </a:lstStyle>
              <a:p>
                <a:pPr algn="ctr" defTabSz="541889" eaLnBrk="1" fontAlgn="auto" hangingPunct="1">
                  <a:spcBef>
                    <a:spcPts val="711"/>
                  </a:spcBef>
                  <a:spcAft>
                    <a:spcPts val="355"/>
                  </a:spcAft>
                  <a:defRPr/>
                </a:pPr>
                <a:r>
                  <a:rPr lang="en-US" sz="2000" spc="118" dirty="0">
                    <a:solidFill>
                      <a:srgbClr val="FFC000"/>
                    </a:solidFill>
                    <a:latin typeface="Amazon Ember Light"/>
                    <a:ea typeface="Amazon Ember Light" charset="0"/>
                    <a:cs typeface="Amazon Ember Light" charset="0"/>
                  </a:rPr>
                  <a:t>Store</a:t>
                </a:r>
              </a:p>
            </p:txBody>
          </p:sp>
          <p:sp>
            <p:nvSpPr>
              <p:cNvPr id="17" name="Oval 16">
                <a:extLst>
                  <a:ext uri="{FF2B5EF4-FFF2-40B4-BE49-F238E27FC236}">
                    <a16:creationId xmlns:a16="http://schemas.microsoft.com/office/drawing/2014/main" id="{32DBEB3B-1739-3D40-98AC-3F905B22768C}"/>
                  </a:ext>
                </a:extLst>
              </p:cNvPr>
              <p:cNvSpPr/>
              <p:nvPr/>
            </p:nvSpPr>
            <p:spPr>
              <a:xfrm flipV="1">
                <a:off x="4171041" y="1139491"/>
                <a:ext cx="801919" cy="801918"/>
              </a:xfrm>
              <a:prstGeom prst="ellipse">
                <a:avLst/>
              </a:prstGeom>
              <a:solidFill>
                <a:srgbClr val="FFC000"/>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680019" rtl="0" eaLnBrk="0" fontAlgn="base" hangingPunct="0">
                  <a:spcBef>
                    <a:spcPct val="0"/>
                  </a:spcBef>
                  <a:spcAft>
                    <a:spcPct val="0"/>
                  </a:spcAft>
                  <a:defRPr kern="1200">
                    <a:solidFill>
                      <a:schemeClr val="lt1"/>
                    </a:solidFill>
                    <a:latin typeface="+mn-lt"/>
                    <a:ea typeface="+mn-ea"/>
                    <a:cs typeface="+mn-cs"/>
                  </a:defRPr>
                </a:lvl1pPr>
                <a:lvl2pPr marL="680019" indent="-481594" algn="l" defTabSz="680019" rtl="0" eaLnBrk="0" fontAlgn="base" hangingPunct="0">
                  <a:spcBef>
                    <a:spcPct val="0"/>
                  </a:spcBef>
                  <a:spcAft>
                    <a:spcPct val="0"/>
                  </a:spcAft>
                  <a:defRPr kern="1200">
                    <a:solidFill>
                      <a:schemeClr val="lt1"/>
                    </a:solidFill>
                    <a:latin typeface="+mn-lt"/>
                    <a:ea typeface="+mn-ea"/>
                    <a:cs typeface="+mn-cs"/>
                  </a:defRPr>
                </a:lvl2pPr>
                <a:lvl3pPr marL="1360037" indent="-963187" algn="l" defTabSz="680019" rtl="0" eaLnBrk="0" fontAlgn="base" hangingPunct="0">
                  <a:spcBef>
                    <a:spcPct val="0"/>
                  </a:spcBef>
                  <a:spcAft>
                    <a:spcPct val="0"/>
                  </a:spcAft>
                  <a:defRPr kern="1200">
                    <a:solidFill>
                      <a:schemeClr val="lt1"/>
                    </a:solidFill>
                    <a:latin typeface="+mn-lt"/>
                    <a:ea typeface="+mn-ea"/>
                    <a:cs typeface="+mn-cs"/>
                  </a:defRPr>
                </a:lvl3pPr>
                <a:lvl4pPr marL="2040744" indent="-1445470" algn="l" defTabSz="680019" rtl="0" eaLnBrk="0" fontAlgn="base" hangingPunct="0">
                  <a:spcBef>
                    <a:spcPct val="0"/>
                  </a:spcBef>
                  <a:spcAft>
                    <a:spcPct val="0"/>
                  </a:spcAft>
                  <a:defRPr kern="1200">
                    <a:solidFill>
                      <a:schemeClr val="lt1"/>
                    </a:solidFill>
                    <a:latin typeface="+mn-lt"/>
                    <a:ea typeface="+mn-ea"/>
                    <a:cs typeface="+mn-cs"/>
                  </a:defRPr>
                </a:lvl4pPr>
                <a:lvl5pPr marL="2720762" indent="-1927063" algn="l" defTabSz="680019" rtl="0" eaLnBrk="0" fontAlgn="base" hangingPunct="0">
                  <a:spcBef>
                    <a:spcPct val="0"/>
                  </a:spcBef>
                  <a:spcAft>
                    <a:spcPct val="0"/>
                  </a:spcAft>
                  <a:defRPr kern="1200">
                    <a:solidFill>
                      <a:schemeClr val="lt1"/>
                    </a:solidFill>
                    <a:latin typeface="+mn-lt"/>
                    <a:ea typeface="+mn-ea"/>
                    <a:cs typeface="+mn-cs"/>
                  </a:defRPr>
                </a:lvl5pPr>
                <a:lvl6pPr marL="992124" algn="l" defTabSz="396850" rtl="0" eaLnBrk="1" latinLnBrk="0" hangingPunct="1">
                  <a:defRPr kern="1200">
                    <a:solidFill>
                      <a:schemeClr val="lt1"/>
                    </a:solidFill>
                    <a:latin typeface="+mn-lt"/>
                    <a:ea typeface="+mn-ea"/>
                    <a:cs typeface="+mn-cs"/>
                  </a:defRPr>
                </a:lvl6pPr>
                <a:lvl7pPr marL="1190549" algn="l" defTabSz="396850" rtl="0" eaLnBrk="1" latinLnBrk="0" hangingPunct="1">
                  <a:defRPr kern="1200">
                    <a:solidFill>
                      <a:schemeClr val="lt1"/>
                    </a:solidFill>
                    <a:latin typeface="+mn-lt"/>
                    <a:ea typeface="+mn-ea"/>
                    <a:cs typeface="+mn-cs"/>
                  </a:defRPr>
                </a:lvl7pPr>
                <a:lvl8pPr marL="1388974" algn="l" defTabSz="396850" rtl="0" eaLnBrk="1" latinLnBrk="0" hangingPunct="1">
                  <a:defRPr kern="1200">
                    <a:solidFill>
                      <a:schemeClr val="lt1"/>
                    </a:solidFill>
                    <a:latin typeface="+mn-lt"/>
                    <a:ea typeface="+mn-ea"/>
                    <a:cs typeface="+mn-cs"/>
                  </a:defRPr>
                </a:lvl8pPr>
                <a:lvl9pPr marL="1587398" algn="l" defTabSz="396850" rtl="0" eaLnBrk="1" latinLnBrk="0" hangingPunct="1">
                  <a:defRPr kern="1200">
                    <a:solidFill>
                      <a:schemeClr val="lt1"/>
                    </a:solidFill>
                    <a:latin typeface="+mn-lt"/>
                    <a:ea typeface="+mn-ea"/>
                    <a:cs typeface="+mn-cs"/>
                  </a:defRPr>
                </a:lvl9pPr>
              </a:lstStyle>
              <a:p>
                <a:pPr algn="ctr" defTabSz="541889" eaLnBrk="1" fontAlgn="auto" hangingPunct="1">
                  <a:spcBef>
                    <a:spcPts val="0"/>
                  </a:spcBef>
                  <a:spcAft>
                    <a:spcPts val="0"/>
                  </a:spcAft>
                  <a:defRPr/>
                </a:pPr>
                <a:endParaRPr lang="en-US" sz="2250" dirty="0">
                  <a:solidFill>
                    <a:srgbClr val="FFFFFF"/>
                  </a:solidFill>
                  <a:latin typeface="Amazon Ember Light"/>
                </a:endParaRPr>
              </a:p>
            </p:txBody>
          </p:sp>
        </p:grpSp>
        <p:pic>
          <p:nvPicPr>
            <p:cNvPr id="15" name="Picture 14">
              <a:extLst>
                <a:ext uri="{FF2B5EF4-FFF2-40B4-BE49-F238E27FC236}">
                  <a16:creationId xmlns:a16="http://schemas.microsoft.com/office/drawing/2014/main" id="{94381190-56EB-4B45-8C04-3D1D841B31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4955" y="1248831"/>
              <a:ext cx="574089" cy="574089"/>
            </a:xfrm>
            <a:prstGeom prst="rect">
              <a:avLst/>
            </a:prstGeom>
          </p:spPr>
        </p:pic>
      </p:grpSp>
      <p:grpSp>
        <p:nvGrpSpPr>
          <p:cNvPr id="18" name="Group 17">
            <a:extLst>
              <a:ext uri="{FF2B5EF4-FFF2-40B4-BE49-F238E27FC236}">
                <a16:creationId xmlns:a16="http://schemas.microsoft.com/office/drawing/2014/main" id="{6A15DEC5-BC62-8247-8604-5BE64C2CE5EC}"/>
              </a:ext>
            </a:extLst>
          </p:cNvPr>
          <p:cNvGrpSpPr/>
          <p:nvPr/>
        </p:nvGrpSpPr>
        <p:grpSpPr>
          <a:xfrm>
            <a:off x="1446091" y="1147243"/>
            <a:ext cx="801919" cy="801918"/>
            <a:chOff x="404851" y="2011633"/>
            <a:chExt cx="801919" cy="801918"/>
          </a:xfrm>
        </p:grpSpPr>
        <p:sp>
          <p:nvSpPr>
            <p:cNvPr id="19" name="Oval 18">
              <a:extLst>
                <a:ext uri="{FF2B5EF4-FFF2-40B4-BE49-F238E27FC236}">
                  <a16:creationId xmlns:a16="http://schemas.microsoft.com/office/drawing/2014/main" id="{895F53BC-5DF1-924F-9011-F10BFE18E8BC}"/>
                </a:ext>
              </a:extLst>
            </p:cNvPr>
            <p:cNvSpPr/>
            <p:nvPr/>
          </p:nvSpPr>
          <p:spPr>
            <a:xfrm flipV="1">
              <a:off x="404851" y="2011633"/>
              <a:ext cx="801919" cy="801918"/>
            </a:xfrm>
            <a:prstGeom prst="ellipse">
              <a:avLst/>
            </a:prstGeom>
            <a:solidFill>
              <a:srgbClr val="FFC000"/>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680019" rtl="0" eaLnBrk="0" fontAlgn="base" hangingPunct="0">
                <a:spcBef>
                  <a:spcPct val="0"/>
                </a:spcBef>
                <a:spcAft>
                  <a:spcPct val="0"/>
                </a:spcAft>
                <a:defRPr kern="1200">
                  <a:solidFill>
                    <a:schemeClr val="lt1"/>
                  </a:solidFill>
                  <a:latin typeface="+mn-lt"/>
                  <a:ea typeface="+mn-ea"/>
                  <a:cs typeface="+mn-cs"/>
                </a:defRPr>
              </a:lvl1pPr>
              <a:lvl2pPr marL="680019" indent="-481594" algn="l" defTabSz="680019" rtl="0" eaLnBrk="0" fontAlgn="base" hangingPunct="0">
                <a:spcBef>
                  <a:spcPct val="0"/>
                </a:spcBef>
                <a:spcAft>
                  <a:spcPct val="0"/>
                </a:spcAft>
                <a:defRPr kern="1200">
                  <a:solidFill>
                    <a:schemeClr val="lt1"/>
                  </a:solidFill>
                  <a:latin typeface="+mn-lt"/>
                  <a:ea typeface="+mn-ea"/>
                  <a:cs typeface="+mn-cs"/>
                </a:defRPr>
              </a:lvl2pPr>
              <a:lvl3pPr marL="1360037" indent="-963187" algn="l" defTabSz="680019" rtl="0" eaLnBrk="0" fontAlgn="base" hangingPunct="0">
                <a:spcBef>
                  <a:spcPct val="0"/>
                </a:spcBef>
                <a:spcAft>
                  <a:spcPct val="0"/>
                </a:spcAft>
                <a:defRPr kern="1200">
                  <a:solidFill>
                    <a:schemeClr val="lt1"/>
                  </a:solidFill>
                  <a:latin typeface="+mn-lt"/>
                  <a:ea typeface="+mn-ea"/>
                  <a:cs typeface="+mn-cs"/>
                </a:defRPr>
              </a:lvl3pPr>
              <a:lvl4pPr marL="2040744" indent="-1445470" algn="l" defTabSz="680019" rtl="0" eaLnBrk="0" fontAlgn="base" hangingPunct="0">
                <a:spcBef>
                  <a:spcPct val="0"/>
                </a:spcBef>
                <a:spcAft>
                  <a:spcPct val="0"/>
                </a:spcAft>
                <a:defRPr kern="1200">
                  <a:solidFill>
                    <a:schemeClr val="lt1"/>
                  </a:solidFill>
                  <a:latin typeface="+mn-lt"/>
                  <a:ea typeface="+mn-ea"/>
                  <a:cs typeface="+mn-cs"/>
                </a:defRPr>
              </a:lvl4pPr>
              <a:lvl5pPr marL="2720762" indent="-1927063" algn="l" defTabSz="680019" rtl="0" eaLnBrk="0" fontAlgn="base" hangingPunct="0">
                <a:spcBef>
                  <a:spcPct val="0"/>
                </a:spcBef>
                <a:spcAft>
                  <a:spcPct val="0"/>
                </a:spcAft>
                <a:defRPr kern="1200">
                  <a:solidFill>
                    <a:schemeClr val="lt1"/>
                  </a:solidFill>
                  <a:latin typeface="+mn-lt"/>
                  <a:ea typeface="+mn-ea"/>
                  <a:cs typeface="+mn-cs"/>
                </a:defRPr>
              </a:lvl5pPr>
              <a:lvl6pPr marL="992124" algn="l" defTabSz="396850" rtl="0" eaLnBrk="1" latinLnBrk="0" hangingPunct="1">
                <a:defRPr kern="1200">
                  <a:solidFill>
                    <a:schemeClr val="lt1"/>
                  </a:solidFill>
                  <a:latin typeface="+mn-lt"/>
                  <a:ea typeface="+mn-ea"/>
                  <a:cs typeface="+mn-cs"/>
                </a:defRPr>
              </a:lvl6pPr>
              <a:lvl7pPr marL="1190549" algn="l" defTabSz="396850" rtl="0" eaLnBrk="1" latinLnBrk="0" hangingPunct="1">
                <a:defRPr kern="1200">
                  <a:solidFill>
                    <a:schemeClr val="lt1"/>
                  </a:solidFill>
                  <a:latin typeface="+mn-lt"/>
                  <a:ea typeface="+mn-ea"/>
                  <a:cs typeface="+mn-cs"/>
                </a:defRPr>
              </a:lvl7pPr>
              <a:lvl8pPr marL="1388974" algn="l" defTabSz="396850" rtl="0" eaLnBrk="1" latinLnBrk="0" hangingPunct="1">
                <a:defRPr kern="1200">
                  <a:solidFill>
                    <a:schemeClr val="lt1"/>
                  </a:solidFill>
                  <a:latin typeface="+mn-lt"/>
                  <a:ea typeface="+mn-ea"/>
                  <a:cs typeface="+mn-cs"/>
                </a:defRPr>
              </a:lvl8pPr>
              <a:lvl9pPr marL="1587398" algn="l" defTabSz="396850" rtl="0" eaLnBrk="1" latinLnBrk="0" hangingPunct="1">
                <a:defRPr kern="1200">
                  <a:solidFill>
                    <a:schemeClr val="lt1"/>
                  </a:solidFill>
                  <a:latin typeface="+mn-lt"/>
                  <a:ea typeface="+mn-ea"/>
                  <a:cs typeface="+mn-cs"/>
                </a:defRPr>
              </a:lvl9pPr>
            </a:lstStyle>
            <a:p>
              <a:pPr algn="ctr" defTabSz="541889" eaLnBrk="1" fontAlgn="auto" hangingPunct="1">
                <a:spcBef>
                  <a:spcPts val="0"/>
                </a:spcBef>
                <a:spcAft>
                  <a:spcPts val="0"/>
                </a:spcAft>
                <a:defRPr/>
              </a:pPr>
              <a:endParaRPr lang="en-US" sz="2250" dirty="0">
                <a:solidFill>
                  <a:srgbClr val="FFFFFF"/>
                </a:solidFill>
                <a:latin typeface="Amazon Ember Light"/>
              </a:endParaRPr>
            </a:p>
          </p:txBody>
        </p:sp>
        <p:pic>
          <p:nvPicPr>
            <p:cNvPr id="20" name="Picture 19">
              <a:extLst>
                <a:ext uri="{FF2B5EF4-FFF2-40B4-BE49-F238E27FC236}">
                  <a16:creationId xmlns:a16="http://schemas.microsoft.com/office/drawing/2014/main" id="{DBCC87B4-B7B8-4C40-979B-E9C7405714D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308" y="2159960"/>
              <a:ext cx="528758" cy="528758"/>
            </a:xfrm>
            <a:prstGeom prst="rect">
              <a:avLst/>
            </a:prstGeom>
          </p:spPr>
        </p:pic>
      </p:grpSp>
    </p:spTree>
    <p:extLst>
      <p:ext uri="{BB962C8B-B14F-4D97-AF65-F5344CB8AC3E}">
        <p14:creationId xmlns:p14="http://schemas.microsoft.com/office/powerpoint/2010/main" val="1211173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id="{521C53CB-1114-D643-B441-BCF599587C4E}"/>
              </a:ext>
            </a:extLst>
          </p:cNvPr>
          <p:cNvSpPr txBox="1">
            <a:spLocks/>
          </p:cNvSpPr>
          <p:nvPr/>
        </p:nvSpPr>
        <p:spPr>
          <a:xfrm>
            <a:off x="336789" y="174206"/>
            <a:ext cx="8205304" cy="545741"/>
          </a:xfrm>
          <a:prstGeom prst="rect">
            <a:avLst/>
          </a:prstGeom>
        </p:spPr>
        <p:txBody>
          <a:bodyPr>
            <a:normAutofit/>
          </a:bodyPr>
          <a:lstStyle>
            <a:lvl1pPr algn="l" defTabSz="609585" rtl="0" eaLnBrk="1" latinLnBrk="0" hangingPunct="1">
              <a:spcBef>
                <a:spcPct val="0"/>
              </a:spcBef>
              <a:buNone/>
              <a:defRPr sz="3733" b="0" i="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2800"/>
              <a:t>Object storage classes</a:t>
            </a:r>
            <a:endParaRPr lang="en-US" sz="2800" dirty="0"/>
          </a:p>
        </p:txBody>
      </p:sp>
      <p:sp>
        <p:nvSpPr>
          <p:cNvPr id="3" name="Shape 646">
            <a:extLst>
              <a:ext uri="{FF2B5EF4-FFF2-40B4-BE49-F238E27FC236}">
                <a16:creationId xmlns:a16="http://schemas.microsoft.com/office/drawing/2014/main" id="{7AABCCD5-421C-3244-91CB-2226D5C4C52A}"/>
              </a:ext>
            </a:extLst>
          </p:cNvPr>
          <p:cNvSpPr txBox="1">
            <a:spLocks/>
          </p:cNvSpPr>
          <p:nvPr/>
        </p:nvSpPr>
        <p:spPr>
          <a:xfrm>
            <a:off x="217358" y="-152548"/>
            <a:ext cx="7671459" cy="931345"/>
          </a:xfrm>
          <a:prstGeom prst="rect">
            <a:avLst/>
          </a:prstGeom>
        </p:spPr>
        <p:txBody>
          <a:bodyPr vert="horz" lIns="91440" tIns="45720" rIns="91440" bIns="45720" rtlCol="0" anchor="ctr">
            <a:normAutofit fontScale="97500"/>
          </a:bodyPr>
          <a:lstStyle>
            <a:lvl1pPr algn="l" defTabSz="718184" rtl="0" eaLnBrk="1" latinLnBrk="0" hangingPunct="1">
              <a:spcBef>
                <a:spcPct val="0"/>
              </a:spcBef>
              <a:buNone/>
              <a:defRPr sz="8700" b="1" i="0" kern="1200" cap="none">
                <a:solidFill>
                  <a:schemeClr val="bg1"/>
                </a:solidFill>
                <a:latin typeface="Arial"/>
                <a:ea typeface="+mj-ea"/>
                <a:cs typeface="Arial"/>
              </a:defRPr>
            </a:lvl1pPr>
          </a:lstStyle>
          <a:p>
            <a:pPr defTabSz="718166">
              <a:defRPr sz="1800">
                <a:solidFill>
                  <a:srgbClr val="000000"/>
                </a:solidFill>
              </a:defRPr>
            </a:pPr>
            <a:endParaRPr lang="en-US" sz="3263" dirty="0">
              <a:solidFill>
                <a:srgbClr val="000000"/>
              </a:solidFill>
              <a:latin typeface="Amazon Ember Light"/>
            </a:endParaRPr>
          </a:p>
        </p:txBody>
      </p:sp>
      <p:sp>
        <p:nvSpPr>
          <p:cNvPr id="4" name="Rectangle 3">
            <a:extLst>
              <a:ext uri="{FF2B5EF4-FFF2-40B4-BE49-F238E27FC236}">
                <a16:creationId xmlns:a16="http://schemas.microsoft.com/office/drawing/2014/main" id="{4D91A054-FEF6-114E-856C-986B146C656D}"/>
              </a:ext>
            </a:extLst>
          </p:cNvPr>
          <p:cNvSpPr/>
          <p:nvPr/>
        </p:nvSpPr>
        <p:spPr>
          <a:xfrm>
            <a:off x="7593879" y="2014578"/>
            <a:ext cx="870751" cy="369332"/>
          </a:xfrm>
          <a:prstGeom prst="rect">
            <a:avLst/>
          </a:prstGeom>
        </p:spPr>
        <p:txBody>
          <a:bodyPr wrap="none">
            <a:spAutoFit/>
          </a:bodyPr>
          <a:lstStyle/>
          <a:p>
            <a:pPr algn="ctr" defTabSz="457189"/>
            <a:r>
              <a:rPr lang="en-US" dirty="0">
                <a:solidFill>
                  <a:srgbClr val="FFFFFF"/>
                </a:solidFill>
                <a:latin typeface="Amazon Ember Light"/>
              </a:rPr>
              <a:t>Glacier</a:t>
            </a:r>
          </a:p>
        </p:txBody>
      </p:sp>
      <p:pic>
        <p:nvPicPr>
          <p:cNvPr id="5" name="Picture 4">
            <a:extLst>
              <a:ext uri="{FF2B5EF4-FFF2-40B4-BE49-F238E27FC236}">
                <a16:creationId xmlns:a16="http://schemas.microsoft.com/office/drawing/2014/main" id="{34D33415-DA0E-6B44-99F6-59A565DC4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6335" y="967223"/>
            <a:ext cx="1005840" cy="1005840"/>
          </a:xfrm>
          <a:prstGeom prst="rect">
            <a:avLst/>
          </a:prstGeom>
          <a:ln>
            <a:solidFill>
              <a:schemeClr val="bg2"/>
            </a:solidFill>
          </a:ln>
        </p:spPr>
      </p:pic>
      <p:sp>
        <p:nvSpPr>
          <p:cNvPr id="6" name="Rectangle 5">
            <a:extLst>
              <a:ext uri="{FF2B5EF4-FFF2-40B4-BE49-F238E27FC236}">
                <a16:creationId xmlns:a16="http://schemas.microsoft.com/office/drawing/2014/main" id="{2DAC50A2-42BA-8546-856B-89E91212B019}"/>
              </a:ext>
            </a:extLst>
          </p:cNvPr>
          <p:cNvSpPr/>
          <p:nvPr/>
        </p:nvSpPr>
        <p:spPr>
          <a:xfrm>
            <a:off x="494904" y="2014578"/>
            <a:ext cx="1104790" cy="369332"/>
          </a:xfrm>
          <a:prstGeom prst="rect">
            <a:avLst/>
          </a:prstGeom>
        </p:spPr>
        <p:txBody>
          <a:bodyPr wrap="none">
            <a:spAutoFit/>
          </a:bodyPr>
          <a:lstStyle/>
          <a:p>
            <a:pPr algn="ctr" defTabSz="457189"/>
            <a:r>
              <a:rPr lang="en-US" dirty="0">
                <a:solidFill>
                  <a:srgbClr val="FFFFFF"/>
                </a:solidFill>
                <a:latin typeface="Amazon Ember Light"/>
              </a:rPr>
              <a:t>Standard</a:t>
            </a:r>
          </a:p>
        </p:txBody>
      </p:sp>
      <p:pic>
        <p:nvPicPr>
          <p:cNvPr id="7" name="Picture 6">
            <a:extLst>
              <a:ext uri="{FF2B5EF4-FFF2-40B4-BE49-F238E27FC236}">
                <a16:creationId xmlns:a16="http://schemas.microsoft.com/office/drawing/2014/main" id="{7210810D-573B-3643-9A7A-95094C858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377" y="967223"/>
            <a:ext cx="1005840" cy="1005840"/>
          </a:xfrm>
          <a:prstGeom prst="rect">
            <a:avLst/>
          </a:prstGeom>
        </p:spPr>
      </p:pic>
      <p:sp>
        <p:nvSpPr>
          <p:cNvPr id="8" name="Rectangle 7">
            <a:extLst>
              <a:ext uri="{FF2B5EF4-FFF2-40B4-BE49-F238E27FC236}">
                <a16:creationId xmlns:a16="http://schemas.microsoft.com/office/drawing/2014/main" id="{D69A9755-AE73-5F40-961C-7E51EC16548A}"/>
              </a:ext>
            </a:extLst>
          </p:cNvPr>
          <p:cNvSpPr/>
          <p:nvPr/>
        </p:nvSpPr>
        <p:spPr>
          <a:xfrm>
            <a:off x="1825602" y="2014578"/>
            <a:ext cx="2015146" cy="646331"/>
          </a:xfrm>
          <a:prstGeom prst="rect">
            <a:avLst/>
          </a:prstGeom>
        </p:spPr>
        <p:txBody>
          <a:bodyPr wrap="square">
            <a:spAutoFit/>
          </a:bodyPr>
          <a:lstStyle/>
          <a:p>
            <a:pPr algn="ctr" defTabSz="457189"/>
            <a:r>
              <a:rPr lang="en-US" dirty="0">
                <a:solidFill>
                  <a:srgbClr val="FFFFFF"/>
                </a:solidFill>
                <a:latin typeface="Amazon Ember Light"/>
              </a:rPr>
              <a:t>Infrequent</a:t>
            </a:r>
          </a:p>
          <a:p>
            <a:pPr algn="ctr" defTabSz="457189"/>
            <a:r>
              <a:rPr lang="en-US" dirty="0">
                <a:solidFill>
                  <a:srgbClr val="FFFFFF"/>
                </a:solidFill>
                <a:latin typeface="Amazon Ember Light"/>
              </a:rPr>
              <a:t>Access</a:t>
            </a:r>
          </a:p>
        </p:txBody>
      </p:sp>
      <p:pic>
        <p:nvPicPr>
          <p:cNvPr id="9" name="Picture 8">
            <a:extLst>
              <a:ext uri="{FF2B5EF4-FFF2-40B4-BE49-F238E27FC236}">
                <a16:creationId xmlns:a16="http://schemas.microsoft.com/office/drawing/2014/main" id="{90D4E3FF-8100-4545-93EA-3BE817072C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5586" y="967223"/>
            <a:ext cx="1005840" cy="1005840"/>
          </a:xfrm>
          <a:prstGeom prst="rect">
            <a:avLst/>
          </a:prstGeom>
        </p:spPr>
      </p:pic>
      <p:sp>
        <p:nvSpPr>
          <p:cNvPr id="11" name="Rectangle 10">
            <a:extLst>
              <a:ext uri="{FF2B5EF4-FFF2-40B4-BE49-F238E27FC236}">
                <a16:creationId xmlns:a16="http://schemas.microsoft.com/office/drawing/2014/main" id="{CE693C33-D410-1449-92B9-F9FB6AC27AF7}"/>
              </a:ext>
            </a:extLst>
          </p:cNvPr>
          <p:cNvSpPr/>
          <p:nvPr/>
        </p:nvSpPr>
        <p:spPr>
          <a:xfrm>
            <a:off x="3622143" y="2014578"/>
            <a:ext cx="2015146" cy="369332"/>
          </a:xfrm>
          <a:prstGeom prst="rect">
            <a:avLst/>
          </a:prstGeom>
        </p:spPr>
        <p:txBody>
          <a:bodyPr wrap="square">
            <a:spAutoFit/>
          </a:bodyPr>
          <a:lstStyle/>
          <a:p>
            <a:pPr algn="ctr" defTabSz="457189"/>
            <a:r>
              <a:rPr lang="en-US" dirty="0">
                <a:solidFill>
                  <a:srgbClr val="FFFFFF"/>
                </a:solidFill>
                <a:latin typeface="Amazon Ember Light"/>
              </a:rPr>
              <a:t>1 Zone - IA</a:t>
            </a:r>
          </a:p>
        </p:txBody>
      </p:sp>
      <p:pic>
        <p:nvPicPr>
          <p:cNvPr id="12" name="Picture 11">
            <a:extLst>
              <a:ext uri="{FF2B5EF4-FFF2-40B4-BE49-F238E27FC236}">
                <a16:creationId xmlns:a16="http://schemas.microsoft.com/office/drawing/2014/main" id="{3A8BC3A0-1BD9-2E47-8EFB-7890ED39FD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26796" y="967223"/>
            <a:ext cx="1005840" cy="1005840"/>
          </a:xfrm>
          <a:prstGeom prst="rect">
            <a:avLst/>
          </a:prstGeom>
        </p:spPr>
      </p:pic>
      <p:sp>
        <p:nvSpPr>
          <p:cNvPr id="19" name="TextBox 18">
            <a:extLst>
              <a:ext uri="{FF2B5EF4-FFF2-40B4-BE49-F238E27FC236}">
                <a16:creationId xmlns:a16="http://schemas.microsoft.com/office/drawing/2014/main" id="{2E05CB98-A891-3F4B-85BD-E5EF25501DCC}"/>
              </a:ext>
            </a:extLst>
          </p:cNvPr>
          <p:cNvSpPr txBox="1"/>
          <p:nvPr/>
        </p:nvSpPr>
        <p:spPr>
          <a:xfrm>
            <a:off x="174578" y="3980173"/>
            <a:ext cx="3150808" cy="215444"/>
          </a:xfrm>
          <a:prstGeom prst="rect">
            <a:avLst/>
          </a:prstGeom>
          <a:noFill/>
        </p:spPr>
        <p:txBody>
          <a:bodyPr wrap="square" rtlCol="0">
            <a:spAutoFit/>
          </a:bodyPr>
          <a:lstStyle/>
          <a:p>
            <a:pPr defTabSz="457189"/>
            <a:r>
              <a:rPr lang="en-US" sz="800" i="1" dirty="0">
                <a:solidFill>
                  <a:srgbClr val="FFFFFF"/>
                </a:solidFill>
                <a:latin typeface="Calibri"/>
              </a:rPr>
              <a:t>Pricing is per GB per month in the US East (N. Virginia) region</a:t>
            </a:r>
          </a:p>
        </p:txBody>
      </p:sp>
      <p:grpSp>
        <p:nvGrpSpPr>
          <p:cNvPr id="25" name="Group 24">
            <a:extLst>
              <a:ext uri="{FF2B5EF4-FFF2-40B4-BE49-F238E27FC236}">
                <a16:creationId xmlns:a16="http://schemas.microsoft.com/office/drawing/2014/main" id="{3E7A56C9-F121-2249-9FB5-246A6D30E354}"/>
              </a:ext>
            </a:extLst>
          </p:cNvPr>
          <p:cNvGrpSpPr>
            <a:grpSpLocks noChangeAspect="1"/>
          </p:cNvGrpSpPr>
          <p:nvPr/>
        </p:nvGrpSpPr>
        <p:grpSpPr>
          <a:xfrm>
            <a:off x="5918006" y="1058663"/>
            <a:ext cx="822960" cy="822960"/>
            <a:chOff x="6528122" y="3563060"/>
            <a:chExt cx="1574156" cy="1574156"/>
          </a:xfrm>
        </p:grpSpPr>
        <p:sp>
          <p:nvSpPr>
            <p:cNvPr id="26" name="Oval 25">
              <a:extLst>
                <a:ext uri="{FF2B5EF4-FFF2-40B4-BE49-F238E27FC236}">
                  <a16:creationId xmlns:a16="http://schemas.microsoft.com/office/drawing/2014/main" id="{1220BA36-DEA6-2041-9A77-0430E9B4550E}"/>
                </a:ext>
              </a:extLst>
            </p:cNvPr>
            <p:cNvSpPr/>
            <p:nvPr/>
          </p:nvSpPr>
          <p:spPr bwMode="auto">
            <a:xfrm>
              <a:off x="6528122" y="3563060"/>
              <a:ext cx="1574156" cy="1574156"/>
            </a:xfrm>
            <a:prstGeom prst="ellipse">
              <a:avLst/>
            </a:prstGeom>
            <a:solidFill>
              <a:schemeClr val="bg2"/>
            </a:solidFill>
            <a:ln>
              <a:solidFill>
                <a:schemeClr val="tx2"/>
              </a:solidFill>
            </a:ln>
            <a:effectLst>
              <a:outerShdw blurRad="889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Amazon Ember"/>
                <a:ea typeface="Segoe UI" pitchFamily="34" charset="0"/>
                <a:cs typeface="Segoe UI" pitchFamily="34" charset="0"/>
              </a:endParaRPr>
            </a:p>
          </p:txBody>
        </p:sp>
        <p:pic>
          <p:nvPicPr>
            <p:cNvPr id="27" name="Graphic 26">
              <a:extLst>
                <a:ext uri="{FF2B5EF4-FFF2-40B4-BE49-F238E27FC236}">
                  <a16:creationId xmlns:a16="http://schemas.microsoft.com/office/drawing/2014/main" id="{228A7E88-427C-6443-B974-A8957679A9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84966" y="3870078"/>
              <a:ext cx="860468" cy="960120"/>
            </a:xfrm>
            <a:prstGeom prst="rect">
              <a:avLst/>
            </a:prstGeom>
          </p:spPr>
        </p:pic>
      </p:grpSp>
      <p:sp>
        <p:nvSpPr>
          <p:cNvPr id="31" name="Rectangle 30">
            <a:extLst>
              <a:ext uri="{FF2B5EF4-FFF2-40B4-BE49-F238E27FC236}">
                <a16:creationId xmlns:a16="http://schemas.microsoft.com/office/drawing/2014/main" id="{4B239555-A266-0746-AEB4-B42889E930D4}"/>
              </a:ext>
            </a:extLst>
          </p:cNvPr>
          <p:cNvSpPr/>
          <p:nvPr/>
        </p:nvSpPr>
        <p:spPr>
          <a:xfrm>
            <a:off x="5321913" y="2014578"/>
            <a:ext cx="2015146" cy="369332"/>
          </a:xfrm>
          <a:prstGeom prst="rect">
            <a:avLst/>
          </a:prstGeom>
        </p:spPr>
        <p:txBody>
          <a:bodyPr wrap="square">
            <a:spAutoFit/>
          </a:bodyPr>
          <a:lstStyle/>
          <a:p>
            <a:pPr algn="ctr" defTabSz="457189"/>
            <a:r>
              <a:rPr lang="en-US" dirty="0">
                <a:solidFill>
                  <a:srgbClr val="FFFFFF"/>
                </a:solidFill>
                <a:latin typeface="Amazon Ember Light"/>
              </a:rPr>
              <a:t>Intelligent</a:t>
            </a:r>
          </a:p>
        </p:txBody>
      </p:sp>
      <p:grpSp>
        <p:nvGrpSpPr>
          <p:cNvPr id="33" name="Group 32">
            <a:extLst>
              <a:ext uri="{FF2B5EF4-FFF2-40B4-BE49-F238E27FC236}">
                <a16:creationId xmlns:a16="http://schemas.microsoft.com/office/drawing/2014/main" id="{797E7029-7E4E-3741-A3D4-152E123243D5}"/>
              </a:ext>
            </a:extLst>
          </p:cNvPr>
          <p:cNvGrpSpPr/>
          <p:nvPr/>
        </p:nvGrpSpPr>
        <p:grpSpPr>
          <a:xfrm>
            <a:off x="174578" y="2517197"/>
            <a:ext cx="8759559" cy="1954800"/>
            <a:chOff x="174578" y="2906937"/>
            <a:chExt cx="8759559" cy="1954800"/>
          </a:xfrm>
        </p:grpSpPr>
        <p:sp>
          <p:nvSpPr>
            <p:cNvPr id="13" name="Right Arrow 12">
              <a:extLst>
                <a:ext uri="{FF2B5EF4-FFF2-40B4-BE49-F238E27FC236}">
                  <a16:creationId xmlns:a16="http://schemas.microsoft.com/office/drawing/2014/main" id="{C9C4BA2B-A208-CA4A-A7C9-469861D25251}"/>
                </a:ext>
              </a:extLst>
            </p:cNvPr>
            <p:cNvSpPr/>
            <p:nvPr/>
          </p:nvSpPr>
          <p:spPr>
            <a:xfrm>
              <a:off x="174578" y="2906937"/>
              <a:ext cx="8759559" cy="1954800"/>
            </a:xfrm>
            <a:prstGeom prst="rightArrow">
              <a:avLst/>
            </a:prstGeom>
            <a:solidFill>
              <a:schemeClr val="accent6">
                <a:lumMod val="50000"/>
              </a:schemeClr>
            </a:solidFill>
            <a:ln w="28575">
              <a:solidFill>
                <a:srgbClr val="FFC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latin typeface="Amazon Ember Light"/>
              </a:endParaRPr>
            </a:p>
          </p:txBody>
        </p:sp>
        <p:sp>
          <p:nvSpPr>
            <p:cNvPr id="15" name="Rectangle 14">
              <a:extLst>
                <a:ext uri="{FF2B5EF4-FFF2-40B4-BE49-F238E27FC236}">
                  <a16:creationId xmlns:a16="http://schemas.microsoft.com/office/drawing/2014/main" id="{2E4630B9-CEBE-1A4C-ADC1-C55F37C26FD7}"/>
                </a:ext>
              </a:extLst>
            </p:cNvPr>
            <p:cNvSpPr/>
            <p:nvPr/>
          </p:nvSpPr>
          <p:spPr>
            <a:xfrm>
              <a:off x="244833" y="3407284"/>
              <a:ext cx="1604928" cy="954107"/>
            </a:xfrm>
            <a:prstGeom prst="rect">
              <a:avLst/>
            </a:prstGeom>
          </p:spPr>
          <p:txBody>
            <a:bodyPr wrap="none">
              <a:spAutoFit/>
            </a:bodyPr>
            <a:lstStyle/>
            <a:p>
              <a:pPr algn="ctr" defTabSz="457189"/>
              <a:r>
                <a:rPr lang="en-US" sz="1400" dirty="0">
                  <a:solidFill>
                    <a:srgbClr val="FFFFFF"/>
                  </a:solidFill>
                  <a:latin typeface="Amazon Ember Light"/>
                </a:rPr>
                <a:t>Active data</a:t>
              </a:r>
            </a:p>
            <a:p>
              <a:pPr algn="ctr" defTabSz="457189"/>
              <a:r>
                <a:rPr lang="en-US" sz="1400" dirty="0">
                  <a:solidFill>
                    <a:srgbClr val="FFFFFF"/>
                  </a:solidFill>
                  <a:latin typeface="Amazon Ember Light"/>
                </a:rPr>
                <a:t>Millisecond access</a:t>
              </a:r>
            </a:p>
            <a:p>
              <a:pPr algn="ctr" defTabSz="457189"/>
              <a:r>
                <a:rPr lang="en-US" sz="1400" dirty="0">
                  <a:solidFill>
                    <a:srgbClr val="FFFFFF"/>
                  </a:solidFill>
                  <a:latin typeface="Amazon Ember Light"/>
                </a:rPr>
                <a:t>Min 3 AZs</a:t>
              </a:r>
              <a:br>
                <a:rPr lang="en-US" sz="1400" dirty="0">
                  <a:solidFill>
                    <a:srgbClr val="FFFFFF"/>
                  </a:solidFill>
                  <a:latin typeface="Amazon Ember Light"/>
                </a:rPr>
              </a:br>
              <a:r>
                <a:rPr lang="en-US" sz="1400" dirty="0">
                  <a:solidFill>
                    <a:srgbClr val="FFFFFF"/>
                  </a:solidFill>
                  <a:latin typeface="Amazon Ember Light"/>
                </a:rPr>
                <a:t>$0.023</a:t>
              </a:r>
            </a:p>
          </p:txBody>
        </p:sp>
        <p:sp>
          <p:nvSpPr>
            <p:cNvPr id="16" name="Rectangle 15">
              <a:extLst>
                <a:ext uri="{FF2B5EF4-FFF2-40B4-BE49-F238E27FC236}">
                  <a16:creationId xmlns:a16="http://schemas.microsoft.com/office/drawing/2014/main" id="{C304002C-27C3-1A47-9404-E6F0FAF31630}"/>
                </a:ext>
              </a:extLst>
            </p:cNvPr>
            <p:cNvSpPr/>
            <p:nvPr/>
          </p:nvSpPr>
          <p:spPr>
            <a:xfrm>
              <a:off x="7279452" y="3407284"/>
              <a:ext cx="1535998" cy="1169551"/>
            </a:xfrm>
            <a:prstGeom prst="rect">
              <a:avLst/>
            </a:prstGeom>
          </p:spPr>
          <p:txBody>
            <a:bodyPr wrap="none">
              <a:spAutoFit/>
            </a:bodyPr>
            <a:lstStyle/>
            <a:p>
              <a:pPr algn="ctr" defTabSz="457189"/>
              <a:r>
                <a:rPr lang="en-US" sz="1400" dirty="0">
                  <a:solidFill>
                    <a:srgbClr val="FFFFFF"/>
                  </a:solidFill>
                  <a:latin typeface="Amazon Ember Light"/>
                </a:rPr>
                <a:t>Archive data</a:t>
              </a:r>
            </a:p>
            <a:p>
              <a:pPr algn="ctr" defTabSz="457189"/>
              <a:r>
                <a:rPr lang="en-US" sz="1400" dirty="0">
                  <a:solidFill>
                    <a:srgbClr val="FFFFFF"/>
                  </a:solidFill>
                  <a:latin typeface="Amazon Ember Light"/>
                </a:rPr>
                <a:t>Minutes to Hours</a:t>
              </a:r>
            </a:p>
            <a:p>
              <a:pPr algn="ctr" defTabSz="457189"/>
              <a:r>
                <a:rPr lang="en-US" sz="1400" dirty="0">
                  <a:solidFill>
                    <a:srgbClr val="FFFFFF"/>
                  </a:solidFill>
                  <a:latin typeface="Amazon Ember Light"/>
                </a:rPr>
                <a:t>$0.001 - $0.004</a:t>
              </a:r>
            </a:p>
            <a:p>
              <a:pPr algn="ctr" defTabSz="457189"/>
              <a:r>
                <a:rPr lang="en-US" sz="1400" dirty="0">
                  <a:solidFill>
                    <a:srgbClr val="FFFFFF"/>
                  </a:solidFill>
                  <a:latin typeface="Amazon Ember Light"/>
                </a:rPr>
                <a:t>Min 3 AZs</a:t>
              </a:r>
            </a:p>
            <a:p>
              <a:pPr algn="ctr" defTabSz="457189"/>
              <a:endParaRPr lang="en-US" sz="1400" dirty="0">
                <a:solidFill>
                  <a:srgbClr val="FFFFFF"/>
                </a:solidFill>
                <a:latin typeface="Amazon Ember Light"/>
              </a:endParaRPr>
            </a:p>
          </p:txBody>
        </p:sp>
        <p:sp>
          <p:nvSpPr>
            <p:cNvPr id="17" name="Rectangle 16">
              <a:extLst>
                <a:ext uri="{FF2B5EF4-FFF2-40B4-BE49-F238E27FC236}">
                  <a16:creationId xmlns:a16="http://schemas.microsoft.com/office/drawing/2014/main" id="{4D15DDB9-1DF9-5647-A0B6-ABC2C1EB2CFC}"/>
                </a:ext>
              </a:extLst>
            </p:cNvPr>
            <p:cNvSpPr/>
            <p:nvPr/>
          </p:nvSpPr>
          <p:spPr>
            <a:xfrm>
              <a:off x="1941745" y="3407284"/>
              <a:ext cx="1782860" cy="954107"/>
            </a:xfrm>
            <a:prstGeom prst="rect">
              <a:avLst/>
            </a:prstGeom>
          </p:spPr>
          <p:txBody>
            <a:bodyPr wrap="none">
              <a:spAutoFit/>
            </a:bodyPr>
            <a:lstStyle/>
            <a:p>
              <a:pPr algn="ctr" defTabSz="457189"/>
              <a:r>
                <a:rPr lang="en-US" sz="1400" dirty="0">
                  <a:solidFill>
                    <a:srgbClr val="FFFFFF"/>
                  </a:solidFill>
                  <a:latin typeface="Amazon Ember Light"/>
                </a:rPr>
                <a:t>30 day min duration</a:t>
              </a:r>
            </a:p>
            <a:p>
              <a:pPr algn="ctr" defTabSz="457189"/>
              <a:r>
                <a:rPr lang="en-US" sz="1400" dirty="0">
                  <a:solidFill>
                    <a:srgbClr val="FFFFFF"/>
                  </a:solidFill>
                  <a:latin typeface="Amazon Ember Light"/>
                </a:rPr>
                <a:t>Millisecond access</a:t>
              </a:r>
            </a:p>
            <a:p>
              <a:pPr algn="ctr" defTabSz="457189"/>
              <a:r>
                <a:rPr lang="en-US" sz="1400" dirty="0">
                  <a:solidFill>
                    <a:srgbClr val="FFFFFF"/>
                  </a:solidFill>
                  <a:latin typeface="Amazon Ember Light"/>
                </a:rPr>
                <a:t>Min 3</a:t>
              </a:r>
              <a:r>
                <a:rPr lang="en-US" sz="1400" dirty="0">
                  <a:solidFill>
                    <a:srgbClr val="C00000"/>
                  </a:solidFill>
                  <a:latin typeface="Amazon Ember Light"/>
                </a:rPr>
                <a:t> </a:t>
              </a:r>
              <a:r>
                <a:rPr lang="en-US" sz="1400" dirty="0">
                  <a:solidFill>
                    <a:srgbClr val="FFFFFF"/>
                  </a:solidFill>
                  <a:latin typeface="Amazon Ember Light"/>
                </a:rPr>
                <a:t>AZs</a:t>
              </a:r>
            </a:p>
            <a:p>
              <a:pPr algn="ctr" defTabSz="457189"/>
              <a:r>
                <a:rPr lang="en-US" sz="1400" dirty="0">
                  <a:solidFill>
                    <a:srgbClr val="FFFFFF"/>
                  </a:solidFill>
                  <a:latin typeface="Amazon Ember Light"/>
                </a:rPr>
                <a:t>$0.0125</a:t>
              </a:r>
            </a:p>
          </p:txBody>
        </p:sp>
        <p:sp>
          <p:nvSpPr>
            <p:cNvPr id="18" name="Rectangle 17">
              <a:extLst>
                <a:ext uri="{FF2B5EF4-FFF2-40B4-BE49-F238E27FC236}">
                  <a16:creationId xmlns:a16="http://schemas.microsoft.com/office/drawing/2014/main" id="{6A5E2338-1D3A-1A41-8A9E-69EB3EF03CE8}"/>
                </a:ext>
              </a:extLst>
            </p:cNvPr>
            <p:cNvSpPr/>
            <p:nvPr/>
          </p:nvSpPr>
          <p:spPr>
            <a:xfrm>
              <a:off x="3738286" y="3407284"/>
              <a:ext cx="1782860" cy="954107"/>
            </a:xfrm>
            <a:prstGeom prst="rect">
              <a:avLst/>
            </a:prstGeom>
          </p:spPr>
          <p:txBody>
            <a:bodyPr wrap="none">
              <a:spAutoFit/>
            </a:bodyPr>
            <a:lstStyle/>
            <a:p>
              <a:pPr algn="ctr" defTabSz="457189"/>
              <a:r>
                <a:rPr lang="en-US" sz="1400" dirty="0">
                  <a:solidFill>
                    <a:srgbClr val="FFFFFF"/>
                  </a:solidFill>
                  <a:latin typeface="Amazon Ember Light"/>
                </a:rPr>
                <a:t>30 day min duration</a:t>
              </a:r>
            </a:p>
            <a:p>
              <a:pPr algn="ctr" defTabSz="457189"/>
              <a:r>
                <a:rPr lang="en-US" sz="1400" dirty="0">
                  <a:solidFill>
                    <a:srgbClr val="FFFFFF"/>
                  </a:solidFill>
                  <a:latin typeface="Amazon Ember Light"/>
                </a:rPr>
                <a:t>Millisecond access</a:t>
              </a:r>
            </a:p>
            <a:p>
              <a:pPr algn="ctr" defTabSz="457189"/>
              <a:r>
                <a:rPr lang="en-US" sz="1400" dirty="0">
                  <a:solidFill>
                    <a:srgbClr val="FFFFFF"/>
                  </a:solidFill>
                  <a:latin typeface="Amazon Ember Light"/>
                </a:rPr>
                <a:t>Min </a:t>
              </a:r>
              <a:r>
                <a:rPr lang="en-US" sz="1400" dirty="0">
                  <a:solidFill>
                    <a:srgbClr val="C00000"/>
                  </a:solidFill>
                  <a:latin typeface="Amazon Ember Light"/>
                </a:rPr>
                <a:t>1 </a:t>
              </a:r>
              <a:r>
                <a:rPr lang="en-US" sz="1400" dirty="0">
                  <a:solidFill>
                    <a:srgbClr val="FFFFFF"/>
                  </a:solidFill>
                  <a:latin typeface="Amazon Ember Light"/>
                </a:rPr>
                <a:t>AZ</a:t>
              </a:r>
            </a:p>
            <a:p>
              <a:pPr algn="ctr" defTabSz="457189"/>
              <a:r>
                <a:rPr lang="en-US" sz="1400" dirty="0">
                  <a:solidFill>
                    <a:srgbClr val="FFFFFF"/>
                  </a:solidFill>
                  <a:latin typeface="Amazon Ember Light"/>
                </a:rPr>
                <a:t>$0.01</a:t>
              </a:r>
            </a:p>
          </p:txBody>
        </p:sp>
        <p:sp>
          <p:nvSpPr>
            <p:cNvPr id="32" name="Rectangle 31">
              <a:extLst>
                <a:ext uri="{FF2B5EF4-FFF2-40B4-BE49-F238E27FC236}">
                  <a16:creationId xmlns:a16="http://schemas.microsoft.com/office/drawing/2014/main" id="{BD029AA5-50C7-B541-8C97-26BBDBB24951}"/>
                </a:ext>
              </a:extLst>
            </p:cNvPr>
            <p:cNvSpPr/>
            <p:nvPr/>
          </p:nvSpPr>
          <p:spPr>
            <a:xfrm>
              <a:off x="5644731" y="3407284"/>
              <a:ext cx="1369286" cy="954107"/>
            </a:xfrm>
            <a:prstGeom prst="rect">
              <a:avLst/>
            </a:prstGeom>
          </p:spPr>
          <p:txBody>
            <a:bodyPr wrap="none">
              <a:spAutoFit/>
            </a:bodyPr>
            <a:lstStyle/>
            <a:p>
              <a:pPr algn="ctr" defTabSz="457189"/>
              <a:r>
                <a:rPr lang="en-US" sz="1400" dirty="0">
                  <a:solidFill>
                    <a:srgbClr val="FFFFFF"/>
                  </a:solidFill>
                  <a:latin typeface="Amazon Ember Light"/>
                </a:rPr>
                <a:t>ML to optimize</a:t>
              </a:r>
            </a:p>
            <a:p>
              <a:pPr algn="ctr" defTabSz="457189"/>
              <a:r>
                <a:rPr lang="en-US" sz="1400" dirty="0">
                  <a:solidFill>
                    <a:srgbClr val="FFFFFF"/>
                  </a:solidFill>
                  <a:latin typeface="Amazon Ember Light"/>
                </a:rPr>
                <a:t>Storage costs </a:t>
              </a:r>
            </a:p>
            <a:p>
              <a:pPr algn="ctr" defTabSz="457189"/>
              <a:r>
                <a:rPr lang="en-US" sz="1400" dirty="0">
                  <a:solidFill>
                    <a:srgbClr val="FFFFFF"/>
                  </a:solidFill>
                  <a:latin typeface="Amazon Ember Light"/>
                </a:rPr>
                <a:t>Min 3 AZs</a:t>
              </a:r>
            </a:p>
            <a:p>
              <a:pPr algn="ctr" defTabSz="457189"/>
              <a:r>
                <a:rPr lang="en-US" sz="1400" dirty="0">
                  <a:solidFill>
                    <a:srgbClr val="FFFFFF"/>
                  </a:solidFill>
                  <a:latin typeface="Amazon Ember Light"/>
                </a:rPr>
                <a:t>*scan cost</a:t>
              </a:r>
            </a:p>
          </p:txBody>
        </p:sp>
      </p:grpSp>
    </p:spTree>
    <p:extLst>
      <p:ext uri="{BB962C8B-B14F-4D97-AF65-F5344CB8AC3E}">
        <p14:creationId xmlns:p14="http://schemas.microsoft.com/office/powerpoint/2010/main" val="1455977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2">
            <a:extLst>
              <a:ext uri="{FF2B5EF4-FFF2-40B4-BE49-F238E27FC236}">
                <a16:creationId xmlns:a16="http://schemas.microsoft.com/office/drawing/2014/main" id="{4E5BFA42-8523-9F4A-87C0-7D09AD3A9E10}"/>
              </a:ext>
            </a:extLst>
          </p:cNvPr>
          <p:cNvSpPr txBox="1">
            <a:spLocks/>
          </p:cNvSpPr>
          <p:nvPr/>
        </p:nvSpPr>
        <p:spPr>
          <a:xfrm>
            <a:off x="336789" y="174206"/>
            <a:ext cx="8205304" cy="545741"/>
          </a:xfrm>
          <a:prstGeom prst="rect">
            <a:avLst/>
          </a:prstGeom>
        </p:spPr>
        <p:txBody>
          <a:bodyPr>
            <a:normAutofit/>
          </a:bodyPr>
          <a:lstStyle>
            <a:lvl1pPr algn="l" defTabSz="609585" rtl="0" eaLnBrk="1" latinLnBrk="0" hangingPunct="1">
              <a:spcBef>
                <a:spcPct val="0"/>
              </a:spcBef>
              <a:buNone/>
              <a:defRPr sz="3733" b="0" i="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2800" dirty="0"/>
              <a:t>Amazon Glacier</a:t>
            </a:r>
          </a:p>
        </p:txBody>
      </p:sp>
      <p:sp>
        <p:nvSpPr>
          <p:cNvPr id="3" name="Content Placeholder 17">
            <a:extLst>
              <a:ext uri="{FF2B5EF4-FFF2-40B4-BE49-F238E27FC236}">
                <a16:creationId xmlns:a16="http://schemas.microsoft.com/office/drawing/2014/main" id="{05142824-330C-E045-98E1-DDC070979133}"/>
              </a:ext>
            </a:extLst>
          </p:cNvPr>
          <p:cNvSpPr txBox="1">
            <a:spLocks/>
          </p:cNvSpPr>
          <p:nvPr/>
        </p:nvSpPr>
        <p:spPr>
          <a:xfrm>
            <a:off x="3284842" y="2626171"/>
            <a:ext cx="2574319" cy="1675639"/>
          </a:xfrm>
          <a:prstGeom prst="rect">
            <a:avLst/>
          </a:prstGeom>
        </p:spPr>
        <p:txBody>
          <a:bodyPr/>
          <a:lstStyle>
            <a:lvl1pPr marL="0" indent="0" algn="l" defTabSz="609585"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chemeClr val="bg1"/>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defTabSz="541889">
              <a:spcBef>
                <a:spcPts val="711"/>
              </a:spcBef>
              <a:spcAft>
                <a:spcPts val="355"/>
              </a:spcAft>
              <a:defRPr/>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Designed for 99.999999999% durability</a:t>
            </a:r>
          </a:p>
          <a:p>
            <a:pPr algn="ctr" defTabSz="541889">
              <a:spcBef>
                <a:spcPts val="711"/>
              </a:spcBef>
              <a:spcAft>
                <a:spcPts val="355"/>
              </a:spcAft>
              <a:defRPr/>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Replication options across regions</a:t>
            </a:r>
          </a:p>
        </p:txBody>
      </p:sp>
      <p:sp>
        <p:nvSpPr>
          <p:cNvPr id="4" name="Content Placeholder 17">
            <a:extLst>
              <a:ext uri="{FF2B5EF4-FFF2-40B4-BE49-F238E27FC236}">
                <a16:creationId xmlns:a16="http://schemas.microsoft.com/office/drawing/2014/main" id="{12FDF351-16AC-B247-B058-423D8727FA3A}"/>
              </a:ext>
            </a:extLst>
          </p:cNvPr>
          <p:cNvSpPr txBox="1">
            <a:spLocks/>
          </p:cNvSpPr>
          <p:nvPr/>
        </p:nvSpPr>
        <p:spPr>
          <a:xfrm>
            <a:off x="6005177" y="2626171"/>
            <a:ext cx="2574319" cy="1675639"/>
          </a:xfrm>
          <a:prstGeom prst="rect">
            <a:avLst/>
          </a:prstGeom>
        </p:spPr>
        <p:txBody>
          <a:bodyPr/>
          <a:lstStyle>
            <a:lvl1pPr marL="0" indent="0" algn="l" defTabSz="609585"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chemeClr val="bg1"/>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defTabSz="541889">
              <a:spcBef>
                <a:spcPts val="711"/>
              </a:spcBef>
              <a:spcAft>
                <a:spcPts val="355"/>
              </a:spcAft>
              <a:defRPr/>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Query-in-place </a:t>
            </a:r>
            <a:b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b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analytics</a:t>
            </a:r>
          </a:p>
          <a:p>
            <a:pPr algn="ctr" defTabSz="541889">
              <a:spcBef>
                <a:spcPts val="711"/>
              </a:spcBef>
              <a:spcAft>
                <a:spcPts val="355"/>
              </a:spcAft>
              <a:defRPr/>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Expedited and bulk retrievals</a:t>
            </a:r>
          </a:p>
          <a:p>
            <a:pPr algn="ctr" defTabSz="541889">
              <a:spcBef>
                <a:spcPts val="711"/>
              </a:spcBef>
              <a:spcAft>
                <a:spcPts val="355"/>
              </a:spcAft>
              <a:defRPr/>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Deep Archive</a:t>
            </a:r>
          </a:p>
        </p:txBody>
      </p:sp>
      <p:sp>
        <p:nvSpPr>
          <p:cNvPr id="5" name="Content Placeholder 17">
            <a:extLst>
              <a:ext uri="{FF2B5EF4-FFF2-40B4-BE49-F238E27FC236}">
                <a16:creationId xmlns:a16="http://schemas.microsoft.com/office/drawing/2014/main" id="{B33C9428-E1AC-434C-B8B3-1A16AF724EDB}"/>
              </a:ext>
            </a:extLst>
          </p:cNvPr>
          <p:cNvSpPr txBox="1">
            <a:spLocks/>
          </p:cNvSpPr>
          <p:nvPr/>
        </p:nvSpPr>
        <p:spPr>
          <a:xfrm>
            <a:off x="559892" y="2632811"/>
            <a:ext cx="2574319" cy="1675639"/>
          </a:xfrm>
          <a:prstGeom prst="rect">
            <a:avLst/>
          </a:prstGeom>
        </p:spPr>
        <p:txBody>
          <a:bodyPr>
            <a:normAutofit fontScale="92500"/>
          </a:bodyPr>
          <a:lstStyle>
            <a:lvl1pPr marL="0" indent="0" algn="l" defTabSz="609585" rtl="0" eaLnBrk="1" latinLnBrk="0" hangingPunct="1">
              <a:spcBef>
                <a:spcPct val="20000"/>
              </a:spcBef>
              <a:buFontTx/>
              <a:buNone/>
              <a:defRPr sz="3200" b="0" i="0" kern="1200">
                <a:solidFill>
                  <a:schemeClr val="bg1"/>
                </a:solidFill>
                <a:latin typeface="Amazon Ember Regular" charset="0"/>
                <a:ea typeface="+mn-ea"/>
                <a:cs typeface="Amazon Ember Regular" charset="0"/>
              </a:defRPr>
            </a:lvl1pPr>
            <a:lvl2pPr marL="990575" indent="-380990" algn="l" defTabSz="609585" rtl="0" eaLnBrk="1" latinLnBrk="0" hangingPunct="1">
              <a:spcBef>
                <a:spcPct val="20000"/>
              </a:spcBef>
              <a:buFont typeface="Arial"/>
              <a:buChar char="•"/>
              <a:defRPr sz="2667" b="0" i="0" kern="1200">
                <a:solidFill>
                  <a:schemeClr val="bg1"/>
                </a:solidFill>
                <a:latin typeface="Amazon Ember Regular" charset="0"/>
                <a:ea typeface="+mn-ea"/>
                <a:cs typeface="Amazon Ember Regular" charset="0"/>
              </a:defRPr>
            </a:lvl2pPr>
            <a:lvl3pPr marL="1523962" indent="-304792" algn="l" defTabSz="609585" rtl="0" eaLnBrk="1" latinLnBrk="0" hangingPunct="1">
              <a:spcBef>
                <a:spcPct val="20000"/>
              </a:spcBef>
              <a:buFont typeface="Arial"/>
              <a:buChar char="•"/>
              <a:defRPr sz="2400" b="0" i="0" kern="1200">
                <a:solidFill>
                  <a:schemeClr val="bg1"/>
                </a:solidFill>
                <a:latin typeface="Amazon Ember Regular" charset="0"/>
                <a:ea typeface="+mn-ea"/>
                <a:cs typeface="Amazon Ember Regular" charset="0"/>
              </a:defRPr>
            </a:lvl3pPr>
            <a:lvl4pPr marL="2133547"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4pPr>
            <a:lvl5pPr marL="2743131" indent="-304792" algn="l" defTabSz="609585" rtl="0" eaLnBrk="1" latinLnBrk="0" hangingPunct="1">
              <a:spcBef>
                <a:spcPct val="20000"/>
              </a:spcBef>
              <a:buFont typeface="Arial"/>
              <a:buChar char="»"/>
              <a:defRPr sz="2133" b="0" i="0" kern="1200">
                <a:solidFill>
                  <a:schemeClr val="bg1"/>
                </a:solidFill>
                <a:latin typeface="Amazon Ember Regular" charset="0"/>
                <a:ea typeface="+mn-ea"/>
                <a:cs typeface="Amazon Ember Regular"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lgn="ctr" defTabSz="541889">
              <a:spcBef>
                <a:spcPts val="711"/>
              </a:spcBef>
              <a:spcAft>
                <a:spcPts val="355"/>
              </a:spcAft>
              <a:defRPr/>
            </a:pP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Regulatory </a:t>
            </a:r>
            <a:r>
              <a:rPr lang="en-US" sz="1800" spc="118" dirty="0">
                <a:latin typeface="Amazon Ember Light" panose="020B0403020204020204" pitchFamily="34" charset="0"/>
                <a:ea typeface="Amazon Ember Light" panose="020B0403020204020204" pitchFamily="34" charset="0"/>
                <a:cs typeface="Amazon Ember Light" panose="020B0403020204020204" pitchFamily="34" charset="0"/>
              </a:rPr>
              <a:t>compliance </a:t>
            </a: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certifications</a:t>
            </a:r>
          </a:p>
          <a:p>
            <a:pPr algn="ctr" defTabSz="541889">
              <a:spcBef>
                <a:spcPts val="711"/>
              </a:spcBef>
              <a:spcAft>
                <a:spcPts val="355"/>
              </a:spcAft>
              <a:defRPr/>
            </a:pPr>
            <a:r>
              <a:rPr lang="en-US" sz="1800" spc="118" dirty="0">
                <a:latin typeface="Amazon Ember Light" panose="020B0403020204020204" pitchFamily="34" charset="0"/>
                <a:ea typeface="Amazon Ember Light" panose="020B0403020204020204" pitchFamily="34" charset="0"/>
                <a:cs typeface="Amazon Ember Light" panose="020B0403020204020204" pitchFamily="34" charset="0"/>
              </a:rPr>
              <a:t>Vault Lock</a:t>
            </a:r>
          </a:p>
          <a:p>
            <a:pPr algn="ctr" defTabSz="541889">
              <a:spcBef>
                <a:spcPts val="711"/>
              </a:spcBef>
              <a:spcAft>
                <a:spcPts val="355"/>
              </a:spcAft>
              <a:defRPr/>
            </a:pPr>
            <a:r>
              <a:rPr lang="en-US" sz="1800" spc="118" dirty="0">
                <a:latin typeface="Amazon Ember Light" panose="020B0403020204020204" pitchFamily="34" charset="0"/>
                <a:ea typeface="Amazon Ember Light" panose="020B0403020204020204" pitchFamily="34" charset="0"/>
                <a:cs typeface="Amazon Ember Light" panose="020B0403020204020204" pitchFamily="34" charset="0"/>
              </a:rPr>
              <a:t>Locking</a:t>
            </a:r>
            <a:r>
              <a:rPr lang="en-US" sz="1800" dirty="0">
                <a:latin typeface="Amazon Ember Light" panose="020B0403020204020204" pitchFamily="34" charset="0"/>
                <a:ea typeface="Amazon Ember Light" panose="020B0403020204020204" pitchFamily="34" charset="0"/>
                <a:cs typeface="Amazon Ember Light" panose="020B0403020204020204" pitchFamily="34" charset="0"/>
              </a:rPr>
              <a:t>, encryption, audit and alerting tools</a:t>
            </a:r>
          </a:p>
        </p:txBody>
      </p:sp>
      <p:grpSp>
        <p:nvGrpSpPr>
          <p:cNvPr id="6" name="Group 5">
            <a:extLst>
              <a:ext uri="{FF2B5EF4-FFF2-40B4-BE49-F238E27FC236}">
                <a16:creationId xmlns:a16="http://schemas.microsoft.com/office/drawing/2014/main" id="{69663AFD-3F93-174A-86D7-1E718F08FBD3}"/>
              </a:ext>
            </a:extLst>
          </p:cNvPr>
          <p:cNvGrpSpPr/>
          <p:nvPr/>
        </p:nvGrpSpPr>
        <p:grpSpPr>
          <a:xfrm>
            <a:off x="3926252" y="1139491"/>
            <a:ext cx="1291499" cy="1276498"/>
            <a:chOff x="3926251" y="1139491"/>
            <a:chExt cx="1291499" cy="1276497"/>
          </a:xfrm>
        </p:grpSpPr>
        <p:sp>
          <p:nvSpPr>
            <p:cNvPr id="7" name="Rectangle 6">
              <a:extLst>
                <a:ext uri="{FF2B5EF4-FFF2-40B4-BE49-F238E27FC236}">
                  <a16:creationId xmlns:a16="http://schemas.microsoft.com/office/drawing/2014/main" id="{C5932CF9-1C39-954C-9AD0-A72475C54099}"/>
                </a:ext>
              </a:extLst>
            </p:cNvPr>
            <p:cNvSpPr/>
            <p:nvPr/>
          </p:nvSpPr>
          <p:spPr>
            <a:xfrm>
              <a:off x="3926251" y="2015878"/>
              <a:ext cx="1291499" cy="400110"/>
            </a:xfrm>
            <a:prstGeom prst="rect">
              <a:avLst/>
            </a:prstGeom>
          </p:spPr>
          <p:txBody>
            <a:bodyPr wrap="square">
              <a:spAutoFit/>
            </a:bodyPr>
            <a:lstStyle>
              <a:defPPr>
                <a:defRPr lang="en-US"/>
              </a:defPPr>
              <a:lvl1pPr algn="l" defTabSz="680019" rtl="0" eaLnBrk="0" fontAlgn="base" hangingPunct="0">
                <a:spcBef>
                  <a:spcPct val="0"/>
                </a:spcBef>
                <a:spcAft>
                  <a:spcPct val="0"/>
                </a:spcAft>
                <a:defRPr kern="1200">
                  <a:solidFill>
                    <a:schemeClr val="tx1"/>
                  </a:solidFill>
                  <a:latin typeface="Arial" charset="0"/>
                  <a:ea typeface="+mn-ea"/>
                  <a:cs typeface="+mn-cs"/>
                </a:defRPr>
              </a:lvl1pPr>
              <a:lvl2pPr marL="680019" indent="-481594" algn="l" defTabSz="680019" rtl="0" eaLnBrk="0" fontAlgn="base" hangingPunct="0">
                <a:spcBef>
                  <a:spcPct val="0"/>
                </a:spcBef>
                <a:spcAft>
                  <a:spcPct val="0"/>
                </a:spcAft>
                <a:defRPr kern="1200">
                  <a:solidFill>
                    <a:schemeClr val="tx1"/>
                  </a:solidFill>
                  <a:latin typeface="Arial" charset="0"/>
                  <a:ea typeface="+mn-ea"/>
                  <a:cs typeface="+mn-cs"/>
                </a:defRPr>
              </a:lvl2pPr>
              <a:lvl3pPr marL="1360037" indent="-963187" algn="l" defTabSz="680019" rtl="0" eaLnBrk="0" fontAlgn="base" hangingPunct="0">
                <a:spcBef>
                  <a:spcPct val="0"/>
                </a:spcBef>
                <a:spcAft>
                  <a:spcPct val="0"/>
                </a:spcAft>
                <a:defRPr kern="1200">
                  <a:solidFill>
                    <a:schemeClr val="tx1"/>
                  </a:solidFill>
                  <a:latin typeface="Arial" charset="0"/>
                  <a:ea typeface="+mn-ea"/>
                  <a:cs typeface="+mn-cs"/>
                </a:defRPr>
              </a:lvl3pPr>
              <a:lvl4pPr marL="2040744" indent="-1445470" algn="l" defTabSz="680019" rtl="0" eaLnBrk="0" fontAlgn="base" hangingPunct="0">
                <a:spcBef>
                  <a:spcPct val="0"/>
                </a:spcBef>
                <a:spcAft>
                  <a:spcPct val="0"/>
                </a:spcAft>
                <a:defRPr kern="1200">
                  <a:solidFill>
                    <a:schemeClr val="tx1"/>
                  </a:solidFill>
                  <a:latin typeface="Arial" charset="0"/>
                  <a:ea typeface="+mn-ea"/>
                  <a:cs typeface="+mn-cs"/>
                </a:defRPr>
              </a:lvl4pPr>
              <a:lvl5pPr marL="2720762" indent="-1927063" algn="l" defTabSz="680019" rtl="0" eaLnBrk="0" fontAlgn="base" hangingPunct="0">
                <a:spcBef>
                  <a:spcPct val="0"/>
                </a:spcBef>
                <a:spcAft>
                  <a:spcPct val="0"/>
                </a:spcAft>
                <a:defRPr kern="1200">
                  <a:solidFill>
                    <a:schemeClr val="tx1"/>
                  </a:solidFill>
                  <a:latin typeface="Arial" charset="0"/>
                  <a:ea typeface="+mn-ea"/>
                  <a:cs typeface="+mn-cs"/>
                </a:defRPr>
              </a:lvl5pPr>
              <a:lvl6pPr marL="992124" algn="l" defTabSz="396850" rtl="0" eaLnBrk="1" latinLnBrk="0" hangingPunct="1">
                <a:defRPr kern="1200">
                  <a:solidFill>
                    <a:schemeClr val="tx1"/>
                  </a:solidFill>
                  <a:latin typeface="Arial" charset="0"/>
                  <a:ea typeface="+mn-ea"/>
                  <a:cs typeface="+mn-cs"/>
                </a:defRPr>
              </a:lvl6pPr>
              <a:lvl7pPr marL="1190549" algn="l" defTabSz="396850" rtl="0" eaLnBrk="1" latinLnBrk="0" hangingPunct="1">
                <a:defRPr kern="1200">
                  <a:solidFill>
                    <a:schemeClr val="tx1"/>
                  </a:solidFill>
                  <a:latin typeface="Arial" charset="0"/>
                  <a:ea typeface="+mn-ea"/>
                  <a:cs typeface="+mn-cs"/>
                </a:defRPr>
              </a:lvl7pPr>
              <a:lvl8pPr marL="1388974" algn="l" defTabSz="396850" rtl="0" eaLnBrk="1" latinLnBrk="0" hangingPunct="1">
                <a:defRPr kern="1200">
                  <a:solidFill>
                    <a:schemeClr val="tx1"/>
                  </a:solidFill>
                  <a:latin typeface="Arial" charset="0"/>
                  <a:ea typeface="+mn-ea"/>
                  <a:cs typeface="+mn-cs"/>
                </a:defRPr>
              </a:lvl8pPr>
              <a:lvl9pPr marL="1587398" algn="l" defTabSz="396850" rtl="0" eaLnBrk="1" latinLnBrk="0" hangingPunct="1">
                <a:defRPr kern="1200">
                  <a:solidFill>
                    <a:schemeClr val="tx1"/>
                  </a:solidFill>
                  <a:latin typeface="Arial" charset="0"/>
                  <a:ea typeface="+mn-ea"/>
                  <a:cs typeface="+mn-cs"/>
                </a:defRPr>
              </a:lvl9pPr>
            </a:lstStyle>
            <a:p>
              <a:pPr algn="ctr" defTabSz="541889" eaLnBrk="1" fontAlgn="auto" hangingPunct="1">
                <a:spcBef>
                  <a:spcPts val="711"/>
                </a:spcBef>
                <a:spcAft>
                  <a:spcPts val="355"/>
                </a:spcAft>
                <a:defRPr/>
              </a:pPr>
              <a:r>
                <a:rPr lang="en-US" sz="2000" spc="118" dirty="0">
                  <a:solidFill>
                    <a:srgbClr val="FFC000"/>
                  </a:solidFill>
                  <a:latin typeface="Amazon Ember Light"/>
                  <a:ea typeface="Amazon Ember Light" charset="0"/>
                  <a:cs typeface="Amazon Ember Light" charset="0"/>
                </a:rPr>
                <a:t>Archive</a:t>
              </a:r>
            </a:p>
          </p:txBody>
        </p:sp>
        <p:grpSp>
          <p:nvGrpSpPr>
            <p:cNvPr id="8" name="Group 7">
              <a:extLst>
                <a:ext uri="{FF2B5EF4-FFF2-40B4-BE49-F238E27FC236}">
                  <a16:creationId xmlns:a16="http://schemas.microsoft.com/office/drawing/2014/main" id="{247D0EEA-FA42-9343-8E5D-314A3FB7CDEF}"/>
                </a:ext>
              </a:extLst>
            </p:cNvPr>
            <p:cNvGrpSpPr/>
            <p:nvPr/>
          </p:nvGrpSpPr>
          <p:grpSpPr>
            <a:xfrm>
              <a:off x="4171041" y="1139491"/>
              <a:ext cx="801919" cy="801918"/>
              <a:chOff x="404851" y="2011633"/>
              <a:chExt cx="801919" cy="801918"/>
            </a:xfrm>
          </p:grpSpPr>
          <p:sp>
            <p:nvSpPr>
              <p:cNvPr id="9" name="Oval 8">
                <a:extLst>
                  <a:ext uri="{FF2B5EF4-FFF2-40B4-BE49-F238E27FC236}">
                    <a16:creationId xmlns:a16="http://schemas.microsoft.com/office/drawing/2014/main" id="{B9FE67D3-70FD-C54A-96E8-C9729EE05E28}"/>
                  </a:ext>
                </a:extLst>
              </p:cNvPr>
              <p:cNvSpPr/>
              <p:nvPr/>
            </p:nvSpPr>
            <p:spPr>
              <a:xfrm flipV="1">
                <a:off x="404851" y="2011633"/>
                <a:ext cx="801919" cy="801918"/>
              </a:xfrm>
              <a:prstGeom prst="ellipse">
                <a:avLst/>
              </a:prstGeom>
              <a:solidFill>
                <a:srgbClr val="FFC000"/>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680019" rtl="0" eaLnBrk="0" fontAlgn="base" hangingPunct="0">
                  <a:spcBef>
                    <a:spcPct val="0"/>
                  </a:spcBef>
                  <a:spcAft>
                    <a:spcPct val="0"/>
                  </a:spcAft>
                  <a:defRPr kern="1200">
                    <a:solidFill>
                      <a:schemeClr val="lt1"/>
                    </a:solidFill>
                    <a:latin typeface="+mn-lt"/>
                    <a:ea typeface="+mn-ea"/>
                    <a:cs typeface="+mn-cs"/>
                  </a:defRPr>
                </a:lvl1pPr>
                <a:lvl2pPr marL="680019" indent="-481594" algn="l" defTabSz="680019" rtl="0" eaLnBrk="0" fontAlgn="base" hangingPunct="0">
                  <a:spcBef>
                    <a:spcPct val="0"/>
                  </a:spcBef>
                  <a:spcAft>
                    <a:spcPct val="0"/>
                  </a:spcAft>
                  <a:defRPr kern="1200">
                    <a:solidFill>
                      <a:schemeClr val="lt1"/>
                    </a:solidFill>
                    <a:latin typeface="+mn-lt"/>
                    <a:ea typeface="+mn-ea"/>
                    <a:cs typeface="+mn-cs"/>
                  </a:defRPr>
                </a:lvl2pPr>
                <a:lvl3pPr marL="1360037" indent="-963187" algn="l" defTabSz="680019" rtl="0" eaLnBrk="0" fontAlgn="base" hangingPunct="0">
                  <a:spcBef>
                    <a:spcPct val="0"/>
                  </a:spcBef>
                  <a:spcAft>
                    <a:spcPct val="0"/>
                  </a:spcAft>
                  <a:defRPr kern="1200">
                    <a:solidFill>
                      <a:schemeClr val="lt1"/>
                    </a:solidFill>
                    <a:latin typeface="+mn-lt"/>
                    <a:ea typeface="+mn-ea"/>
                    <a:cs typeface="+mn-cs"/>
                  </a:defRPr>
                </a:lvl3pPr>
                <a:lvl4pPr marL="2040744" indent="-1445470" algn="l" defTabSz="680019" rtl="0" eaLnBrk="0" fontAlgn="base" hangingPunct="0">
                  <a:spcBef>
                    <a:spcPct val="0"/>
                  </a:spcBef>
                  <a:spcAft>
                    <a:spcPct val="0"/>
                  </a:spcAft>
                  <a:defRPr kern="1200">
                    <a:solidFill>
                      <a:schemeClr val="lt1"/>
                    </a:solidFill>
                    <a:latin typeface="+mn-lt"/>
                    <a:ea typeface="+mn-ea"/>
                    <a:cs typeface="+mn-cs"/>
                  </a:defRPr>
                </a:lvl4pPr>
                <a:lvl5pPr marL="2720762" indent="-1927063" algn="l" defTabSz="680019" rtl="0" eaLnBrk="0" fontAlgn="base" hangingPunct="0">
                  <a:spcBef>
                    <a:spcPct val="0"/>
                  </a:spcBef>
                  <a:spcAft>
                    <a:spcPct val="0"/>
                  </a:spcAft>
                  <a:defRPr kern="1200">
                    <a:solidFill>
                      <a:schemeClr val="lt1"/>
                    </a:solidFill>
                    <a:latin typeface="+mn-lt"/>
                    <a:ea typeface="+mn-ea"/>
                    <a:cs typeface="+mn-cs"/>
                  </a:defRPr>
                </a:lvl5pPr>
                <a:lvl6pPr marL="992124" algn="l" defTabSz="396850" rtl="0" eaLnBrk="1" latinLnBrk="0" hangingPunct="1">
                  <a:defRPr kern="1200">
                    <a:solidFill>
                      <a:schemeClr val="lt1"/>
                    </a:solidFill>
                    <a:latin typeface="+mn-lt"/>
                    <a:ea typeface="+mn-ea"/>
                    <a:cs typeface="+mn-cs"/>
                  </a:defRPr>
                </a:lvl6pPr>
                <a:lvl7pPr marL="1190549" algn="l" defTabSz="396850" rtl="0" eaLnBrk="1" latinLnBrk="0" hangingPunct="1">
                  <a:defRPr kern="1200">
                    <a:solidFill>
                      <a:schemeClr val="lt1"/>
                    </a:solidFill>
                    <a:latin typeface="+mn-lt"/>
                    <a:ea typeface="+mn-ea"/>
                    <a:cs typeface="+mn-cs"/>
                  </a:defRPr>
                </a:lvl7pPr>
                <a:lvl8pPr marL="1388974" algn="l" defTabSz="396850" rtl="0" eaLnBrk="1" latinLnBrk="0" hangingPunct="1">
                  <a:defRPr kern="1200">
                    <a:solidFill>
                      <a:schemeClr val="lt1"/>
                    </a:solidFill>
                    <a:latin typeface="+mn-lt"/>
                    <a:ea typeface="+mn-ea"/>
                    <a:cs typeface="+mn-cs"/>
                  </a:defRPr>
                </a:lvl8pPr>
                <a:lvl9pPr marL="1587398" algn="l" defTabSz="396850" rtl="0" eaLnBrk="1" latinLnBrk="0" hangingPunct="1">
                  <a:defRPr kern="1200">
                    <a:solidFill>
                      <a:schemeClr val="lt1"/>
                    </a:solidFill>
                    <a:latin typeface="+mn-lt"/>
                    <a:ea typeface="+mn-ea"/>
                    <a:cs typeface="+mn-cs"/>
                  </a:defRPr>
                </a:lvl9pPr>
              </a:lstStyle>
              <a:p>
                <a:pPr algn="ctr" defTabSz="541889" eaLnBrk="1" fontAlgn="auto" hangingPunct="1">
                  <a:spcBef>
                    <a:spcPts val="0"/>
                  </a:spcBef>
                  <a:spcAft>
                    <a:spcPts val="0"/>
                  </a:spcAft>
                  <a:defRPr/>
                </a:pPr>
                <a:endParaRPr lang="en-US" sz="2250" dirty="0">
                  <a:solidFill>
                    <a:srgbClr val="FFFFFF"/>
                  </a:solidFill>
                  <a:latin typeface="Amazon Ember Light"/>
                </a:endParaRPr>
              </a:p>
            </p:txBody>
          </p:sp>
          <p:pic>
            <p:nvPicPr>
              <p:cNvPr id="10" name="Picture 9">
                <a:extLst>
                  <a:ext uri="{FF2B5EF4-FFF2-40B4-BE49-F238E27FC236}">
                    <a16:creationId xmlns:a16="http://schemas.microsoft.com/office/drawing/2014/main" id="{137F943C-CADF-9D45-BA74-8096A2D83273}"/>
                  </a:ext>
                </a:extLst>
              </p:cNvPr>
              <p:cNvPicPr>
                <a:picLocks noChangeAspect="1"/>
              </p:cNvPicPr>
              <p:nvPr/>
            </p:nvPicPr>
            <p:blipFill>
              <a:blip r:embed="rId3"/>
              <a:stretch>
                <a:fillRect/>
              </a:stretch>
            </p:blipFill>
            <p:spPr>
              <a:xfrm>
                <a:off x="524522" y="2143666"/>
                <a:ext cx="547284" cy="547284"/>
              </a:xfrm>
              <a:prstGeom prst="rect">
                <a:avLst/>
              </a:prstGeom>
              <a:solidFill>
                <a:srgbClr val="FFC000"/>
              </a:solidFill>
            </p:spPr>
          </p:pic>
        </p:grpSp>
      </p:grpSp>
      <p:grpSp>
        <p:nvGrpSpPr>
          <p:cNvPr id="11" name="Group 10">
            <a:extLst>
              <a:ext uri="{FF2B5EF4-FFF2-40B4-BE49-F238E27FC236}">
                <a16:creationId xmlns:a16="http://schemas.microsoft.com/office/drawing/2014/main" id="{D5480F7F-E053-8F4C-BBE7-BCC84D0EAF5A}"/>
              </a:ext>
            </a:extLst>
          </p:cNvPr>
          <p:cNvGrpSpPr/>
          <p:nvPr/>
        </p:nvGrpSpPr>
        <p:grpSpPr>
          <a:xfrm>
            <a:off x="1084332" y="1140878"/>
            <a:ext cx="1548978" cy="1273723"/>
            <a:chOff x="1084332" y="1140878"/>
            <a:chExt cx="1548978" cy="1273723"/>
          </a:xfrm>
        </p:grpSpPr>
        <p:grpSp>
          <p:nvGrpSpPr>
            <p:cNvPr id="12" name="Group 11">
              <a:extLst>
                <a:ext uri="{FF2B5EF4-FFF2-40B4-BE49-F238E27FC236}">
                  <a16:creationId xmlns:a16="http://schemas.microsoft.com/office/drawing/2014/main" id="{C39BB8D3-A467-B940-A7AF-97673C486083}"/>
                </a:ext>
              </a:extLst>
            </p:cNvPr>
            <p:cNvGrpSpPr/>
            <p:nvPr/>
          </p:nvGrpSpPr>
          <p:grpSpPr>
            <a:xfrm>
              <a:off x="1084332" y="1140878"/>
              <a:ext cx="1548978" cy="1273723"/>
              <a:chOff x="987228" y="1140878"/>
              <a:chExt cx="1548978" cy="1273723"/>
            </a:xfrm>
          </p:grpSpPr>
          <p:sp>
            <p:nvSpPr>
              <p:cNvPr id="14" name="Rectangle 13">
                <a:extLst>
                  <a:ext uri="{FF2B5EF4-FFF2-40B4-BE49-F238E27FC236}">
                    <a16:creationId xmlns:a16="http://schemas.microsoft.com/office/drawing/2014/main" id="{E5E2D496-1A43-BC41-962A-8E5FD3206F62}"/>
                  </a:ext>
                </a:extLst>
              </p:cNvPr>
              <p:cNvSpPr/>
              <p:nvPr/>
            </p:nvSpPr>
            <p:spPr>
              <a:xfrm>
                <a:off x="987228" y="2014491"/>
                <a:ext cx="1548978" cy="400110"/>
              </a:xfrm>
              <a:prstGeom prst="rect">
                <a:avLst/>
              </a:prstGeom>
            </p:spPr>
            <p:txBody>
              <a:bodyPr wrap="square">
                <a:spAutoFit/>
              </a:bodyPr>
              <a:lstStyle>
                <a:defPPr>
                  <a:defRPr lang="en-US"/>
                </a:defPPr>
                <a:lvl1pPr algn="l" defTabSz="680019" rtl="0" eaLnBrk="0" fontAlgn="base" hangingPunct="0">
                  <a:spcBef>
                    <a:spcPct val="0"/>
                  </a:spcBef>
                  <a:spcAft>
                    <a:spcPct val="0"/>
                  </a:spcAft>
                  <a:defRPr kern="1200">
                    <a:solidFill>
                      <a:schemeClr val="tx1"/>
                    </a:solidFill>
                    <a:latin typeface="Arial" charset="0"/>
                    <a:ea typeface="+mn-ea"/>
                    <a:cs typeface="+mn-cs"/>
                  </a:defRPr>
                </a:lvl1pPr>
                <a:lvl2pPr marL="680019" indent="-481594" algn="l" defTabSz="680019" rtl="0" eaLnBrk="0" fontAlgn="base" hangingPunct="0">
                  <a:spcBef>
                    <a:spcPct val="0"/>
                  </a:spcBef>
                  <a:spcAft>
                    <a:spcPct val="0"/>
                  </a:spcAft>
                  <a:defRPr kern="1200">
                    <a:solidFill>
                      <a:schemeClr val="tx1"/>
                    </a:solidFill>
                    <a:latin typeface="Arial" charset="0"/>
                    <a:ea typeface="+mn-ea"/>
                    <a:cs typeface="+mn-cs"/>
                  </a:defRPr>
                </a:lvl2pPr>
                <a:lvl3pPr marL="1360037" indent="-963187" algn="l" defTabSz="680019" rtl="0" eaLnBrk="0" fontAlgn="base" hangingPunct="0">
                  <a:spcBef>
                    <a:spcPct val="0"/>
                  </a:spcBef>
                  <a:spcAft>
                    <a:spcPct val="0"/>
                  </a:spcAft>
                  <a:defRPr kern="1200">
                    <a:solidFill>
                      <a:schemeClr val="tx1"/>
                    </a:solidFill>
                    <a:latin typeface="Arial" charset="0"/>
                    <a:ea typeface="+mn-ea"/>
                    <a:cs typeface="+mn-cs"/>
                  </a:defRPr>
                </a:lvl3pPr>
                <a:lvl4pPr marL="2040744" indent="-1445470" algn="l" defTabSz="680019" rtl="0" eaLnBrk="0" fontAlgn="base" hangingPunct="0">
                  <a:spcBef>
                    <a:spcPct val="0"/>
                  </a:spcBef>
                  <a:spcAft>
                    <a:spcPct val="0"/>
                  </a:spcAft>
                  <a:defRPr kern="1200">
                    <a:solidFill>
                      <a:schemeClr val="tx1"/>
                    </a:solidFill>
                    <a:latin typeface="Arial" charset="0"/>
                    <a:ea typeface="+mn-ea"/>
                    <a:cs typeface="+mn-cs"/>
                  </a:defRPr>
                </a:lvl4pPr>
                <a:lvl5pPr marL="2720762" indent="-1927063" algn="l" defTabSz="680019" rtl="0" eaLnBrk="0" fontAlgn="base" hangingPunct="0">
                  <a:spcBef>
                    <a:spcPct val="0"/>
                  </a:spcBef>
                  <a:spcAft>
                    <a:spcPct val="0"/>
                  </a:spcAft>
                  <a:defRPr kern="1200">
                    <a:solidFill>
                      <a:schemeClr val="tx1"/>
                    </a:solidFill>
                    <a:latin typeface="Arial" charset="0"/>
                    <a:ea typeface="+mn-ea"/>
                    <a:cs typeface="+mn-cs"/>
                  </a:defRPr>
                </a:lvl5pPr>
                <a:lvl6pPr marL="992124" algn="l" defTabSz="396850" rtl="0" eaLnBrk="1" latinLnBrk="0" hangingPunct="1">
                  <a:defRPr kern="1200">
                    <a:solidFill>
                      <a:schemeClr val="tx1"/>
                    </a:solidFill>
                    <a:latin typeface="Arial" charset="0"/>
                    <a:ea typeface="+mn-ea"/>
                    <a:cs typeface="+mn-cs"/>
                  </a:defRPr>
                </a:lvl6pPr>
                <a:lvl7pPr marL="1190549" algn="l" defTabSz="396850" rtl="0" eaLnBrk="1" latinLnBrk="0" hangingPunct="1">
                  <a:defRPr kern="1200">
                    <a:solidFill>
                      <a:schemeClr val="tx1"/>
                    </a:solidFill>
                    <a:latin typeface="Arial" charset="0"/>
                    <a:ea typeface="+mn-ea"/>
                    <a:cs typeface="+mn-cs"/>
                  </a:defRPr>
                </a:lvl7pPr>
                <a:lvl8pPr marL="1388974" algn="l" defTabSz="396850" rtl="0" eaLnBrk="1" latinLnBrk="0" hangingPunct="1">
                  <a:defRPr kern="1200">
                    <a:solidFill>
                      <a:schemeClr val="tx1"/>
                    </a:solidFill>
                    <a:latin typeface="Arial" charset="0"/>
                    <a:ea typeface="+mn-ea"/>
                    <a:cs typeface="+mn-cs"/>
                  </a:defRPr>
                </a:lvl8pPr>
                <a:lvl9pPr marL="1587398" algn="l" defTabSz="396850" rtl="0" eaLnBrk="1" latinLnBrk="0" hangingPunct="1">
                  <a:defRPr kern="1200">
                    <a:solidFill>
                      <a:schemeClr val="tx1"/>
                    </a:solidFill>
                    <a:latin typeface="Arial" charset="0"/>
                    <a:ea typeface="+mn-ea"/>
                    <a:cs typeface="+mn-cs"/>
                  </a:defRPr>
                </a:lvl9pPr>
              </a:lstStyle>
              <a:p>
                <a:pPr algn="ctr" defTabSz="541889" eaLnBrk="1" fontAlgn="auto" hangingPunct="1">
                  <a:spcBef>
                    <a:spcPts val="711"/>
                  </a:spcBef>
                  <a:spcAft>
                    <a:spcPts val="355"/>
                  </a:spcAft>
                  <a:defRPr/>
                </a:pPr>
                <a:r>
                  <a:rPr lang="en-US" sz="2000" spc="118" dirty="0">
                    <a:solidFill>
                      <a:srgbClr val="FFC000"/>
                    </a:solidFill>
                    <a:latin typeface="Amazon Ember Light"/>
                    <a:ea typeface="Amazon Ember Light" charset="0"/>
                    <a:cs typeface="Amazon Ember Light" charset="0"/>
                  </a:rPr>
                  <a:t>Secure</a:t>
                </a:r>
              </a:p>
            </p:txBody>
          </p:sp>
          <p:sp>
            <p:nvSpPr>
              <p:cNvPr id="15" name="Oval 14">
                <a:extLst>
                  <a:ext uri="{FF2B5EF4-FFF2-40B4-BE49-F238E27FC236}">
                    <a16:creationId xmlns:a16="http://schemas.microsoft.com/office/drawing/2014/main" id="{9FE96111-37B4-DA4E-8F6F-C2BAD641F676}"/>
                  </a:ext>
                </a:extLst>
              </p:cNvPr>
              <p:cNvSpPr/>
              <p:nvPr/>
            </p:nvSpPr>
            <p:spPr>
              <a:xfrm>
                <a:off x="1362145" y="1140878"/>
                <a:ext cx="799145" cy="799144"/>
              </a:xfrm>
              <a:prstGeom prst="ellipse">
                <a:avLst/>
              </a:prstGeom>
              <a:solidFill>
                <a:srgbClr val="FFC000"/>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541889">
                  <a:defRPr/>
                </a:pPr>
                <a:endParaRPr lang="en-US" sz="2250" dirty="0">
                  <a:solidFill>
                    <a:srgbClr val="FFFFFF"/>
                  </a:solidFill>
                  <a:latin typeface="Amazon Ember Light"/>
                </a:endParaRPr>
              </a:p>
            </p:txBody>
          </p:sp>
        </p:grpSp>
        <p:pic>
          <p:nvPicPr>
            <p:cNvPr id="13" name="Picture 12">
              <a:extLst>
                <a:ext uri="{FF2B5EF4-FFF2-40B4-BE49-F238E27FC236}">
                  <a16:creationId xmlns:a16="http://schemas.microsoft.com/office/drawing/2014/main" id="{E7D7959D-FB5B-4D4A-B065-67590F7B8EF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97762" y="1285850"/>
              <a:ext cx="522117" cy="522117"/>
            </a:xfrm>
            <a:prstGeom prst="rect">
              <a:avLst/>
            </a:prstGeom>
            <a:noFill/>
            <a:ln w="31750">
              <a:noFill/>
            </a:ln>
            <a:effectLst/>
          </p:spPr>
        </p:pic>
      </p:grpSp>
      <p:grpSp>
        <p:nvGrpSpPr>
          <p:cNvPr id="16" name="Group 15">
            <a:extLst>
              <a:ext uri="{FF2B5EF4-FFF2-40B4-BE49-F238E27FC236}">
                <a16:creationId xmlns:a16="http://schemas.microsoft.com/office/drawing/2014/main" id="{859A3768-B35E-744D-9280-2AB2663D58B8}"/>
              </a:ext>
            </a:extLst>
          </p:cNvPr>
          <p:cNvGrpSpPr/>
          <p:nvPr/>
        </p:nvGrpSpPr>
        <p:grpSpPr>
          <a:xfrm>
            <a:off x="6291596" y="1140878"/>
            <a:ext cx="2001479" cy="1273724"/>
            <a:chOff x="6291595" y="1140877"/>
            <a:chExt cx="2001479" cy="1273724"/>
          </a:xfrm>
        </p:grpSpPr>
        <p:grpSp>
          <p:nvGrpSpPr>
            <p:cNvPr id="17" name="Group 16">
              <a:extLst>
                <a:ext uri="{FF2B5EF4-FFF2-40B4-BE49-F238E27FC236}">
                  <a16:creationId xmlns:a16="http://schemas.microsoft.com/office/drawing/2014/main" id="{1BBC9359-6B51-4049-94A0-D9C25EA0D5F0}"/>
                </a:ext>
              </a:extLst>
            </p:cNvPr>
            <p:cNvGrpSpPr/>
            <p:nvPr/>
          </p:nvGrpSpPr>
          <p:grpSpPr>
            <a:xfrm>
              <a:off x="6291595" y="1140877"/>
              <a:ext cx="2001479" cy="1273724"/>
              <a:chOff x="6348239" y="1140877"/>
              <a:chExt cx="2001479" cy="1273724"/>
            </a:xfrm>
          </p:grpSpPr>
          <p:sp>
            <p:nvSpPr>
              <p:cNvPr id="19" name="Content Placeholder 2">
                <a:extLst>
                  <a:ext uri="{FF2B5EF4-FFF2-40B4-BE49-F238E27FC236}">
                    <a16:creationId xmlns:a16="http://schemas.microsoft.com/office/drawing/2014/main" id="{0DC4EC0D-5400-CF43-957C-39BEC41DE950}"/>
                  </a:ext>
                </a:extLst>
              </p:cNvPr>
              <p:cNvSpPr txBox="1">
                <a:spLocks/>
              </p:cNvSpPr>
              <p:nvPr/>
            </p:nvSpPr>
            <p:spPr>
              <a:xfrm>
                <a:off x="6348239" y="2014491"/>
                <a:ext cx="2001479" cy="400110"/>
              </a:xfrm>
              <a:prstGeom prst="rect">
                <a:avLst/>
              </a:prstGeom>
            </p:spPr>
            <p:txBody>
              <a:bodyPr wrap="square">
                <a:spAutoFit/>
              </a:bodyPr>
              <a:lstStyle>
                <a:defPPr>
                  <a:defRPr lang="en-US"/>
                </a:defPPr>
                <a:lvl1pPr algn="l" defTabSz="680019" rtl="0" eaLnBrk="0" fontAlgn="base" hangingPunct="0">
                  <a:spcBef>
                    <a:spcPct val="0"/>
                  </a:spcBef>
                  <a:spcAft>
                    <a:spcPct val="0"/>
                  </a:spcAft>
                  <a:defRPr kern="1200">
                    <a:solidFill>
                      <a:schemeClr val="tx1"/>
                    </a:solidFill>
                    <a:latin typeface="Arial" charset="0"/>
                    <a:ea typeface="+mn-ea"/>
                    <a:cs typeface="+mn-cs"/>
                  </a:defRPr>
                </a:lvl1pPr>
                <a:lvl2pPr marL="680019" indent="-481594" algn="l" defTabSz="680019" rtl="0" eaLnBrk="0" fontAlgn="base" hangingPunct="0">
                  <a:spcBef>
                    <a:spcPct val="0"/>
                  </a:spcBef>
                  <a:spcAft>
                    <a:spcPct val="0"/>
                  </a:spcAft>
                  <a:defRPr kern="1200">
                    <a:solidFill>
                      <a:schemeClr val="tx1"/>
                    </a:solidFill>
                    <a:latin typeface="Arial" charset="0"/>
                    <a:ea typeface="+mn-ea"/>
                    <a:cs typeface="+mn-cs"/>
                  </a:defRPr>
                </a:lvl2pPr>
                <a:lvl3pPr marL="1360037" indent="-963187" algn="l" defTabSz="680019" rtl="0" eaLnBrk="0" fontAlgn="base" hangingPunct="0">
                  <a:spcBef>
                    <a:spcPct val="0"/>
                  </a:spcBef>
                  <a:spcAft>
                    <a:spcPct val="0"/>
                  </a:spcAft>
                  <a:defRPr kern="1200">
                    <a:solidFill>
                      <a:schemeClr val="tx1"/>
                    </a:solidFill>
                    <a:latin typeface="Arial" charset="0"/>
                    <a:ea typeface="+mn-ea"/>
                    <a:cs typeface="+mn-cs"/>
                  </a:defRPr>
                </a:lvl3pPr>
                <a:lvl4pPr marL="2040744" indent="-1445470" algn="l" defTabSz="680019" rtl="0" eaLnBrk="0" fontAlgn="base" hangingPunct="0">
                  <a:spcBef>
                    <a:spcPct val="0"/>
                  </a:spcBef>
                  <a:spcAft>
                    <a:spcPct val="0"/>
                  </a:spcAft>
                  <a:defRPr kern="1200">
                    <a:solidFill>
                      <a:schemeClr val="tx1"/>
                    </a:solidFill>
                    <a:latin typeface="Arial" charset="0"/>
                    <a:ea typeface="+mn-ea"/>
                    <a:cs typeface="+mn-cs"/>
                  </a:defRPr>
                </a:lvl4pPr>
                <a:lvl5pPr marL="2720762" indent="-1927063" algn="l" defTabSz="680019" rtl="0" eaLnBrk="0" fontAlgn="base" hangingPunct="0">
                  <a:spcBef>
                    <a:spcPct val="0"/>
                  </a:spcBef>
                  <a:spcAft>
                    <a:spcPct val="0"/>
                  </a:spcAft>
                  <a:defRPr kern="1200">
                    <a:solidFill>
                      <a:schemeClr val="tx1"/>
                    </a:solidFill>
                    <a:latin typeface="Arial" charset="0"/>
                    <a:ea typeface="+mn-ea"/>
                    <a:cs typeface="+mn-cs"/>
                  </a:defRPr>
                </a:lvl5pPr>
                <a:lvl6pPr marL="992124" algn="l" defTabSz="396850" rtl="0" eaLnBrk="1" latinLnBrk="0" hangingPunct="1">
                  <a:defRPr kern="1200">
                    <a:solidFill>
                      <a:schemeClr val="tx1"/>
                    </a:solidFill>
                    <a:latin typeface="Arial" charset="0"/>
                    <a:ea typeface="+mn-ea"/>
                    <a:cs typeface="+mn-cs"/>
                  </a:defRPr>
                </a:lvl6pPr>
                <a:lvl7pPr marL="1190549" algn="l" defTabSz="396850" rtl="0" eaLnBrk="1" latinLnBrk="0" hangingPunct="1">
                  <a:defRPr kern="1200">
                    <a:solidFill>
                      <a:schemeClr val="tx1"/>
                    </a:solidFill>
                    <a:latin typeface="Arial" charset="0"/>
                    <a:ea typeface="+mn-ea"/>
                    <a:cs typeface="+mn-cs"/>
                  </a:defRPr>
                </a:lvl7pPr>
                <a:lvl8pPr marL="1388974" algn="l" defTabSz="396850" rtl="0" eaLnBrk="1" latinLnBrk="0" hangingPunct="1">
                  <a:defRPr kern="1200">
                    <a:solidFill>
                      <a:schemeClr val="tx1"/>
                    </a:solidFill>
                    <a:latin typeface="Arial" charset="0"/>
                    <a:ea typeface="+mn-ea"/>
                    <a:cs typeface="+mn-cs"/>
                  </a:defRPr>
                </a:lvl8pPr>
                <a:lvl9pPr marL="1587398" algn="l" defTabSz="396850" rtl="0" eaLnBrk="1" latinLnBrk="0" hangingPunct="1">
                  <a:defRPr kern="1200">
                    <a:solidFill>
                      <a:schemeClr val="tx1"/>
                    </a:solidFill>
                    <a:latin typeface="Arial" charset="0"/>
                    <a:ea typeface="+mn-ea"/>
                    <a:cs typeface="+mn-cs"/>
                  </a:defRPr>
                </a:lvl9pPr>
              </a:lstStyle>
              <a:p>
                <a:pPr algn="ctr" defTabSz="541889" fontAlgn="auto">
                  <a:spcBef>
                    <a:spcPts val="711"/>
                  </a:spcBef>
                  <a:spcAft>
                    <a:spcPts val="355"/>
                  </a:spcAft>
                  <a:defRPr/>
                </a:pPr>
                <a:r>
                  <a:rPr lang="en-US" sz="2000" spc="118" dirty="0">
                    <a:solidFill>
                      <a:srgbClr val="FFC000"/>
                    </a:solidFill>
                    <a:latin typeface="Amazon Ember Light"/>
                    <a:ea typeface="Amazon Ember Light" charset="0"/>
                    <a:cs typeface="Amazon Ember Light" charset="0"/>
                  </a:rPr>
                  <a:t>Cost-effective</a:t>
                </a:r>
              </a:p>
            </p:txBody>
          </p:sp>
          <p:sp>
            <p:nvSpPr>
              <p:cNvPr id="20" name="Oval 19">
                <a:extLst>
                  <a:ext uri="{FF2B5EF4-FFF2-40B4-BE49-F238E27FC236}">
                    <a16:creationId xmlns:a16="http://schemas.microsoft.com/office/drawing/2014/main" id="{9D495A14-B94C-424B-8E49-24F5284AA83B}"/>
                  </a:ext>
                </a:extLst>
              </p:cNvPr>
              <p:cNvSpPr/>
              <p:nvPr/>
            </p:nvSpPr>
            <p:spPr>
              <a:xfrm flipV="1">
                <a:off x="6941315" y="1140877"/>
                <a:ext cx="799145" cy="799146"/>
              </a:xfrm>
              <a:prstGeom prst="ellipse">
                <a:avLst/>
              </a:prstGeom>
              <a:solidFill>
                <a:srgbClr val="FFC000"/>
              </a:solidFill>
              <a:ln>
                <a:solidFill>
                  <a:schemeClr val="tx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680019" rtl="0" eaLnBrk="0" fontAlgn="base" hangingPunct="0">
                  <a:spcBef>
                    <a:spcPct val="0"/>
                  </a:spcBef>
                  <a:spcAft>
                    <a:spcPct val="0"/>
                  </a:spcAft>
                  <a:defRPr kern="1200">
                    <a:solidFill>
                      <a:schemeClr val="lt1"/>
                    </a:solidFill>
                    <a:latin typeface="+mn-lt"/>
                    <a:ea typeface="+mn-ea"/>
                    <a:cs typeface="+mn-cs"/>
                  </a:defRPr>
                </a:lvl1pPr>
                <a:lvl2pPr marL="680019" indent="-481594" algn="l" defTabSz="680019" rtl="0" eaLnBrk="0" fontAlgn="base" hangingPunct="0">
                  <a:spcBef>
                    <a:spcPct val="0"/>
                  </a:spcBef>
                  <a:spcAft>
                    <a:spcPct val="0"/>
                  </a:spcAft>
                  <a:defRPr kern="1200">
                    <a:solidFill>
                      <a:schemeClr val="lt1"/>
                    </a:solidFill>
                    <a:latin typeface="+mn-lt"/>
                    <a:ea typeface="+mn-ea"/>
                    <a:cs typeface="+mn-cs"/>
                  </a:defRPr>
                </a:lvl2pPr>
                <a:lvl3pPr marL="1360037" indent="-963187" algn="l" defTabSz="680019" rtl="0" eaLnBrk="0" fontAlgn="base" hangingPunct="0">
                  <a:spcBef>
                    <a:spcPct val="0"/>
                  </a:spcBef>
                  <a:spcAft>
                    <a:spcPct val="0"/>
                  </a:spcAft>
                  <a:defRPr kern="1200">
                    <a:solidFill>
                      <a:schemeClr val="lt1"/>
                    </a:solidFill>
                    <a:latin typeface="+mn-lt"/>
                    <a:ea typeface="+mn-ea"/>
                    <a:cs typeface="+mn-cs"/>
                  </a:defRPr>
                </a:lvl3pPr>
                <a:lvl4pPr marL="2040744" indent="-1445470" algn="l" defTabSz="680019" rtl="0" eaLnBrk="0" fontAlgn="base" hangingPunct="0">
                  <a:spcBef>
                    <a:spcPct val="0"/>
                  </a:spcBef>
                  <a:spcAft>
                    <a:spcPct val="0"/>
                  </a:spcAft>
                  <a:defRPr kern="1200">
                    <a:solidFill>
                      <a:schemeClr val="lt1"/>
                    </a:solidFill>
                    <a:latin typeface="+mn-lt"/>
                    <a:ea typeface="+mn-ea"/>
                    <a:cs typeface="+mn-cs"/>
                  </a:defRPr>
                </a:lvl4pPr>
                <a:lvl5pPr marL="2720762" indent="-1927063" algn="l" defTabSz="680019" rtl="0" eaLnBrk="0" fontAlgn="base" hangingPunct="0">
                  <a:spcBef>
                    <a:spcPct val="0"/>
                  </a:spcBef>
                  <a:spcAft>
                    <a:spcPct val="0"/>
                  </a:spcAft>
                  <a:defRPr kern="1200">
                    <a:solidFill>
                      <a:schemeClr val="lt1"/>
                    </a:solidFill>
                    <a:latin typeface="+mn-lt"/>
                    <a:ea typeface="+mn-ea"/>
                    <a:cs typeface="+mn-cs"/>
                  </a:defRPr>
                </a:lvl5pPr>
                <a:lvl6pPr marL="992124" algn="l" defTabSz="396850" rtl="0" eaLnBrk="1" latinLnBrk="0" hangingPunct="1">
                  <a:defRPr kern="1200">
                    <a:solidFill>
                      <a:schemeClr val="lt1"/>
                    </a:solidFill>
                    <a:latin typeface="+mn-lt"/>
                    <a:ea typeface="+mn-ea"/>
                    <a:cs typeface="+mn-cs"/>
                  </a:defRPr>
                </a:lvl6pPr>
                <a:lvl7pPr marL="1190549" algn="l" defTabSz="396850" rtl="0" eaLnBrk="1" latinLnBrk="0" hangingPunct="1">
                  <a:defRPr kern="1200">
                    <a:solidFill>
                      <a:schemeClr val="lt1"/>
                    </a:solidFill>
                    <a:latin typeface="+mn-lt"/>
                    <a:ea typeface="+mn-ea"/>
                    <a:cs typeface="+mn-cs"/>
                  </a:defRPr>
                </a:lvl7pPr>
                <a:lvl8pPr marL="1388974" algn="l" defTabSz="396850" rtl="0" eaLnBrk="1" latinLnBrk="0" hangingPunct="1">
                  <a:defRPr kern="1200">
                    <a:solidFill>
                      <a:schemeClr val="lt1"/>
                    </a:solidFill>
                    <a:latin typeface="+mn-lt"/>
                    <a:ea typeface="+mn-ea"/>
                    <a:cs typeface="+mn-cs"/>
                  </a:defRPr>
                </a:lvl8pPr>
                <a:lvl9pPr marL="1587398" algn="l" defTabSz="396850" rtl="0" eaLnBrk="1" latinLnBrk="0" hangingPunct="1">
                  <a:defRPr kern="1200">
                    <a:solidFill>
                      <a:schemeClr val="lt1"/>
                    </a:solidFill>
                    <a:latin typeface="+mn-lt"/>
                    <a:ea typeface="+mn-ea"/>
                    <a:cs typeface="+mn-cs"/>
                  </a:defRPr>
                </a:lvl9pPr>
              </a:lstStyle>
              <a:p>
                <a:pPr algn="ctr" defTabSz="541889" eaLnBrk="1" fontAlgn="auto" hangingPunct="1">
                  <a:spcBef>
                    <a:spcPts val="0"/>
                  </a:spcBef>
                  <a:spcAft>
                    <a:spcPts val="0"/>
                  </a:spcAft>
                  <a:defRPr/>
                </a:pPr>
                <a:endParaRPr lang="en-US" sz="2134" dirty="0">
                  <a:solidFill>
                    <a:srgbClr val="FFFFFF"/>
                  </a:solidFill>
                  <a:latin typeface="Amazon Ember Light"/>
                </a:endParaRPr>
              </a:p>
            </p:txBody>
          </p:sp>
        </p:grpSp>
        <p:pic>
          <p:nvPicPr>
            <p:cNvPr id="18" name="Picture 17">
              <a:extLst>
                <a:ext uri="{FF2B5EF4-FFF2-40B4-BE49-F238E27FC236}">
                  <a16:creationId xmlns:a16="http://schemas.microsoft.com/office/drawing/2014/main" id="{4B278A90-E495-7346-9D5C-EBFE62A67B0F}"/>
                </a:ext>
              </a:extLst>
            </p:cNvPr>
            <p:cNvPicPr>
              <a:picLocks noChangeAspect="1"/>
            </p:cNvPicPr>
            <p:nvPr/>
          </p:nvPicPr>
          <p:blipFill>
            <a:blip r:embed="rId5">
              <a:grayscl/>
              <a:extLst>
                <a:ext uri="{28A0092B-C50C-407E-A947-70E740481C1C}">
                  <a14:useLocalDpi xmlns:a14="http://schemas.microsoft.com/office/drawing/2010/main" val="0"/>
                </a:ext>
              </a:extLst>
            </a:blip>
            <a:stretch>
              <a:fillRect/>
            </a:stretch>
          </p:blipFill>
          <p:spPr>
            <a:xfrm>
              <a:off x="6985499" y="1241706"/>
              <a:ext cx="597487" cy="597487"/>
            </a:xfrm>
            <a:prstGeom prst="rect">
              <a:avLst/>
            </a:prstGeom>
          </p:spPr>
        </p:pic>
      </p:grpSp>
    </p:spTree>
    <p:extLst>
      <p:ext uri="{BB962C8B-B14F-4D97-AF65-F5344CB8AC3E}">
        <p14:creationId xmlns:p14="http://schemas.microsoft.com/office/powerpoint/2010/main" val="2713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5964"/>
            <a:ext cx="9144000" cy="52334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7591" tIns="33819" rIns="67591" bIns="33819" rtlCol="0" anchor="ctr"/>
          <a:lstStyle/>
          <a:p>
            <a:pPr algn="ctr" defTabSz="338238"/>
            <a:endParaRPr lang="en-US" sz="6000" dirty="0">
              <a:solidFill>
                <a:prstClr val="white"/>
              </a:solidFill>
              <a:latin typeface="Amazon Ember" charset="0"/>
              <a:ea typeface="Amazon Ember" charset="0"/>
              <a:cs typeface="Amazon Ember" charset="0"/>
            </a:endParaRPr>
          </a:p>
        </p:txBody>
      </p:sp>
      <p:sp>
        <p:nvSpPr>
          <p:cNvPr id="2" name="Oval 1"/>
          <p:cNvSpPr/>
          <p:nvPr/>
        </p:nvSpPr>
        <p:spPr>
          <a:xfrm>
            <a:off x="3699318" y="1017523"/>
            <a:ext cx="1617068" cy="1617068"/>
          </a:xfrm>
          <a:prstGeom prst="ellipse">
            <a:avLst/>
          </a:prstGeom>
          <a:solidFill>
            <a:schemeClr val="accent1"/>
          </a:solidFill>
          <a:ln w="57150" cmpd="sng">
            <a:solidFill>
              <a:schemeClr val="bg1"/>
            </a:solidFill>
          </a:ln>
          <a:effectLst/>
        </p:spPr>
        <p:style>
          <a:lnRef idx="1">
            <a:schemeClr val="accent1"/>
          </a:lnRef>
          <a:fillRef idx="3">
            <a:schemeClr val="accent1"/>
          </a:fillRef>
          <a:effectRef idx="2">
            <a:schemeClr val="accent1"/>
          </a:effectRef>
          <a:fontRef idx="minor">
            <a:schemeClr val="lt1"/>
          </a:fontRef>
        </p:style>
        <p:txBody>
          <a:bodyPr lIns="90232" tIns="45109" rIns="90232" bIns="45109" spcCol="0" rtlCol="0" anchor="ctr"/>
          <a:lstStyle/>
          <a:p>
            <a:pPr algn="ctr"/>
            <a:endParaRPr lang="en-US" sz="11500" dirty="0">
              <a:solidFill>
                <a:srgbClr val="E79C0F"/>
              </a:solidFill>
              <a:latin typeface="Amazon Ember" charset="0"/>
              <a:ea typeface="Amazon Ember" charset="0"/>
              <a:cs typeface="Amazon Ember" charset="0"/>
            </a:endParaRPr>
          </a:p>
        </p:txBody>
      </p:sp>
      <p:sp>
        <p:nvSpPr>
          <p:cNvPr id="4" name="Rectangle 3"/>
          <p:cNvSpPr/>
          <p:nvPr/>
        </p:nvSpPr>
        <p:spPr>
          <a:xfrm>
            <a:off x="3989392" y="854702"/>
            <a:ext cx="1046245" cy="1860814"/>
          </a:xfrm>
          <a:prstGeom prst="rect">
            <a:avLst/>
          </a:prstGeom>
          <a:effectLst/>
        </p:spPr>
        <p:txBody>
          <a:bodyPr wrap="none" lIns="90232" tIns="45109" rIns="90232" bIns="45109">
            <a:spAutoFit/>
          </a:bodyPr>
          <a:lstStyle/>
          <a:p>
            <a:pPr algn="ctr"/>
            <a:r>
              <a:rPr lang="en-US" sz="11500" b="1" dirty="0">
                <a:solidFill>
                  <a:schemeClr val="bg1"/>
                </a:solidFill>
                <a:latin typeface="Amazon Ember" charset="0"/>
                <a:ea typeface="Amazon Ember" charset="0"/>
                <a:cs typeface="Amazon Ember" charset="0"/>
              </a:rPr>
              <a:t>0</a:t>
            </a:r>
          </a:p>
        </p:txBody>
      </p:sp>
      <p:sp>
        <p:nvSpPr>
          <p:cNvPr id="5" name="Rectangle 4"/>
          <p:cNvSpPr/>
          <p:nvPr/>
        </p:nvSpPr>
        <p:spPr>
          <a:xfrm>
            <a:off x="450415" y="2865622"/>
            <a:ext cx="8238818" cy="1107996"/>
          </a:xfrm>
          <a:prstGeom prst="rect">
            <a:avLst/>
          </a:prstGeom>
        </p:spPr>
        <p:txBody>
          <a:bodyPr wrap="square" lIns="90232" tIns="45109" rIns="90232" bIns="45109">
            <a:spAutoFit/>
          </a:bodyPr>
          <a:lstStyle/>
          <a:p>
            <a:pPr algn="ctr" defTabSz="338238"/>
            <a:r>
              <a:rPr lang="en-US" sz="6600" dirty="0">
                <a:solidFill>
                  <a:prstClr val="white"/>
                </a:solidFill>
                <a:latin typeface="Amazon Ember" charset="0"/>
                <a:ea typeface="Amazon Ember" charset="0"/>
                <a:cs typeface="Amazon Ember" charset="0"/>
              </a:rPr>
              <a:t>Storage Primer</a:t>
            </a:r>
          </a:p>
        </p:txBody>
      </p:sp>
    </p:spTree>
    <p:extLst>
      <p:ext uri="{BB962C8B-B14F-4D97-AF65-F5344CB8AC3E}">
        <p14:creationId xmlns:p14="http://schemas.microsoft.com/office/powerpoint/2010/main" val="826054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mazon Ember" charset="0"/>
                <a:ea typeface="Amazon Ember" charset="0"/>
                <a:cs typeface="Amazon Ember" charset="0"/>
              </a:rPr>
              <a:t>Object Storage Use Cases</a:t>
            </a:r>
          </a:p>
        </p:txBody>
      </p:sp>
      <p:sp>
        <p:nvSpPr>
          <p:cNvPr id="18" name="Rounded Rectangle 17"/>
          <p:cNvSpPr/>
          <p:nvPr/>
        </p:nvSpPr>
        <p:spPr>
          <a:xfrm>
            <a:off x="628651" y="1654839"/>
            <a:ext cx="7265048" cy="100257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800" dirty="0">
              <a:solidFill>
                <a:schemeClr val="tx1"/>
              </a:solidFill>
              <a:latin typeface="Amazon Ember" charset="0"/>
              <a:ea typeface="Amazon Ember" charset="0"/>
              <a:cs typeface="Amazon Ember" charset="0"/>
            </a:endParaRPr>
          </a:p>
        </p:txBody>
      </p:sp>
      <p:grpSp>
        <p:nvGrpSpPr>
          <p:cNvPr id="15" name="Group 14"/>
          <p:cNvGrpSpPr/>
          <p:nvPr/>
        </p:nvGrpSpPr>
        <p:grpSpPr>
          <a:xfrm>
            <a:off x="786549" y="1839646"/>
            <a:ext cx="668136" cy="730227"/>
            <a:chOff x="2261929" y="5420709"/>
            <a:chExt cx="890848" cy="1121334"/>
          </a:xfrm>
          <a:solidFill>
            <a:schemeClr val="bg1"/>
          </a:solidFill>
        </p:grpSpPr>
        <p:pic>
          <p:nvPicPr>
            <p:cNvPr id="9" name="Picture 8" descr="S3.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346742" y="5420709"/>
              <a:ext cx="721225" cy="721225"/>
            </a:xfrm>
            <a:prstGeom prst="rect">
              <a:avLst/>
            </a:prstGeom>
            <a:grpFill/>
            <a:ln>
              <a:noFill/>
            </a:ln>
          </p:spPr>
        </p:pic>
        <p:sp>
          <p:nvSpPr>
            <p:cNvPr id="12" name="TextBox 11"/>
            <p:cNvSpPr txBox="1"/>
            <p:nvPr/>
          </p:nvSpPr>
          <p:spPr>
            <a:xfrm>
              <a:off x="2261929" y="6141934"/>
              <a:ext cx="890848" cy="400109"/>
            </a:xfrm>
            <a:prstGeom prst="rect">
              <a:avLst/>
            </a:prstGeom>
            <a:grpFill/>
            <a:ln>
              <a:noFill/>
            </a:ln>
          </p:spPr>
          <p:txBody>
            <a:bodyPr wrap="square" rtlCol="0">
              <a:spAutoFit/>
            </a:bodyPr>
            <a:lstStyle/>
            <a:p>
              <a:r>
                <a:rPr lang="en-US" sz="1350" b="1" dirty="0">
                  <a:latin typeface="Amazon Ember" charset="0"/>
                  <a:ea typeface="Amazon Ember" charset="0"/>
                  <a:cs typeface="Amazon Ember" charset="0"/>
                </a:rPr>
                <a:t>S3-IA</a:t>
              </a:r>
            </a:p>
          </p:txBody>
        </p:sp>
      </p:grpSp>
      <p:sp>
        <p:nvSpPr>
          <p:cNvPr id="69" name="Rounded Rectangle 68"/>
          <p:cNvSpPr/>
          <p:nvPr/>
        </p:nvSpPr>
        <p:spPr>
          <a:xfrm>
            <a:off x="1784039" y="1886617"/>
            <a:ext cx="1030820" cy="539017"/>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File Sync &amp; Share</a:t>
            </a:r>
          </a:p>
        </p:txBody>
      </p:sp>
      <p:sp>
        <p:nvSpPr>
          <p:cNvPr id="70" name="Rounded Rectangle 69"/>
          <p:cNvSpPr/>
          <p:nvPr/>
        </p:nvSpPr>
        <p:spPr>
          <a:xfrm>
            <a:off x="2878343" y="1886617"/>
            <a:ext cx="1030820" cy="539017"/>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Active</a:t>
            </a:r>
          </a:p>
          <a:p>
            <a:pPr algn="ctr"/>
            <a:r>
              <a:rPr lang="en-US" sz="1000" b="1" dirty="0">
                <a:solidFill>
                  <a:schemeClr val="tx2"/>
                </a:solidFill>
                <a:latin typeface="Amazon Ember" charset="0"/>
                <a:ea typeface="Amazon Ember" charset="0"/>
                <a:cs typeface="Amazon Ember" charset="0"/>
              </a:rPr>
              <a:t>Archive</a:t>
            </a:r>
          </a:p>
        </p:txBody>
      </p:sp>
      <p:sp>
        <p:nvSpPr>
          <p:cNvPr id="71" name="Rounded Rectangle 70"/>
          <p:cNvSpPr/>
          <p:nvPr/>
        </p:nvSpPr>
        <p:spPr>
          <a:xfrm>
            <a:off x="3972646" y="1886617"/>
            <a:ext cx="1030820" cy="539017"/>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Enterprise</a:t>
            </a:r>
          </a:p>
          <a:p>
            <a:pPr algn="ctr"/>
            <a:r>
              <a:rPr lang="en-US" sz="1000" b="1" dirty="0">
                <a:solidFill>
                  <a:schemeClr val="tx2"/>
                </a:solidFill>
                <a:latin typeface="Amazon Ember" charset="0"/>
                <a:ea typeface="Amazon Ember" charset="0"/>
                <a:cs typeface="Amazon Ember" charset="0"/>
              </a:rPr>
              <a:t>Backup</a:t>
            </a:r>
          </a:p>
        </p:txBody>
      </p:sp>
      <p:sp>
        <p:nvSpPr>
          <p:cNvPr id="72" name="Rounded Rectangle 71"/>
          <p:cNvSpPr/>
          <p:nvPr/>
        </p:nvSpPr>
        <p:spPr>
          <a:xfrm>
            <a:off x="5066949" y="1891466"/>
            <a:ext cx="1030820" cy="539017"/>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Media</a:t>
            </a:r>
          </a:p>
          <a:p>
            <a:pPr algn="ctr"/>
            <a:r>
              <a:rPr lang="en-US" sz="1000" b="1" dirty="0">
                <a:solidFill>
                  <a:schemeClr val="tx2"/>
                </a:solidFill>
                <a:latin typeface="Amazon Ember" charset="0"/>
                <a:ea typeface="Amazon Ember" charset="0"/>
                <a:cs typeface="Amazon Ember" charset="0"/>
              </a:rPr>
              <a:t>Transcoding</a:t>
            </a:r>
          </a:p>
        </p:txBody>
      </p:sp>
      <p:sp>
        <p:nvSpPr>
          <p:cNvPr id="73" name="Rounded Rectangle 72"/>
          <p:cNvSpPr/>
          <p:nvPr/>
        </p:nvSpPr>
        <p:spPr>
          <a:xfrm>
            <a:off x="6161252" y="1891466"/>
            <a:ext cx="1493184" cy="539017"/>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Disaster Recovery /</a:t>
            </a:r>
          </a:p>
          <a:p>
            <a:pPr algn="ctr"/>
            <a:r>
              <a:rPr lang="en-US" sz="1000" b="1" dirty="0">
                <a:solidFill>
                  <a:schemeClr val="tx2"/>
                </a:solidFill>
                <a:latin typeface="Amazon Ember" charset="0"/>
                <a:ea typeface="Amazon Ember" charset="0"/>
                <a:cs typeface="Amazon Ember" charset="0"/>
              </a:rPr>
              <a:t>Geo Redundancy</a:t>
            </a:r>
          </a:p>
        </p:txBody>
      </p:sp>
      <p:sp>
        <p:nvSpPr>
          <p:cNvPr id="19" name="Rounded Rectangle 18"/>
          <p:cNvSpPr/>
          <p:nvPr/>
        </p:nvSpPr>
        <p:spPr>
          <a:xfrm>
            <a:off x="628651" y="3770230"/>
            <a:ext cx="7265048" cy="1002574"/>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800" dirty="0">
              <a:solidFill>
                <a:schemeClr val="tx1"/>
              </a:solidFill>
              <a:latin typeface="Amazon Ember" charset="0"/>
              <a:ea typeface="Amazon Ember" charset="0"/>
              <a:cs typeface="Amazon Ember" charset="0"/>
            </a:endParaRPr>
          </a:p>
        </p:txBody>
      </p:sp>
      <p:grpSp>
        <p:nvGrpSpPr>
          <p:cNvPr id="16" name="Group 15"/>
          <p:cNvGrpSpPr/>
          <p:nvPr/>
        </p:nvGrpSpPr>
        <p:grpSpPr>
          <a:xfrm>
            <a:off x="717604" y="3964740"/>
            <a:ext cx="806025" cy="720716"/>
            <a:chOff x="3370569" y="5428011"/>
            <a:chExt cx="1074700" cy="1106728"/>
          </a:xfrm>
          <a:solidFill>
            <a:schemeClr val="bg1"/>
          </a:solidFill>
        </p:grpSpPr>
        <p:pic>
          <p:nvPicPr>
            <p:cNvPr id="4" name="Picture 3" descr="Glacier.pn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554614" y="5428011"/>
              <a:ext cx="706619" cy="706619"/>
            </a:xfrm>
            <a:prstGeom prst="rect">
              <a:avLst/>
            </a:prstGeom>
            <a:grpFill/>
            <a:ln>
              <a:noFill/>
            </a:ln>
          </p:spPr>
        </p:pic>
        <p:sp>
          <p:nvSpPr>
            <p:cNvPr id="13" name="TextBox 12"/>
            <p:cNvSpPr txBox="1"/>
            <p:nvPr/>
          </p:nvSpPr>
          <p:spPr>
            <a:xfrm>
              <a:off x="3370569" y="6134630"/>
              <a:ext cx="1074700" cy="400109"/>
            </a:xfrm>
            <a:prstGeom prst="rect">
              <a:avLst/>
            </a:prstGeom>
            <a:grpFill/>
            <a:ln>
              <a:noFill/>
            </a:ln>
          </p:spPr>
          <p:txBody>
            <a:bodyPr wrap="square" rtlCol="0">
              <a:spAutoFit/>
            </a:bodyPr>
            <a:lstStyle/>
            <a:p>
              <a:r>
                <a:rPr lang="en-US" sz="1350" b="1" dirty="0">
                  <a:latin typeface="Amazon Ember" charset="0"/>
                  <a:ea typeface="Amazon Ember" charset="0"/>
                  <a:cs typeface="Amazon Ember" charset="0"/>
                </a:rPr>
                <a:t>Glacier</a:t>
              </a:r>
            </a:p>
          </p:txBody>
        </p:sp>
      </p:grpSp>
      <p:sp>
        <p:nvSpPr>
          <p:cNvPr id="74" name="Rounded Rectangle 73"/>
          <p:cNvSpPr/>
          <p:nvPr/>
        </p:nvSpPr>
        <p:spPr>
          <a:xfrm>
            <a:off x="1784039" y="4002008"/>
            <a:ext cx="1030820" cy="539017"/>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Deep / Offline Archives</a:t>
            </a:r>
          </a:p>
        </p:txBody>
      </p:sp>
      <p:sp>
        <p:nvSpPr>
          <p:cNvPr id="75" name="Rounded Rectangle 74"/>
          <p:cNvSpPr/>
          <p:nvPr/>
        </p:nvSpPr>
        <p:spPr>
          <a:xfrm>
            <a:off x="2878342" y="4002007"/>
            <a:ext cx="1094303" cy="539017"/>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Tape Vaulting Replacement</a:t>
            </a:r>
          </a:p>
        </p:txBody>
      </p:sp>
      <p:sp>
        <p:nvSpPr>
          <p:cNvPr id="76" name="Rounded Rectangle 75"/>
          <p:cNvSpPr/>
          <p:nvPr/>
        </p:nvSpPr>
        <p:spPr>
          <a:xfrm>
            <a:off x="4036128" y="4002006"/>
            <a:ext cx="1030820" cy="539017"/>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WORM Compliant Data</a:t>
            </a:r>
          </a:p>
        </p:txBody>
      </p:sp>
      <p:sp>
        <p:nvSpPr>
          <p:cNvPr id="17" name="Rounded Rectangle 16"/>
          <p:cNvSpPr/>
          <p:nvPr/>
        </p:nvSpPr>
        <p:spPr>
          <a:xfrm>
            <a:off x="628651" y="617688"/>
            <a:ext cx="7265048" cy="982029"/>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800" dirty="0">
              <a:solidFill>
                <a:schemeClr val="tx1"/>
              </a:solidFill>
              <a:latin typeface="Amazon Ember" charset="0"/>
              <a:ea typeface="Amazon Ember" charset="0"/>
              <a:cs typeface="Amazon Ember" charset="0"/>
            </a:endParaRPr>
          </a:p>
        </p:txBody>
      </p:sp>
      <p:grpSp>
        <p:nvGrpSpPr>
          <p:cNvPr id="14" name="Group 13"/>
          <p:cNvGrpSpPr/>
          <p:nvPr/>
        </p:nvGrpSpPr>
        <p:grpSpPr>
          <a:xfrm>
            <a:off x="850160" y="802828"/>
            <a:ext cx="540919" cy="710599"/>
            <a:chOff x="1146175" y="5420711"/>
            <a:chExt cx="721225" cy="1114023"/>
          </a:xfrm>
          <a:solidFill>
            <a:schemeClr val="bg1"/>
          </a:solidFill>
        </p:grpSpPr>
        <p:pic>
          <p:nvPicPr>
            <p:cNvPr id="5" name="Picture 4" descr="S3.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46175" y="5420711"/>
              <a:ext cx="721225" cy="721225"/>
            </a:xfrm>
            <a:prstGeom prst="rect">
              <a:avLst/>
            </a:prstGeom>
            <a:grpFill/>
            <a:ln>
              <a:noFill/>
            </a:ln>
          </p:spPr>
        </p:pic>
        <p:sp>
          <p:nvSpPr>
            <p:cNvPr id="11" name="TextBox 10"/>
            <p:cNvSpPr txBox="1"/>
            <p:nvPr/>
          </p:nvSpPr>
          <p:spPr>
            <a:xfrm>
              <a:off x="1230814" y="6134625"/>
              <a:ext cx="551942" cy="400109"/>
            </a:xfrm>
            <a:prstGeom prst="rect">
              <a:avLst/>
            </a:prstGeom>
            <a:grpFill/>
            <a:ln>
              <a:noFill/>
            </a:ln>
          </p:spPr>
          <p:txBody>
            <a:bodyPr wrap="square" rtlCol="0">
              <a:spAutoFit/>
            </a:bodyPr>
            <a:lstStyle/>
            <a:p>
              <a:r>
                <a:rPr lang="en-US" sz="1350" b="1" dirty="0">
                  <a:latin typeface="Amazon Ember" charset="0"/>
                  <a:ea typeface="Amazon Ember" charset="0"/>
                  <a:cs typeface="Amazon Ember" charset="0"/>
                </a:rPr>
                <a:t>S3</a:t>
              </a:r>
            </a:p>
          </p:txBody>
        </p:sp>
      </p:grpSp>
      <p:sp>
        <p:nvSpPr>
          <p:cNvPr id="66" name="Rounded Rectangle 65"/>
          <p:cNvSpPr/>
          <p:nvPr/>
        </p:nvSpPr>
        <p:spPr>
          <a:xfrm>
            <a:off x="2878343" y="845854"/>
            <a:ext cx="1030820" cy="527971"/>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Big Data</a:t>
            </a:r>
          </a:p>
          <a:p>
            <a:pPr algn="ctr"/>
            <a:r>
              <a:rPr lang="en-US" sz="1000" b="1" dirty="0">
                <a:solidFill>
                  <a:schemeClr val="tx2"/>
                </a:solidFill>
                <a:latin typeface="Amazon Ember" charset="0"/>
                <a:ea typeface="Amazon Ember" charset="0"/>
                <a:cs typeface="Amazon Ember" charset="0"/>
              </a:rPr>
              <a:t>Analytics</a:t>
            </a:r>
          </a:p>
        </p:txBody>
      </p:sp>
      <p:sp>
        <p:nvSpPr>
          <p:cNvPr id="67" name="Rounded Rectangle 66"/>
          <p:cNvSpPr/>
          <p:nvPr/>
        </p:nvSpPr>
        <p:spPr>
          <a:xfrm>
            <a:off x="3972646" y="848461"/>
            <a:ext cx="1030820" cy="527971"/>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Content Distribution</a:t>
            </a:r>
          </a:p>
        </p:txBody>
      </p:sp>
      <p:sp>
        <p:nvSpPr>
          <p:cNvPr id="68" name="Rounded Rectangle 67"/>
          <p:cNvSpPr/>
          <p:nvPr/>
        </p:nvSpPr>
        <p:spPr>
          <a:xfrm>
            <a:off x="5066949" y="848000"/>
            <a:ext cx="1030820" cy="527971"/>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Primary Data</a:t>
            </a:r>
          </a:p>
        </p:txBody>
      </p:sp>
      <p:sp>
        <p:nvSpPr>
          <p:cNvPr id="77" name="Rounded Rectangle 76"/>
          <p:cNvSpPr/>
          <p:nvPr/>
        </p:nvSpPr>
        <p:spPr>
          <a:xfrm>
            <a:off x="6161252" y="851998"/>
            <a:ext cx="1030820" cy="527971"/>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Temporary &amp; Small</a:t>
            </a:r>
          </a:p>
          <a:p>
            <a:pPr algn="ctr"/>
            <a:r>
              <a:rPr lang="en-US" sz="1000" b="1" dirty="0">
                <a:solidFill>
                  <a:schemeClr val="tx2"/>
                </a:solidFill>
                <a:latin typeface="Amazon Ember" charset="0"/>
                <a:ea typeface="Amazon Ember" charset="0"/>
                <a:cs typeface="Amazon Ember" charset="0"/>
              </a:rPr>
              <a:t>Objects</a:t>
            </a:r>
          </a:p>
        </p:txBody>
      </p:sp>
      <p:sp>
        <p:nvSpPr>
          <p:cNvPr id="63" name="Rounded Rectangle 62"/>
          <p:cNvSpPr/>
          <p:nvPr/>
        </p:nvSpPr>
        <p:spPr>
          <a:xfrm>
            <a:off x="1784040" y="843479"/>
            <a:ext cx="1030820" cy="527971"/>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Cloud Applications</a:t>
            </a:r>
          </a:p>
        </p:txBody>
      </p:sp>
      <p:sp>
        <p:nvSpPr>
          <p:cNvPr id="42" name="Rounded Rectangle 41"/>
          <p:cNvSpPr/>
          <p:nvPr/>
        </p:nvSpPr>
        <p:spPr>
          <a:xfrm>
            <a:off x="628651" y="2712535"/>
            <a:ext cx="7265048" cy="1002572"/>
          </a:xfrm>
          <a:prstGeom prst="round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800" dirty="0">
              <a:solidFill>
                <a:schemeClr val="tx1"/>
              </a:solidFill>
              <a:latin typeface="Amazon Ember" charset="0"/>
              <a:ea typeface="Amazon Ember" charset="0"/>
              <a:cs typeface="Amazon Ember" charset="0"/>
            </a:endParaRPr>
          </a:p>
        </p:txBody>
      </p:sp>
      <p:sp>
        <p:nvSpPr>
          <p:cNvPr id="44" name="Rounded Rectangle 43"/>
          <p:cNvSpPr/>
          <p:nvPr/>
        </p:nvSpPr>
        <p:spPr>
          <a:xfrm>
            <a:off x="1784039" y="2933879"/>
            <a:ext cx="1030820" cy="539016"/>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Secondary Backups</a:t>
            </a:r>
          </a:p>
        </p:txBody>
      </p:sp>
      <p:pic>
        <p:nvPicPr>
          <p:cNvPr id="49" name="Picture 48" descr="S3.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9897" y="2886907"/>
            <a:ext cx="540919" cy="469670"/>
          </a:xfrm>
          <a:prstGeom prst="rect">
            <a:avLst/>
          </a:prstGeom>
          <a:noFill/>
          <a:ln>
            <a:noFill/>
          </a:ln>
        </p:spPr>
      </p:pic>
      <p:sp>
        <p:nvSpPr>
          <p:cNvPr id="45" name="Rounded Rectangle 44"/>
          <p:cNvSpPr/>
          <p:nvPr/>
        </p:nvSpPr>
        <p:spPr>
          <a:xfrm>
            <a:off x="2878342" y="2933879"/>
            <a:ext cx="1551605" cy="539016"/>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Easily Re-Creatable Data</a:t>
            </a:r>
          </a:p>
        </p:txBody>
      </p:sp>
      <p:sp>
        <p:nvSpPr>
          <p:cNvPr id="46" name="Rounded Rectangle 45"/>
          <p:cNvSpPr/>
          <p:nvPr/>
        </p:nvSpPr>
        <p:spPr>
          <a:xfrm>
            <a:off x="4488056" y="2957463"/>
            <a:ext cx="1319450" cy="524134"/>
          </a:xfrm>
          <a:prstGeom prst="roundRect">
            <a:avLst/>
          </a:prstGeom>
          <a:solidFill>
            <a:schemeClr val="bg1"/>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S3 Cross-Region Replication Target </a:t>
            </a:r>
          </a:p>
        </p:txBody>
      </p:sp>
      <p:pic>
        <p:nvPicPr>
          <p:cNvPr id="39" name="Graphic 38">
            <a:extLst>
              <a:ext uri="{FF2B5EF4-FFF2-40B4-BE49-F238E27FC236}">
                <a16:creationId xmlns:a16="http://schemas.microsoft.com/office/drawing/2014/main" id="{5FC9AD5B-CC20-A849-B39E-AA5909D62C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2092" y="633319"/>
            <a:ext cx="736528" cy="920660"/>
          </a:xfrm>
          <a:prstGeom prst="rect">
            <a:avLst/>
          </a:prstGeom>
        </p:spPr>
      </p:pic>
      <p:sp>
        <p:nvSpPr>
          <p:cNvPr id="47" name="TextBox 46">
            <a:extLst>
              <a:ext uri="{FF2B5EF4-FFF2-40B4-BE49-F238E27FC236}">
                <a16:creationId xmlns:a16="http://schemas.microsoft.com/office/drawing/2014/main" id="{68F458B0-D311-7443-9C61-1BFA5C8FDF90}"/>
              </a:ext>
            </a:extLst>
          </p:cNvPr>
          <p:cNvSpPr txBox="1"/>
          <p:nvPr/>
        </p:nvSpPr>
        <p:spPr>
          <a:xfrm>
            <a:off x="705124" y="1281973"/>
            <a:ext cx="930465" cy="300082"/>
          </a:xfrm>
          <a:prstGeom prst="rect">
            <a:avLst/>
          </a:prstGeom>
          <a:solidFill>
            <a:schemeClr val="bg1"/>
          </a:solidFill>
          <a:ln>
            <a:noFill/>
          </a:ln>
        </p:spPr>
        <p:txBody>
          <a:bodyPr wrap="square" rtlCol="0">
            <a:spAutoFit/>
          </a:bodyPr>
          <a:lstStyle/>
          <a:p>
            <a:r>
              <a:rPr lang="en-US" sz="1350" b="1" dirty="0">
                <a:latin typeface="Amazon Ember" charset="0"/>
                <a:ea typeface="Amazon Ember" charset="0"/>
                <a:cs typeface="Amazon Ember" charset="0"/>
              </a:rPr>
              <a:t>Standard</a:t>
            </a:r>
          </a:p>
        </p:txBody>
      </p:sp>
      <p:pic>
        <p:nvPicPr>
          <p:cNvPr id="40" name="Graphic 39">
            <a:extLst>
              <a:ext uri="{FF2B5EF4-FFF2-40B4-BE49-F238E27FC236}">
                <a16:creationId xmlns:a16="http://schemas.microsoft.com/office/drawing/2014/main" id="{2A4DC7BF-FDCF-294A-8F76-703C6F0D89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2092" y="1716557"/>
            <a:ext cx="736528" cy="920660"/>
          </a:xfrm>
          <a:prstGeom prst="rect">
            <a:avLst/>
          </a:prstGeom>
        </p:spPr>
      </p:pic>
      <p:pic>
        <p:nvPicPr>
          <p:cNvPr id="41" name="Graphic 40">
            <a:extLst>
              <a:ext uri="{FF2B5EF4-FFF2-40B4-BE49-F238E27FC236}">
                <a16:creationId xmlns:a16="http://schemas.microsoft.com/office/drawing/2014/main" id="{2E1DD071-43BB-6143-9260-36C1DCF929B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2092" y="2759200"/>
            <a:ext cx="736528" cy="920660"/>
          </a:xfrm>
          <a:prstGeom prst="rect">
            <a:avLst/>
          </a:prstGeom>
        </p:spPr>
      </p:pic>
      <p:pic>
        <p:nvPicPr>
          <p:cNvPr id="43" name="Graphic 42">
            <a:extLst>
              <a:ext uri="{FF2B5EF4-FFF2-40B4-BE49-F238E27FC236}">
                <a16:creationId xmlns:a16="http://schemas.microsoft.com/office/drawing/2014/main" id="{146E4BD3-EE04-4642-ACDD-3054465477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2092" y="3801884"/>
            <a:ext cx="736528" cy="920660"/>
          </a:xfrm>
          <a:prstGeom prst="rect">
            <a:avLst/>
          </a:prstGeom>
        </p:spPr>
      </p:pic>
      <p:sp>
        <p:nvSpPr>
          <p:cNvPr id="48" name="TextBox 47">
            <a:extLst>
              <a:ext uri="{FF2B5EF4-FFF2-40B4-BE49-F238E27FC236}">
                <a16:creationId xmlns:a16="http://schemas.microsoft.com/office/drawing/2014/main" id="{23B034E8-D0B3-8E40-9DC7-995C6599301B}"/>
              </a:ext>
            </a:extLst>
          </p:cNvPr>
          <p:cNvSpPr txBox="1"/>
          <p:nvPr/>
        </p:nvSpPr>
        <p:spPr>
          <a:xfrm>
            <a:off x="705124" y="2347233"/>
            <a:ext cx="930465" cy="300082"/>
          </a:xfrm>
          <a:prstGeom prst="rect">
            <a:avLst/>
          </a:prstGeom>
          <a:solidFill>
            <a:schemeClr val="bg1"/>
          </a:solidFill>
          <a:ln>
            <a:noFill/>
          </a:ln>
        </p:spPr>
        <p:txBody>
          <a:bodyPr wrap="square" rtlCol="0">
            <a:spAutoFit/>
          </a:bodyPr>
          <a:lstStyle/>
          <a:p>
            <a:r>
              <a:rPr lang="en-US" sz="1350" b="1" dirty="0">
                <a:latin typeface="Amazon Ember" charset="0"/>
                <a:ea typeface="Amazon Ember" charset="0"/>
                <a:cs typeface="Amazon Ember" charset="0"/>
              </a:rPr>
              <a:t>IA</a:t>
            </a:r>
          </a:p>
        </p:txBody>
      </p:sp>
      <p:sp>
        <p:nvSpPr>
          <p:cNvPr id="51" name="TextBox 50">
            <a:extLst>
              <a:ext uri="{FF2B5EF4-FFF2-40B4-BE49-F238E27FC236}">
                <a16:creationId xmlns:a16="http://schemas.microsoft.com/office/drawing/2014/main" id="{4ACBB034-EF34-5143-8B14-A148CBD6734E}"/>
              </a:ext>
            </a:extLst>
          </p:cNvPr>
          <p:cNvSpPr txBox="1"/>
          <p:nvPr/>
        </p:nvSpPr>
        <p:spPr>
          <a:xfrm>
            <a:off x="705124" y="3377976"/>
            <a:ext cx="930465" cy="300082"/>
          </a:xfrm>
          <a:prstGeom prst="rect">
            <a:avLst/>
          </a:prstGeom>
          <a:solidFill>
            <a:schemeClr val="bg1"/>
          </a:solidFill>
          <a:ln>
            <a:noFill/>
          </a:ln>
        </p:spPr>
        <p:txBody>
          <a:bodyPr wrap="square" rtlCol="0">
            <a:spAutoFit/>
          </a:bodyPr>
          <a:lstStyle/>
          <a:p>
            <a:r>
              <a:rPr lang="en-US" sz="1350" b="1" dirty="0">
                <a:latin typeface="Amazon Ember" charset="0"/>
                <a:ea typeface="Amazon Ember" charset="0"/>
                <a:cs typeface="Amazon Ember" charset="0"/>
              </a:rPr>
              <a:t>1Zone-IA</a:t>
            </a:r>
          </a:p>
        </p:txBody>
      </p:sp>
      <p:sp>
        <p:nvSpPr>
          <p:cNvPr id="52" name="TextBox 51">
            <a:extLst>
              <a:ext uri="{FF2B5EF4-FFF2-40B4-BE49-F238E27FC236}">
                <a16:creationId xmlns:a16="http://schemas.microsoft.com/office/drawing/2014/main" id="{AA44F098-D985-754F-817F-9A8CE7656F67}"/>
              </a:ext>
            </a:extLst>
          </p:cNvPr>
          <p:cNvSpPr txBox="1"/>
          <p:nvPr/>
        </p:nvSpPr>
        <p:spPr>
          <a:xfrm>
            <a:off x="705124" y="4450359"/>
            <a:ext cx="930465" cy="300082"/>
          </a:xfrm>
          <a:prstGeom prst="rect">
            <a:avLst/>
          </a:prstGeom>
          <a:solidFill>
            <a:schemeClr val="bg1"/>
          </a:solidFill>
          <a:ln>
            <a:noFill/>
          </a:ln>
        </p:spPr>
        <p:txBody>
          <a:bodyPr wrap="square" rtlCol="0">
            <a:spAutoFit/>
          </a:bodyPr>
          <a:lstStyle/>
          <a:p>
            <a:r>
              <a:rPr lang="en-US" sz="1350" b="1" dirty="0">
                <a:latin typeface="Amazon Ember" charset="0"/>
                <a:ea typeface="Amazon Ember" charset="0"/>
                <a:cs typeface="Amazon Ember" charset="0"/>
              </a:rPr>
              <a:t>Glacier</a:t>
            </a:r>
          </a:p>
        </p:txBody>
      </p:sp>
    </p:spTree>
    <p:extLst>
      <p:ext uri="{BB962C8B-B14F-4D97-AF65-F5344CB8AC3E}">
        <p14:creationId xmlns:p14="http://schemas.microsoft.com/office/powerpoint/2010/main" val="2097840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1718" y="897266"/>
            <a:ext cx="8470376" cy="2558642"/>
          </a:xfrm>
          <a:prstGeom prst="rect">
            <a:avLst/>
          </a:prstGeom>
          <a:ln w="28575">
            <a:prstDash val="lg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latin typeface="Amazon Ember" charset="0"/>
              <a:ea typeface="Amazon Ember" charset="0"/>
              <a:cs typeface="Amazon Ember" charset="0"/>
            </a:endParaRPr>
          </a:p>
        </p:txBody>
      </p:sp>
      <p:sp>
        <p:nvSpPr>
          <p:cNvPr id="19" name="Rounded Rectangle 18"/>
          <p:cNvSpPr/>
          <p:nvPr/>
        </p:nvSpPr>
        <p:spPr>
          <a:xfrm>
            <a:off x="143435" y="3539902"/>
            <a:ext cx="7750264" cy="137270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800" dirty="0">
              <a:solidFill>
                <a:schemeClr val="tx1"/>
              </a:solidFill>
              <a:latin typeface="Amazon Ember" charset="0"/>
              <a:ea typeface="Amazon Ember" charset="0"/>
              <a:cs typeface="Amazon Ember" charset="0"/>
            </a:endParaRPr>
          </a:p>
        </p:txBody>
      </p:sp>
      <p:sp>
        <p:nvSpPr>
          <p:cNvPr id="18" name="Rounded Rectangle 17"/>
          <p:cNvSpPr/>
          <p:nvPr/>
        </p:nvSpPr>
        <p:spPr>
          <a:xfrm>
            <a:off x="143435" y="2230877"/>
            <a:ext cx="7750264" cy="1154663"/>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800" dirty="0">
              <a:solidFill>
                <a:schemeClr val="tx1"/>
              </a:solidFill>
              <a:latin typeface="Amazon Ember" charset="0"/>
              <a:ea typeface="Amazon Ember" charset="0"/>
              <a:cs typeface="Amazon Ember" charset="0"/>
            </a:endParaRPr>
          </a:p>
        </p:txBody>
      </p:sp>
      <p:sp>
        <p:nvSpPr>
          <p:cNvPr id="17" name="Rounded Rectangle 16"/>
          <p:cNvSpPr/>
          <p:nvPr/>
        </p:nvSpPr>
        <p:spPr>
          <a:xfrm>
            <a:off x="143435" y="972186"/>
            <a:ext cx="7750264" cy="1154663"/>
          </a:xfrm>
          <a:prstGeom prst="roundRect">
            <a:avLst/>
          </a:prstGeom>
          <a:solidFill>
            <a:srgbClr val="EE9E9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4800" dirty="0">
              <a:solidFill>
                <a:schemeClr val="tx1"/>
              </a:solidFill>
              <a:latin typeface="Amazon Ember" charset="0"/>
              <a:ea typeface="Amazon Ember" charset="0"/>
              <a:cs typeface="Amazon Ember" charset="0"/>
            </a:endParaRPr>
          </a:p>
        </p:txBody>
      </p:sp>
      <p:sp>
        <p:nvSpPr>
          <p:cNvPr id="20" name="Down Arrow 19"/>
          <p:cNvSpPr/>
          <p:nvPr/>
        </p:nvSpPr>
        <p:spPr>
          <a:xfrm>
            <a:off x="7160797" y="1590906"/>
            <a:ext cx="512018" cy="2702978"/>
          </a:xfrm>
          <a:prstGeom prst="down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1600" b="1" dirty="0">
                <a:solidFill>
                  <a:schemeClr val="tx1"/>
                </a:solidFill>
                <a:latin typeface="Amazon Ember" charset="0"/>
                <a:ea typeface="Amazon Ember" charset="0"/>
                <a:cs typeface="Amazon Ember" charset="0"/>
              </a:rPr>
              <a:t>Lifecycle</a:t>
            </a:r>
          </a:p>
        </p:txBody>
      </p:sp>
      <p:sp>
        <p:nvSpPr>
          <p:cNvPr id="3" name="Rounded Rectangle 2"/>
          <p:cNvSpPr/>
          <p:nvPr/>
        </p:nvSpPr>
        <p:spPr>
          <a:xfrm>
            <a:off x="7673374" y="1494661"/>
            <a:ext cx="1071508" cy="6207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Available</a:t>
            </a:r>
          </a:p>
          <a:p>
            <a:pPr algn="ctr"/>
            <a:r>
              <a:rPr lang="en-US" sz="800" dirty="0">
                <a:solidFill>
                  <a:schemeClr val="tx2"/>
                </a:solidFill>
                <a:latin typeface="Amazon Ember" charset="0"/>
                <a:ea typeface="Amazon Ember" charset="0"/>
                <a:cs typeface="Amazon Ember" charset="0"/>
              </a:rPr>
              <a:t>S3: 99.99%</a:t>
            </a:r>
          </a:p>
          <a:p>
            <a:pPr algn="ctr"/>
            <a:r>
              <a:rPr lang="en-US" sz="800" dirty="0">
                <a:solidFill>
                  <a:schemeClr val="tx2"/>
                </a:solidFill>
                <a:latin typeface="Amazon Ember" charset="0"/>
                <a:ea typeface="Amazon Ember" charset="0"/>
                <a:cs typeface="Amazon Ember" charset="0"/>
              </a:rPr>
              <a:t>S3-IA: 99.9%</a:t>
            </a:r>
          </a:p>
        </p:txBody>
      </p:sp>
      <p:sp>
        <p:nvSpPr>
          <p:cNvPr id="22" name="Rounded Rectangle 21"/>
          <p:cNvSpPr/>
          <p:nvPr/>
        </p:nvSpPr>
        <p:spPr>
          <a:xfrm>
            <a:off x="7693139" y="2206889"/>
            <a:ext cx="1073149" cy="6207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Performant</a:t>
            </a:r>
          </a:p>
          <a:p>
            <a:pPr algn="ctr"/>
            <a:r>
              <a:rPr lang="en-US" sz="800" dirty="0">
                <a:solidFill>
                  <a:schemeClr val="tx2"/>
                </a:solidFill>
                <a:latin typeface="Amazon Ember" charset="0"/>
                <a:ea typeface="Amazon Ember" charset="0"/>
                <a:cs typeface="Amazon Ember" charset="0"/>
              </a:rPr>
              <a:t>Low Latency</a:t>
            </a:r>
          </a:p>
          <a:p>
            <a:pPr algn="ctr"/>
            <a:r>
              <a:rPr lang="en-US" sz="800" dirty="0">
                <a:solidFill>
                  <a:schemeClr val="tx2"/>
                </a:solidFill>
                <a:latin typeface="Amazon Ember" charset="0"/>
                <a:ea typeface="Amazon Ember" charset="0"/>
                <a:cs typeface="Amazon Ember" charset="0"/>
              </a:rPr>
              <a:t>High Throughput</a:t>
            </a:r>
          </a:p>
        </p:txBody>
      </p:sp>
      <p:sp>
        <p:nvSpPr>
          <p:cNvPr id="25" name="Rounded Rectangle 24"/>
          <p:cNvSpPr/>
          <p:nvPr/>
        </p:nvSpPr>
        <p:spPr>
          <a:xfrm>
            <a:off x="6126551" y="2592759"/>
            <a:ext cx="814634" cy="26884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 </a:t>
            </a:r>
            <a:r>
              <a:rPr lang="en-US" sz="1000" b="1" dirty="0">
                <a:solidFill>
                  <a:schemeClr val="tx2"/>
                </a:solidFill>
                <a:latin typeface="Amazon Ember" charset="0"/>
                <a:ea typeface="Amazon Ember" charset="0"/>
                <a:cs typeface="Amazon Ember" charset="0"/>
              </a:rPr>
              <a:t>30 Days</a:t>
            </a:r>
          </a:p>
        </p:txBody>
      </p:sp>
      <p:sp>
        <p:nvSpPr>
          <p:cNvPr id="26" name="Rounded Rectangle 25"/>
          <p:cNvSpPr/>
          <p:nvPr/>
        </p:nvSpPr>
        <p:spPr>
          <a:xfrm>
            <a:off x="5241672" y="2597293"/>
            <a:ext cx="814630" cy="264308"/>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a:t>
            </a:r>
            <a:r>
              <a:rPr lang="en-US" sz="1000" b="1" dirty="0">
                <a:solidFill>
                  <a:schemeClr val="tx2"/>
                </a:solidFill>
                <a:latin typeface="Amazon Ember" charset="0"/>
                <a:ea typeface="Amazon Ember" charset="0"/>
                <a:cs typeface="Amazon Ember" charset="0"/>
              </a:rPr>
              <a:t> 128K</a:t>
            </a:r>
          </a:p>
        </p:txBody>
      </p:sp>
      <p:sp>
        <p:nvSpPr>
          <p:cNvPr id="27" name="Rounded Rectangle 26"/>
          <p:cNvSpPr/>
          <p:nvPr/>
        </p:nvSpPr>
        <p:spPr>
          <a:xfrm>
            <a:off x="6121969" y="3901174"/>
            <a:ext cx="814634" cy="2588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a:t>
            </a:r>
            <a:r>
              <a:rPr lang="en-US" sz="1000" b="1" dirty="0">
                <a:solidFill>
                  <a:schemeClr val="tx2"/>
                </a:solidFill>
                <a:latin typeface="Amazon Ember" charset="0"/>
                <a:ea typeface="Amazon Ember" charset="0"/>
                <a:cs typeface="Amazon Ember" charset="0"/>
              </a:rPr>
              <a:t> 90 Days</a:t>
            </a:r>
          </a:p>
        </p:txBody>
      </p:sp>
      <p:sp>
        <p:nvSpPr>
          <p:cNvPr id="44" name="Rounded Rectangle 43"/>
          <p:cNvSpPr/>
          <p:nvPr/>
        </p:nvSpPr>
        <p:spPr>
          <a:xfrm>
            <a:off x="7670138" y="782433"/>
            <a:ext cx="1071508" cy="6207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Durable</a:t>
            </a:r>
          </a:p>
          <a:p>
            <a:pPr algn="ctr"/>
            <a:r>
              <a:rPr lang="en-US" sz="800" dirty="0">
                <a:solidFill>
                  <a:schemeClr val="tx2"/>
                </a:solidFill>
                <a:latin typeface="Amazon Ember" charset="0"/>
                <a:ea typeface="Amazon Ember" charset="0"/>
                <a:cs typeface="Amazon Ember" charset="0"/>
              </a:rPr>
              <a:t>99.999999999%</a:t>
            </a:r>
          </a:p>
        </p:txBody>
      </p:sp>
      <p:sp>
        <p:nvSpPr>
          <p:cNvPr id="47" name="Rounded Rectangle 46"/>
          <p:cNvSpPr/>
          <p:nvPr/>
        </p:nvSpPr>
        <p:spPr>
          <a:xfrm>
            <a:off x="7704890" y="2919117"/>
            <a:ext cx="1073149" cy="620785"/>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2"/>
                </a:solidFill>
                <a:latin typeface="Amazon Ember" charset="0"/>
                <a:ea typeface="Amazon Ember" charset="0"/>
                <a:cs typeface="Amazon Ember" charset="0"/>
              </a:rPr>
              <a:t>Scalable</a:t>
            </a:r>
          </a:p>
          <a:p>
            <a:pPr algn="ctr"/>
            <a:r>
              <a:rPr lang="en-US" sz="800" dirty="0">
                <a:solidFill>
                  <a:schemeClr val="tx2"/>
                </a:solidFill>
                <a:latin typeface="Amazon Ember" charset="0"/>
                <a:ea typeface="Amazon Ember" charset="0"/>
                <a:cs typeface="Amazon Ember" charset="0"/>
              </a:rPr>
              <a:t>Elastic capacity </a:t>
            </a:r>
          </a:p>
          <a:p>
            <a:pPr algn="ctr"/>
            <a:r>
              <a:rPr lang="en-US" sz="800" dirty="0">
                <a:solidFill>
                  <a:schemeClr val="tx2"/>
                </a:solidFill>
                <a:latin typeface="Amazon Ember" charset="0"/>
                <a:ea typeface="Amazon Ember" charset="0"/>
                <a:cs typeface="Amazon Ember" charset="0"/>
              </a:rPr>
              <a:t>No preset limits</a:t>
            </a:r>
          </a:p>
        </p:txBody>
      </p:sp>
      <p:sp>
        <p:nvSpPr>
          <p:cNvPr id="48" name="Rounded Rectangle 47"/>
          <p:cNvSpPr/>
          <p:nvPr/>
        </p:nvSpPr>
        <p:spPr>
          <a:xfrm>
            <a:off x="5237090" y="3901174"/>
            <a:ext cx="814630" cy="2588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&gt; 0K</a:t>
            </a:r>
            <a:endParaRPr lang="en-US" sz="1000" b="1" dirty="0">
              <a:solidFill>
                <a:schemeClr val="tx2"/>
              </a:solidFill>
              <a:latin typeface="Amazon Ember" charset="0"/>
              <a:ea typeface="Amazon Ember" charset="0"/>
              <a:cs typeface="Amazon Ember" charset="0"/>
            </a:endParaRPr>
          </a:p>
        </p:txBody>
      </p:sp>
      <p:sp>
        <p:nvSpPr>
          <p:cNvPr id="49" name="Rounded Rectangle 48"/>
          <p:cNvSpPr/>
          <p:nvPr/>
        </p:nvSpPr>
        <p:spPr>
          <a:xfrm>
            <a:off x="3180170" y="3895961"/>
            <a:ext cx="1986672" cy="45534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latin typeface="Amazon Ember" charset="0"/>
                <a:ea typeface="Amazon Ember" charset="0"/>
                <a:cs typeface="Amazon Ember" charset="0"/>
              </a:rPr>
              <a:t>$0.001 / GB per month</a:t>
            </a:r>
          </a:p>
          <a:p>
            <a:pPr algn="ctr"/>
            <a:r>
              <a:rPr lang="en-US" sz="900" b="1" dirty="0">
                <a:solidFill>
                  <a:schemeClr val="tx1"/>
                </a:solidFill>
                <a:latin typeface="Amazon Ember" charset="0"/>
                <a:ea typeface="Amazon Ember" charset="0"/>
                <a:cs typeface="Amazon Ember" charset="0"/>
              </a:rPr>
              <a:t>$0.004 / GB per month</a:t>
            </a:r>
            <a:endParaRPr lang="en-US" sz="900" b="1" dirty="0">
              <a:solidFill>
                <a:schemeClr val="tx2"/>
              </a:solidFill>
              <a:latin typeface="Amazon Ember" charset="0"/>
              <a:ea typeface="Amazon Ember" charset="0"/>
              <a:cs typeface="Amazon Ember" charset="0"/>
            </a:endParaRPr>
          </a:p>
        </p:txBody>
      </p:sp>
      <p:sp>
        <p:nvSpPr>
          <p:cNvPr id="50" name="Rounded Rectangle 49"/>
          <p:cNvSpPr/>
          <p:nvPr/>
        </p:nvSpPr>
        <p:spPr>
          <a:xfrm>
            <a:off x="3180170" y="2602741"/>
            <a:ext cx="1991253" cy="2588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latin typeface="Amazon Ember" charset="0"/>
                <a:ea typeface="Amazon Ember" charset="0"/>
                <a:cs typeface="Amazon Ember" charset="0"/>
              </a:rPr>
              <a:t>$0.0125 / GB per month</a:t>
            </a:r>
            <a:endParaRPr lang="en-US" sz="900" b="1" dirty="0">
              <a:solidFill>
                <a:schemeClr val="tx2"/>
              </a:solidFill>
              <a:latin typeface="Amazon Ember" charset="0"/>
              <a:ea typeface="Amazon Ember" charset="0"/>
              <a:cs typeface="Amazon Ember" charset="0"/>
            </a:endParaRPr>
          </a:p>
        </p:txBody>
      </p:sp>
      <p:sp>
        <p:nvSpPr>
          <p:cNvPr id="51" name="Rounded Rectangle 50"/>
          <p:cNvSpPr/>
          <p:nvPr/>
        </p:nvSpPr>
        <p:spPr>
          <a:xfrm>
            <a:off x="1532188" y="1336521"/>
            <a:ext cx="1071136" cy="425991"/>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“Hot” Data</a:t>
            </a:r>
          </a:p>
          <a:p>
            <a:pPr algn="ctr"/>
            <a:r>
              <a:rPr lang="en-US" sz="800" dirty="0">
                <a:solidFill>
                  <a:schemeClr val="tx1"/>
                </a:solidFill>
                <a:latin typeface="Amazon Ember" charset="0"/>
                <a:ea typeface="Amazon Ember" charset="0"/>
                <a:cs typeface="Amazon Ember" charset="0"/>
              </a:rPr>
              <a:t>Active and/or Temporary Data</a:t>
            </a:r>
          </a:p>
        </p:txBody>
      </p:sp>
      <p:sp>
        <p:nvSpPr>
          <p:cNvPr id="52" name="Rounded Rectangle 51"/>
          <p:cNvSpPr/>
          <p:nvPr/>
        </p:nvSpPr>
        <p:spPr>
          <a:xfrm>
            <a:off x="1529313" y="2589661"/>
            <a:ext cx="1076887" cy="43097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“Warm” Data</a:t>
            </a:r>
          </a:p>
          <a:p>
            <a:pPr algn="ctr"/>
            <a:r>
              <a:rPr lang="en-US" sz="800" dirty="0">
                <a:solidFill>
                  <a:schemeClr val="tx1"/>
                </a:solidFill>
                <a:latin typeface="Amazon Ember" charset="0"/>
                <a:ea typeface="Amazon Ember" charset="0"/>
                <a:cs typeface="Amazon Ember" charset="0"/>
              </a:rPr>
              <a:t>Infrequently Accessed Data</a:t>
            </a:r>
          </a:p>
        </p:txBody>
      </p:sp>
      <p:sp>
        <p:nvSpPr>
          <p:cNvPr id="53" name="Rounded Rectangle 52"/>
          <p:cNvSpPr/>
          <p:nvPr/>
        </p:nvSpPr>
        <p:spPr>
          <a:xfrm>
            <a:off x="1523829" y="3901746"/>
            <a:ext cx="1076887" cy="430973"/>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“Cold” Data</a:t>
            </a:r>
          </a:p>
          <a:p>
            <a:pPr algn="ctr"/>
            <a:r>
              <a:rPr lang="en-US" sz="800" dirty="0">
                <a:solidFill>
                  <a:schemeClr val="tx1"/>
                </a:solidFill>
                <a:latin typeface="Amazon Ember" charset="0"/>
                <a:ea typeface="Amazon Ember" charset="0"/>
                <a:cs typeface="Amazon Ember" charset="0"/>
              </a:rPr>
              <a:t>Archive and Compliance Data</a:t>
            </a:r>
          </a:p>
        </p:txBody>
      </p:sp>
      <p:sp>
        <p:nvSpPr>
          <p:cNvPr id="57" name="Rounded Rectangle 56"/>
          <p:cNvSpPr/>
          <p:nvPr/>
        </p:nvSpPr>
        <p:spPr>
          <a:xfrm>
            <a:off x="6121969" y="1336521"/>
            <a:ext cx="814634" cy="268842"/>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 </a:t>
            </a:r>
            <a:r>
              <a:rPr lang="en-US" sz="1000" b="1" dirty="0">
                <a:solidFill>
                  <a:schemeClr val="tx2"/>
                </a:solidFill>
                <a:latin typeface="Amazon Ember" charset="0"/>
                <a:ea typeface="Amazon Ember" charset="0"/>
                <a:cs typeface="Amazon Ember" charset="0"/>
              </a:rPr>
              <a:t>0 Days</a:t>
            </a:r>
          </a:p>
        </p:txBody>
      </p:sp>
      <p:sp>
        <p:nvSpPr>
          <p:cNvPr id="58" name="Rounded Rectangle 57"/>
          <p:cNvSpPr/>
          <p:nvPr/>
        </p:nvSpPr>
        <p:spPr>
          <a:xfrm>
            <a:off x="5237090" y="1341055"/>
            <a:ext cx="814630" cy="264308"/>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&gt;</a:t>
            </a:r>
            <a:r>
              <a:rPr lang="en-US" sz="1000" b="1" dirty="0">
                <a:solidFill>
                  <a:schemeClr val="tx2"/>
                </a:solidFill>
                <a:latin typeface="Amazon Ember" charset="0"/>
                <a:ea typeface="Amazon Ember" charset="0"/>
                <a:cs typeface="Amazon Ember" charset="0"/>
              </a:rPr>
              <a:t> 0K</a:t>
            </a:r>
          </a:p>
        </p:txBody>
      </p:sp>
      <p:sp>
        <p:nvSpPr>
          <p:cNvPr id="59" name="Rounded Rectangle 58"/>
          <p:cNvSpPr/>
          <p:nvPr/>
        </p:nvSpPr>
        <p:spPr>
          <a:xfrm>
            <a:off x="3180170" y="1346503"/>
            <a:ext cx="1986671" cy="2588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900" b="1" dirty="0">
                <a:solidFill>
                  <a:schemeClr val="tx1"/>
                </a:solidFill>
                <a:latin typeface="Amazon Ember" charset="0"/>
                <a:ea typeface="Amazon Ember" charset="0"/>
                <a:cs typeface="Amazon Ember" charset="0"/>
              </a:rPr>
              <a:t>Starts at $0.023 / GB per month</a:t>
            </a:r>
            <a:endParaRPr lang="en-US" sz="900" b="1" dirty="0">
              <a:solidFill>
                <a:schemeClr val="tx2"/>
              </a:solidFill>
              <a:latin typeface="Amazon Ember" charset="0"/>
              <a:ea typeface="Amazon Ember" charset="0"/>
              <a:cs typeface="Amazon Ember" charset="0"/>
            </a:endParaRPr>
          </a:p>
        </p:txBody>
      </p:sp>
      <p:sp>
        <p:nvSpPr>
          <p:cNvPr id="60" name="Rounded Rectangle 59"/>
          <p:cNvSpPr/>
          <p:nvPr/>
        </p:nvSpPr>
        <p:spPr>
          <a:xfrm>
            <a:off x="5236132" y="4237666"/>
            <a:ext cx="542573" cy="2588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latin typeface="Amazon Ember" charset="0"/>
                <a:ea typeface="Amazon Ember" charset="0"/>
                <a:cs typeface="Amazon Ember" charset="0"/>
              </a:rPr>
              <a:t>1-5 mins</a:t>
            </a:r>
            <a:endParaRPr lang="en-US" sz="800" b="1" dirty="0">
              <a:solidFill>
                <a:schemeClr val="tx2"/>
              </a:solidFill>
              <a:latin typeface="Amazon Ember" charset="0"/>
              <a:ea typeface="Amazon Ember" charset="0"/>
              <a:cs typeface="Amazon Ember" charset="0"/>
            </a:endParaRPr>
          </a:p>
        </p:txBody>
      </p:sp>
      <p:sp>
        <p:nvSpPr>
          <p:cNvPr id="61" name="Rounded Rectangle 60"/>
          <p:cNvSpPr/>
          <p:nvPr/>
        </p:nvSpPr>
        <p:spPr>
          <a:xfrm>
            <a:off x="3180170" y="2914624"/>
            <a:ext cx="1991253" cy="2588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b="1" dirty="0">
                <a:solidFill>
                  <a:schemeClr val="tx1"/>
                </a:solidFill>
                <a:latin typeface="Amazon Ember" charset="0"/>
                <a:ea typeface="Amazon Ember" charset="0"/>
                <a:cs typeface="Amazon Ember" charset="0"/>
              </a:rPr>
              <a:t>$0.01/GB retrieval</a:t>
            </a:r>
            <a:endParaRPr lang="en-US" sz="1000" b="1" dirty="0">
              <a:solidFill>
                <a:schemeClr val="tx2"/>
              </a:solidFill>
              <a:latin typeface="Amazon Ember" charset="0"/>
              <a:ea typeface="Amazon Ember" charset="0"/>
              <a:cs typeface="Amazon Ember" charset="0"/>
            </a:endParaRPr>
          </a:p>
        </p:txBody>
      </p:sp>
      <p:sp>
        <p:nvSpPr>
          <p:cNvPr id="37" name="Title 1"/>
          <p:cNvSpPr>
            <a:spLocks noGrp="1"/>
          </p:cNvSpPr>
          <p:nvPr>
            <p:ph type="title"/>
          </p:nvPr>
        </p:nvSpPr>
        <p:spPr>
          <a:xfrm>
            <a:off x="336789" y="114936"/>
            <a:ext cx="8205304" cy="857250"/>
          </a:xfrm>
        </p:spPr>
        <p:txBody>
          <a:bodyPr>
            <a:normAutofit/>
          </a:bodyPr>
          <a:lstStyle/>
          <a:p>
            <a:r>
              <a:rPr lang="en-US" b="1" dirty="0">
                <a:latin typeface="Amazon Ember" charset="0"/>
                <a:ea typeface="Amazon Ember" charset="0"/>
                <a:cs typeface="Amazon Ember" charset="0"/>
              </a:rPr>
              <a:t>Storage Tiered To Your Requirements</a:t>
            </a:r>
          </a:p>
        </p:txBody>
      </p:sp>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3867" y="822535"/>
            <a:ext cx="1195911" cy="1089132"/>
          </a:xfrm>
          <a:prstGeom prst="rect">
            <a:avLst/>
          </a:prstGeom>
        </p:spPr>
      </p:pic>
      <p:grpSp>
        <p:nvGrpSpPr>
          <p:cNvPr id="38" name="Group 37"/>
          <p:cNvGrpSpPr/>
          <p:nvPr/>
        </p:nvGrpSpPr>
        <p:grpSpPr>
          <a:xfrm>
            <a:off x="365046" y="2193449"/>
            <a:ext cx="925026" cy="1020218"/>
            <a:chOff x="3886169" y="1207193"/>
            <a:chExt cx="1802265" cy="1807242"/>
          </a:xfrm>
        </p:grpSpPr>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169" y="1207193"/>
              <a:ext cx="1802265" cy="1432326"/>
            </a:xfrm>
            <a:prstGeom prst="rect">
              <a:avLst/>
            </a:prstGeom>
          </p:spPr>
        </p:pic>
        <p:pic>
          <p:nvPicPr>
            <p:cNvPr id="40" name="Picture 2" descr="https://cdn1.iconfinder.com/data/icons/healthcare-research/512/temperature_low-5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7617" y="1916811"/>
              <a:ext cx="1097624" cy="1097624"/>
            </a:xfrm>
            <a:prstGeom prst="rect">
              <a:avLst/>
            </a:prstGeom>
            <a:noFill/>
            <a:extLst>
              <a:ext uri="{909E8E84-426E-40DD-AFC4-6F175D3DCCD1}">
                <a14:hiddenFill xmlns:a14="http://schemas.microsoft.com/office/drawing/2010/main">
                  <a:solidFill>
                    <a:srgbClr val="FFFFFF"/>
                  </a:solidFill>
                </a14:hiddenFill>
              </a:ext>
            </a:extLst>
          </p:spPr>
        </p:pic>
      </p:grpSp>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079" y="3695117"/>
            <a:ext cx="1340599" cy="656188"/>
          </a:xfrm>
          <a:prstGeom prst="rect">
            <a:avLst/>
          </a:prstGeom>
        </p:spPr>
      </p:pic>
      <p:sp>
        <p:nvSpPr>
          <p:cNvPr id="42" name="Rectangle 41"/>
          <p:cNvSpPr/>
          <p:nvPr/>
        </p:nvSpPr>
        <p:spPr>
          <a:xfrm>
            <a:off x="465317" y="3024764"/>
            <a:ext cx="708848" cy="338554"/>
          </a:xfrm>
          <a:prstGeom prst="rect">
            <a:avLst/>
          </a:prstGeom>
        </p:spPr>
        <p:txBody>
          <a:bodyPr wrap="none">
            <a:spAutoFit/>
          </a:bodyPr>
          <a:lstStyle/>
          <a:p>
            <a:r>
              <a:rPr lang="en-US" sz="1600" b="1" dirty="0">
                <a:latin typeface="Amazon Ember" charset="0"/>
                <a:ea typeface="Amazon Ember" charset="0"/>
                <a:cs typeface="Amazon Ember" charset="0"/>
              </a:rPr>
              <a:t>S3-IA</a:t>
            </a:r>
            <a:endParaRPr lang="en-US" sz="1600" dirty="0">
              <a:latin typeface="Amazon Ember" charset="0"/>
              <a:ea typeface="Amazon Ember" charset="0"/>
              <a:cs typeface="Amazon Ember" charset="0"/>
            </a:endParaRPr>
          </a:p>
        </p:txBody>
      </p:sp>
      <p:sp>
        <p:nvSpPr>
          <p:cNvPr id="43" name="Rectangle 42"/>
          <p:cNvSpPr/>
          <p:nvPr/>
        </p:nvSpPr>
        <p:spPr>
          <a:xfrm>
            <a:off x="373849" y="4272936"/>
            <a:ext cx="966931" cy="369332"/>
          </a:xfrm>
          <a:prstGeom prst="rect">
            <a:avLst/>
          </a:prstGeom>
        </p:spPr>
        <p:txBody>
          <a:bodyPr wrap="none">
            <a:spAutoFit/>
          </a:bodyPr>
          <a:lstStyle/>
          <a:p>
            <a:r>
              <a:rPr lang="en-US" b="1" dirty="0">
                <a:latin typeface="Amazon Ember" charset="0"/>
                <a:ea typeface="Amazon Ember" charset="0"/>
                <a:cs typeface="Amazon Ember" charset="0"/>
              </a:rPr>
              <a:t>Glacier</a:t>
            </a:r>
            <a:endParaRPr lang="en-US" dirty="0">
              <a:latin typeface="Amazon Ember" charset="0"/>
              <a:ea typeface="Amazon Ember" charset="0"/>
              <a:cs typeface="Amazon Ember" charset="0"/>
            </a:endParaRPr>
          </a:p>
        </p:txBody>
      </p:sp>
      <p:sp>
        <p:nvSpPr>
          <p:cNvPr id="45" name="Rectangle 44"/>
          <p:cNvSpPr/>
          <p:nvPr/>
        </p:nvSpPr>
        <p:spPr>
          <a:xfrm>
            <a:off x="519154" y="1713965"/>
            <a:ext cx="466794" cy="369332"/>
          </a:xfrm>
          <a:prstGeom prst="rect">
            <a:avLst/>
          </a:prstGeom>
        </p:spPr>
        <p:txBody>
          <a:bodyPr wrap="none">
            <a:spAutoFit/>
          </a:bodyPr>
          <a:lstStyle/>
          <a:p>
            <a:r>
              <a:rPr lang="en-US" b="1" dirty="0">
                <a:latin typeface="Amazon Ember" charset="0"/>
                <a:ea typeface="Amazon Ember" charset="0"/>
                <a:cs typeface="Amazon Ember" charset="0"/>
              </a:rPr>
              <a:t>S3</a:t>
            </a:r>
            <a:endParaRPr lang="en-US" dirty="0">
              <a:latin typeface="Amazon Ember" charset="0"/>
              <a:ea typeface="Amazon Ember" charset="0"/>
              <a:cs typeface="Amazon Ember" charset="0"/>
            </a:endParaRPr>
          </a:p>
        </p:txBody>
      </p:sp>
      <p:sp>
        <p:nvSpPr>
          <p:cNvPr id="46" name="Rounded Rectangle 45"/>
          <p:cNvSpPr/>
          <p:nvPr/>
        </p:nvSpPr>
        <p:spPr>
          <a:xfrm>
            <a:off x="5843406" y="4237666"/>
            <a:ext cx="561463" cy="2588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latin typeface="Amazon Ember" charset="0"/>
                <a:ea typeface="Amazon Ember" charset="0"/>
                <a:cs typeface="Amazon Ember" charset="0"/>
              </a:rPr>
              <a:t>3–5 </a:t>
            </a:r>
            <a:r>
              <a:rPr lang="en-US" sz="800" b="1" dirty="0" err="1">
                <a:solidFill>
                  <a:schemeClr val="tx1"/>
                </a:solidFill>
                <a:latin typeface="Amazon Ember" charset="0"/>
                <a:ea typeface="Amazon Ember" charset="0"/>
                <a:cs typeface="Amazon Ember" charset="0"/>
              </a:rPr>
              <a:t>hrs</a:t>
            </a:r>
            <a:endParaRPr lang="en-US" sz="800" b="1" dirty="0">
              <a:solidFill>
                <a:schemeClr val="tx2"/>
              </a:solidFill>
              <a:latin typeface="Amazon Ember" charset="0"/>
              <a:ea typeface="Amazon Ember" charset="0"/>
              <a:cs typeface="Amazon Ember" charset="0"/>
            </a:endParaRPr>
          </a:p>
        </p:txBody>
      </p:sp>
      <p:sp>
        <p:nvSpPr>
          <p:cNvPr id="54" name="Rounded Rectangle 53"/>
          <p:cNvSpPr/>
          <p:nvPr/>
        </p:nvSpPr>
        <p:spPr>
          <a:xfrm>
            <a:off x="6474520" y="4233020"/>
            <a:ext cx="528536" cy="258860"/>
          </a:xfrm>
          <a:prstGeom prst="roundRect">
            <a:avLst/>
          </a:prstGeom>
          <a:solidFill>
            <a:schemeClr val="bg1"/>
          </a:solidFill>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800" b="1" dirty="0">
                <a:solidFill>
                  <a:schemeClr val="tx1"/>
                </a:solidFill>
                <a:latin typeface="Amazon Ember" charset="0"/>
                <a:ea typeface="Amazon Ember" charset="0"/>
                <a:cs typeface="Amazon Ember" charset="0"/>
              </a:rPr>
              <a:t>5–12 </a:t>
            </a:r>
            <a:r>
              <a:rPr lang="en-US" sz="800" b="1" dirty="0" err="1">
                <a:solidFill>
                  <a:schemeClr val="tx1"/>
                </a:solidFill>
                <a:latin typeface="Amazon Ember" charset="0"/>
                <a:ea typeface="Amazon Ember" charset="0"/>
                <a:cs typeface="Amazon Ember" charset="0"/>
              </a:rPr>
              <a:t>hrs</a:t>
            </a:r>
            <a:endParaRPr lang="en-US" sz="800" b="1" dirty="0">
              <a:solidFill>
                <a:schemeClr val="tx2"/>
              </a:solidFill>
              <a:latin typeface="Amazon Ember" charset="0"/>
              <a:ea typeface="Amazon Ember" charset="0"/>
              <a:cs typeface="Amazon Ember" charset="0"/>
            </a:endParaRPr>
          </a:p>
        </p:txBody>
      </p:sp>
      <p:sp>
        <p:nvSpPr>
          <p:cNvPr id="4" name="TextBox 3"/>
          <p:cNvSpPr txBox="1"/>
          <p:nvPr/>
        </p:nvSpPr>
        <p:spPr>
          <a:xfrm>
            <a:off x="5159033" y="4489121"/>
            <a:ext cx="676788" cy="215444"/>
          </a:xfrm>
          <a:prstGeom prst="rect">
            <a:avLst/>
          </a:prstGeom>
          <a:noFill/>
        </p:spPr>
        <p:txBody>
          <a:bodyPr wrap="none" rtlCol="0">
            <a:spAutoFit/>
          </a:bodyPr>
          <a:lstStyle/>
          <a:p>
            <a:r>
              <a:rPr lang="en-US" sz="800" b="1" dirty="0">
                <a:latin typeface="Amazon Ember" charset="0"/>
                <a:ea typeface="Amazon Ember" charset="0"/>
                <a:cs typeface="Amazon Ember" charset="0"/>
              </a:rPr>
              <a:t>Expedited</a:t>
            </a:r>
          </a:p>
        </p:txBody>
      </p:sp>
      <p:sp>
        <p:nvSpPr>
          <p:cNvPr id="55" name="TextBox 54"/>
          <p:cNvSpPr txBox="1"/>
          <p:nvPr/>
        </p:nvSpPr>
        <p:spPr>
          <a:xfrm>
            <a:off x="5806818" y="4494333"/>
            <a:ext cx="630301" cy="215444"/>
          </a:xfrm>
          <a:prstGeom prst="rect">
            <a:avLst/>
          </a:prstGeom>
          <a:noFill/>
        </p:spPr>
        <p:txBody>
          <a:bodyPr wrap="none" rtlCol="0">
            <a:spAutoFit/>
          </a:bodyPr>
          <a:lstStyle/>
          <a:p>
            <a:r>
              <a:rPr lang="en-US" sz="800" b="1" dirty="0">
                <a:latin typeface="Amazon Ember" charset="0"/>
                <a:ea typeface="Amazon Ember" charset="0"/>
                <a:cs typeface="Amazon Ember" charset="0"/>
              </a:rPr>
              <a:t>Standard</a:t>
            </a:r>
          </a:p>
        </p:txBody>
      </p:sp>
      <p:sp>
        <p:nvSpPr>
          <p:cNvPr id="56" name="TextBox 55"/>
          <p:cNvSpPr txBox="1"/>
          <p:nvPr/>
        </p:nvSpPr>
        <p:spPr>
          <a:xfrm>
            <a:off x="6533430" y="4489121"/>
            <a:ext cx="407484" cy="215444"/>
          </a:xfrm>
          <a:prstGeom prst="rect">
            <a:avLst/>
          </a:prstGeom>
          <a:noFill/>
        </p:spPr>
        <p:txBody>
          <a:bodyPr wrap="none" rtlCol="0">
            <a:spAutoFit/>
          </a:bodyPr>
          <a:lstStyle/>
          <a:p>
            <a:r>
              <a:rPr lang="en-US" sz="800" b="1" dirty="0">
                <a:latin typeface="Amazon Ember" charset="0"/>
                <a:ea typeface="Amazon Ember" charset="0"/>
                <a:cs typeface="Amazon Ember" charset="0"/>
              </a:rPr>
              <a:t>Bulk</a:t>
            </a:r>
          </a:p>
        </p:txBody>
      </p:sp>
      <p:sp>
        <p:nvSpPr>
          <p:cNvPr id="5" name="TextBox 4"/>
          <p:cNvSpPr txBox="1"/>
          <p:nvPr/>
        </p:nvSpPr>
        <p:spPr>
          <a:xfrm>
            <a:off x="5202845" y="4614838"/>
            <a:ext cx="561372" cy="184666"/>
          </a:xfrm>
          <a:prstGeom prst="rect">
            <a:avLst/>
          </a:prstGeom>
          <a:noFill/>
        </p:spPr>
        <p:txBody>
          <a:bodyPr wrap="none" rtlCol="0">
            <a:spAutoFit/>
          </a:bodyPr>
          <a:lstStyle/>
          <a:p>
            <a:r>
              <a:rPr lang="en-US" sz="600" dirty="0">
                <a:latin typeface="Amazon Ember" charset="0"/>
                <a:ea typeface="Amazon Ember" charset="0"/>
                <a:cs typeface="Amazon Ember" charset="0"/>
              </a:rPr>
              <a:t>$0.03 / GB</a:t>
            </a:r>
          </a:p>
        </p:txBody>
      </p:sp>
      <p:sp>
        <p:nvSpPr>
          <p:cNvPr id="63" name="TextBox 62"/>
          <p:cNvSpPr txBox="1"/>
          <p:nvPr/>
        </p:nvSpPr>
        <p:spPr>
          <a:xfrm>
            <a:off x="5855089" y="4622656"/>
            <a:ext cx="561372" cy="184666"/>
          </a:xfrm>
          <a:prstGeom prst="rect">
            <a:avLst/>
          </a:prstGeom>
          <a:noFill/>
        </p:spPr>
        <p:txBody>
          <a:bodyPr wrap="none" rtlCol="0">
            <a:spAutoFit/>
          </a:bodyPr>
          <a:lstStyle/>
          <a:p>
            <a:r>
              <a:rPr lang="en-US" sz="600" dirty="0">
                <a:latin typeface="Amazon Ember" charset="0"/>
                <a:ea typeface="Amazon Ember" charset="0"/>
                <a:cs typeface="Amazon Ember" charset="0"/>
              </a:rPr>
              <a:t>$0.01 / GB</a:t>
            </a:r>
          </a:p>
        </p:txBody>
      </p:sp>
      <p:sp>
        <p:nvSpPr>
          <p:cNvPr id="64" name="TextBox 63"/>
          <p:cNvSpPr txBox="1"/>
          <p:nvPr/>
        </p:nvSpPr>
        <p:spPr>
          <a:xfrm>
            <a:off x="6465232" y="4609909"/>
            <a:ext cx="651140" cy="184666"/>
          </a:xfrm>
          <a:prstGeom prst="rect">
            <a:avLst/>
          </a:prstGeom>
          <a:noFill/>
        </p:spPr>
        <p:txBody>
          <a:bodyPr wrap="none" rtlCol="0">
            <a:spAutoFit/>
          </a:bodyPr>
          <a:lstStyle/>
          <a:p>
            <a:r>
              <a:rPr lang="en-US" sz="600" dirty="0">
                <a:latin typeface="Amazon Ember" charset="0"/>
                <a:ea typeface="Amazon Ember" charset="0"/>
                <a:cs typeface="Amazon Ember" charset="0"/>
              </a:rPr>
              <a:t>$0.0025 / GB</a:t>
            </a:r>
          </a:p>
        </p:txBody>
      </p:sp>
    </p:spTree>
    <p:extLst>
      <p:ext uri="{BB962C8B-B14F-4D97-AF65-F5344CB8AC3E}">
        <p14:creationId xmlns:p14="http://schemas.microsoft.com/office/powerpoint/2010/main" val="101342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fade">
                                      <p:cBhvr>
                                        <p:cTn id="11" dur="500"/>
                                        <p:tgtEl>
                                          <p:spTgt spid="5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fade">
                                      <p:cBhvr>
                                        <p:cTn id="15" dur="500"/>
                                        <p:tgtEl>
                                          <p:spTgt spid="4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childTnLst>
                          </p:cTn>
                        </p:par>
                        <p:par>
                          <p:cTn id="30" fill="hold">
                            <p:stCondLst>
                              <p:cond delay="1000"/>
                            </p:stCondLst>
                            <p:childTnLst>
                              <p:par>
                                <p:cTn id="31" presetID="10" presetClass="entr" presetSubtype="0" fill="hold" grpId="0" nodeType="after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fade">
                                      <p:cBhvr>
                                        <p:cTn id="33" dur="5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par>
                          <p:cTn id="43" fill="hold">
                            <p:stCondLst>
                              <p:cond delay="1000"/>
                            </p:stCondLst>
                            <p:childTnLst>
                              <p:par>
                                <p:cTn id="44" presetID="10" presetClass="entr" presetSubtype="0" fill="hold" grpId="0" nodeType="after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48" grpId="0" animBg="1"/>
      <p:bldP spid="49" grpId="0" animBg="1"/>
      <p:bldP spid="50" grpId="0" animBg="1"/>
      <p:bldP spid="57" grpId="0" animBg="1"/>
      <p:bldP spid="58" grpId="0" animBg="1"/>
      <p:bldP spid="59" grpId="0" animBg="1"/>
      <p:bldP spid="60" grpId="0" animBg="1"/>
      <p:bldP spid="61" grpId="0" animBg="1"/>
      <p:bldP spid="46" grpId="0" animBg="1"/>
      <p:bldP spid="5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S3 Storage Management Features</a:t>
            </a:r>
            <a:endParaRPr lang="en-US" b="1" dirty="0">
              <a:solidFill>
                <a:srgbClr val="FF0000"/>
              </a:solidFill>
            </a:endParaRPr>
          </a:p>
        </p:txBody>
      </p:sp>
      <p:sp>
        <p:nvSpPr>
          <p:cNvPr id="3" name="Content Placeholder 2"/>
          <p:cNvSpPr>
            <a:spLocks noGrp="1"/>
          </p:cNvSpPr>
          <p:nvPr>
            <p:ph idx="1"/>
          </p:nvPr>
        </p:nvSpPr>
        <p:spPr>
          <a:xfrm>
            <a:off x="336789" y="755904"/>
            <a:ext cx="8574809" cy="3862218"/>
          </a:xfrm>
        </p:spPr>
        <p:txBody>
          <a:bodyPr>
            <a:noAutofit/>
          </a:bodyPr>
          <a:lstStyle/>
          <a:p>
            <a:pPr marL="0" indent="0">
              <a:buNone/>
            </a:pPr>
            <a:r>
              <a:rPr lang="en-US" sz="2000" b="1" dirty="0">
                <a:solidFill>
                  <a:schemeClr val="accent1"/>
                </a:solidFill>
              </a:rPr>
              <a:t>S3 Object Tagging</a:t>
            </a:r>
            <a:endParaRPr lang="en-US" sz="2000" b="1" dirty="0"/>
          </a:p>
          <a:p>
            <a:pPr marL="0" indent="0">
              <a:buNone/>
            </a:pPr>
            <a:r>
              <a:rPr lang="en-US" sz="1600" dirty="0"/>
              <a:t>manage and control access for Amazon S3 objects. </a:t>
            </a:r>
          </a:p>
          <a:p>
            <a:pPr marL="0" indent="0">
              <a:buNone/>
            </a:pPr>
            <a:endParaRPr lang="en-US" sz="2000" dirty="0"/>
          </a:p>
          <a:p>
            <a:pPr marL="0" indent="0">
              <a:buNone/>
            </a:pPr>
            <a:r>
              <a:rPr lang="en-US" sz="2000" b="1" dirty="0">
                <a:solidFill>
                  <a:schemeClr val="accent1"/>
                </a:solidFill>
              </a:rPr>
              <a:t>S3 Analytics, Storage Class Analysis</a:t>
            </a:r>
          </a:p>
          <a:p>
            <a:pPr marL="0" indent="0">
              <a:buNone/>
            </a:pPr>
            <a:r>
              <a:rPr lang="en-US" sz="1600" dirty="0"/>
              <a:t>Analyze storage access patterns and transition the right data to the right storage class. </a:t>
            </a:r>
            <a:endParaRPr lang="en-US" sz="1600" b="1" dirty="0"/>
          </a:p>
          <a:p>
            <a:pPr marL="0" indent="0">
              <a:buNone/>
            </a:pPr>
            <a:endParaRPr lang="en-US" sz="2000" b="1" dirty="0">
              <a:solidFill>
                <a:schemeClr val="accent1"/>
              </a:solidFill>
            </a:endParaRPr>
          </a:p>
          <a:p>
            <a:pPr marL="0" indent="0">
              <a:buNone/>
            </a:pPr>
            <a:r>
              <a:rPr lang="en-US" sz="2000" b="1" dirty="0">
                <a:solidFill>
                  <a:schemeClr val="accent1"/>
                </a:solidFill>
              </a:rPr>
              <a:t>S3 Inventory</a:t>
            </a:r>
          </a:p>
          <a:p>
            <a:pPr marL="0" indent="0">
              <a:buNone/>
            </a:pPr>
            <a:r>
              <a:rPr lang="en-US" sz="1600" dirty="0"/>
              <a:t>Simplify and speed up business workflows and big data jobs</a:t>
            </a:r>
            <a:endParaRPr lang="en-US" sz="1600" b="1" dirty="0"/>
          </a:p>
          <a:p>
            <a:pPr marL="0" indent="0">
              <a:buNone/>
            </a:pPr>
            <a:endParaRPr lang="en-US" sz="2000" b="1" dirty="0">
              <a:solidFill>
                <a:schemeClr val="accent1"/>
              </a:solidFill>
            </a:endParaRPr>
          </a:p>
          <a:p>
            <a:pPr marL="0" indent="0">
              <a:buNone/>
            </a:pPr>
            <a:r>
              <a:rPr lang="en-US" sz="2000" b="1" dirty="0">
                <a:solidFill>
                  <a:schemeClr val="accent1"/>
                </a:solidFill>
              </a:rPr>
              <a:t>S3 </a:t>
            </a:r>
            <a:r>
              <a:rPr lang="en-US" sz="2000" b="1" dirty="0" err="1">
                <a:solidFill>
                  <a:schemeClr val="accent1"/>
                </a:solidFill>
              </a:rPr>
              <a:t>CloudWatch</a:t>
            </a:r>
            <a:r>
              <a:rPr lang="en-US" sz="2000" b="1" dirty="0">
                <a:solidFill>
                  <a:schemeClr val="accent1"/>
                </a:solidFill>
              </a:rPr>
              <a:t> Metrics</a:t>
            </a:r>
          </a:p>
          <a:p>
            <a:pPr marL="0" indent="0">
              <a:buNone/>
            </a:pPr>
            <a:r>
              <a:rPr lang="en-US" sz="1600" dirty="0"/>
              <a:t>Understand and improve the performance of your applications that use S3 </a:t>
            </a:r>
            <a:endParaRPr lang="en-US" sz="1600" b="1" dirty="0"/>
          </a:p>
        </p:txBody>
      </p:sp>
    </p:spTree>
    <p:extLst>
      <p:ext uri="{BB962C8B-B14F-4D97-AF65-F5344CB8AC3E}">
        <p14:creationId xmlns:p14="http://schemas.microsoft.com/office/powerpoint/2010/main" val="13610690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b="1" dirty="0"/>
              <a:t>Amazon CloudFront</a:t>
            </a:r>
          </a:p>
        </p:txBody>
      </p:sp>
      <p:sp>
        <p:nvSpPr>
          <p:cNvPr id="3" name="Content Placeholder 2"/>
          <p:cNvSpPr>
            <a:spLocks noGrp="1"/>
          </p:cNvSpPr>
          <p:nvPr>
            <p:ph idx="1"/>
          </p:nvPr>
        </p:nvSpPr>
        <p:spPr>
          <a:xfrm>
            <a:off x="336789" y="857166"/>
            <a:ext cx="8205304" cy="3553926"/>
          </a:xfrm>
        </p:spPr>
        <p:txBody>
          <a:bodyPr>
            <a:normAutofit lnSpcReduction="10000"/>
          </a:bodyPr>
          <a:lstStyle/>
          <a:p>
            <a:r>
              <a:rPr lang="en-US" sz="2000" dirty="0"/>
              <a:t>Easy-to-use Content Delivery Network (CDN)</a:t>
            </a:r>
          </a:p>
          <a:p>
            <a:r>
              <a:rPr lang="en-US" sz="2000" dirty="0"/>
              <a:t>Pay-as-you-go pricing</a:t>
            </a:r>
          </a:p>
          <a:p>
            <a:r>
              <a:rPr lang="en-US" sz="2000" dirty="0"/>
              <a:t>Multiple origins: S3, EC2, on-premise</a:t>
            </a:r>
          </a:p>
          <a:p>
            <a:pPr marL="0" indent="0">
              <a:buNone/>
            </a:pPr>
            <a:endParaRPr lang="en-US" sz="2000" dirty="0"/>
          </a:p>
          <a:p>
            <a:r>
              <a:rPr lang="en-US" sz="2000" dirty="0"/>
              <a:t>Worldwide network of 125+ edge locations and growing</a:t>
            </a:r>
          </a:p>
          <a:p>
            <a:pPr marL="342900" indent="-342900">
              <a:buFont typeface="Arial" charset="0"/>
              <a:buChar char="•"/>
            </a:pPr>
            <a:r>
              <a:rPr lang="en-US" sz="2000" dirty="0"/>
              <a:t>Video streaming</a:t>
            </a:r>
          </a:p>
          <a:p>
            <a:pPr marL="342900" indent="-342900">
              <a:buFont typeface="Arial" charset="0"/>
              <a:buChar char="•"/>
            </a:pPr>
            <a:r>
              <a:rPr lang="en-US" sz="2000" dirty="0"/>
              <a:t>Geo Restriction</a:t>
            </a:r>
          </a:p>
          <a:p>
            <a:pPr marL="342900" indent="-342900">
              <a:buFont typeface="Arial" charset="0"/>
              <a:buChar char="•"/>
            </a:pPr>
            <a:r>
              <a:rPr lang="en-US" sz="2000" dirty="0"/>
              <a:t>Custom SSL Certificates</a:t>
            </a:r>
          </a:p>
          <a:p>
            <a:pPr marL="342900" indent="-342900">
              <a:buFont typeface="Arial" charset="0"/>
              <a:buChar char="•"/>
            </a:pPr>
            <a:r>
              <a:rPr lang="en-US" sz="2000" dirty="0"/>
              <a:t>Dynamic Content</a:t>
            </a:r>
          </a:p>
          <a:p>
            <a:pPr marL="342900" indent="-342900">
              <a:buFont typeface="Arial" charset="0"/>
              <a:buChar char="•"/>
            </a:pPr>
            <a:r>
              <a:rPr lang="en-US" sz="2000" dirty="0"/>
              <a:t>Supports POST/PUT</a:t>
            </a:r>
          </a:p>
          <a:p>
            <a:endParaRPr lang="en-US" sz="2000" dirty="0"/>
          </a:p>
        </p:txBody>
      </p:sp>
      <p:pic>
        <p:nvPicPr>
          <p:cNvPr id="7" name="Graphic 6">
            <a:extLst>
              <a:ext uri="{FF2B5EF4-FFF2-40B4-BE49-F238E27FC236}">
                <a16:creationId xmlns:a16="http://schemas.microsoft.com/office/drawing/2014/main" id="{3D35B5E4-9D6C-6A4A-92AA-3EBEA957BB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13331" y="387806"/>
            <a:ext cx="1528762" cy="1528762"/>
          </a:xfrm>
          <a:prstGeom prst="rect">
            <a:avLst/>
          </a:prstGeom>
        </p:spPr>
      </p:pic>
    </p:spTree>
    <p:extLst>
      <p:ext uri="{BB962C8B-B14F-4D97-AF65-F5344CB8AC3E}">
        <p14:creationId xmlns:p14="http://schemas.microsoft.com/office/powerpoint/2010/main" val="638002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Questions?</a:t>
            </a:r>
          </a:p>
        </p:txBody>
      </p:sp>
      <p:pic>
        <p:nvPicPr>
          <p:cNvPr id="4" name="Picture 3" descr="question.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20972" y="972186"/>
            <a:ext cx="2059630" cy="3048507"/>
          </a:xfrm>
          <a:prstGeom prst="rect">
            <a:avLst/>
          </a:prstGeom>
        </p:spPr>
      </p:pic>
    </p:spTree>
    <p:extLst>
      <p:ext uri="{BB962C8B-B14F-4D97-AF65-F5344CB8AC3E}">
        <p14:creationId xmlns:p14="http://schemas.microsoft.com/office/powerpoint/2010/main" val="853462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bg2"/>
                </a:solidFill>
                <a:latin typeface="Amazon Ember" charset="0"/>
                <a:ea typeface="Amazon Ember" charset="0"/>
                <a:cs typeface="Amazon Ember" charset="0"/>
              </a:rPr>
              <a:t>Block vs File vs Object</a:t>
            </a:r>
          </a:p>
        </p:txBody>
      </p:sp>
      <p:sp>
        <p:nvSpPr>
          <p:cNvPr id="12" name="Content Placeholder 2"/>
          <p:cNvSpPr>
            <a:spLocks noGrp="1"/>
          </p:cNvSpPr>
          <p:nvPr>
            <p:ph idx="1"/>
          </p:nvPr>
        </p:nvSpPr>
        <p:spPr>
          <a:xfrm>
            <a:off x="1308807" y="817533"/>
            <a:ext cx="7427401" cy="1047027"/>
          </a:xfrm>
        </p:spPr>
        <p:txBody>
          <a:bodyPr>
            <a:normAutofit fontScale="40000" lnSpcReduction="20000"/>
          </a:bodyPr>
          <a:lstStyle/>
          <a:p>
            <a:pPr marL="0" indent="-107442">
              <a:buNone/>
            </a:pPr>
            <a:r>
              <a:rPr lang="en-US" sz="4300" b="1" dirty="0">
                <a:solidFill>
                  <a:schemeClr val="accent1"/>
                </a:solidFill>
                <a:latin typeface="Amazon Ember" charset="0"/>
                <a:ea typeface="Amazon Ember" charset="0"/>
                <a:cs typeface="Amazon Ember" charset="0"/>
              </a:rPr>
              <a:t>Block Storage</a:t>
            </a:r>
          </a:p>
          <a:p>
            <a:pPr marL="75438" lvl="1" indent="0">
              <a:buNone/>
            </a:pPr>
            <a:r>
              <a:rPr lang="en-US" sz="3100" dirty="0">
                <a:solidFill>
                  <a:schemeClr val="bg2"/>
                </a:solidFill>
                <a:latin typeface="Amazon Ember" charset="0"/>
                <a:ea typeface="Amazon Ember" charset="0"/>
                <a:cs typeface="Amazon Ember" charset="0"/>
              </a:rPr>
              <a:t>Raw Storage</a:t>
            </a:r>
          </a:p>
          <a:p>
            <a:pPr marL="75438" lvl="1" indent="0">
              <a:buNone/>
            </a:pPr>
            <a:r>
              <a:rPr lang="en-US" sz="3100" dirty="0">
                <a:solidFill>
                  <a:schemeClr val="bg2"/>
                </a:solidFill>
                <a:latin typeface="Amazon Ember" charset="0"/>
                <a:ea typeface="Amazon Ember" charset="0"/>
                <a:cs typeface="Amazon Ember" charset="0"/>
              </a:rPr>
              <a:t>Data organized as an array of unrelated blocks</a:t>
            </a:r>
          </a:p>
          <a:p>
            <a:pPr marL="75438" lvl="1" indent="0">
              <a:buNone/>
            </a:pPr>
            <a:r>
              <a:rPr lang="en-US" sz="3100" dirty="0">
                <a:solidFill>
                  <a:schemeClr val="bg2"/>
                </a:solidFill>
                <a:latin typeface="Amazon Ember" charset="0"/>
                <a:ea typeface="Amazon Ember" charset="0"/>
                <a:cs typeface="Amazon Ember" charset="0"/>
              </a:rPr>
              <a:t>Host File System places data on disk</a:t>
            </a:r>
          </a:p>
          <a:p>
            <a:pPr marL="75438" lvl="1" indent="0">
              <a:buNone/>
            </a:pPr>
            <a:r>
              <a:rPr lang="en-US" sz="3100" dirty="0">
                <a:solidFill>
                  <a:schemeClr val="bg2"/>
                </a:solidFill>
                <a:latin typeface="Amazon Ember" charset="0"/>
                <a:ea typeface="Amazon Ember" charset="0"/>
                <a:cs typeface="Amazon Ember" charset="0"/>
              </a:rPr>
              <a:t>e.g.: Microsoft NTFS, Unix ZFS</a:t>
            </a:r>
          </a:p>
        </p:txBody>
      </p:sp>
      <p:pic>
        <p:nvPicPr>
          <p:cNvPr id="13" name="Picture 12"/>
          <p:cNvPicPr>
            <a:picLocks noChangeAspect="1"/>
          </p:cNvPicPr>
          <p:nvPr/>
        </p:nvPicPr>
        <p:blipFill>
          <a:blip r:embed="rId3"/>
          <a:stretch>
            <a:fillRect/>
          </a:stretch>
        </p:blipFill>
        <p:spPr>
          <a:xfrm>
            <a:off x="393924" y="817534"/>
            <a:ext cx="720768" cy="814869"/>
          </a:xfrm>
          <a:prstGeom prst="rect">
            <a:avLst/>
          </a:prstGeom>
        </p:spPr>
      </p:pic>
      <p:pic>
        <p:nvPicPr>
          <p:cNvPr id="14" name="Picture 13"/>
          <p:cNvPicPr>
            <a:picLocks noChangeAspect="1"/>
          </p:cNvPicPr>
          <p:nvPr/>
        </p:nvPicPr>
        <p:blipFill>
          <a:blip r:embed="rId4"/>
          <a:stretch>
            <a:fillRect/>
          </a:stretch>
        </p:blipFill>
        <p:spPr>
          <a:xfrm>
            <a:off x="316514" y="1864561"/>
            <a:ext cx="875588" cy="1314028"/>
          </a:xfrm>
          <a:prstGeom prst="rect">
            <a:avLst/>
          </a:prstGeom>
        </p:spPr>
      </p:pic>
      <p:pic>
        <p:nvPicPr>
          <p:cNvPr id="15" name="Picture 14"/>
          <p:cNvPicPr>
            <a:picLocks noChangeAspect="1"/>
          </p:cNvPicPr>
          <p:nvPr/>
        </p:nvPicPr>
        <p:blipFill>
          <a:blip r:embed="rId5"/>
          <a:stretch>
            <a:fillRect/>
          </a:stretch>
        </p:blipFill>
        <p:spPr>
          <a:xfrm>
            <a:off x="360985" y="3410747"/>
            <a:ext cx="786645" cy="1144112"/>
          </a:xfrm>
          <a:prstGeom prst="rect">
            <a:avLst/>
          </a:prstGeom>
        </p:spPr>
      </p:pic>
      <p:sp>
        <p:nvSpPr>
          <p:cNvPr id="9" name="Rectangle 8"/>
          <p:cNvSpPr/>
          <p:nvPr/>
        </p:nvSpPr>
        <p:spPr>
          <a:xfrm>
            <a:off x="1308807" y="2197523"/>
            <a:ext cx="7427401" cy="739267"/>
          </a:xfrm>
          <a:prstGeom prst="rect">
            <a:avLst/>
          </a:prstGeom>
        </p:spPr>
        <p:txBody>
          <a:bodyPr vert="horz" lIns="91440" tIns="45720" rIns="91440" bIns="45720" rtlCol="0">
            <a:normAutofit fontScale="40000" lnSpcReduction="20000"/>
          </a:bodyPr>
          <a:lstStyle/>
          <a:p>
            <a:pPr indent="-107442">
              <a:spcBef>
                <a:spcPct val="20000"/>
              </a:spcBef>
              <a:buFont typeface="Arial"/>
              <a:buNone/>
            </a:pPr>
            <a:r>
              <a:rPr lang="en-US" sz="4300" b="1" dirty="0">
                <a:solidFill>
                  <a:schemeClr val="accent1"/>
                </a:solidFill>
                <a:latin typeface="Amazon Ember" charset="0"/>
                <a:ea typeface="Amazon Ember" charset="0"/>
                <a:cs typeface="Amazon Ember" charset="0"/>
              </a:rPr>
              <a:t>File Storage</a:t>
            </a:r>
          </a:p>
          <a:p>
            <a:pPr marL="75438" lvl="1">
              <a:spcBef>
                <a:spcPct val="20000"/>
              </a:spcBef>
              <a:buFont typeface="Arial"/>
              <a:buNone/>
            </a:pPr>
            <a:r>
              <a:rPr lang="en-US" sz="3100" dirty="0">
                <a:solidFill>
                  <a:schemeClr val="bg2"/>
                </a:solidFill>
                <a:latin typeface="Amazon Ember" charset="0"/>
                <a:ea typeface="Amazon Ember" charset="0"/>
                <a:cs typeface="Amazon Ember" charset="0"/>
              </a:rPr>
              <a:t>Unrelated data blocks managed by a file (serving) system</a:t>
            </a:r>
          </a:p>
          <a:p>
            <a:pPr marL="75438" lvl="1">
              <a:spcBef>
                <a:spcPct val="20000"/>
              </a:spcBef>
              <a:buFont typeface="Arial"/>
              <a:buNone/>
            </a:pPr>
            <a:r>
              <a:rPr lang="en-US" sz="3100" dirty="0">
                <a:solidFill>
                  <a:schemeClr val="bg2"/>
                </a:solidFill>
                <a:latin typeface="Amazon Ember" charset="0"/>
                <a:ea typeface="Amazon Ember" charset="0"/>
                <a:cs typeface="Amazon Ember" charset="0"/>
              </a:rPr>
              <a:t>Native file system places data on disk</a:t>
            </a:r>
          </a:p>
        </p:txBody>
      </p:sp>
      <p:sp>
        <p:nvSpPr>
          <p:cNvPr id="16" name="Rectangle 15"/>
          <p:cNvSpPr/>
          <p:nvPr/>
        </p:nvSpPr>
        <p:spPr>
          <a:xfrm>
            <a:off x="1308806" y="3486051"/>
            <a:ext cx="7301793" cy="1068808"/>
          </a:xfrm>
          <a:prstGeom prst="rect">
            <a:avLst/>
          </a:prstGeom>
        </p:spPr>
        <p:txBody>
          <a:bodyPr vert="horz" lIns="91440" tIns="45720" rIns="91440" bIns="45720" rtlCol="0">
            <a:normAutofit fontScale="40000" lnSpcReduction="20000"/>
          </a:bodyPr>
          <a:lstStyle/>
          <a:p>
            <a:pPr indent="-107442">
              <a:spcBef>
                <a:spcPct val="20000"/>
              </a:spcBef>
              <a:buFont typeface="Arial"/>
              <a:buNone/>
            </a:pPr>
            <a:r>
              <a:rPr lang="en-US" sz="4300" b="1" dirty="0">
                <a:solidFill>
                  <a:schemeClr val="accent1"/>
                </a:solidFill>
                <a:latin typeface="Amazon Ember" charset="0"/>
                <a:ea typeface="Amazon Ember" charset="0"/>
                <a:cs typeface="Amazon Ember" charset="0"/>
              </a:rPr>
              <a:t>Object Storage</a:t>
            </a:r>
          </a:p>
          <a:p>
            <a:pPr marL="75438" lvl="1">
              <a:spcBef>
                <a:spcPct val="20000"/>
              </a:spcBef>
              <a:buFont typeface="Arial"/>
              <a:buNone/>
            </a:pPr>
            <a:r>
              <a:rPr lang="en-US" sz="3100" dirty="0">
                <a:solidFill>
                  <a:schemeClr val="bg2"/>
                </a:solidFill>
                <a:latin typeface="Amazon Ember" charset="0"/>
                <a:ea typeface="Amazon Ember" charset="0"/>
                <a:cs typeface="Amazon Ember" charset="0"/>
              </a:rPr>
              <a:t>Stores Virtual containers that encapsulate the data, data attributes, metadata and Object IDs</a:t>
            </a:r>
          </a:p>
          <a:p>
            <a:pPr marL="75438" lvl="1">
              <a:spcBef>
                <a:spcPct val="20000"/>
              </a:spcBef>
              <a:buFont typeface="Arial"/>
              <a:buNone/>
            </a:pPr>
            <a:r>
              <a:rPr lang="en-US" sz="3100" dirty="0">
                <a:solidFill>
                  <a:schemeClr val="bg2"/>
                </a:solidFill>
                <a:latin typeface="Amazon Ember" charset="0"/>
                <a:ea typeface="Amazon Ember" charset="0"/>
                <a:cs typeface="Amazon Ember" charset="0"/>
              </a:rPr>
              <a:t>API Access to data</a:t>
            </a:r>
          </a:p>
          <a:p>
            <a:pPr marL="75438" lvl="1">
              <a:spcBef>
                <a:spcPct val="20000"/>
              </a:spcBef>
              <a:buFont typeface="Arial"/>
              <a:buNone/>
            </a:pPr>
            <a:r>
              <a:rPr lang="en-US" sz="3100" dirty="0">
                <a:solidFill>
                  <a:schemeClr val="bg2"/>
                </a:solidFill>
                <a:latin typeface="Amazon Ember" charset="0"/>
                <a:ea typeface="Amazon Ember" charset="0"/>
                <a:cs typeface="Amazon Ember" charset="0"/>
              </a:rPr>
              <a:t>Metadata Driven, Policy-based, </a:t>
            </a:r>
            <a:r>
              <a:rPr lang="en-US" sz="3100" dirty="0" err="1">
                <a:solidFill>
                  <a:schemeClr val="bg2"/>
                </a:solidFill>
                <a:latin typeface="Amazon Ember" charset="0"/>
                <a:ea typeface="Amazon Ember" charset="0"/>
                <a:cs typeface="Amazon Ember" charset="0"/>
              </a:rPr>
              <a:t>etc</a:t>
            </a:r>
            <a:endParaRPr lang="en-US" sz="3100" dirty="0">
              <a:solidFill>
                <a:schemeClr val="bg2"/>
              </a:solidFill>
              <a:latin typeface="Amazon Ember" charset="0"/>
              <a:ea typeface="Amazon Ember" charset="0"/>
              <a:cs typeface="Amazon Ember" charset="0"/>
            </a:endParaRPr>
          </a:p>
          <a:p>
            <a:pPr marL="75438" lvl="1">
              <a:spcBef>
                <a:spcPct val="20000"/>
              </a:spcBef>
              <a:buFont typeface="Arial"/>
              <a:buNone/>
            </a:pPr>
            <a:endParaRPr lang="en-US" sz="3100" dirty="0">
              <a:solidFill>
                <a:schemeClr val="bg2"/>
              </a:solidFill>
              <a:latin typeface="Amazon Ember" charset="0"/>
              <a:ea typeface="Amazon Ember" charset="0"/>
              <a:cs typeface="Amazon Ember" charset="0"/>
            </a:endParaRPr>
          </a:p>
        </p:txBody>
      </p:sp>
    </p:spTree>
    <p:extLst>
      <p:ext uri="{BB962C8B-B14F-4D97-AF65-F5344CB8AC3E}">
        <p14:creationId xmlns:p14="http://schemas.microsoft.com/office/powerpoint/2010/main" val="9262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latin typeface="Amazon Ember" charset="0"/>
                <a:ea typeface="Amazon Ember" charset="0"/>
                <a:cs typeface="Amazon Ember" charset="0"/>
              </a:rPr>
              <a:t>Storage - Characteristics</a:t>
            </a:r>
          </a:p>
        </p:txBody>
      </p:sp>
      <p:graphicFrame>
        <p:nvGraphicFramePr>
          <p:cNvPr id="8" name="Table 7"/>
          <p:cNvGraphicFramePr>
            <a:graphicFrameLocks noGrp="1"/>
          </p:cNvGraphicFramePr>
          <p:nvPr>
            <p:extLst>
              <p:ext uri="{D42A27DB-BD31-4B8C-83A1-F6EECF244321}">
                <p14:modId xmlns:p14="http://schemas.microsoft.com/office/powerpoint/2010/main" val="3002951702"/>
              </p:ext>
            </p:extLst>
          </p:nvPr>
        </p:nvGraphicFramePr>
        <p:xfrm>
          <a:off x="372374" y="1480333"/>
          <a:ext cx="8457302" cy="1414537"/>
        </p:xfrm>
        <a:graphic>
          <a:graphicData uri="http://schemas.openxmlformats.org/drawingml/2006/table">
            <a:tbl>
              <a:tblPr firstRow="1" bandRow="1">
                <a:tableStyleId>{5C22544A-7EE6-4342-B048-85BDC9FD1C3A}</a:tableStyleId>
              </a:tblPr>
              <a:tblGrid>
                <a:gridCol w="1208186">
                  <a:extLst>
                    <a:ext uri="{9D8B030D-6E8A-4147-A177-3AD203B41FA5}">
                      <a16:colId xmlns:a16="http://schemas.microsoft.com/office/drawing/2014/main" val="20000"/>
                    </a:ext>
                  </a:extLst>
                </a:gridCol>
                <a:gridCol w="1208186">
                  <a:extLst>
                    <a:ext uri="{9D8B030D-6E8A-4147-A177-3AD203B41FA5}">
                      <a16:colId xmlns:a16="http://schemas.microsoft.com/office/drawing/2014/main" val="20001"/>
                    </a:ext>
                  </a:extLst>
                </a:gridCol>
                <a:gridCol w="1208186">
                  <a:extLst>
                    <a:ext uri="{9D8B030D-6E8A-4147-A177-3AD203B41FA5}">
                      <a16:colId xmlns:a16="http://schemas.microsoft.com/office/drawing/2014/main" val="20002"/>
                    </a:ext>
                  </a:extLst>
                </a:gridCol>
                <a:gridCol w="1208186">
                  <a:extLst>
                    <a:ext uri="{9D8B030D-6E8A-4147-A177-3AD203B41FA5}">
                      <a16:colId xmlns:a16="http://schemas.microsoft.com/office/drawing/2014/main" val="20003"/>
                    </a:ext>
                  </a:extLst>
                </a:gridCol>
                <a:gridCol w="1109957">
                  <a:extLst>
                    <a:ext uri="{9D8B030D-6E8A-4147-A177-3AD203B41FA5}">
                      <a16:colId xmlns:a16="http://schemas.microsoft.com/office/drawing/2014/main" val="20004"/>
                    </a:ext>
                  </a:extLst>
                </a:gridCol>
                <a:gridCol w="1306415">
                  <a:extLst>
                    <a:ext uri="{9D8B030D-6E8A-4147-A177-3AD203B41FA5}">
                      <a16:colId xmlns:a16="http://schemas.microsoft.com/office/drawing/2014/main" val="20005"/>
                    </a:ext>
                  </a:extLst>
                </a:gridCol>
                <a:gridCol w="1208186">
                  <a:extLst>
                    <a:ext uri="{9D8B030D-6E8A-4147-A177-3AD203B41FA5}">
                      <a16:colId xmlns:a16="http://schemas.microsoft.com/office/drawing/2014/main" val="20006"/>
                    </a:ext>
                  </a:extLst>
                </a:gridCol>
              </a:tblGrid>
              <a:tr h="335233">
                <a:tc>
                  <a:txBody>
                    <a:bodyPr/>
                    <a:lstStyle/>
                    <a:p>
                      <a:pPr algn="ctr"/>
                      <a:r>
                        <a:rPr lang="en-US" sz="1400" dirty="0"/>
                        <a:t>Durability</a:t>
                      </a:r>
                      <a:endParaRPr lang="en-US" sz="1400" dirty="0">
                        <a:latin typeface="Amazon Ember" charset="0"/>
                        <a:ea typeface="Amazon Ember" charset="0"/>
                        <a:cs typeface="Amazon Ember" charset="0"/>
                      </a:endParaRPr>
                    </a:p>
                  </a:txBody>
                  <a:tcPr/>
                </a:tc>
                <a:tc>
                  <a:txBody>
                    <a:bodyPr/>
                    <a:lstStyle/>
                    <a:p>
                      <a:pPr algn="ctr"/>
                      <a:r>
                        <a:rPr lang="en-US" sz="1400" dirty="0"/>
                        <a:t>Availability</a:t>
                      </a:r>
                      <a:endParaRPr lang="en-US" sz="1400" dirty="0">
                        <a:latin typeface="Amazon Ember" charset="0"/>
                        <a:ea typeface="Amazon Ember" charset="0"/>
                        <a:cs typeface="Amazon Ember" charset="0"/>
                      </a:endParaRPr>
                    </a:p>
                  </a:txBody>
                  <a:tcPr/>
                </a:tc>
                <a:tc>
                  <a:txBody>
                    <a:bodyPr/>
                    <a:lstStyle/>
                    <a:p>
                      <a:pPr algn="ctr"/>
                      <a:r>
                        <a:rPr lang="en-US" sz="1400" dirty="0"/>
                        <a:t>Security</a:t>
                      </a:r>
                      <a:endParaRPr lang="en-US" sz="1400" dirty="0">
                        <a:latin typeface="Amazon Ember" charset="0"/>
                        <a:ea typeface="Amazon Ember" charset="0"/>
                        <a:cs typeface="Amazon Ember" charset="0"/>
                      </a:endParaRPr>
                    </a:p>
                  </a:txBody>
                  <a:tcPr/>
                </a:tc>
                <a:tc>
                  <a:txBody>
                    <a:bodyPr/>
                    <a:lstStyle/>
                    <a:p>
                      <a:pPr algn="ctr"/>
                      <a:r>
                        <a:rPr lang="en-US" sz="1400" dirty="0"/>
                        <a:t>Cost</a:t>
                      </a:r>
                      <a:endParaRPr lang="en-US" sz="1400" dirty="0">
                        <a:latin typeface="Amazon Ember" charset="0"/>
                        <a:ea typeface="Amazon Ember" charset="0"/>
                        <a:cs typeface="Amazon Ember" charset="0"/>
                      </a:endParaRPr>
                    </a:p>
                  </a:txBody>
                  <a:tcPr/>
                </a:tc>
                <a:tc>
                  <a:txBody>
                    <a:bodyPr/>
                    <a:lstStyle/>
                    <a:p>
                      <a:pPr algn="ctr"/>
                      <a:r>
                        <a:rPr lang="en-US" sz="1400" dirty="0"/>
                        <a:t>Scalability</a:t>
                      </a:r>
                      <a:endParaRPr lang="en-US" sz="1400" dirty="0">
                        <a:latin typeface="Amazon Ember" charset="0"/>
                        <a:ea typeface="Amazon Ember" charset="0"/>
                        <a:cs typeface="Amazon Ember" charset="0"/>
                      </a:endParaRPr>
                    </a:p>
                  </a:txBody>
                  <a:tcPr/>
                </a:tc>
                <a:tc>
                  <a:txBody>
                    <a:bodyPr/>
                    <a:lstStyle/>
                    <a:p>
                      <a:pPr algn="ctr"/>
                      <a:r>
                        <a:rPr lang="en-US" sz="1400" dirty="0"/>
                        <a:t>Performance</a:t>
                      </a:r>
                      <a:endParaRPr lang="en-US" sz="1400" dirty="0">
                        <a:latin typeface="Amazon Ember" charset="0"/>
                        <a:ea typeface="Amazon Ember" charset="0"/>
                        <a:cs typeface="Amazon Ember" charset="0"/>
                      </a:endParaRPr>
                    </a:p>
                  </a:txBody>
                  <a:tcPr/>
                </a:tc>
                <a:tc>
                  <a:txBody>
                    <a:bodyPr/>
                    <a:lstStyle/>
                    <a:p>
                      <a:pPr algn="ctr"/>
                      <a:r>
                        <a:rPr lang="en-US" sz="1400" dirty="0"/>
                        <a:t>Integration</a:t>
                      </a:r>
                      <a:endParaRPr lang="en-US" sz="1400" dirty="0">
                        <a:latin typeface="Amazon Ember" charset="0"/>
                        <a:ea typeface="Amazon Ember" charset="0"/>
                        <a:cs typeface="Amazon Ember" charset="0"/>
                      </a:endParaRPr>
                    </a:p>
                  </a:txBody>
                  <a:tcPr/>
                </a:tc>
                <a:extLst>
                  <a:ext uri="{0D108BD9-81ED-4DB2-BD59-A6C34878D82A}">
                    <a16:rowId xmlns:a16="http://schemas.microsoft.com/office/drawing/2014/main" val="10000"/>
                  </a:ext>
                </a:extLst>
              </a:tr>
              <a:tr h="1079304">
                <a:tc>
                  <a:txBody>
                    <a:bodyPr/>
                    <a:lstStyle/>
                    <a:p>
                      <a:r>
                        <a:rPr lang="en-US" sz="1200" dirty="0"/>
                        <a:t>Measure of expected data loss</a:t>
                      </a:r>
                      <a:endParaRPr lang="en-US" sz="1200" dirty="0">
                        <a:latin typeface="Amazon Ember" charset="0"/>
                        <a:ea typeface="Amazon Ember" charset="0"/>
                        <a:cs typeface="Amazon Ember" charset="0"/>
                      </a:endParaRPr>
                    </a:p>
                  </a:txBody>
                  <a:tcPr/>
                </a:tc>
                <a:tc>
                  <a:txBody>
                    <a:bodyPr/>
                    <a:lstStyle/>
                    <a:p>
                      <a:r>
                        <a:rPr lang="en-US" sz="1200" dirty="0"/>
                        <a:t>Measure</a:t>
                      </a:r>
                      <a:r>
                        <a:rPr lang="en-US" sz="1200" baseline="0" dirty="0"/>
                        <a:t> of expected downtime</a:t>
                      </a:r>
                      <a:endParaRPr lang="en-US" sz="1200" dirty="0">
                        <a:latin typeface="Amazon Ember" charset="0"/>
                        <a:ea typeface="Amazon Ember" charset="0"/>
                        <a:cs typeface="Amazon Ember" charset="0"/>
                      </a:endParaRPr>
                    </a:p>
                  </a:txBody>
                  <a:tcPr/>
                </a:tc>
                <a:tc>
                  <a:txBody>
                    <a:bodyPr/>
                    <a:lstStyle/>
                    <a:p>
                      <a:r>
                        <a:rPr lang="en-US" sz="1200" dirty="0"/>
                        <a:t>Security measures</a:t>
                      </a:r>
                      <a:r>
                        <a:rPr lang="en-US" sz="1200" baseline="0" dirty="0"/>
                        <a:t> for at-rest and in-transit data</a:t>
                      </a:r>
                      <a:endParaRPr lang="en-US" sz="1200" dirty="0">
                        <a:latin typeface="Amazon Ember" charset="0"/>
                        <a:ea typeface="Amazon Ember" charset="0"/>
                        <a:cs typeface="Amazon Ember" charset="0"/>
                      </a:endParaRPr>
                    </a:p>
                  </a:txBody>
                  <a:tcPr/>
                </a:tc>
                <a:tc>
                  <a:txBody>
                    <a:bodyPr/>
                    <a:lstStyle/>
                    <a:p>
                      <a:r>
                        <a:rPr lang="en-US" sz="1200" dirty="0"/>
                        <a:t>Amount per storage unit, e.g. $</a:t>
                      </a:r>
                      <a:r>
                        <a:rPr lang="en-US" sz="1200" baseline="0" dirty="0"/>
                        <a:t> </a:t>
                      </a:r>
                      <a:r>
                        <a:rPr lang="en-US" sz="1200" dirty="0"/>
                        <a:t>/</a:t>
                      </a:r>
                      <a:r>
                        <a:rPr lang="en-US" sz="1200" baseline="0" dirty="0"/>
                        <a:t> GB</a:t>
                      </a:r>
                      <a:endParaRPr lang="en-US" sz="1200" dirty="0">
                        <a:latin typeface="Amazon Ember" charset="0"/>
                        <a:ea typeface="Amazon Ember" charset="0"/>
                        <a:cs typeface="Amazon Ember" charset="0"/>
                      </a:endParaRPr>
                    </a:p>
                  </a:txBody>
                  <a:tcPr/>
                </a:tc>
                <a:tc>
                  <a:txBody>
                    <a:bodyPr/>
                    <a:lstStyle/>
                    <a:p>
                      <a:r>
                        <a:rPr lang="en-US" sz="1200" dirty="0"/>
                        <a:t>Upward</a:t>
                      </a:r>
                      <a:r>
                        <a:rPr lang="en-US" sz="1200" baseline="0" dirty="0"/>
                        <a:t> flexibility, storage size, number of users</a:t>
                      </a:r>
                      <a:endParaRPr lang="en-US" sz="1200" dirty="0">
                        <a:latin typeface="Amazon Ember" charset="0"/>
                        <a:ea typeface="Amazon Ember" charset="0"/>
                        <a:cs typeface="Amazon Ember" charset="0"/>
                      </a:endParaRPr>
                    </a:p>
                  </a:txBody>
                  <a:tcPr/>
                </a:tc>
                <a:tc>
                  <a:txBody>
                    <a:bodyPr/>
                    <a:lstStyle/>
                    <a:p>
                      <a:r>
                        <a:rPr lang="en-US" sz="1200" dirty="0"/>
                        <a:t>Performance</a:t>
                      </a:r>
                      <a:r>
                        <a:rPr lang="en-US" sz="1200" baseline="0" dirty="0"/>
                        <a:t> metrics (bandwidth</a:t>
                      </a:r>
                      <a:endParaRPr lang="en-US" sz="1200" baseline="0" dirty="0">
                        <a:latin typeface="Amazon Ember" charset="0"/>
                        <a:ea typeface="Amazon Ember" charset="0"/>
                        <a:cs typeface="Amazon Ember" charset="0"/>
                      </a:endParaRPr>
                    </a:p>
                  </a:txBody>
                  <a:tcPr/>
                </a:tc>
                <a:tc>
                  <a:txBody>
                    <a:bodyPr/>
                    <a:lstStyle/>
                    <a:p>
                      <a:r>
                        <a:rPr lang="en-US" sz="1200" dirty="0"/>
                        <a:t>Ability to interact via API or with other services</a:t>
                      </a:r>
                      <a:endParaRPr lang="en-US" sz="1200" dirty="0">
                        <a:latin typeface="Amazon Ember" charset="0"/>
                        <a:ea typeface="Amazon Ember" charset="0"/>
                        <a:cs typeface="Amazon Ember" charset="0"/>
                      </a:endParaRPr>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336789" y="1030304"/>
            <a:ext cx="4019049" cy="369332"/>
          </a:xfrm>
          <a:prstGeom prst="rect">
            <a:avLst/>
          </a:prstGeom>
          <a:noFill/>
        </p:spPr>
        <p:txBody>
          <a:bodyPr wrap="none" rtlCol="0">
            <a:spAutoFit/>
          </a:bodyPr>
          <a:lstStyle/>
          <a:p>
            <a:r>
              <a:rPr lang="en-US" dirty="0">
                <a:solidFill>
                  <a:schemeClr val="bg2"/>
                </a:solidFill>
                <a:latin typeface="Amazon Ember" charset="0"/>
                <a:ea typeface="Amazon Ember" charset="0"/>
                <a:cs typeface="Amazon Ember" charset="0"/>
              </a:rPr>
              <a:t>Some of the ways we look at storage</a:t>
            </a:r>
          </a:p>
        </p:txBody>
      </p:sp>
    </p:spTree>
    <p:extLst>
      <p:ext uri="{BB962C8B-B14F-4D97-AF65-F5344CB8AC3E}">
        <p14:creationId xmlns:p14="http://schemas.microsoft.com/office/powerpoint/2010/main" val="1198637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A211B54-71C4-5D4E-8EAD-5EDA386F926D}"/>
              </a:ext>
            </a:extLst>
          </p:cNvPr>
          <p:cNvSpPr/>
          <p:nvPr/>
        </p:nvSpPr>
        <p:spPr>
          <a:xfrm>
            <a:off x="3547801" y="1568902"/>
            <a:ext cx="1795966" cy="1580600"/>
          </a:xfrm>
          <a:prstGeom prst="rect">
            <a:avLst/>
          </a:prstGeom>
          <a:noFill/>
          <a:ln w="19050">
            <a:solidFill>
              <a:schemeClr val="accent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latin typeface="Amazon Ember Light"/>
            </a:endParaRPr>
          </a:p>
        </p:txBody>
      </p:sp>
      <p:cxnSp>
        <p:nvCxnSpPr>
          <p:cNvPr id="3" name="Straight Arrow Connector 2">
            <a:extLst>
              <a:ext uri="{FF2B5EF4-FFF2-40B4-BE49-F238E27FC236}">
                <a16:creationId xmlns:a16="http://schemas.microsoft.com/office/drawing/2014/main" id="{BE5D3497-D98F-BD48-943E-A5576952F7B2}"/>
              </a:ext>
            </a:extLst>
          </p:cNvPr>
          <p:cNvCxnSpPr/>
          <p:nvPr/>
        </p:nvCxnSpPr>
        <p:spPr>
          <a:xfrm>
            <a:off x="4626726" y="2151286"/>
            <a:ext cx="422673" cy="1133"/>
          </a:xfrm>
          <a:prstGeom prst="straightConnector1">
            <a:avLst/>
          </a:prstGeom>
          <a:ln>
            <a:no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7FB3BFE-9466-FB45-8D97-312C56C2C5AD}"/>
              </a:ext>
            </a:extLst>
          </p:cNvPr>
          <p:cNvSpPr txBox="1"/>
          <p:nvPr/>
        </p:nvSpPr>
        <p:spPr>
          <a:xfrm>
            <a:off x="592826" y="3228493"/>
            <a:ext cx="1802004" cy="892552"/>
          </a:xfrm>
          <a:prstGeom prst="rect">
            <a:avLst/>
          </a:prstGeom>
          <a:noFill/>
        </p:spPr>
        <p:txBody>
          <a:bodyPr wrap="square" rtlCol="0">
            <a:spAutoFit/>
          </a:bodyPr>
          <a:lstStyle/>
          <a:p>
            <a:pPr algn="ctr" defTabSz="457154"/>
            <a:r>
              <a:rPr lang="en-US" sz="1400" b="1" dirty="0">
                <a:solidFill>
                  <a:schemeClr val="bg2"/>
                </a:solidFill>
                <a:latin typeface="Amazon Ember Light"/>
              </a:rPr>
              <a:t>designed for </a:t>
            </a:r>
            <a:r>
              <a:rPr lang="en-US" sz="2400" b="1" dirty="0">
                <a:solidFill>
                  <a:schemeClr val="accent2">
                    <a:lumMod val="60000"/>
                    <a:lumOff val="40000"/>
                  </a:schemeClr>
                </a:solidFill>
                <a:latin typeface="Amazon Ember Light"/>
              </a:rPr>
              <a:t>99.99% </a:t>
            </a:r>
            <a:br>
              <a:rPr lang="en-US" sz="2400" b="1" dirty="0">
                <a:solidFill>
                  <a:schemeClr val="bg2"/>
                </a:solidFill>
                <a:latin typeface="Amazon Ember Light"/>
              </a:rPr>
            </a:br>
            <a:r>
              <a:rPr lang="en-US" sz="1400" b="1" dirty="0">
                <a:solidFill>
                  <a:schemeClr val="bg2"/>
                </a:solidFill>
                <a:latin typeface="Amazon Ember Light"/>
              </a:rPr>
              <a:t>durability </a:t>
            </a:r>
          </a:p>
        </p:txBody>
      </p:sp>
      <p:grpSp>
        <p:nvGrpSpPr>
          <p:cNvPr id="6" name="Group 5">
            <a:extLst>
              <a:ext uri="{FF2B5EF4-FFF2-40B4-BE49-F238E27FC236}">
                <a16:creationId xmlns:a16="http://schemas.microsoft.com/office/drawing/2014/main" id="{98C4C3C1-C689-1946-B6A6-DC398B09F343}"/>
              </a:ext>
            </a:extLst>
          </p:cNvPr>
          <p:cNvGrpSpPr/>
          <p:nvPr/>
        </p:nvGrpSpPr>
        <p:grpSpPr>
          <a:xfrm>
            <a:off x="445946" y="1553422"/>
            <a:ext cx="2141051" cy="1584740"/>
            <a:chOff x="441611" y="1262763"/>
            <a:chExt cx="2141051" cy="1584740"/>
          </a:xfrm>
        </p:grpSpPr>
        <p:grpSp>
          <p:nvGrpSpPr>
            <p:cNvPr id="7" name="Group 6">
              <a:extLst>
                <a:ext uri="{FF2B5EF4-FFF2-40B4-BE49-F238E27FC236}">
                  <a16:creationId xmlns:a16="http://schemas.microsoft.com/office/drawing/2014/main" id="{FF55B453-DDD4-0A4A-A77D-24A2AAE76E0A}"/>
                </a:ext>
              </a:extLst>
            </p:cNvPr>
            <p:cNvGrpSpPr/>
            <p:nvPr/>
          </p:nvGrpSpPr>
          <p:grpSpPr>
            <a:xfrm>
              <a:off x="517050" y="1262763"/>
              <a:ext cx="1979883" cy="1580600"/>
              <a:chOff x="517050" y="1262763"/>
              <a:chExt cx="1979883" cy="1580600"/>
            </a:xfrm>
          </p:grpSpPr>
          <p:pic>
            <p:nvPicPr>
              <p:cNvPr id="9" name="Picture 8">
                <a:extLst>
                  <a:ext uri="{FF2B5EF4-FFF2-40B4-BE49-F238E27FC236}">
                    <a16:creationId xmlns:a16="http://schemas.microsoft.com/office/drawing/2014/main" id="{25EC7825-CDC4-214D-990E-4D59F6108D18}"/>
                  </a:ext>
                </a:extLst>
              </p:cNvPr>
              <p:cNvPicPr>
                <a:picLocks noChangeAspect="1"/>
              </p:cNvPicPr>
              <p:nvPr/>
            </p:nvPicPr>
            <p:blipFill>
              <a:blip r:embed="rId2" cstate="screen">
                <a:grayscl/>
                <a:extLst>
                  <a:ext uri="{28A0092B-C50C-407E-A947-70E740481C1C}">
                    <a14:useLocalDpi xmlns:a14="http://schemas.microsoft.com/office/drawing/2010/main"/>
                  </a:ext>
                </a:extLst>
              </a:blip>
              <a:stretch>
                <a:fillRect/>
              </a:stretch>
            </p:blipFill>
            <p:spPr>
              <a:xfrm>
                <a:off x="1034858" y="1265820"/>
                <a:ext cx="954559" cy="954559"/>
              </a:xfrm>
              <a:prstGeom prst="rect">
                <a:avLst/>
              </a:prstGeom>
            </p:spPr>
          </p:pic>
          <p:sp>
            <p:nvSpPr>
              <p:cNvPr id="10" name="Rectangle 9">
                <a:extLst>
                  <a:ext uri="{FF2B5EF4-FFF2-40B4-BE49-F238E27FC236}">
                    <a16:creationId xmlns:a16="http://schemas.microsoft.com/office/drawing/2014/main" id="{3EB02E01-FC2E-2F4E-A038-CD9AB6ADC628}"/>
                  </a:ext>
                </a:extLst>
              </p:cNvPr>
              <p:cNvSpPr/>
              <p:nvPr/>
            </p:nvSpPr>
            <p:spPr>
              <a:xfrm>
                <a:off x="517050" y="1262763"/>
                <a:ext cx="1979883" cy="1580600"/>
              </a:xfrm>
              <a:prstGeom prst="rect">
                <a:avLst/>
              </a:prstGeom>
              <a:noFill/>
              <a:ln w="19050">
                <a:solidFill>
                  <a:schemeClr val="accent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latin typeface="Amazon Ember Light"/>
                </a:endParaRPr>
              </a:p>
              <a:p>
                <a:pPr algn="ctr" defTabSz="457189"/>
                <a:endParaRPr lang="en-US" dirty="0">
                  <a:solidFill>
                    <a:srgbClr val="FFFFFF"/>
                  </a:solidFill>
                  <a:latin typeface="Amazon Ember Light"/>
                </a:endParaRPr>
              </a:p>
              <a:p>
                <a:pPr algn="ctr" defTabSz="457189"/>
                <a:endParaRPr lang="en-US" dirty="0">
                  <a:solidFill>
                    <a:srgbClr val="FFFFFF"/>
                  </a:solidFill>
                  <a:latin typeface="Amazon Ember Light"/>
                </a:endParaRPr>
              </a:p>
              <a:p>
                <a:pPr algn="ctr" defTabSz="457189"/>
                <a:endParaRPr lang="en-US" dirty="0">
                  <a:solidFill>
                    <a:srgbClr val="FFFFFF"/>
                  </a:solidFill>
                  <a:latin typeface="Amazon Ember Light"/>
                </a:endParaRPr>
              </a:p>
              <a:p>
                <a:pPr algn="ctr" defTabSz="457189"/>
                <a:endParaRPr lang="en-US" dirty="0">
                  <a:solidFill>
                    <a:srgbClr val="FFFFFF"/>
                  </a:solidFill>
                  <a:latin typeface="Amazon Ember Light"/>
                </a:endParaRPr>
              </a:p>
            </p:txBody>
          </p:sp>
          <p:grpSp>
            <p:nvGrpSpPr>
              <p:cNvPr id="11" name="Group 10">
                <a:extLst>
                  <a:ext uri="{FF2B5EF4-FFF2-40B4-BE49-F238E27FC236}">
                    <a16:creationId xmlns:a16="http://schemas.microsoft.com/office/drawing/2014/main" id="{6B331E0F-5D3B-B748-9F5F-98D6655BB4BD}"/>
                  </a:ext>
                </a:extLst>
              </p:cNvPr>
              <p:cNvGrpSpPr/>
              <p:nvPr/>
            </p:nvGrpSpPr>
            <p:grpSpPr>
              <a:xfrm>
                <a:off x="1074976" y="2184446"/>
                <a:ext cx="874322" cy="424983"/>
                <a:chOff x="727805" y="2184446"/>
                <a:chExt cx="874322" cy="424983"/>
              </a:xfrm>
            </p:grpSpPr>
            <p:pic>
              <p:nvPicPr>
                <p:cNvPr id="12" name="Picture 11">
                  <a:extLst>
                    <a:ext uri="{FF2B5EF4-FFF2-40B4-BE49-F238E27FC236}">
                      <a16:creationId xmlns:a16="http://schemas.microsoft.com/office/drawing/2014/main" id="{A705DC6D-48B6-E844-A61D-7B6AA60C82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27805" y="2184446"/>
                  <a:ext cx="424983" cy="424983"/>
                </a:xfrm>
                <a:prstGeom prst="rect">
                  <a:avLst/>
                </a:prstGeom>
              </p:spPr>
            </p:pic>
            <p:pic>
              <p:nvPicPr>
                <p:cNvPr id="13" name="Picture 12">
                  <a:extLst>
                    <a:ext uri="{FF2B5EF4-FFF2-40B4-BE49-F238E27FC236}">
                      <a16:creationId xmlns:a16="http://schemas.microsoft.com/office/drawing/2014/main" id="{B56B7350-1974-194E-954F-A0CE720E894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77144" y="2184446"/>
                  <a:ext cx="424983" cy="424983"/>
                </a:xfrm>
                <a:prstGeom prst="rect">
                  <a:avLst/>
                </a:prstGeom>
              </p:spPr>
            </p:pic>
          </p:grpSp>
        </p:grpSp>
        <p:sp>
          <p:nvSpPr>
            <p:cNvPr id="8" name="TextBox 7">
              <a:extLst>
                <a:ext uri="{FF2B5EF4-FFF2-40B4-BE49-F238E27FC236}">
                  <a16:creationId xmlns:a16="http://schemas.microsoft.com/office/drawing/2014/main" id="{DC98334F-83C0-B445-B422-C7D09EA96035}"/>
                </a:ext>
              </a:extLst>
            </p:cNvPr>
            <p:cNvSpPr txBox="1"/>
            <p:nvPr/>
          </p:nvSpPr>
          <p:spPr>
            <a:xfrm>
              <a:off x="441611" y="2570504"/>
              <a:ext cx="2141051" cy="276999"/>
            </a:xfrm>
            <a:prstGeom prst="rect">
              <a:avLst/>
            </a:prstGeom>
            <a:noFill/>
            <a:ln>
              <a:noFill/>
            </a:ln>
          </p:spPr>
          <p:txBody>
            <a:bodyPr wrap="square" rtlCol="0">
              <a:spAutoFit/>
            </a:bodyPr>
            <a:lstStyle/>
            <a:p>
              <a:pPr algn="ctr" defTabSz="457154"/>
              <a:r>
                <a:rPr lang="en-US" sz="1200" dirty="0">
                  <a:solidFill>
                    <a:srgbClr val="EEECE1"/>
                  </a:solidFill>
                  <a:latin typeface="Amazon Ember Light"/>
                </a:rPr>
                <a:t>Two copies on one site</a:t>
              </a:r>
            </a:p>
          </p:txBody>
        </p:sp>
      </p:grpSp>
      <p:sp>
        <p:nvSpPr>
          <p:cNvPr id="15" name="TextBox 14">
            <a:extLst>
              <a:ext uri="{FF2B5EF4-FFF2-40B4-BE49-F238E27FC236}">
                <a16:creationId xmlns:a16="http://schemas.microsoft.com/office/drawing/2014/main" id="{43294275-6FED-E648-9DE5-44F22D8407D5}"/>
              </a:ext>
            </a:extLst>
          </p:cNvPr>
          <p:cNvSpPr txBox="1"/>
          <p:nvPr/>
        </p:nvSpPr>
        <p:spPr>
          <a:xfrm>
            <a:off x="3586329" y="3228492"/>
            <a:ext cx="1770871" cy="892552"/>
          </a:xfrm>
          <a:prstGeom prst="rect">
            <a:avLst/>
          </a:prstGeom>
          <a:noFill/>
          <a:ln>
            <a:noFill/>
          </a:ln>
        </p:spPr>
        <p:txBody>
          <a:bodyPr wrap="square" rtlCol="0">
            <a:spAutoFit/>
          </a:bodyPr>
          <a:lstStyle/>
          <a:p>
            <a:pPr algn="ctr" defTabSz="457154"/>
            <a:r>
              <a:rPr lang="en-US" sz="1400" b="1" dirty="0">
                <a:solidFill>
                  <a:schemeClr val="bg2"/>
                </a:solidFill>
                <a:latin typeface="Amazon Ember Light"/>
              </a:rPr>
              <a:t>designed for</a:t>
            </a:r>
          </a:p>
          <a:p>
            <a:pPr algn="ctr" defTabSz="457154"/>
            <a:r>
              <a:rPr lang="en-US" sz="2400" b="1" dirty="0">
                <a:solidFill>
                  <a:schemeClr val="accent4"/>
                </a:solidFill>
                <a:latin typeface="Amazon Ember Light"/>
              </a:rPr>
              <a:t>99.999%</a:t>
            </a:r>
            <a:br>
              <a:rPr lang="en-US" sz="1400" b="1" dirty="0">
                <a:solidFill>
                  <a:schemeClr val="bg2"/>
                </a:solidFill>
                <a:latin typeface="Amazon Ember Light"/>
              </a:rPr>
            </a:br>
            <a:r>
              <a:rPr lang="en-US" sz="1400" b="1" dirty="0">
                <a:solidFill>
                  <a:schemeClr val="bg2"/>
                </a:solidFill>
                <a:latin typeface="Amazon Ember Light"/>
              </a:rPr>
              <a:t> durability </a:t>
            </a:r>
          </a:p>
        </p:txBody>
      </p:sp>
      <p:grpSp>
        <p:nvGrpSpPr>
          <p:cNvPr id="16" name="Group 15">
            <a:extLst>
              <a:ext uri="{FF2B5EF4-FFF2-40B4-BE49-F238E27FC236}">
                <a16:creationId xmlns:a16="http://schemas.microsoft.com/office/drawing/2014/main" id="{14788147-FD4B-874D-98BB-6E5AD8A585E1}"/>
              </a:ext>
            </a:extLst>
          </p:cNvPr>
          <p:cNvGrpSpPr/>
          <p:nvPr/>
        </p:nvGrpSpPr>
        <p:grpSpPr>
          <a:xfrm>
            <a:off x="3611618" y="1592724"/>
            <a:ext cx="1639459" cy="1535952"/>
            <a:chOff x="2671921" y="1675138"/>
            <a:chExt cx="1639459" cy="1535952"/>
          </a:xfrm>
        </p:grpSpPr>
        <p:sp>
          <p:nvSpPr>
            <p:cNvPr id="17" name="TextBox 16">
              <a:extLst>
                <a:ext uri="{FF2B5EF4-FFF2-40B4-BE49-F238E27FC236}">
                  <a16:creationId xmlns:a16="http://schemas.microsoft.com/office/drawing/2014/main" id="{52BE77C2-2A15-684F-81A1-203901CBBF48}"/>
                </a:ext>
              </a:extLst>
            </p:cNvPr>
            <p:cNvSpPr txBox="1"/>
            <p:nvPr/>
          </p:nvSpPr>
          <p:spPr>
            <a:xfrm>
              <a:off x="2687462" y="2934091"/>
              <a:ext cx="1608376" cy="276999"/>
            </a:xfrm>
            <a:prstGeom prst="rect">
              <a:avLst/>
            </a:prstGeom>
            <a:noFill/>
            <a:ln>
              <a:noFill/>
            </a:ln>
          </p:spPr>
          <p:txBody>
            <a:bodyPr wrap="square" rtlCol="0">
              <a:spAutoFit/>
            </a:bodyPr>
            <a:lstStyle/>
            <a:p>
              <a:pPr algn="ctr" defTabSz="457154"/>
              <a:r>
                <a:rPr lang="en-US" sz="1200" dirty="0">
                  <a:solidFill>
                    <a:srgbClr val="EEECE1"/>
                  </a:solidFill>
                  <a:latin typeface="Amazon Ember Light"/>
                </a:rPr>
                <a:t>Copies on two sites</a:t>
              </a:r>
            </a:p>
          </p:txBody>
        </p:sp>
        <p:grpSp>
          <p:nvGrpSpPr>
            <p:cNvPr id="18" name="Group 17">
              <a:extLst>
                <a:ext uri="{FF2B5EF4-FFF2-40B4-BE49-F238E27FC236}">
                  <a16:creationId xmlns:a16="http://schemas.microsoft.com/office/drawing/2014/main" id="{4FA202B4-50E8-C646-9F91-45450B6CA58C}"/>
                </a:ext>
              </a:extLst>
            </p:cNvPr>
            <p:cNvGrpSpPr/>
            <p:nvPr/>
          </p:nvGrpSpPr>
          <p:grpSpPr>
            <a:xfrm>
              <a:off x="2671921" y="1675138"/>
              <a:ext cx="1639459" cy="1287791"/>
              <a:chOff x="2671921" y="1675138"/>
              <a:chExt cx="1639459" cy="1287791"/>
            </a:xfrm>
          </p:grpSpPr>
          <p:grpSp>
            <p:nvGrpSpPr>
              <p:cNvPr id="19" name="Group 18">
                <a:extLst>
                  <a:ext uri="{FF2B5EF4-FFF2-40B4-BE49-F238E27FC236}">
                    <a16:creationId xmlns:a16="http://schemas.microsoft.com/office/drawing/2014/main" id="{4DC97244-A012-8040-AF94-1F247C306927}"/>
                  </a:ext>
                </a:extLst>
              </p:cNvPr>
              <p:cNvGrpSpPr/>
              <p:nvPr/>
            </p:nvGrpSpPr>
            <p:grpSpPr>
              <a:xfrm>
                <a:off x="2671921" y="1675138"/>
                <a:ext cx="954559" cy="1287791"/>
                <a:chOff x="2671921" y="1675138"/>
                <a:chExt cx="954559" cy="1287791"/>
              </a:xfrm>
            </p:grpSpPr>
            <p:pic>
              <p:nvPicPr>
                <p:cNvPr id="23" name="Picture 22">
                  <a:extLst>
                    <a:ext uri="{FF2B5EF4-FFF2-40B4-BE49-F238E27FC236}">
                      <a16:creationId xmlns:a16="http://schemas.microsoft.com/office/drawing/2014/main" id="{7B475070-E165-3843-9D41-82658C6F8B29}"/>
                    </a:ext>
                  </a:extLst>
                </p:cNvPr>
                <p:cNvPicPr>
                  <a:picLocks noChangeAspect="1"/>
                </p:cNvPicPr>
                <p:nvPr/>
              </p:nvPicPr>
              <p:blipFill>
                <a:blip r:embed="rId2" cstate="screen">
                  <a:grayscl/>
                  <a:extLst>
                    <a:ext uri="{28A0092B-C50C-407E-A947-70E740481C1C}">
                      <a14:useLocalDpi xmlns:a14="http://schemas.microsoft.com/office/drawing/2010/main"/>
                    </a:ext>
                  </a:extLst>
                </a:blip>
                <a:stretch>
                  <a:fillRect/>
                </a:stretch>
              </p:blipFill>
              <p:spPr>
                <a:xfrm>
                  <a:off x="2671921" y="1675138"/>
                  <a:ext cx="954559" cy="954559"/>
                </a:xfrm>
                <a:prstGeom prst="rect">
                  <a:avLst/>
                </a:prstGeom>
                <a:ln>
                  <a:noFill/>
                </a:ln>
              </p:spPr>
            </p:pic>
            <p:pic>
              <p:nvPicPr>
                <p:cNvPr id="24" name="Picture 23">
                  <a:extLst>
                    <a:ext uri="{FF2B5EF4-FFF2-40B4-BE49-F238E27FC236}">
                      <a16:creationId xmlns:a16="http://schemas.microsoft.com/office/drawing/2014/main" id="{36B8AA26-13B4-2841-922B-05C1FD5DF9C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36709" y="2537946"/>
                  <a:ext cx="424983" cy="424983"/>
                </a:xfrm>
                <a:prstGeom prst="rect">
                  <a:avLst/>
                </a:prstGeom>
              </p:spPr>
            </p:pic>
          </p:grpSp>
          <p:grpSp>
            <p:nvGrpSpPr>
              <p:cNvPr id="20" name="Group 19">
                <a:extLst>
                  <a:ext uri="{FF2B5EF4-FFF2-40B4-BE49-F238E27FC236}">
                    <a16:creationId xmlns:a16="http://schemas.microsoft.com/office/drawing/2014/main" id="{A3187723-864E-A041-B84C-514C133F8D4F}"/>
                  </a:ext>
                </a:extLst>
              </p:cNvPr>
              <p:cNvGrpSpPr/>
              <p:nvPr/>
            </p:nvGrpSpPr>
            <p:grpSpPr>
              <a:xfrm>
                <a:off x="3356821" y="1675138"/>
                <a:ext cx="954559" cy="1287791"/>
                <a:chOff x="2671921" y="1675138"/>
                <a:chExt cx="954559" cy="1287791"/>
              </a:xfrm>
            </p:grpSpPr>
            <p:pic>
              <p:nvPicPr>
                <p:cNvPr id="21" name="Picture 20">
                  <a:extLst>
                    <a:ext uri="{FF2B5EF4-FFF2-40B4-BE49-F238E27FC236}">
                      <a16:creationId xmlns:a16="http://schemas.microsoft.com/office/drawing/2014/main" id="{76965F72-34F1-C04A-869E-0317298755B7}"/>
                    </a:ext>
                  </a:extLst>
                </p:cNvPr>
                <p:cNvPicPr>
                  <a:picLocks noChangeAspect="1"/>
                </p:cNvPicPr>
                <p:nvPr/>
              </p:nvPicPr>
              <p:blipFill>
                <a:blip r:embed="rId2" cstate="screen">
                  <a:grayscl/>
                  <a:extLst>
                    <a:ext uri="{28A0092B-C50C-407E-A947-70E740481C1C}">
                      <a14:useLocalDpi xmlns:a14="http://schemas.microsoft.com/office/drawing/2010/main"/>
                    </a:ext>
                  </a:extLst>
                </a:blip>
                <a:stretch>
                  <a:fillRect/>
                </a:stretch>
              </p:blipFill>
              <p:spPr>
                <a:xfrm>
                  <a:off x="2671921" y="1675138"/>
                  <a:ext cx="954559" cy="954559"/>
                </a:xfrm>
                <a:prstGeom prst="rect">
                  <a:avLst/>
                </a:prstGeom>
                <a:ln>
                  <a:noFill/>
                </a:ln>
              </p:spPr>
            </p:pic>
            <p:pic>
              <p:nvPicPr>
                <p:cNvPr id="22" name="Picture 21">
                  <a:extLst>
                    <a:ext uri="{FF2B5EF4-FFF2-40B4-BE49-F238E27FC236}">
                      <a16:creationId xmlns:a16="http://schemas.microsoft.com/office/drawing/2014/main" id="{8E9377B2-B4F5-8349-AA5D-0F9605BEC6D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36709" y="2537946"/>
                  <a:ext cx="424983" cy="424983"/>
                </a:xfrm>
                <a:prstGeom prst="rect">
                  <a:avLst/>
                </a:prstGeom>
              </p:spPr>
            </p:pic>
          </p:grpSp>
        </p:grpSp>
      </p:grpSp>
      <p:grpSp>
        <p:nvGrpSpPr>
          <p:cNvPr id="26" name="Group 25">
            <a:extLst>
              <a:ext uri="{FF2B5EF4-FFF2-40B4-BE49-F238E27FC236}">
                <a16:creationId xmlns:a16="http://schemas.microsoft.com/office/drawing/2014/main" id="{4F99DB2F-4377-E049-B55C-257F5BB0CEAD}"/>
              </a:ext>
            </a:extLst>
          </p:cNvPr>
          <p:cNvGrpSpPr/>
          <p:nvPr/>
        </p:nvGrpSpPr>
        <p:grpSpPr>
          <a:xfrm>
            <a:off x="5855785" y="1538019"/>
            <a:ext cx="2751838" cy="2579179"/>
            <a:chOff x="5241417" y="1538018"/>
            <a:chExt cx="2751838" cy="2579179"/>
          </a:xfrm>
        </p:grpSpPr>
        <p:sp>
          <p:nvSpPr>
            <p:cNvPr id="28" name="TextBox 27">
              <a:extLst>
                <a:ext uri="{FF2B5EF4-FFF2-40B4-BE49-F238E27FC236}">
                  <a16:creationId xmlns:a16="http://schemas.microsoft.com/office/drawing/2014/main" id="{F62043D7-5681-8A49-951E-4CEC94D96556}"/>
                </a:ext>
              </a:extLst>
            </p:cNvPr>
            <p:cNvSpPr txBox="1"/>
            <p:nvPr/>
          </p:nvSpPr>
          <p:spPr>
            <a:xfrm>
              <a:off x="5241417" y="3232339"/>
              <a:ext cx="2751838" cy="884858"/>
            </a:xfrm>
            <a:prstGeom prst="rect">
              <a:avLst/>
            </a:prstGeom>
            <a:noFill/>
          </p:spPr>
          <p:txBody>
            <a:bodyPr wrap="square" rtlCol="0">
              <a:spAutoFit/>
            </a:bodyPr>
            <a:lstStyle/>
            <a:p>
              <a:pPr algn="ctr" defTabSz="457154"/>
              <a:r>
                <a:rPr lang="en-US" sz="1400" b="1" dirty="0">
                  <a:solidFill>
                    <a:schemeClr val="bg2"/>
                  </a:solidFill>
                  <a:latin typeface="Amazon Ember Light"/>
                </a:rPr>
                <a:t>designed for </a:t>
              </a:r>
              <a:r>
                <a:rPr lang="en-US" sz="2400" b="1" dirty="0">
                  <a:solidFill>
                    <a:schemeClr val="accent1"/>
                  </a:solidFill>
                  <a:latin typeface="Amazon Ember Light"/>
                </a:rPr>
                <a:t>99.999999999%</a:t>
              </a:r>
              <a:r>
                <a:rPr lang="en-US" sz="2400" b="1" dirty="0">
                  <a:solidFill>
                    <a:schemeClr val="bg2"/>
                  </a:solidFill>
                  <a:latin typeface="Amazon Ember Light"/>
                </a:rPr>
                <a:t> </a:t>
              </a:r>
              <a:br>
                <a:rPr lang="en-US" sz="1350" b="1" dirty="0">
                  <a:solidFill>
                    <a:schemeClr val="bg2"/>
                  </a:solidFill>
                  <a:latin typeface="Amazon Ember Light"/>
                </a:rPr>
              </a:br>
              <a:r>
                <a:rPr lang="en-US" sz="1350" b="1" dirty="0">
                  <a:solidFill>
                    <a:schemeClr val="bg2"/>
                  </a:solidFill>
                  <a:latin typeface="Amazon Ember Light"/>
                </a:rPr>
                <a:t>durability </a:t>
              </a:r>
            </a:p>
          </p:txBody>
        </p:sp>
        <p:grpSp>
          <p:nvGrpSpPr>
            <p:cNvPr id="29" name="Group 28">
              <a:extLst>
                <a:ext uri="{FF2B5EF4-FFF2-40B4-BE49-F238E27FC236}">
                  <a16:creationId xmlns:a16="http://schemas.microsoft.com/office/drawing/2014/main" id="{21AB72B9-8AD1-2248-A5B4-3D86D567FD22}"/>
                </a:ext>
              </a:extLst>
            </p:cNvPr>
            <p:cNvGrpSpPr/>
            <p:nvPr/>
          </p:nvGrpSpPr>
          <p:grpSpPr>
            <a:xfrm>
              <a:off x="5703636" y="1538018"/>
              <a:ext cx="1997321" cy="1615546"/>
              <a:chOff x="5703636" y="1533955"/>
              <a:chExt cx="1997321" cy="1615546"/>
            </a:xfrm>
          </p:grpSpPr>
          <p:sp>
            <p:nvSpPr>
              <p:cNvPr id="30" name="Rectangle 29">
                <a:extLst>
                  <a:ext uri="{FF2B5EF4-FFF2-40B4-BE49-F238E27FC236}">
                    <a16:creationId xmlns:a16="http://schemas.microsoft.com/office/drawing/2014/main" id="{C52C7DBD-A7D6-3A48-96E0-16645F1870F3}"/>
                  </a:ext>
                </a:extLst>
              </p:cNvPr>
              <p:cNvSpPr/>
              <p:nvPr/>
            </p:nvSpPr>
            <p:spPr>
              <a:xfrm>
                <a:off x="5703636" y="1568901"/>
                <a:ext cx="1997321" cy="1580600"/>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189"/>
                <a:endParaRPr lang="en-US" dirty="0">
                  <a:solidFill>
                    <a:srgbClr val="FFFFFF"/>
                  </a:solidFill>
                  <a:latin typeface="Amazon Ember Light"/>
                </a:endParaRPr>
              </a:p>
            </p:txBody>
          </p:sp>
          <p:grpSp>
            <p:nvGrpSpPr>
              <p:cNvPr id="31" name="Group 30">
                <a:extLst>
                  <a:ext uri="{FF2B5EF4-FFF2-40B4-BE49-F238E27FC236}">
                    <a16:creationId xmlns:a16="http://schemas.microsoft.com/office/drawing/2014/main" id="{1C9B4AAD-C5D6-9B41-AFF6-30260F14F546}"/>
                  </a:ext>
                </a:extLst>
              </p:cNvPr>
              <p:cNvGrpSpPr/>
              <p:nvPr/>
            </p:nvGrpSpPr>
            <p:grpSpPr>
              <a:xfrm>
                <a:off x="5824054" y="1533955"/>
                <a:ext cx="1618571" cy="1458821"/>
                <a:chOff x="5824054" y="1533955"/>
                <a:chExt cx="1618571" cy="1458821"/>
              </a:xfrm>
            </p:grpSpPr>
            <p:pic>
              <p:nvPicPr>
                <p:cNvPr id="32" name="Picture 31">
                  <a:extLst>
                    <a:ext uri="{FF2B5EF4-FFF2-40B4-BE49-F238E27FC236}">
                      <a16:creationId xmlns:a16="http://schemas.microsoft.com/office/drawing/2014/main" id="{8E6A4F5E-4E01-924A-83B5-D9C48B0BB897}"/>
                    </a:ext>
                  </a:extLst>
                </p:cNvPr>
                <p:cNvPicPr>
                  <a:picLocks noChangeAspect="1"/>
                </p:cNvPicPr>
                <p:nvPr/>
              </p:nvPicPr>
              <p:blipFill>
                <a:blip r:embed="rId4" cstate="screen">
                  <a:grayscl/>
                  <a:extLst>
                    <a:ext uri="{28A0092B-C50C-407E-A947-70E740481C1C}">
                      <a14:useLocalDpi xmlns:a14="http://schemas.microsoft.com/office/drawing/2010/main"/>
                    </a:ext>
                  </a:extLst>
                </a:blip>
                <a:stretch>
                  <a:fillRect/>
                </a:stretch>
              </p:blipFill>
              <p:spPr>
                <a:xfrm>
                  <a:off x="5824054" y="1533955"/>
                  <a:ext cx="1618571" cy="1458821"/>
                </a:xfrm>
                <a:prstGeom prst="rect">
                  <a:avLst/>
                </a:prstGeom>
              </p:spPr>
            </p:pic>
            <p:grpSp>
              <p:nvGrpSpPr>
                <p:cNvPr id="33" name="Group 32">
                  <a:extLst>
                    <a:ext uri="{FF2B5EF4-FFF2-40B4-BE49-F238E27FC236}">
                      <a16:creationId xmlns:a16="http://schemas.microsoft.com/office/drawing/2014/main" id="{83100402-FCCC-7646-BE7B-8B59AB62A8DE}"/>
                    </a:ext>
                  </a:extLst>
                </p:cNvPr>
                <p:cNvGrpSpPr/>
                <p:nvPr/>
              </p:nvGrpSpPr>
              <p:grpSpPr>
                <a:xfrm>
                  <a:off x="5891614" y="2195262"/>
                  <a:ext cx="1379283" cy="517208"/>
                  <a:chOff x="5891614" y="2195262"/>
                  <a:chExt cx="1379283" cy="517208"/>
                </a:xfrm>
              </p:grpSpPr>
              <p:grpSp>
                <p:nvGrpSpPr>
                  <p:cNvPr id="34" name="Group 33">
                    <a:extLst>
                      <a:ext uri="{FF2B5EF4-FFF2-40B4-BE49-F238E27FC236}">
                        <a16:creationId xmlns:a16="http://schemas.microsoft.com/office/drawing/2014/main" id="{8B71A19C-20C8-764E-99B3-B8914A2EE95B}"/>
                      </a:ext>
                    </a:extLst>
                  </p:cNvPr>
                  <p:cNvGrpSpPr/>
                  <p:nvPr/>
                </p:nvGrpSpPr>
                <p:grpSpPr>
                  <a:xfrm>
                    <a:off x="6743188" y="2203283"/>
                    <a:ext cx="527709" cy="506544"/>
                    <a:chOff x="3460112" y="3272871"/>
                    <a:chExt cx="703550" cy="675333"/>
                  </a:xfrm>
                </p:grpSpPr>
                <p:sp>
                  <p:nvSpPr>
                    <p:cNvPr id="42" name="Rectangle 41">
                      <a:extLst>
                        <a:ext uri="{FF2B5EF4-FFF2-40B4-BE49-F238E27FC236}">
                          <a16:creationId xmlns:a16="http://schemas.microsoft.com/office/drawing/2014/main" id="{62BF9DC1-66B1-D940-A3F9-2DBC096074E7}"/>
                        </a:ext>
                      </a:extLst>
                    </p:cNvPr>
                    <p:cNvSpPr/>
                    <p:nvPr/>
                  </p:nvSpPr>
                  <p:spPr>
                    <a:xfrm>
                      <a:off x="3460112" y="3640455"/>
                      <a:ext cx="703550" cy="307749"/>
                    </a:xfrm>
                    <a:prstGeom prst="rect">
                      <a:avLst/>
                    </a:prstGeom>
                  </p:spPr>
                  <p:txBody>
                    <a:bodyPr wrap="none">
                      <a:spAutoFit/>
                    </a:bodyPr>
                    <a:lstStyle/>
                    <a:p>
                      <a:pPr algn="ctr" defTabSz="457154"/>
                      <a:r>
                        <a:rPr lang="en-US" sz="900" dirty="0">
                          <a:solidFill>
                            <a:srgbClr val="414042"/>
                          </a:solidFill>
                          <a:latin typeface="Amazon Ember Light"/>
                        </a:rPr>
                        <a:t>Glacier</a:t>
                      </a:r>
                      <a:endParaRPr lang="en-US" sz="1050" dirty="0">
                        <a:solidFill>
                          <a:srgbClr val="414042"/>
                        </a:solidFill>
                        <a:latin typeface="Amazon Ember Light"/>
                      </a:endParaRPr>
                    </a:p>
                  </p:txBody>
                </p:sp>
                <p:pic>
                  <p:nvPicPr>
                    <p:cNvPr id="43" name="Picture 42">
                      <a:extLst>
                        <a:ext uri="{FF2B5EF4-FFF2-40B4-BE49-F238E27FC236}">
                          <a16:creationId xmlns:a16="http://schemas.microsoft.com/office/drawing/2014/main" id="{C0F426CB-FDEF-D549-8EE8-540B61953D43}"/>
                        </a:ext>
                      </a:extLst>
                    </p:cNvPr>
                    <p:cNvPicPr>
                      <a:picLocks noChangeAspect="1"/>
                    </p:cNvPicPr>
                    <p:nvPr/>
                  </p:nvPicPr>
                  <p:blipFill>
                    <a:blip r:embed="rId5" cstate="screen">
                      <a:grayscl/>
                      <a:extLst>
                        <a:ext uri="{28A0092B-C50C-407E-A947-70E740481C1C}">
                          <a14:useLocalDpi xmlns:a14="http://schemas.microsoft.com/office/drawing/2010/main"/>
                        </a:ext>
                      </a:extLst>
                    </a:blip>
                    <a:stretch>
                      <a:fillRect/>
                    </a:stretch>
                  </p:blipFill>
                  <p:spPr>
                    <a:xfrm>
                      <a:off x="3583415" y="3272871"/>
                      <a:ext cx="456942" cy="456942"/>
                    </a:xfrm>
                    <a:prstGeom prst="rect">
                      <a:avLst/>
                    </a:prstGeom>
                  </p:spPr>
                </p:pic>
              </p:grpSp>
              <p:grpSp>
                <p:nvGrpSpPr>
                  <p:cNvPr id="35" name="Group 34">
                    <a:extLst>
                      <a:ext uri="{FF2B5EF4-FFF2-40B4-BE49-F238E27FC236}">
                        <a16:creationId xmlns:a16="http://schemas.microsoft.com/office/drawing/2014/main" id="{F8C11DA7-06FA-194F-95E9-CDD13F5E1BD6}"/>
                      </a:ext>
                    </a:extLst>
                  </p:cNvPr>
                  <p:cNvGrpSpPr/>
                  <p:nvPr/>
                </p:nvGrpSpPr>
                <p:grpSpPr>
                  <a:xfrm>
                    <a:off x="5891614" y="2203564"/>
                    <a:ext cx="725722" cy="508906"/>
                    <a:chOff x="1872123" y="3263867"/>
                    <a:chExt cx="967546" cy="678481"/>
                  </a:xfrm>
                </p:grpSpPr>
                <p:sp>
                  <p:nvSpPr>
                    <p:cNvPr id="40" name="Rectangle 39">
                      <a:extLst>
                        <a:ext uri="{FF2B5EF4-FFF2-40B4-BE49-F238E27FC236}">
                          <a16:creationId xmlns:a16="http://schemas.microsoft.com/office/drawing/2014/main" id="{1168D97D-3DA7-A64B-B39A-9B5B1D19EBC5}"/>
                        </a:ext>
                      </a:extLst>
                    </p:cNvPr>
                    <p:cNvSpPr/>
                    <p:nvPr/>
                  </p:nvSpPr>
                  <p:spPr>
                    <a:xfrm>
                      <a:off x="1872123" y="3634600"/>
                      <a:ext cx="967546" cy="307748"/>
                    </a:xfrm>
                    <a:prstGeom prst="rect">
                      <a:avLst/>
                    </a:prstGeom>
                  </p:spPr>
                  <p:txBody>
                    <a:bodyPr wrap="square">
                      <a:spAutoFit/>
                    </a:bodyPr>
                    <a:lstStyle/>
                    <a:p>
                      <a:pPr algn="ctr" defTabSz="457154"/>
                      <a:r>
                        <a:rPr lang="en-US" sz="900" dirty="0">
                          <a:solidFill>
                            <a:srgbClr val="414042"/>
                          </a:solidFill>
                          <a:latin typeface="Amazon Ember Light"/>
                        </a:rPr>
                        <a:t>Standard</a:t>
                      </a:r>
                    </a:p>
                  </p:txBody>
                </p:sp>
                <p:pic>
                  <p:nvPicPr>
                    <p:cNvPr id="41" name="Picture 40">
                      <a:extLst>
                        <a:ext uri="{FF2B5EF4-FFF2-40B4-BE49-F238E27FC236}">
                          <a16:creationId xmlns:a16="http://schemas.microsoft.com/office/drawing/2014/main" id="{D6E791E8-C68B-5C4E-AFD3-7853B03BBA3D}"/>
                        </a:ext>
                      </a:extLst>
                    </p:cNvPr>
                    <p:cNvPicPr>
                      <a:picLocks noChangeAspect="1"/>
                    </p:cNvPicPr>
                    <p:nvPr/>
                  </p:nvPicPr>
                  <p:blipFill>
                    <a:blip r:embed="rId6" cstate="screen">
                      <a:grayscl/>
                      <a:extLst>
                        <a:ext uri="{28A0092B-C50C-407E-A947-70E740481C1C}">
                          <a14:useLocalDpi xmlns:a14="http://schemas.microsoft.com/office/drawing/2010/main"/>
                        </a:ext>
                      </a:extLst>
                    </a:blip>
                    <a:stretch>
                      <a:fillRect/>
                    </a:stretch>
                  </p:blipFill>
                  <p:spPr>
                    <a:xfrm>
                      <a:off x="2149011" y="3263867"/>
                      <a:ext cx="415691" cy="415691"/>
                    </a:xfrm>
                    <a:prstGeom prst="rect">
                      <a:avLst/>
                    </a:prstGeom>
                  </p:spPr>
                </p:pic>
              </p:grpSp>
              <p:grpSp>
                <p:nvGrpSpPr>
                  <p:cNvPr id="36" name="Group 35">
                    <a:extLst>
                      <a:ext uri="{FF2B5EF4-FFF2-40B4-BE49-F238E27FC236}">
                        <a16:creationId xmlns:a16="http://schemas.microsoft.com/office/drawing/2014/main" id="{6AE5AE0D-A956-D34D-B6C4-6AC31D92A940}"/>
                      </a:ext>
                    </a:extLst>
                  </p:cNvPr>
                  <p:cNvGrpSpPr/>
                  <p:nvPr/>
                </p:nvGrpSpPr>
                <p:grpSpPr>
                  <a:xfrm>
                    <a:off x="6460689" y="2195262"/>
                    <a:ext cx="382446" cy="513635"/>
                    <a:chOff x="2691870" y="3262175"/>
                    <a:chExt cx="509884" cy="684787"/>
                  </a:xfrm>
                </p:grpSpPr>
                <p:sp>
                  <p:nvSpPr>
                    <p:cNvPr id="37" name="Rectangle 36">
                      <a:extLst>
                        <a:ext uri="{FF2B5EF4-FFF2-40B4-BE49-F238E27FC236}">
                          <a16:creationId xmlns:a16="http://schemas.microsoft.com/office/drawing/2014/main" id="{D5C8ADF6-B06B-2D48-A18D-80E413420D8C}"/>
                        </a:ext>
                      </a:extLst>
                    </p:cNvPr>
                    <p:cNvSpPr/>
                    <p:nvPr/>
                  </p:nvSpPr>
                  <p:spPr>
                    <a:xfrm>
                      <a:off x="2732485" y="3639213"/>
                      <a:ext cx="378703" cy="307749"/>
                    </a:xfrm>
                    <a:prstGeom prst="rect">
                      <a:avLst/>
                    </a:prstGeom>
                  </p:spPr>
                  <p:txBody>
                    <a:bodyPr wrap="none">
                      <a:spAutoFit/>
                    </a:bodyPr>
                    <a:lstStyle/>
                    <a:p>
                      <a:pPr algn="ctr" defTabSz="457154"/>
                      <a:r>
                        <a:rPr lang="en-US" sz="900" dirty="0">
                          <a:solidFill>
                            <a:srgbClr val="414042"/>
                          </a:solidFill>
                          <a:latin typeface="Amazon Ember Light"/>
                        </a:rPr>
                        <a:t>IA</a:t>
                      </a:r>
                    </a:p>
                  </p:txBody>
                </p:sp>
                <p:pic>
                  <p:nvPicPr>
                    <p:cNvPr id="38" name="Picture 37">
                      <a:extLst>
                        <a:ext uri="{FF2B5EF4-FFF2-40B4-BE49-F238E27FC236}">
                          <a16:creationId xmlns:a16="http://schemas.microsoft.com/office/drawing/2014/main" id="{F4D93DF0-F8CC-EF44-B3FC-32A2D95F581F}"/>
                        </a:ext>
                      </a:extLst>
                    </p:cNvPr>
                    <p:cNvPicPr>
                      <a:picLocks noChangeAspect="1"/>
                    </p:cNvPicPr>
                    <p:nvPr/>
                  </p:nvPicPr>
                  <p:blipFill>
                    <a:blip r:embed="rId7" cstate="screen">
                      <a:grayscl/>
                      <a:extLst>
                        <a:ext uri="{28A0092B-C50C-407E-A947-70E740481C1C}">
                          <a14:useLocalDpi xmlns:a14="http://schemas.microsoft.com/office/drawing/2010/main"/>
                        </a:ext>
                      </a:extLst>
                    </a:blip>
                    <a:stretch>
                      <a:fillRect/>
                    </a:stretch>
                  </p:blipFill>
                  <p:spPr>
                    <a:xfrm>
                      <a:off x="2691870" y="3262175"/>
                      <a:ext cx="423133" cy="423133"/>
                    </a:xfrm>
                    <a:prstGeom prst="rect">
                      <a:avLst/>
                    </a:prstGeom>
                  </p:spPr>
                </p:pic>
                <p:pic>
                  <p:nvPicPr>
                    <p:cNvPr id="39" name="Picture 38" descr="https://cdn1.iconfinder.com/data/icons/healthcare-research/512/temperature_low-512.png">
                      <a:extLst>
                        <a:ext uri="{FF2B5EF4-FFF2-40B4-BE49-F238E27FC236}">
                          <a16:creationId xmlns:a16="http://schemas.microsoft.com/office/drawing/2014/main" id="{CBA8F7DB-4B50-A147-B77D-1F332F77F810}"/>
                        </a:ext>
                      </a:extLst>
                    </p:cNvPr>
                    <p:cNvPicPr>
                      <a:picLocks noChangeAspect="1" noChangeArrowheads="1"/>
                    </p:cNvPicPr>
                    <p:nvPr/>
                  </p:nvPicPr>
                  <p:blipFill>
                    <a:blip r:embed="rId8" cstate="screen">
                      <a:duotone>
                        <a:prstClr val="black"/>
                        <a:schemeClr val="accent2">
                          <a:tint val="45000"/>
                          <a:satMod val="400000"/>
                        </a:schemeClr>
                      </a:duotone>
                      <a:extLst>
                        <a:ext uri="{28A0092B-C50C-407E-A947-70E740481C1C}">
                          <a14:useLocalDpi xmlns:a14="http://schemas.microsoft.com/office/drawing/2010/main"/>
                        </a:ext>
                      </a:extLst>
                    </a:blip>
                    <a:srcRect/>
                    <a:stretch>
                      <a:fillRect/>
                    </a:stretch>
                  </p:blipFill>
                  <p:spPr bwMode="auto">
                    <a:xfrm>
                      <a:off x="2880489" y="3435403"/>
                      <a:ext cx="321265" cy="321266"/>
                    </a:xfrm>
                    <a:prstGeom prst="rect">
                      <a:avLst/>
                    </a:prstGeom>
                    <a:noFill/>
                    <a:extLst>
                      <a:ext uri="{909E8E84-426E-40DD-AFC4-6F175D3DCCD1}">
                        <a14:hiddenFill xmlns:a14="http://schemas.microsoft.com/office/drawing/2010/main">
                          <a:solidFill>
                            <a:srgbClr val="FFFFFF"/>
                          </a:solidFill>
                        </a14:hiddenFill>
                      </a:ext>
                    </a:extLst>
                  </p:spPr>
                </p:pic>
              </p:grpSp>
            </p:grpSp>
          </p:grpSp>
        </p:grpSp>
      </p:grpSp>
      <p:sp>
        <p:nvSpPr>
          <p:cNvPr id="27" name="TextBox 26">
            <a:extLst>
              <a:ext uri="{FF2B5EF4-FFF2-40B4-BE49-F238E27FC236}">
                <a16:creationId xmlns:a16="http://schemas.microsoft.com/office/drawing/2014/main" id="{E3DC58D0-4B06-624D-A766-260521FB322B}"/>
              </a:ext>
            </a:extLst>
          </p:cNvPr>
          <p:cNvSpPr txBox="1"/>
          <p:nvPr/>
        </p:nvSpPr>
        <p:spPr>
          <a:xfrm>
            <a:off x="6318772" y="2864411"/>
            <a:ext cx="1997321" cy="276999"/>
          </a:xfrm>
          <a:prstGeom prst="rect">
            <a:avLst/>
          </a:prstGeom>
          <a:noFill/>
          <a:ln>
            <a:noFill/>
          </a:ln>
        </p:spPr>
        <p:txBody>
          <a:bodyPr wrap="square" rtlCol="0">
            <a:spAutoFit/>
          </a:bodyPr>
          <a:lstStyle/>
          <a:p>
            <a:pPr algn="ctr" defTabSz="457154"/>
            <a:r>
              <a:rPr lang="en-US" sz="1200" dirty="0">
                <a:solidFill>
                  <a:srgbClr val="EEECE1"/>
                </a:solidFill>
                <a:latin typeface="Amazon Ember Light"/>
              </a:rPr>
              <a:t>copies in three AZ</a:t>
            </a:r>
          </a:p>
        </p:txBody>
      </p:sp>
      <p:sp>
        <p:nvSpPr>
          <p:cNvPr id="44" name="Title 12">
            <a:extLst>
              <a:ext uri="{FF2B5EF4-FFF2-40B4-BE49-F238E27FC236}">
                <a16:creationId xmlns:a16="http://schemas.microsoft.com/office/drawing/2014/main" id="{3C699ECB-3A08-AA48-9C0A-DA8EF7FEFA61}"/>
              </a:ext>
            </a:extLst>
          </p:cNvPr>
          <p:cNvSpPr txBox="1">
            <a:spLocks/>
          </p:cNvSpPr>
          <p:nvPr/>
        </p:nvSpPr>
        <p:spPr>
          <a:xfrm>
            <a:off x="336789" y="174206"/>
            <a:ext cx="8205304" cy="545741"/>
          </a:xfrm>
          <a:prstGeom prst="rect">
            <a:avLst/>
          </a:prstGeom>
        </p:spPr>
        <p:txBody>
          <a:bodyPr>
            <a:normAutofit/>
          </a:bodyPr>
          <a:lstStyle>
            <a:lvl1pPr algn="l" defTabSz="609585" rtl="0" eaLnBrk="1" latinLnBrk="0" hangingPunct="1">
              <a:spcBef>
                <a:spcPct val="0"/>
              </a:spcBef>
              <a:buNone/>
              <a:defRPr sz="3733" b="0" i="0" kern="12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sz="2800"/>
              <a:t>Understanding Durability</a:t>
            </a:r>
            <a:endParaRPr lang="en-US" sz="2800" dirty="0"/>
          </a:p>
        </p:txBody>
      </p:sp>
    </p:spTree>
    <p:extLst>
      <p:ext uri="{BB962C8B-B14F-4D97-AF65-F5344CB8AC3E}">
        <p14:creationId xmlns:p14="http://schemas.microsoft.com/office/powerpoint/2010/main" val="383139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AVAILABILITY VS. DURABILITY</a:t>
            </a:r>
          </a:p>
        </p:txBody>
      </p:sp>
      <p:graphicFrame>
        <p:nvGraphicFramePr>
          <p:cNvPr id="3" name="Content Placeholder 2"/>
          <p:cNvGraphicFramePr>
            <a:graphicFrameLocks noGrp="1"/>
          </p:cNvGraphicFramePr>
          <p:nvPr>
            <p:ph sz="quarter" idx="10"/>
            <p:extLst>
              <p:ext uri="{D42A27DB-BD31-4B8C-83A1-F6EECF244321}">
                <p14:modId xmlns:p14="http://schemas.microsoft.com/office/powerpoint/2010/main" val="783908966"/>
              </p:ext>
            </p:extLst>
          </p:nvPr>
        </p:nvGraphicFramePr>
        <p:xfrm>
          <a:off x="928688" y="1254346"/>
          <a:ext cx="7016870" cy="2131790"/>
        </p:xfrm>
        <a:graphic>
          <a:graphicData uri="http://schemas.openxmlformats.org/drawingml/2006/table">
            <a:tbl>
              <a:tblPr firstRow="1" bandRow="1"/>
              <a:tblGrid>
                <a:gridCol w="1856151">
                  <a:extLst>
                    <a:ext uri="{9D8B030D-6E8A-4147-A177-3AD203B41FA5}">
                      <a16:colId xmlns:a16="http://schemas.microsoft.com/office/drawing/2014/main" val="20000"/>
                    </a:ext>
                  </a:extLst>
                </a:gridCol>
                <a:gridCol w="2592775">
                  <a:extLst>
                    <a:ext uri="{9D8B030D-6E8A-4147-A177-3AD203B41FA5}">
                      <a16:colId xmlns:a16="http://schemas.microsoft.com/office/drawing/2014/main" val="20001"/>
                    </a:ext>
                  </a:extLst>
                </a:gridCol>
                <a:gridCol w="2567944">
                  <a:extLst>
                    <a:ext uri="{9D8B030D-6E8A-4147-A177-3AD203B41FA5}">
                      <a16:colId xmlns:a16="http://schemas.microsoft.com/office/drawing/2014/main" val="20002"/>
                    </a:ext>
                  </a:extLst>
                </a:gridCol>
              </a:tblGrid>
              <a:tr h="426358">
                <a:tc>
                  <a:txBody>
                    <a:bodyPr/>
                    <a:lstStyle/>
                    <a:p>
                      <a:pPr algn="ctr"/>
                      <a:r>
                        <a:rPr lang="en-US" b="1" dirty="0">
                          <a:solidFill>
                            <a:schemeClr val="accent1"/>
                          </a:solidFill>
                          <a:latin typeface="Amazon Ember" charset="0"/>
                          <a:ea typeface="Amazon Ember" charset="0"/>
                          <a:cs typeface="Amazon Ember" charset="0"/>
                        </a:rPr>
                        <a:t>%</a:t>
                      </a:r>
                    </a:p>
                  </a:txBody>
                  <a:tcPr>
                    <a:lnL w="12700" cmpd="sng">
                      <a:noFill/>
                      <a:prstDash val="solid"/>
                    </a:lnL>
                    <a:lnR w="19050" cap="flat" cmpd="sng" algn="ctr">
                      <a:solidFill>
                        <a:schemeClr val="bg2"/>
                      </a:solidFill>
                      <a:prstDash val="solid"/>
                      <a:round/>
                      <a:headEnd type="none" w="med" len="med"/>
                      <a:tailEnd type="none" w="med" len="med"/>
                    </a:lnR>
                    <a:lnT w="12700" cmpd="sng">
                      <a:noFill/>
                      <a:prstDash val="soli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chemeClr val="accent1"/>
                          </a:solidFill>
                          <a:latin typeface="Amazon Ember" charset="0"/>
                          <a:ea typeface="Amazon Ember" charset="0"/>
                          <a:cs typeface="Amazon Ember" charset="0"/>
                        </a:rPr>
                        <a:t>Availability</a:t>
                      </a:r>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2700" cmpd="sng">
                      <a:noFill/>
                      <a:prstDash val="soli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chemeClr val="accent1"/>
                          </a:solidFill>
                          <a:latin typeface="Amazon Ember" charset="0"/>
                          <a:ea typeface="Amazon Ember" charset="0"/>
                          <a:cs typeface="Amazon Ember" charset="0"/>
                        </a:rPr>
                        <a:t>Durability</a:t>
                      </a:r>
                    </a:p>
                  </a:txBody>
                  <a:tcPr>
                    <a:lnL w="19050" cap="flat" cmpd="sng" algn="ctr">
                      <a:solidFill>
                        <a:schemeClr val="bg2"/>
                      </a:solidFill>
                      <a:prstDash val="solid"/>
                      <a:round/>
                      <a:headEnd type="none" w="med" len="med"/>
                      <a:tailEnd type="none" w="med" len="med"/>
                    </a:lnL>
                    <a:lnR w="12700" cmpd="sng">
                      <a:noFill/>
                      <a:prstDash val="solid"/>
                    </a:lnR>
                    <a:lnT w="12700" cmpd="sng">
                      <a:noFill/>
                      <a:prstDash val="soli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26358">
                <a:tc>
                  <a:txBody>
                    <a:bodyPr/>
                    <a:lstStyle/>
                    <a:p>
                      <a:pPr algn="r"/>
                      <a:r>
                        <a:rPr lang="en-US" dirty="0">
                          <a:solidFill>
                            <a:schemeClr val="accent1"/>
                          </a:solidFill>
                          <a:latin typeface="Amazon Ember" charset="0"/>
                          <a:ea typeface="Amazon Ember" charset="0"/>
                          <a:cs typeface="Amazon Ember" charset="0"/>
                        </a:rPr>
                        <a:t>99.999</a:t>
                      </a:r>
                    </a:p>
                  </a:txBody>
                  <a:tcPr>
                    <a:lnL w="12700" cmpd="sng">
                      <a:noFill/>
                      <a:prstDash val="soli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solidFill>
                            <a:schemeClr val="accent1"/>
                          </a:solidFill>
                          <a:latin typeface="Amazon Ember" charset="0"/>
                          <a:ea typeface="Amazon Ember" charset="0"/>
                          <a:cs typeface="Amazon Ember" charset="0"/>
                        </a:rPr>
                        <a:t>5 minutes 15 seconds</a:t>
                      </a:r>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chemeClr val="accent1"/>
                          </a:solidFill>
                          <a:latin typeface="Amazon Ember" charset="0"/>
                          <a:ea typeface="Amazon Ember" charset="0"/>
                          <a:cs typeface="Amazon Ember" charset="0"/>
                        </a:rPr>
                        <a:t>1</a:t>
                      </a:r>
                      <a:r>
                        <a:rPr lang="en-US" baseline="0" dirty="0">
                          <a:solidFill>
                            <a:schemeClr val="accent1"/>
                          </a:solidFill>
                          <a:latin typeface="Amazon Ember" charset="0"/>
                          <a:ea typeface="Amazon Ember" charset="0"/>
                          <a:cs typeface="Amazon Ember" charset="0"/>
                        </a:rPr>
                        <a:t> in </a:t>
                      </a:r>
                      <a:r>
                        <a:rPr lang="en-US" dirty="0">
                          <a:solidFill>
                            <a:schemeClr val="accent1"/>
                          </a:solidFill>
                          <a:latin typeface="Amazon Ember" charset="0"/>
                          <a:ea typeface="Amazon Ember" charset="0"/>
                          <a:cs typeface="Amazon Ember" charset="0"/>
                        </a:rPr>
                        <a:t>100,000</a:t>
                      </a:r>
                    </a:p>
                  </a:txBody>
                  <a:tcPr>
                    <a:lnL w="19050" cap="flat" cmpd="sng" algn="ctr">
                      <a:solidFill>
                        <a:schemeClr val="bg2"/>
                      </a:solidFill>
                      <a:prstDash val="solid"/>
                      <a:round/>
                      <a:headEnd type="none" w="med" len="med"/>
                      <a:tailEnd type="none" w="med" len="med"/>
                    </a:lnL>
                    <a:lnR w="12700" cmpd="sng">
                      <a:noFill/>
                      <a:prstDash val="soli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26358">
                <a:tc>
                  <a:txBody>
                    <a:bodyPr/>
                    <a:lstStyle/>
                    <a:p>
                      <a:pPr algn="r"/>
                      <a:r>
                        <a:rPr lang="en-US" dirty="0">
                          <a:solidFill>
                            <a:schemeClr val="accent1"/>
                          </a:solidFill>
                          <a:latin typeface="Amazon Ember" charset="0"/>
                          <a:ea typeface="Amazon Ember" charset="0"/>
                          <a:cs typeface="Amazon Ember" charset="0"/>
                        </a:rPr>
                        <a:t>99.9999</a:t>
                      </a:r>
                    </a:p>
                  </a:txBody>
                  <a:tcPr>
                    <a:lnL w="12700" cmpd="sng">
                      <a:noFill/>
                      <a:prstDash val="soli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solidFill>
                            <a:schemeClr val="accent1"/>
                          </a:solidFill>
                          <a:latin typeface="Amazon Ember" charset="0"/>
                          <a:ea typeface="Amazon Ember" charset="0"/>
                          <a:cs typeface="Amazon Ember" charset="0"/>
                        </a:rPr>
                        <a:t>31 seconds</a:t>
                      </a:r>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chemeClr val="accent1"/>
                          </a:solidFill>
                          <a:latin typeface="Amazon Ember" charset="0"/>
                          <a:ea typeface="Amazon Ember" charset="0"/>
                          <a:cs typeface="Amazon Ember" charset="0"/>
                        </a:rPr>
                        <a:t>1</a:t>
                      </a:r>
                      <a:r>
                        <a:rPr lang="en-US" baseline="0" dirty="0">
                          <a:solidFill>
                            <a:schemeClr val="accent1"/>
                          </a:solidFill>
                          <a:latin typeface="Amazon Ember" charset="0"/>
                          <a:ea typeface="Amazon Ember" charset="0"/>
                          <a:cs typeface="Amazon Ember" charset="0"/>
                        </a:rPr>
                        <a:t> in 1,000,000</a:t>
                      </a:r>
                      <a:endParaRPr lang="en-US" dirty="0">
                        <a:solidFill>
                          <a:schemeClr val="accent1"/>
                        </a:solidFill>
                        <a:latin typeface="Amazon Ember" charset="0"/>
                        <a:ea typeface="Amazon Ember" charset="0"/>
                        <a:cs typeface="Amazon Ember" charset="0"/>
                      </a:endParaRPr>
                    </a:p>
                  </a:txBody>
                  <a:tcPr>
                    <a:lnL w="19050" cap="flat" cmpd="sng" algn="ctr">
                      <a:solidFill>
                        <a:schemeClr val="bg2"/>
                      </a:solidFill>
                      <a:prstDash val="solid"/>
                      <a:round/>
                      <a:headEnd type="none" w="med" len="med"/>
                      <a:tailEnd type="none" w="med" len="med"/>
                    </a:lnL>
                    <a:lnR w="12700" cmpd="sng">
                      <a:noFill/>
                      <a:prstDash val="soli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26358">
                <a:tc>
                  <a:txBody>
                    <a:bodyPr/>
                    <a:lstStyle/>
                    <a:p>
                      <a:pPr algn="r"/>
                      <a:r>
                        <a:rPr lang="en-US" dirty="0">
                          <a:solidFill>
                            <a:schemeClr val="accent1"/>
                          </a:solidFill>
                          <a:latin typeface="Amazon Ember" charset="0"/>
                          <a:ea typeface="Amazon Ember" charset="0"/>
                          <a:cs typeface="Amazon Ember" charset="0"/>
                        </a:rPr>
                        <a:t>99.99999</a:t>
                      </a:r>
                    </a:p>
                  </a:txBody>
                  <a:tcPr>
                    <a:lnL w="12700" cmpd="sng">
                      <a:noFill/>
                      <a:prstDash val="soli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dirty="0">
                          <a:solidFill>
                            <a:schemeClr val="accent1"/>
                          </a:solidFill>
                          <a:latin typeface="Amazon Ember" charset="0"/>
                          <a:ea typeface="Amazon Ember" charset="0"/>
                          <a:cs typeface="Amazon Ember" charset="0"/>
                        </a:rPr>
                        <a:t>3 seconds</a:t>
                      </a:r>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dirty="0">
                          <a:solidFill>
                            <a:schemeClr val="accent1"/>
                          </a:solidFill>
                          <a:latin typeface="Amazon Ember" charset="0"/>
                          <a:ea typeface="Amazon Ember" charset="0"/>
                          <a:cs typeface="Amazon Ember" charset="0"/>
                        </a:rPr>
                        <a:t>1 in 10,000,000</a:t>
                      </a:r>
                    </a:p>
                  </a:txBody>
                  <a:tcPr>
                    <a:lnL w="19050" cap="flat" cmpd="sng" algn="ctr">
                      <a:solidFill>
                        <a:schemeClr val="bg2"/>
                      </a:solidFill>
                      <a:prstDash val="solid"/>
                      <a:round/>
                      <a:headEnd type="none" w="med" len="med"/>
                      <a:tailEnd type="none" w="med" len="med"/>
                    </a:lnL>
                    <a:lnR w="12700" cmpd="sng">
                      <a:noFill/>
                      <a:prstDash val="solid"/>
                    </a:lnR>
                    <a:lnT w="19050" cap="flat" cmpd="sng" algn="ctr">
                      <a:solidFill>
                        <a:schemeClr val="bg2"/>
                      </a:solidFill>
                      <a:prstDash val="solid"/>
                      <a:round/>
                      <a:headEnd type="none" w="med" len="med"/>
                      <a:tailEnd type="none" w="med" len="med"/>
                    </a:lnT>
                    <a:lnB w="190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26358">
                <a:tc>
                  <a:txBody>
                    <a:bodyPr/>
                    <a:lstStyle/>
                    <a:p>
                      <a:pPr algn="r"/>
                      <a:r>
                        <a:rPr lang="en-US" dirty="0">
                          <a:solidFill>
                            <a:schemeClr val="accent1"/>
                          </a:solidFill>
                          <a:latin typeface="Amazon Ember" charset="0"/>
                          <a:ea typeface="Amazon Ember" charset="0"/>
                          <a:cs typeface="Amazon Ember" charset="0"/>
                        </a:rPr>
                        <a:t>99.999999999</a:t>
                      </a:r>
                    </a:p>
                  </a:txBody>
                  <a:tcPr>
                    <a:lnL w="12700" cmpd="sng">
                      <a:noFill/>
                      <a:prstDash val="soli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r"/>
                      <a:r>
                        <a:rPr lang="en-US" dirty="0">
                          <a:solidFill>
                            <a:schemeClr val="accent1"/>
                          </a:solidFill>
                          <a:latin typeface="Amazon Ember" charset="0"/>
                          <a:ea typeface="Amazon Ember" charset="0"/>
                          <a:cs typeface="Amazon Ember" charset="0"/>
                        </a:rPr>
                        <a:t>300 </a:t>
                      </a:r>
                      <a:r>
                        <a:rPr lang="en-US" dirty="0" err="1">
                          <a:solidFill>
                            <a:schemeClr val="accent1"/>
                          </a:solidFill>
                          <a:latin typeface="Amazon Ember" charset="0"/>
                          <a:ea typeface="Amazon Ember" charset="0"/>
                          <a:cs typeface="Amazon Ember" charset="0"/>
                        </a:rPr>
                        <a:t>uSeconds</a:t>
                      </a:r>
                      <a:endParaRPr lang="en-US" dirty="0">
                        <a:solidFill>
                          <a:schemeClr val="accent1"/>
                        </a:solidFill>
                        <a:latin typeface="Amazon Ember" charset="0"/>
                        <a:ea typeface="Amazon Ember" charset="0"/>
                        <a:cs typeface="Amazon Ember" charset="0"/>
                      </a:endParaRPr>
                    </a:p>
                  </a:txBody>
                  <a:tcPr>
                    <a:lnL w="19050" cap="flat" cmpd="sng" algn="ctr">
                      <a:solidFill>
                        <a:schemeClr val="bg2"/>
                      </a:solidFill>
                      <a:prstDash val="solid"/>
                      <a:round/>
                      <a:headEnd type="none" w="med" len="med"/>
                      <a:tailEnd type="none" w="med" len="med"/>
                    </a:lnL>
                    <a:lnR w="19050" cap="flat" cmpd="sng" algn="ctr">
                      <a:solidFill>
                        <a:schemeClr val="bg2"/>
                      </a:solidFill>
                      <a:prstDash val="solid"/>
                      <a:round/>
                      <a:headEnd type="none" w="med" len="med"/>
                      <a:tailEnd type="none" w="med" len="med"/>
                    </a:lnR>
                    <a:lnT w="19050" cap="flat" cmpd="sng" algn="ctr">
                      <a:solidFill>
                        <a:schemeClr val="bg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a:r>
                        <a:rPr lang="en-US" dirty="0">
                          <a:solidFill>
                            <a:schemeClr val="accent1"/>
                          </a:solidFill>
                          <a:latin typeface="Amazon Ember" charset="0"/>
                          <a:ea typeface="Amazon Ember" charset="0"/>
                          <a:cs typeface="Amazon Ember" charset="0"/>
                        </a:rPr>
                        <a:t>1 in 100,000,000,000</a:t>
                      </a:r>
                    </a:p>
                  </a:txBody>
                  <a:tcPr>
                    <a:lnL w="19050" cap="flat" cmpd="sng" algn="ctr">
                      <a:solidFill>
                        <a:schemeClr val="bg2"/>
                      </a:solidFill>
                      <a:prstDash val="solid"/>
                      <a:round/>
                      <a:headEnd type="none" w="med" len="med"/>
                      <a:tailEnd type="none" w="med" len="med"/>
                    </a:lnL>
                    <a:lnR w="12700" cmpd="sng">
                      <a:noFill/>
                      <a:prstDash val="solid"/>
                    </a:lnR>
                    <a:lnT w="19050" cap="flat" cmpd="sng" algn="ctr">
                      <a:solidFill>
                        <a:schemeClr val="bg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88360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mazon Ember" charset="0"/>
                <a:ea typeface="Amazon Ember" charset="0"/>
                <a:cs typeface="Amazon Ember" charset="0"/>
              </a:rPr>
              <a:t>AWS has a variety of storage options</a:t>
            </a:r>
          </a:p>
        </p:txBody>
      </p:sp>
      <p:pic>
        <p:nvPicPr>
          <p:cNvPr id="15" name="Content Placeholder 14">
            <a:extLst>
              <a:ext uri="{FF2B5EF4-FFF2-40B4-BE49-F238E27FC236}">
                <a16:creationId xmlns:a16="http://schemas.microsoft.com/office/drawing/2014/main" id="{3F5FA40F-DDF2-6E41-A5FD-3E8D8241EC72}"/>
              </a:ext>
            </a:extLst>
          </p:cNvPr>
          <p:cNvPicPr>
            <a:picLocks noGrp="1" noChangeAspect="1"/>
          </p:cNvPicPr>
          <p:nvPr>
            <p:ph sz="half" idx="1"/>
          </p:nvPr>
        </p:nvPicPr>
        <p:blipFill>
          <a:blip r:embed="rId3">
            <a:extLst>
              <a:ext uri="{96DAC541-7B7A-43D3-8B79-37D633B846F1}">
                <asvg:svgBlip xmlns:asvg="http://schemas.microsoft.com/office/drawing/2016/SVG/main" r:embed="rId4"/>
              </a:ext>
            </a:extLst>
          </a:blip>
          <a:stretch>
            <a:fillRect/>
          </a:stretch>
        </p:blipFill>
        <p:spPr>
          <a:xfrm>
            <a:off x="949181" y="883914"/>
            <a:ext cx="1094981" cy="1770219"/>
          </a:xfrm>
          <a:prstGeom prst="rect">
            <a:avLst/>
          </a:prstGeom>
        </p:spPr>
      </p:pic>
      <p:pic>
        <p:nvPicPr>
          <p:cNvPr id="16" name="Graphic 15">
            <a:extLst>
              <a:ext uri="{FF2B5EF4-FFF2-40B4-BE49-F238E27FC236}">
                <a16:creationId xmlns:a16="http://schemas.microsoft.com/office/drawing/2014/main" id="{B75B0B79-CC76-E44D-80E4-3B039D2EF4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61173" y="883914"/>
            <a:ext cx="1098995" cy="1776709"/>
          </a:xfrm>
          <a:prstGeom prst="rect">
            <a:avLst/>
          </a:prstGeom>
        </p:spPr>
      </p:pic>
      <p:pic>
        <p:nvPicPr>
          <p:cNvPr id="17" name="Graphic 16">
            <a:extLst>
              <a:ext uri="{FF2B5EF4-FFF2-40B4-BE49-F238E27FC236}">
                <a16:creationId xmlns:a16="http://schemas.microsoft.com/office/drawing/2014/main" id="{E0AF25D6-4668-2D40-851A-06766C619C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982773" y="883915"/>
            <a:ext cx="1097280" cy="1572768"/>
          </a:xfrm>
          <a:prstGeom prst="rect">
            <a:avLst/>
          </a:prstGeom>
        </p:spPr>
      </p:pic>
      <p:pic>
        <p:nvPicPr>
          <p:cNvPr id="18" name="Graphic 17">
            <a:extLst>
              <a:ext uri="{FF2B5EF4-FFF2-40B4-BE49-F238E27FC236}">
                <a16:creationId xmlns:a16="http://schemas.microsoft.com/office/drawing/2014/main" id="{C73CF081-CF45-0041-9A6D-B68F68E8C7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97064" y="883915"/>
            <a:ext cx="1097280" cy="1572768"/>
          </a:xfrm>
          <a:prstGeom prst="rect">
            <a:avLst/>
          </a:prstGeom>
        </p:spPr>
      </p:pic>
      <p:pic>
        <p:nvPicPr>
          <p:cNvPr id="19" name="Graphic 18">
            <a:extLst>
              <a:ext uri="{FF2B5EF4-FFF2-40B4-BE49-F238E27FC236}">
                <a16:creationId xmlns:a16="http://schemas.microsoft.com/office/drawing/2014/main" id="{6569E489-F800-D94C-8F22-BD3F4C56350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97064" y="2756103"/>
            <a:ext cx="1097280" cy="1572768"/>
          </a:xfrm>
          <a:prstGeom prst="rect">
            <a:avLst/>
          </a:prstGeom>
        </p:spPr>
      </p:pic>
      <p:pic>
        <p:nvPicPr>
          <p:cNvPr id="20" name="Graphic 19">
            <a:extLst>
              <a:ext uri="{FF2B5EF4-FFF2-40B4-BE49-F238E27FC236}">
                <a16:creationId xmlns:a16="http://schemas.microsoft.com/office/drawing/2014/main" id="{730F7985-2A0D-3940-9C4C-4DB5F1462F2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48031" y="2957271"/>
            <a:ext cx="1097280" cy="1371600"/>
          </a:xfrm>
          <a:prstGeom prst="rect">
            <a:avLst/>
          </a:prstGeom>
        </p:spPr>
      </p:pic>
      <p:pic>
        <p:nvPicPr>
          <p:cNvPr id="21" name="Graphic 20">
            <a:extLst>
              <a:ext uri="{FF2B5EF4-FFF2-40B4-BE49-F238E27FC236}">
                <a16:creationId xmlns:a16="http://schemas.microsoft.com/office/drawing/2014/main" id="{0B26D923-FD31-4B47-991F-88FB49EE2F2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63472" y="2756103"/>
            <a:ext cx="1097280" cy="1572768"/>
          </a:xfrm>
          <a:prstGeom prst="rect">
            <a:avLst/>
          </a:prstGeom>
        </p:spPr>
      </p:pic>
    </p:spTree>
    <p:extLst>
      <p:ext uri="{BB962C8B-B14F-4D97-AF65-F5344CB8AC3E}">
        <p14:creationId xmlns:p14="http://schemas.microsoft.com/office/powerpoint/2010/main" val="4260797939"/>
      </p:ext>
    </p:extLst>
  </p:cSld>
  <p:clrMapOvr>
    <a:masterClrMapping/>
  </p:clrMapOvr>
</p:sld>
</file>

<file path=ppt/theme/theme1.xml><?xml version="1.0" encoding="utf-8"?>
<a:theme xmlns:a="http://schemas.openxmlformats.org/drawingml/2006/main" name="DeckTemplate-AWS">
  <a:themeElements>
    <a:clrScheme name="AWS Colors">
      <a:dk1>
        <a:srgbClr val="1D516C"/>
      </a:dk1>
      <a:lt1>
        <a:srgbClr val="FFFFFF"/>
      </a:lt1>
      <a:dk2>
        <a:srgbClr val="1D516C"/>
      </a:dk2>
      <a:lt2>
        <a:srgbClr val="F8F8F8"/>
      </a:lt2>
      <a:accent1>
        <a:srgbClr val="FF9900"/>
      </a:accent1>
      <a:accent2>
        <a:srgbClr val="00A1C9"/>
      </a:accent2>
      <a:accent3>
        <a:srgbClr val="007DBC"/>
      </a:accent3>
      <a:accent4>
        <a:srgbClr val="69AF34"/>
      </a:accent4>
      <a:accent5>
        <a:srgbClr val="EB5F07"/>
      </a:accent5>
      <a:accent6>
        <a:srgbClr val="545B64"/>
      </a:accent6>
      <a:hlink>
        <a:srgbClr val="00E0EA"/>
      </a:hlink>
      <a:folHlink>
        <a:srgbClr val="0069E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6A3D6C04DFD740953BA1B2B9E62D60" ma:contentTypeVersion="0" ma:contentTypeDescription="Create a new document." ma:contentTypeScope="" ma:versionID="26617cd14cd3af163c0e97ff614e520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51A3258A-222C-4488-825E-7520D001F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3.xml><?xml version="1.0" encoding="utf-8"?>
<ds:datastoreItem xmlns:ds="http://schemas.openxmlformats.org/officeDocument/2006/customXml" ds:itemID="{C597C89A-FD0C-431E-81F6-90225B937683}">
  <ds:schemaRefs>
    <ds:schemaRef ds:uri="http://purl.org/dc/elements/1.1/"/>
    <ds:schemaRef ds:uri="http://schemas.microsoft.com/office/2006/metadata/propertie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DeckTemplate_AWS</Template>
  <TotalTime>6583</TotalTime>
  <Words>2831</Words>
  <Application>Microsoft Macintosh PowerPoint</Application>
  <PresentationFormat>On-screen Show (16:9)</PresentationFormat>
  <Paragraphs>626</Paragraphs>
  <Slides>44</Slides>
  <Notes>37</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Amazon Ember</vt:lpstr>
      <vt:lpstr>Amazon Ember Light</vt:lpstr>
      <vt:lpstr>Amazon Ember Regular</vt:lpstr>
      <vt:lpstr>Arial</vt:lpstr>
      <vt:lpstr>Calibri</vt:lpstr>
      <vt:lpstr>Consolas</vt:lpstr>
      <vt:lpstr>Courier</vt:lpstr>
      <vt:lpstr>Lucida Console</vt:lpstr>
      <vt:lpstr>Segoe UI</vt:lpstr>
      <vt:lpstr>Times New Roman</vt:lpstr>
      <vt:lpstr>DeckTemplate-AWS</vt:lpstr>
      <vt:lpstr>PowerPoint Presentation</vt:lpstr>
      <vt:lpstr>Agenda</vt:lpstr>
      <vt:lpstr>Introduction: Why choose AWS for storage</vt:lpstr>
      <vt:lpstr>PowerPoint Presentation</vt:lpstr>
      <vt:lpstr>Block vs File vs Object</vt:lpstr>
      <vt:lpstr>Storage - Characteristics</vt:lpstr>
      <vt:lpstr>PowerPoint Presentation</vt:lpstr>
      <vt:lpstr>AVAILABILITY VS. DURABILITY</vt:lpstr>
      <vt:lpstr>AWS has a variety of storage options</vt:lpstr>
      <vt:lpstr>PowerPoint Presentation</vt:lpstr>
      <vt:lpstr>What is Amazon EBS?</vt:lpstr>
      <vt:lpstr>What is Amazon EBS?</vt:lpstr>
      <vt:lpstr>AWS EBS Features</vt:lpstr>
      <vt:lpstr>Amazon EBS</vt:lpstr>
      <vt:lpstr>Amazon EBS volume types</vt:lpstr>
      <vt:lpstr>Amazon EBS use cases</vt:lpstr>
      <vt:lpstr>Amazon EBS volume types: General Purpose SSD</vt:lpstr>
      <vt:lpstr>Amazon EBS volume types: Provisioned IOPS</vt:lpstr>
      <vt:lpstr>Amazon EBS volume types: Throughput Provisioned</vt:lpstr>
      <vt:lpstr>EBS Volume Types Comparison</vt:lpstr>
      <vt:lpstr>EBS Snapshots</vt:lpstr>
      <vt:lpstr>How Do Snapshots Work?</vt:lpstr>
      <vt:lpstr>What is Amazon EC2 instance store?</vt:lpstr>
      <vt:lpstr>PowerPoint Presentation</vt:lpstr>
      <vt:lpstr>Elastic File System (EFS)</vt:lpstr>
      <vt:lpstr> Amazon EFS is Simple</vt:lpstr>
      <vt:lpstr> Amazon EFS is Elastic</vt:lpstr>
      <vt:lpstr> Amazon EFS is Scalable</vt:lpstr>
      <vt:lpstr>Highly Durable and Highly Available</vt:lpstr>
      <vt:lpstr>Example use cases</vt:lpstr>
      <vt:lpstr>EFS – Mounting</vt:lpstr>
      <vt:lpstr>FSx for Windows</vt:lpstr>
      <vt:lpstr>Native Windows compatibility and features</vt:lpstr>
      <vt:lpstr>Fast and flexible performance Choose throughput level independent of storage</vt:lpstr>
      <vt:lpstr>PowerPoint Presentation</vt:lpstr>
      <vt:lpstr>Amazon S3 (Simple Storage Service)</vt:lpstr>
      <vt:lpstr>PowerPoint Presentation</vt:lpstr>
      <vt:lpstr>PowerPoint Presentation</vt:lpstr>
      <vt:lpstr>PowerPoint Presentation</vt:lpstr>
      <vt:lpstr>Object Storage Use Cases</vt:lpstr>
      <vt:lpstr>Storage Tiered To Your Requirements</vt:lpstr>
      <vt:lpstr>S3 Storage Management Features</vt:lpstr>
      <vt:lpstr>Amazon CloudFront</vt:lpstr>
      <vt:lpstr>Any Questions?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117</cp:revision>
  <dcterms:created xsi:type="dcterms:W3CDTF">2016-06-17T18:22:10Z</dcterms:created>
  <dcterms:modified xsi:type="dcterms:W3CDTF">2019-05-08T03:07:58Z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0x010100D26A3D6C04DFD740953BA1B2B9E62D60</vt:lpwstr>
  </property>
</Properties>
</file>