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7" r:id="rId1"/>
    <p:sldMasterId id="2147483765" r:id="rId2"/>
  </p:sldMasterIdLst>
  <p:sldIdLst>
    <p:sldId id="256" r:id="rId3"/>
    <p:sldId id="257" r:id="rId4"/>
    <p:sldId id="287" r:id="rId5"/>
    <p:sldId id="265" r:id="rId6"/>
    <p:sldId id="258" r:id="rId7"/>
    <p:sldId id="259" r:id="rId8"/>
    <p:sldId id="260" r:id="rId9"/>
    <p:sldId id="264" r:id="rId10"/>
    <p:sldId id="266" r:id="rId11"/>
    <p:sldId id="267" r:id="rId12"/>
    <p:sldId id="282" r:id="rId13"/>
    <p:sldId id="284" r:id="rId14"/>
    <p:sldId id="269" r:id="rId15"/>
    <p:sldId id="270" r:id="rId16"/>
    <p:sldId id="281" r:id="rId17"/>
    <p:sldId id="271" r:id="rId18"/>
    <p:sldId id="273" r:id="rId19"/>
    <p:sldId id="288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B9668F-526D-496A-A4EC-920801C3E921}">
          <p14:sldIdLst>
            <p14:sldId id="256"/>
            <p14:sldId id="257"/>
            <p14:sldId id="287"/>
            <p14:sldId id="265"/>
          </p14:sldIdLst>
        </p14:section>
        <p14:section name="What" id="{A3DA7487-719A-4314-8624-8BA529249B52}">
          <p14:sldIdLst>
            <p14:sldId id="258"/>
            <p14:sldId id="259"/>
            <p14:sldId id="260"/>
          </p14:sldIdLst>
        </p14:section>
        <p14:section name="Anatomy" id="{1B939333-F6CC-49B9-B7B5-5A504E343547}">
          <p14:sldIdLst>
            <p14:sldId id="264"/>
            <p14:sldId id="266"/>
            <p14:sldId id="267"/>
            <p14:sldId id="282"/>
            <p14:sldId id="284"/>
            <p14:sldId id="269"/>
            <p14:sldId id="270"/>
            <p14:sldId id="281"/>
            <p14:sldId id="271"/>
            <p14:sldId id="273"/>
            <p14:sldId id="288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DBD92"/>
    <a:srgbClr val="BF756D"/>
    <a:srgbClr val="37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0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2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91440" indent="-91440">
              <a:buFont typeface="Arial" panose="020B0604020202020204" pitchFamily="34" charset="0"/>
              <a:buChar char="•"/>
              <a:defRPr sz="2800"/>
            </a:lvl1pPr>
            <a:lvl2pPr marL="384048" indent="-182880">
              <a:buFont typeface="Arial" panose="020B0604020202020204" pitchFamily="34" charset="0"/>
              <a:buChar char="•"/>
              <a:defRPr sz="2800"/>
            </a:lvl2pPr>
            <a:lvl3pPr marL="566928" indent="-182880">
              <a:buFont typeface="Arial" panose="020B0604020202020204" pitchFamily="34" charset="0"/>
              <a:buChar char="•"/>
              <a:defRPr sz="2800"/>
            </a:lvl3pPr>
            <a:lvl4pPr marL="749808" indent="-182880">
              <a:buFont typeface="Arial" panose="020B0604020202020204" pitchFamily="34" charset="0"/>
              <a:buChar char="•"/>
              <a:defRPr sz="2800"/>
            </a:lvl4pPr>
            <a:lvl5pPr marL="932688" indent="-182880">
              <a:buFont typeface="Arial" panose="020B0604020202020204" pitchFamily="34" charset="0"/>
              <a:buChar char="•"/>
              <a:defRPr sz="2800"/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15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3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17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95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92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25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8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84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81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34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5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6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0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7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4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3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8000"/>
            <a:ext cx="10058400" cy="47373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600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1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xamarin.com/categories/cocossharp" TargetMode="External"/><Relationship Id="rId2" Type="http://schemas.openxmlformats.org/officeDocument/2006/relationships/hyperlink" Target="https://github.com/mono/CocosSharp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cocos2d-x.org/" TargetMode="External"/><Relationship Id="rId5" Type="http://schemas.openxmlformats.org/officeDocument/2006/relationships/hyperlink" Target="http://www.apress.com/9781430244165" TargetMode="External"/><Relationship Id="rId4" Type="http://schemas.openxmlformats.org/officeDocument/2006/relationships/hyperlink" Target="http://www.raywenderlich.com/tag/cocos2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CocosSharp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Ryan DAVIS</a:t>
            </a:r>
            <a:br>
              <a:rPr lang="en-AU" dirty="0" smtClean="0"/>
            </a:br>
            <a:r>
              <a:rPr lang="en-AU" dirty="0" smtClean="0"/>
              <a:t>Queensland c# Mobile developers </a:t>
            </a:r>
            <a:r>
              <a:rPr lang="en-AU" dirty="0" err="1" smtClean="0"/>
              <a:t>meetup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10 December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0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application and lifecycle</a:t>
            </a:r>
            <a:endParaRPr lang="en-AU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09900" y="1367999"/>
            <a:ext cx="8145780" cy="48526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AU" dirty="0" smtClean="0"/>
              <a:t> 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CCApplication</a:t>
            </a:r>
            <a:endParaRPr lang="en-AU" sz="2000" dirty="0" smtClean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/>
              <a:t>Used for initial set up and launch of game. When cross platform, instantiate in native project</a:t>
            </a:r>
            <a:endParaRPr lang="en-AU" sz="1600" dirty="0"/>
          </a:p>
          <a:p>
            <a:pPr lvl="1">
              <a:spcBef>
                <a:spcPts val="0"/>
              </a:spcBef>
            </a:pPr>
            <a:r>
              <a:rPr lang="en-AU" sz="1600" dirty="0" smtClean="0"/>
              <a:t>Set target fps using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AnimationInterval</a:t>
            </a:r>
            <a:r>
              <a:rPr lang="en-AU" sz="1600" dirty="0"/>
              <a:t>, </a:t>
            </a:r>
            <a:r>
              <a:rPr lang="en-AU" sz="1600" dirty="0" smtClean="0"/>
              <a:t>content path using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ContentSearchPath</a:t>
            </a:r>
            <a:endParaRPr lang="en-AU" sz="1600" dirty="0" smtClean="0"/>
          </a:p>
          <a:p>
            <a:pPr lvl="1">
              <a:spcBef>
                <a:spcPts val="0"/>
              </a:spcBef>
            </a:pPr>
            <a:r>
              <a:rPr lang="en-AU" sz="1600" dirty="0" smtClean="0"/>
              <a:t>Set desired screen resolution in constructor</a:t>
            </a:r>
          </a:p>
          <a:p>
            <a:pPr>
              <a:spcBef>
                <a:spcPts val="0"/>
              </a:spcBef>
            </a:pPr>
            <a:r>
              <a:rPr lang="en-AU" dirty="0"/>
              <a:t> 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CCApplicationDelegate</a:t>
            </a:r>
            <a:endParaRPr lang="en-AU" sz="2000" dirty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/>
              <a:t>Handle lifecycle events with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DidFinishLaunching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AU" sz="1600" dirty="0" smtClean="0"/>
              <a:t>,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DidEnterBackground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AU" sz="1600" dirty="0" smtClean="0"/>
              <a:t>,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WillEnterForeground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600" dirty="0" smtClean="0"/>
          </a:p>
          <a:p>
            <a:pPr lvl="1">
              <a:spcBef>
                <a:spcPts val="0"/>
              </a:spcBef>
            </a:pPr>
            <a:r>
              <a:rPr lang="en-AU" sz="1600" dirty="0" smtClean="0"/>
              <a:t>Must subclass and load initial game scene in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DidFinishLaunching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en-AU" sz="1600" dirty="0" smtClean="0"/>
              <a:t>Define subclass </a:t>
            </a:r>
            <a:r>
              <a:rPr lang="en-AU" sz="1600" dirty="0"/>
              <a:t>in PCL, instantiate and pass to </a:t>
            </a:r>
            <a:r>
              <a:rPr lang="en-AU" sz="1600" dirty="0" err="1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CCApplication</a:t>
            </a:r>
            <a:r>
              <a:rPr lang="en-AU" sz="1600" dirty="0">
                <a:solidFill>
                  <a:srgbClr val="7DBD92"/>
                </a:solidFill>
              </a:rPr>
              <a:t> </a:t>
            </a:r>
            <a:r>
              <a:rPr lang="en-AU" sz="1600" dirty="0"/>
              <a:t>in native code</a:t>
            </a:r>
          </a:p>
          <a:p>
            <a:pPr>
              <a:spcBef>
                <a:spcPts val="0"/>
              </a:spcBef>
            </a:pPr>
            <a:r>
              <a:rPr lang="en-AU" dirty="0"/>
              <a:t> 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CCDirector</a:t>
            </a:r>
            <a:endParaRPr lang="en-AU" sz="2000" dirty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/>
              <a:t>Transition between scenes using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PushScene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AU" sz="1600" dirty="0" smtClean="0">
                <a:solidFill>
                  <a:srgbClr val="00B0F0"/>
                </a:solidFill>
                <a:cs typeface="Consolas" panose="020B0609020204030204" pitchFamily="49" charset="0"/>
              </a:rPr>
              <a:t> </a:t>
            </a:r>
            <a:r>
              <a:rPr lang="en-AU" sz="1600" dirty="0" smtClean="0"/>
              <a:t>or 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ReplaceScene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600" dirty="0"/>
          </a:p>
          <a:p>
            <a:pPr lvl="1">
              <a:spcBef>
                <a:spcPts val="0"/>
              </a:spcBef>
            </a:pPr>
            <a:r>
              <a:rPr lang="en-AU" sz="1600" dirty="0" smtClean="0"/>
              <a:t>Accessed via any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CCNode</a:t>
            </a:r>
            <a:r>
              <a:rPr lang="en-AU" sz="1600" dirty="0" smtClean="0">
                <a:solidFill>
                  <a:srgbClr val="7DBD92"/>
                </a:solidFill>
              </a:rPr>
              <a:t> </a:t>
            </a:r>
            <a:r>
              <a:rPr lang="en-AU" sz="1600" dirty="0" smtClean="0"/>
              <a:t>using 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</a:t>
            </a:r>
            <a:r>
              <a:rPr lang="en-AU" sz="1600" dirty="0"/>
              <a:t> </a:t>
            </a:r>
            <a:r>
              <a:rPr lang="en-AU" sz="1600" dirty="0" smtClean="0"/>
              <a:t>property</a:t>
            </a:r>
          </a:p>
          <a:p>
            <a:pPr>
              <a:spcBef>
                <a:spcPts val="0"/>
              </a:spcBef>
            </a:pPr>
            <a:r>
              <a:rPr lang="en-AU" dirty="0" smtClean="0"/>
              <a:t> 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CCWindow</a:t>
            </a:r>
            <a:endParaRPr lang="en-AU" sz="2000" dirty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/>
              <a:t>No real interaction necessary, but must be passed to constructor of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CCScene</a:t>
            </a:r>
            <a:endParaRPr lang="en-AU" sz="1600" dirty="0" smtClean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/>
              <a:t>You can set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DisplayStats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r>
              <a:rPr lang="en-AU" sz="1600" dirty="0"/>
              <a:t> </a:t>
            </a:r>
            <a:r>
              <a:rPr lang="en-AU" sz="1600" dirty="0" smtClean="0"/>
              <a:t>to see draw/performance stats on some platforms</a:t>
            </a:r>
            <a:endParaRPr lang="en-AU" sz="1600" dirty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4048" lvl="2" indent="0">
              <a:spcBef>
                <a:spcPts val="0"/>
              </a:spcBef>
              <a:buNone/>
            </a:pPr>
            <a:endParaRPr lang="en-AU" sz="1800" dirty="0" smtClean="0"/>
          </a:p>
          <a:p>
            <a:pPr marL="201168" lvl="1" indent="0">
              <a:spcBef>
                <a:spcPts val="0"/>
              </a:spcBef>
              <a:buNone/>
            </a:pPr>
            <a:endParaRPr lang="en-AU" sz="18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097280" y="1424940"/>
            <a:ext cx="1783080" cy="2606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0" dirty="0" smtClean="0"/>
              <a:t>Application and lifecycle</a:t>
            </a:r>
            <a:endParaRPr lang="en-AU" sz="10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22" t="11827" r="9090" b="3382"/>
          <a:stretch/>
        </p:blipFill>
        <p:spPr>
          <a:xfrm>
            <a:off x="1398511" y="2045755"/>
            <a:ext cx="1180618" cy="18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6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drawing, logic and flow</a:t>
            </a:r>
            <a:endParaRPr lang="en-AU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188720" y="3731030"/>
            <a:ext cx="9966960" cy="31269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AU" dirty="0" smtClean="0"/>
              <a:t> 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CCNode</a:t>
            </a:r>
            <a:endParaRPr lang="en-AU" sz="2000" dirty="0" smtClean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/>
              <a:t>Base class of most </a:t>
            </a:r>
            <a:r>
              <a:rPr lang="en-AU" sz="1600" dirty="0" err="1" smtClean="0"/>
              <a:t>cocos</a:t>
            </a:r>
            <a:r>
              <a:rPr lang="en-AU" sz="1600" dirty="0" smtClean="0"/>
              <a:t> classes, has size, position, child nodes and the ability to run ‘actions’</a:t>
            </a:r>
          </a:p>
          <a:p>
            <a:pPr lvl="1">
              <a:spcBef>
                <a:spcPts val="0"/>
              </a:spcBef>
            </a:pPr>
            <a:r>
              <a:rPr lang="en-AU" sz="1600" dirty="0" smtClean="0"/>
              <a:t>Typically subclassed for custom game objects (player, enemy) or used directly for sprites</a:t>
            </a:r>
          </a:p>
          <a:p>
            <a:pPr lvl="1">
              <a:spcBef>
                <a:spcPts val="0"/>
              </a:spcBef>
            </a:pPr>
            <a:r>
              <a:rPr lang="en-AU" sz="1600" dirty="0" smtClean="0"/>
              <a:t>Child node co-ordinate</a:t>
            </a:r>
            <a:r>
              <a:rPr lang="en-AU" sz="1600" b="1" dirty="0" smtClean="0"/>
              <a:t> </a:t>
            </a:r>
            <a:r>
              <a:rPr lang="en-AU" sz="1600" dirty="0" smtClean="0"/>
              <a:t>systems act relative the parent. Check your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AnchorPoint</a:t>
            </a:r>
            <a:r>
              <a:rPr lang="en-AU" sz="1600" dirty="0" smtClean="0"/>
              <a:t>!</a:t>
            </a:r>
          </a:p>
          <a:p>
            <a:pPr lvl="1">
              <a:spcBef>
                <a:spcPts val="0"/>
              </a:spcBef>
            </a:pP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Schedule(Action&lt;float&gt; action) </a:t>
            </a:r>
            <a:r>
              <a:rPr lang="en-AU" sz="1600" dirty="0" smtClean="0"/>
              <a:t>allows run-loop style processing for logic, etc.</a:t>
            </a:r>
          </a:p>
          <a:p>
            <a:pPr>
              <a:spcBef>
                <a:spcPts val="0"/>
              </a:spcBef>
            </a:pPr>
            <a:r>
              <a:rPr lang="en-AU" dirty="0"/>
              <a:t> </a:t>
            </a:r>
            <a:r>
              <a:rPr lang="en-AU" sz="2000" dirty="0" err="1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CCSprite</a:t>
            </a:r>
            <a:r>
              <a:rPr lang="en-AU" sz="2000" dirty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2000" dirty="0" err="1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CCSpriteBatchNode</a:t>
            </a:r>
            <a:endParaRPr lang="en-AU" sz="2000" dirty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/>
              <a:t>Used to load images and animate between images</a:t>
            </a:r>
          </a:p>
          <a:p>
            <a:pPr lvl="1">
              <a:spcBef>
                <a:spcPts val="0"/>
              </a:spcBef>
            </a:pPr>
            <a:r>
              <a:rPr lang="en-AU" sz="1600" dirty="0" err="1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CCSpriteBatchNode</a:t>
            </a:r>
            <a:r>
              <a:rPr lang="en-AU" sz="1600" dirty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/>
              <a:t>groups sprite images for performance </a:t>
            </a:r>
            <a:r>
              <a:rPr lang="en-AU" sz="1600" dirty="0" smtClean="0"/>
              <a:t>purposes</a:t>
            </a:r>
          </a:p>
          <a:p>
            <a:pPr marL="0" indent="0">
              <a:spcBef>
                <a:spcPts val="0"/>
              </a:spcBef>
              <a:buNone/>
            </a:pPr>
            <a:endParaRPr lang="en-AU" sz="1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374054" y="1424940"/>
            <a:ext cx="7443892" cy="2316480"/>
            <a:chOff x="2049780" y="1424940"/>
            <a:chExt cx="8374380" cy="2606040"/>
          </a:xfrm>
        </p:grpSpPr>
        <p:sp>
          <p:nvSpPr>
            <p:cNvPr id="7" name="Rectangle 6"/>
            <p:cNvSpPr/>
            <p:nvPr/>
          </p:nvSpPr>
          <p:spPr>
            <a:xfrm>
              <a:off x="2049780" y="1424940"/>
              <a:ext cx="8374380" cy="2606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50" dirty="0" smtClean="0"/>
                <a:t>Drawing, logic and flow</a:t>
              </a:r>
              <a:endParaRPr lang="en-AU" sz="105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80" t="9663" r="1507" b="4975"/>
            <a:stretch/>
          </p:blipFill>
          <p:spPr>
            <a:xfrm>
              <a:off x="2335530" y="1608128"/>
              <a:ext cx="7802880" cy="2308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18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drawing, logic and flow</a:t>
            </a:r>
            <a:endParaRPr lang="en-AU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188720" y="3731030"/>
            <a:ext cx="4526280" cy="246403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AU" dirty="0"/>
              <a:t> </a:t>
            </a:r>
            <a:r>
              <a:rPr lang="en-AU" sz="2000" dirty="0" err="1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CCScene</a:t>
            </a:r>
            <a:endParaRPr lang="en-AU" sz="2000" dirty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/>
              <a:t>Typically used to hold a single ‘screen’ of your game (intro, menu, main game, game over)</a:t>
            </a:r>
            <a:endParaRPr lang="en-AU" sz="2000" dirty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/>
              <a:t>Comprised of one or many </a:t>
            </a:r>
            <a:r>
              <a:rPr lang="en-AU" sz="1600" dirty="0" err="1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CCLayers</a:t>
            </a:r>
            <a:r>
              <a:rPr lang="en-AU" sz="1600" dirty="0"/>
              <a:t> with your game content</a:t>
            </a:r>
          </a:p>
          <a:p>
            <a:pPr>
              <a:spcBef>
                <a:spcPts val="0"/>
              </a:spcBef>
            </a:pPr>
            <a:r>
              <a:rPr lang="en-AU" dirty="0" smtClean="0"/>
              <a:t> 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CCLayer</a:t>
            </a:r>
            <a:r>
              <a:rPr lang="en-AU" sz="2000" dirty="0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AU" sz="2000" dirty="0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/Gradient</a:t>
            </a:r>
          </a:p>
          <a:p>
            <a:pPr lvl="1">
              <a:spcBef>
                <a:spcPts val="0"/>
              </a:spcBef>
            </a:pPr>
            <a:r>
              <a:rPr lang="en-AU" sz="1600" dirty="0" smtClean="0"/>
              <a:t>Useful for grouping objects in your game (e.g. background, foreground)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AU" sz="18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374054" y="1424940"/>
            <a:ext cx="7443892" cy="2316480"/>
            <a:chOff x="2049780" y="1424940"/>
            <a:chExt cx="8374380" cy="2606040"/>
          </a:xfrm>
        </p:grpSpPr>
        <p:sp>
          <p:nvSpPr>
            <p:cNvPr id="7" name="Rectangle 6"/>
            <p:cNvSpPr/>
            <p:nvPr/>
          </p:nvSpPr>
          <p:spPr>
            <a:xfrm>
              <a:off x="2049780" y="1424940"/>
              <a:ext cx="8374380" cy="2606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50" dirty="0" smtClean="0"/>
                <a:t>Drawing, logic and flow</a:t>
              </a:r>
              <a:endParaRPr lang="en-AU" sz="105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80" t="9663" r="1507" b="4975"/>
            <a:stretch/>
          </p:blipFill>
          <p:spPr>
            <a:xfrm>
              <a:off x="2335530" y="1608128"/>
              <a:ext cx="7802880" cy="2308860"/>
            </a:xfrm>
            <a:prstGeom prst="rect">
              <a:avLst/>
            </a:prstGeom>
          </p:spPr>
        </p:pic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5920739" y="3731030"/>
            <a:ext cx="4751271" cy="24640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AU" dirty="0" smtClean="0"/>
              <a:t> 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CCDrawNode</a:t>
            </a:r>
            <a:endParaRPr lang="en-AU" sz="2000" dirty="0" smtClean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/>
              <a:t>Used to draw primitive shapes such as lines, </a:t>
            </a:r>
            <a:r>
              <a:rPr lang="en-AU" sz="1600" dirty="0" err="1" smtClean="0"/>
              <a:t>rects</a:t>
            </a:r>
            <a:r>
              <a:rPr lang="en-AU" sz="1600" dirty="0" smtClean="0"/>
              <a:t>, circles –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DrawCircle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AU" sz="1600" dirty="0" smtClean="0"/>
              <a:t>,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DrawRect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AU" sz="1600" dirty="0" smtClean="0"/>
              <a:t>,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DrawPolygon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AU" sz="1600" dirty="0" smtClean="0"/>
              <a:t>,</a:t>
            </a:r>
            <a:r>
              <a:rPr lang="en-AU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/>
              <a:t>etc</a:t>
            </a:r>
            <a:r>
              <a:rPr lang="en-AU" sz="1600" dirty="0"/>
              <a:t>.</a:t>
            </a:r>
          </a:p>
          <a:p>
            <a:pPr lvl="1">
              <a:spcBef>
                <a:spcPts val="0"/>
              </a:spcBef>
            </a:pPr>
            <a:r>
              <a:rPr lang="en-AU" sz="1600" dirty="0" smtClean="0"/>
              <a:t>Current has a bug where 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ContentSize</a:t>
            </a:r>
            <a:r>
              <a:rPr lang="en-AU" sz="1600" dirty="0" smtClean="0">
                <a:solidFill>
                  <a:srgbClr val="00B0F0"/>
                </a:solidFill>
                <a:cs typeface="Consolas" panose="020B0609020204030204" pitchFamily="49" charset="0"/>
              </a:rPr>
              <a:t> </a:t>
            </a:r>
            <a:r>
              <a:rPr lang="en-AU" sz="1600" dirty="0" smtClean="0"/>
              <a:t>does not update when draw methods are called. Watch out for that </a:t>
            </a:r>
          </a:p>
          <a:p>
            <a:pPr>
              <a:spcBef>
                <a:spcPts val="0"/>
              </a:spcBef>
            </a:pPr>
            <a:r>
              <a:rPr lang="en-AU" dirty="0"/>
              <a:t> </a:t>
            </a:r>
            <a:r>
              <a:rPr lang="en-AU" sz="2000" dirty="0" err="1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CCLabel</a:t>
            </a:r>
            <a:endParaRPr lang="en-AU" sz="2000" dirty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/>
              <a:t>Used to display text. Is custom font loading buggy? </a:t>
            </a:r>
            <a:endParaRPr lang="en-AU" sz="1800" dirty="0"/>
          </a:p>
          <a:p>
            <a:pPr marL="201168" lvl="1" indent="0">
              <a:spcBef>
                <a:spcPts val="0"/>
              </a:spcBef>
              <a:buNone/>
            </a:pPr>
            <a:endParaRPr lang="en-AU" sz="1800" dirty="0" smtClean="0"/>
          </a:p>
          <a:p>
            <a:pPr marL="201168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AU" sz="1800" dirty="0" smtClean="0"/>
          </a:p>
        </p:txBody>
      </p:sp>
    </p:spTree>
    <p:extLst>
      <p:ext uri="{BB962C8B-B14F-4D97-AF65-F5344CB8AC3E}">
        <p14:creationId xmlns:p14="http://schemas.microsoft.com/office/powerpoint/2010/main" val="337282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touch, actions and transitions</a:t>
            </a:r>
            <a:endParaRPr lang="en-AU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09599" y="1367999"/>
            <a:ext cx="8448976" cy="48526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AU" dirty="0" smtClean="0"/>
              <a:t> 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CCEventListenerTouchAllAtOnce</a:t>
            </a:r>
            <a:r>
              <a:rPr lang="en-AU" sz="2000" dirty="0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CCEventListenerTouchOneByOne</a:t>
            </a:r>
            <a:r>
              <a:rPr lang="en-AU" sz="2000" dirty="0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2000" dirty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/>
              <a:t>Add a touch event listener to any node to listen for touches</a:t>
            </a:r>
          </a:p>
          <a:p>
            <a:pPr lvl="1">
              <a:spcBef>
                <a:spcPts val="0"/>
              </a:spcBef>
            </a:pP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AllAtOnce</a:t>
            </a:r>
            <a:r>
              <a:rPr lang="en-AU" sz="1600" dirty="0" smtClean="0"/>
              <a:t> gives you all touches at once,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OneByOne</a:t>
            </a:r>
            <a:r>
              <a:rPr lang="en-AU" sz="1600" dirty="0" smtClean="0">
                <a:solidFill>
                  <a:srgbClr val="7DBD92"/>
                </a:solidFill>
              </a:rPr>
              <a:t> </a:t>
            </a:r>
            <a:r>
              <a:rPr lang="en-AU" sz="1600" dirty="0" smtClean="0"/>
              <a:t>gives you individual touches; you ‘swallow’ a touch to follow it through the touch lifecycle (began, moved, ended)</a:t>
            </a:r>
          </a:p>
          <a:p>
            <a:pPr lvl="1">
              <a:spcBef>
                <a:spcPts val="0"/>
              </a:spcBef>
            </a:pPr>
            <a:r>
              <a:rPr lang="en-AU" sz="1600" dirty="0" smtClean="0"/>
              <a:t>There are also event listeners for the accelerometer, keyboard, mouse and gamepad</a:t>
            </a:r>
            <a:endParaRPr lang="en-AU" sz="1400" dirty="0" smtClean="0"/>
          </a:p>
          <a:p>
            <a:r>
              <a:rPr lang="en-AU" dirty="0" smtClean="0"/>
              <a:t> 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CCAction</a:t>
            </a:r>
            <a:endParaRPr lang="en-AU" sz="2000" dirty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/>
              <a:t>Superclass of all the ‘actions’, </a:t>
            </a:r>
            <a:r>
              <a:rPr lang="en-AU" sz="1600" dirty="0" err="1" smtClean="0"/>
              <a:t>tweening</a:t>
            </a:r>
            <a:r>
              <a:rPr lang="en-AU" sz="1600" dirty="0" smtClean="0"/>
              <a:t>/declarative definitions of movement or transforms e.g.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CCMoveBy</a:t>
            </a:r>
            <a:r>
              <a:rPr lang="en-AU" sz="1600" dirty="0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/To</a:t>
            </a:r>
            <a:r>
              <a:rPr lang="en-AU" sz="1600" dirty="0" smtClean="0">
                <a:solidFill>
                  <a:schemeClr val="tx1"/>
                </a:solidFill>
              </a:rPr>
              <a:t>,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CCScaleBy</a:t>
            </a:r>
            <a:r>
              <a:rPr lang="en-AU" sz="1600" dirty="0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/To</a:t>
            </a:r>
            <a:r>
              <a:rPr lang="en-AU" sz="1600" dirty="0" smtClean="0">
                <a:solidFill>
                  <a:schemeClr val="tx1"/>
                </a:solidFill>
              </a:rPr>
              <a:t>,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CCRotateBy</a:t>
            </a:r>
            <a:r>
              <a:rPr lang="en-AU" sz="1600" dirty="0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/To</a:t>
            </a:r>
            <a:r>
              <a:rPr lang="en-AU" sz="1600" dirty="0" smtClean="0">
                <a:solidFill>
                  <a:schemeClr val="tx1"/>
                </a:solidFill>
              </a:rPr>
              <a:t>,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CCFadeBy</a:t>
            </a:r>
            <a:r>
              <a:rPr lang="en-AU" sz="1600" dirty="0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/To</a:t>
            </a:r>
            <a:r>
              <a:rPr lang="en-AU" sz="1600" dirty="0" smtClean="0">
                <a:solidFill>
                  <a:schemeClr val="tx1"/>
                </a:solidFill>
              </a:rPr>
              <a:t>,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CCBezierBy</a:t>
            </a:r>
            <a:r>
              <a:rPr lang="en-AU" sz="1600" dirty="0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/To</a:t>
            </a:r>
            <a:endParaRPr lang="en-AU" sz="900" dirty="0" smtClean="0">
              <a:solidFill>
                <a:srgbClr val="FF0000"/>
              </a:solidFill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/>
              <a:t>Can be wrapped in ‘timing’ actions that affect the way the action is interpolated e.g.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CCEaseIn</a:t>
            </a:r>
            <a:r>
              <a:rPr lang="en-AU" sz="1600" dirty="0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/Out/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InOut</a:t>
            </a:r>
            <a:endParaRPr lang="en-AU" sz="1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>
                <a:solidFill>
                  <a:schemeClr val="tx1"/>
                </a:solidFill>
              </a:rPr>
              <a:t>Also flow-control actions like </a:t>
            </a:r>
            <a:r>
              <a:rPr lang="en-AU" sz="1600" dirty="0" err="1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CCSequence</a:t>
            </a:r>
            <a:r>
              <a:rPr lang="en-AU" sz="1600" dirty="0" smtClean="0">
                <a:solidFill>
                  <a:schemeClr val="tx1"/>
                </a:solidFill>
              </a:rPr>
              <a:t>,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CCRepeat</a:t>
            </a:r>
            <a:r>
              <a:rPr lang="en-AU" sz="1600" dirty="0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/Forever</a:t>
            </a:r>
            <a:r>
              <a:rPr lang="en-AU" sz="1600" dirty="0" smtClean="0">
                <a:solidFill>
                  <a:schemeClr val="tx1"/>
                </a:solidFill>
              </a:rPr>
              <a:t>, </a:t>
            </a:r>
            <a:r>
              <a:rPr lang="en-AU" sz="1600" dirty="0" err="1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CCDelay</a:t>
            </a:r>
            <a:r>
              <a:rPr lang="en-AU" sz="1600" dirty="0" smtClean="0">
                <a:solidFill>
                  <a:schemeClr val="tx1"/>
                </a:solidFill>
              </a:rPr>
              <a:t>,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CCCallFunc</a:t>
            </a:r>
            <a:r>
              <a:rPr lang="en-AU" sz="1600" dirty="0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/N</a:t>
            </a:r>
          </a:p>
          <a:p>
            <a:pPr>
              <a:spcBef>
                <a:spcPts val="800"/>
              </a:spcBef>
            </a:pPr>
            <a:r>
              <a:rPr lang="en-AU" dirty="0" smtClean="0"/>
              <a:t> 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CCTransitionScene</a:t>
            </a:r>
            <a:endParaRPr lang="en-AU" sz="2000" dirty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/>
              <a:t>When using </a:t>
            </a:r>
            <a:r>
              <a:rPr lang="en-AU" sz="1600" dirty="0"/>
              <a:t>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Director.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PushScene</a:t>
            </a:r>
            <a:r>
              <a:rPr lang="en-AU" sz="16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AU" sz="1600" dirty="0">
                <a:solidFill>
                  <a:srgbClr val="00B0F0"/>
                </a:solidFill>
                <a:cs typeface="Consolas" panose="020B0609020204030204" pitchFamily="49" charset="0"/>
              </a:rPr>
              <a:t> </a:t>
            </a:r>
            <a:r>
              <a:rPr lang="en-AU" sz="1600" dirty="0"/>
              <a:t>or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Director.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ReplaceScene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AU" sz="1600" dirty="0"/>
              <a:t> </a:t>
            </a:r>
            <a:r>
              <a:rPr lang="en-AU" sz="1600" dirty="0" smtClean="0"/>
              <a:t>you can wrap the new scene in a transition scene to animate the transition between scenes</a:t>
            </a:r>
          </a:p>
          <a:p>
            <a:pPr lvl="1">
              <a:spcBef>
                <a:spcPts val="0"/>
              </a:spcBef>
            </a:pPr>
            <a:r>
              <a:rPr lang="en-AU" sz="1600" dirty="0" smtClean="0"/>
              <a:t>E.g.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CCTransitionFade</a:t>
            </a:r>
            <a:r>
              <a:rPr lang="en-AU" sz="1600" dirty="0" smtClean="0">
                <a:solidFill>
                  <a:schemeClr val="tx1"/>
                </a:solidFill>
              </a:rPr>
              <a:t>,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CCTransitionPageTurn</a:t>
            </a:r>
            <a:r>
              <a:rPr lang="en-AU" sz="1600" dirty="0" smtClean="0">
                <a:solidFill>
                  <a:schemeClr val="tx1"/>
                </a:solidFill>
              </a:rPr>
              <a:t>, </a:t>
            </a:r>
            <a:r>
              <a:rPr lang="en-AU" sz="16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CCTransitionShrinkGrow</a:t>
            </a:r>
            <a:endParaRPr lang="en-AU" sz="1600" dirty="0"/>
          </a:p>
          <a:p>
            <a:pPr marL="201168" lvl="1" indent="0">
              <a:spcBef>
                <a:spcPts val="0"/>
              </a:spcBef>
              <a:buNone/>
            </a:pPr>
            <a:endParaRPr lang="en-AU" sz="1800" dirty="0" smtClean="0"/>
          </a:p>
          <a:p>
            <a:pPr marL="201168" lvl="1" indent="0">
              <a:spcBef>
                <a:spcPts val="0"/>
              </a:spcBef>
              <a:buNone/>
            </a:pPr>
            <a:endParaRPr lang="en-AU" sz="18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1097280" y="1424940"/>
            <a:ext cx="1783080" cy="1879282"/>
            <a:chOff x="1097280" y="1424940"/>
            <a:chExt cx="1783080" cy="1879282"/>
          </a:xfrm>
        </p:grpSpPr>
        <p:sp>
          <p:nvSpPr>
            <p:cNvPr id="11" name="Rectangle 10"/>
            <p:cNvSpPr/>
            <p:nvPr/>
          </p:nvSpPr>
          <p:spPr>
            <a:xfrm>
              <a:off x="1097280" y="1424940"/>
              <a:ext cx="1783080" cy="1879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50" dirty="0" smtClean="0"/>
                <a:t>Touch and interaction</a:t>
              </a:r>
              <a:endParaRPr lang="en-AU" sz="105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225" t="13484" r="8225" b="5411"/>
            <a:stretch/>
          </p:blipFill>
          <p:spPr>
            <a:xfrm>
              <a:off x="1150620" y="1696402"/>
              <a:ext cx="1676400" cy="160782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097280" y="3426681"/>
            <a:ext cx="1783080" cy="2524539"/>
            <a:chOff x="1097280" y="3502881"/>
            <a:chExt cx="1783080" cy="2524539"/>
          </a:xfrm>
        </p:grpSpPr>
        <p:sp>
          <p:nvSpPr>
            <p:cNvPr id="17" name="Rectangle 16"/>
            <p:cNvSpPr/>
            <p:nvPr/>
          </p:nvSpPr>
          <p:spPr>
            <a:xfrm>
              <a:off x="1097280" y="3502881"/>
              <a:ext cx="1783080" cy="2524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50" dirty="0" smtClean="0"/>
                <a:t>Animation, transforms and transitions</a:t>
              </a:r>
              <a:endParaRPr lang="en-AU" sz="105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1" t="23049" r="9887" b="15161"/>
            <a:stretch/>
          </p:blipFill>
          <p:spPr>
            <a:xfrm>
              <a:off x="1295400" y="3969333"/>
              <a:ext cx="1181100" cy="7162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392" t="14265" r="17508" b="14119"/>
            <a:stretch/>
          </p:blipFill>
          <p:spPr>
            <a:xfrm>
              <a:off x="1310640" y="4756367"/>
              <a:ext cx="1242060" cy="1143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22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audio, physics</a:t>
            </a:r>
            <a:endParaRPr lang="en-AU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09900" y="1367999"/>
            <a:ext cx="8145780" cy="283824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AU" dirty="0" smtClean="0"/>
              <a:t> 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CCSimpleAudioEngine</a:t>
            </a:r>
            <a:endParaRPr lang="en-AU" sz="2000" dirty="0" smtClean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/>
              <a:t>For basic sound needs</a:t>
            </a:r>
          </a:p>
          <a:p>
            <a:pPr lvl="1">
              <a:spcBef>
                <a:spcPts val="0"/>
              </a:spcBef>
            </a:pP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CCSimpleAudioEngine.SharedEngine.PlayEffect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AU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soundpath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1">
              <a:spcBef>
                <a:spcPts val="0"/>
              </a:spcBef>
            </a:pPr>
            <a:r>
              <a:rPr lang="en-AU" sz="1600" dirty="0"/>
              <a:t>Supports</a:t>
            </a:r>
            <a:r>
              <a:rPr lang="en-AU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/>
              <a:t>.</a:t>
            </a:r>
            <a:r>
              <a:rPr lang="en-AU" sz="1600" dirty="0" smtClean="0"/>
              <a:t>m4a, .</a:t>
            </a:r>
            <a:r>
              <a:rPr lang="en-AU" sz="1600" dirty="0" err="1" smtClean="0"/>
              <a:t>aac</a:t>
            </a:r>
            <a:r>
              <a:rPr lang="en-AU" sz="1600" dirty="0" smtClean="0"/>
              <a:t>, .mp3, .wav, .</a:t>
            </a:r>
            <a:r>
              <a:rPr lang="en-AU" sz="1600" dirty="0" err="1" smtClean="0"/>
              <a:t>aifc</a:t>
            </a:r>
            <a:r>
              <a:rPr lang="en-AU" sz="1600" dirty="0" smtClean="0"/>
              <a:t>, .</a:t>
            </a:r>
            <a:r>
              <a:rPr lang="en-AU" sz="1600" dirty="0" err="1" smtClean="0"/>
              <a:t>caf</a:t>
            </a:r>
            <a:endParaRPr lang="en-AU" sz="1600" dirty="0"/>
          </a:p>
          <a:p>
            <a:pPr lvl="1">
              <a:spcBef>
                <a:spcPts val="0"/>
              </a:spcBef>
            </a:pPr>
            <a:endParaRPr lang="en-AU" sz="16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AU" sz="1800" dirty="0" smtClean="0"/>
          </a:p>
          <a:p>
            <a:pPr>
              <a:spcBef>
                <a:spcPts val="0"/>
              </a:spcBef>
            </a:pPr>
            <a:r>
              <a:rPr lang="en-AU" dirty="0"/>
              <a:t> </a:t>
            </a:r>
            <a:r>
              <a:rPr lang="en-AU" sz="2000" dirty="0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box2d, </a:t>
            </a:r>
            <a:r>
              <a:rPr lang="en-AU" sz="2000" dirty="0" err="1" smtClean="0">
                <a:solidFill>
                  <a:srgbClr val="7DBD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ChipmunkSharp</a:t>
            </a:r>
            <a:endParaRPr lang="en-AU" sz="2000" dirty="0">
              <a:solidFill>
                <a:srgbClr val="7DBD9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AU" sz="1600" dirty="0" smtClean="0"/>
              <a:t>Ported to work with </a:t>
            </a:r>
            <a:r>
              <a:rPr lang="en-AU" sz="1600" dirty="0" err="1" smtClean="0"/>
              <a:t>CocosSharp</a:t>
            </a:r>
            <a:r>
              <a:rPr lang="en-AU" sz="1600" dirty="0" smtClean="0"/>
              <a:t> and there are practical samples out there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AU" sz="18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097280" y="1424940"/>
            <a:ext cx="1783080" cy="1325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0" dirty="0" smtClean="0"/>
              <a:t>Audio</a:t>
            </a:r>
            <a:endParaRPr lang="en-AU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28" t="21713" r="5566" b="12919"/>
          <a:stretch/>
        </p:blipFill>
        <p:spPr>
          <a:xfrm>
            <a:off x="1371600" y="1841064"/>
            <a:ext cx="1234440" cy="74676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097280" y="3144888"/>
            <a:ext cx="1783080" cy="1485095"/>
            <a:chOff x="1097280" y="3144888"/>
            <a:chExt cx="1783080" cy="1485095"/>
          </a:xfrm>
        </p:grpSpPr>
        <p:sp>
          <p:nvSpPr>
            <p:cNvPr id="13" name="Rectangle 12"/>
            <p:cNvSpPr/>
            <p:nvPr/>
          </p:nvSpPr>
          <p:spPr>
            <a:xfrm>
              <a:off x="1097280" y="3144888"/>
              <a:ext cx="1783080" cy="1485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50" dirty="0" smtClean="0"/>
                <a:t>Physics</a:t>
              </a:r>
              <a:endParaRPr lang="en-AU" sz="105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94059" y="3974815"/>
              <a:ext cx="464135" cy="531078"/>
            </a:xfrm>
            <a:prstGeom prst="rect">
              <a:avLst/>
            </a:prstGeom>
          </p:spPr>
        </p:pic>
        <p:pic>
          <p:nvPicPr>
            <p:cNvPr id="16" name="Picture 4" descr="Logo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6907" y="3420194"/>
              <a:ext cx="1398441" cy="374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300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of scene composition</a:t>
            </a:r>
            <a:endParaRPr lang="en-AU" dirty="0"/>
          </a:p>
        </p:txBody>
      </p:sp>
      <p:grpSp>
        <p:nvGrpSpPr>
          <p:cNvPr id="11" name="Group 10"/>
          <p:cNvGrpSpPr/>
          <p:nvPr/>
        </p:nvGrpSpPr>
        <p:grpSpPr>
          <a:xfrm>
            <a:off x="8001000" y="3436829"/>
            <a:ext cx="3886200" cy="1264920"/>
            <a:chOff x="8001000" y="1798320"/>
            <a:chExt cx="3886200" cy="1264920"/>
          </a:xfrm>
        </p:grpSpPr>
        <p:grpSp>
          <p:nvGrpSpPr>
            <p:cNvPr id="7" name="Group 6"/>
            <p:cNvGrpSpPr/>
            <p:nvPr/>
          </p:nvGrpSpPr>
          <p:grpSpPr>
            <a:xfrm>
              <a:off x="8001000" y="1798320"/>
              <a:ext cx="3886200" cy="1264920"/>
              <a:chOff x="7917180" y="1798320"/>
              <a:chExt cx="3886200" cy="126492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917180" y="1798320"/>
                <a:ext cx="3886200" cy="1264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AU" sz="800" dirty="0" err="1" smtClean="0"/>
                  <a:t>BackgroundLayer</a:t>
                </a:r>
                <a:endParaRPr lang="en-AU" sz="11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917180" y="2834640"/>
                <a:ext cx="3886200" cy="228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AU" sz="800" dirty="0" err="1" smtClean="0"/>
                  <a:t>BackgroundLayer</a:t>
                </a:r>
                <a:endParaRPr lang="en-AU" sz="800" dirty="0"/>
              </a:p>
            </p:txBody>
          </p:sp>
        </p:grpSp>
        <p:pic>
          <p:nvPicPr>
            <p:cNvPr id="2050" name="Picture 2" descr="https://encrypted-tbn1.gstatic.com/images?q=tbn:ANd9GcThGZk_lYvzWCHE0pxXMvxJHCyGegDm3nPTfFIKME-vbPzu6MZCbA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526" y="2222922"/>
              <a:ext cx="530493" cy="611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s://encrypted-tbn1.gstatic.com/images?q=tbn:ANd9GcThGZk_lYvzWCHE0pxXMvxJHCyGegDm3nPTfFIKME-vbPzu6MZCbA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3363" y="2222921"/>
              <a:ext cx="530493" cy="611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loud 7"/>
            <p:cNvSpPr/>
            <p:nvPr/>
          </p:nvSpPr>
          <p:spPr>
            <a:xfrm>
              <a:off x="9037868" y="1872137"/>
              <a:ext cx="1485351" cy="318448"/>
            </a:xfrm>
            <a:prstGeom prst="cloud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1000" y="4828759"/>
            <a:ext cx="1583689" cy="1264920"/>
            <a:chOff x="7917180" y="3177540"/>
            <a:chExt cx="1583689" cy="1264920"/>
          </a:xfrm>
        </p:grpSpPr>
        <p:sp>
          <p:nvSpPr>
            <p:cNvPr id="22" name="Rectangle 21"/>
            <p:cNvSpPr/>
            <p:nvPr/>
          </p:nvSpPr>
          <p:spPr>
            <a:xfrm>
              <a:off x="7917180" y="3177540"/>
              <a:ext cx="1554480" cy="1264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AU" sz="800" dirty="0" err="1" smtClean="0"/>
                <a:t>MainLayer</a:t>
              </a:r>
              <a:endParaRPr lang="en-AU" sz="1100" dirty="0"/>
            </a:p>
          </p:txBody>
        </p:sp>
        <p:pic>
          <p:nvPicPr>
            <p:cNvPr id="2052" name="Picture 4" descr="http://www.jimsgraphix.com/free_art_002/images/figure-guy-011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039" y="3674957"/>
              <a:ext cx="439667" cy="56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://shaide.files.wordpress.com/2009/12/villain.gif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22236">
              <a:off x="8966199" y="3567157"/>
              <a:ext cx="534670" cy="64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661660" y="1917888"/>
            <a:ext cx="6225540" cy="1391930"/>
            <a:chOff x="5577840" y="4478312"/>
            <a:chExt cx="6225540" cy="1391930"/>
          </a:xfrm>
        </p:grpSpPr>
        <p:sp>
          <p:nvSpPr>
            <p:cNvPr id="31" name="Rectangle 30"/>
            <p:cNvSpPr/>
            <p:nvPr/>
          </p:nvSpPr>
          <p:spPr>
            <a:xfrm>
              <a:off x="9471660" y="4478312"/>
              <a:ext cx="2331720" cy="1391930"/>
            </a:xfrm>
            <a:prstGeom prst="rect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AU" sz="11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17180" y="4572928"/>
              <a:ext cx="1554480" cy="1264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800" dirty="0" smtClean="0"/>
                <a:t>Window </a:t>
              </a:r>
              <a:br>
                <a:rPr lang="en-AU" sz="800" dirty="0" smtClean="0"/>
              </a:br>
              <a:r>
                <a:rPr lang="en-AU" sz="800" dirty="0" smtClean="0"/>
                <a:t>with </a:t>
              </a:r>
              <a:br>
                <a:rPr lang="en-AU" sz="800" dirty="0" smtClean="0"/>
              </a:br>
              <a:r>
                <a:rPr lang="en-AU" sz="800" dirty="0" smtClean="0"/>
                <a:t>scene</a:t>
              </a:r>
              <a:endParaRPr lang="en-AU" sz="11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840" y="4478312"/>
              <a:ext cx="2331720" cy="1391930"/>
            </a:xfrm>
            <a:prstGeom prst="rect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AU" sz="1100" dirty="0"/>
            </a:p>
          </p:txBody>
        </p:sp>
      </p:grp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097280" y="1367999"/>
            <a:ext cx="10058400" cy="48526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AU" sz="2400" dirty="0" smtClean="0"/>
          </a:p>
          <a:p>
            <a:pPr lvl="1"/>
            <a:endParaRPr lang="en-AU" sz="2400" dirty="0" smtClean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64" t="5522" r="63246" b="1655"/>
          <a:stretch/>
        </p:blipFill>
        <p:spPr>
          <a:xfrm>
            <a:off x="230083" y="2225040"/>
            <a:ext cx="2793683" cy="402336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888" t="5522" r="19428" b="35409"/>
          <a:stretch/>
        </p:blipFill>
        <p:spPr>
          <a:xfrm>
            <a:off x="3057104" y="2225040"/>
            <a:ext cx="3428999" cy="25603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966" t="64239" r="1373" b="1655"/>
          <a:stretch/>
        </p:blipFill>
        <p:spPr>
          <a:xfrm>
            <a:off x="2569424" y="4770120"/>
            <a:ext cx="5311140" cy="147828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049484" y="4391024"/>
            <a:ext cx="53141" cy="39433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AU" sz="1100" dirty="0"/>
          </a:p>
        </p:txBody>
      </p:sp>
      <p:sp>
        <p:nvSpPr>
          <p:cNvPr id="13" name="Rectangle 12"/>
          <p:cNvSpPr/>
          <p:nvPr/>
        </p:nvSpPr>
        <p:spPr>
          <a:xfrm>
            <a:off x="2771354" y="2085975"/>
            <a:ext cx="2676525" cy="80010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3304755" y="2534689"/>
            <a:ext cx="1352550" cy="164678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3785767" y="2744239"/>
            <a:ext cx="677028" cy="1618632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299405" y="1356473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Instance Tree</a:t>
            </a:r>
            <a:endParaRPr lang="en-AU" sz="1100" dirty="0"/>
          </a:p>
        </p:txBody>
      </p:sp>
      <p:sp>
        <p:nvSpPr>
          <p:cNvPr id="5" name="Rectangle 4"/>
          <p:cNvSpPr/>
          <p:nvPr/>
        </p:nvSpPr>
        <p:spPr>
          <a:xfrm>
            <a:off x="299406" y="1367998"/>
            <a:ext cx="7533956" cy="488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7951632" y="1367998"/>
            <a:ext cx="4103207" cy="488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7951632" y="1356473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Result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37153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5E-6 -0.2076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3.95833E-6 -0.4097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20764 L -0.19128 -0.20764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919" y="2875002"/>
            <a:ext cx="1047416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6600" dirty="0" smtClean="0"/>
              <a:t>A Basic Game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1329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basic game</a:t>
            </a: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802740" y="1367999"/>
            <a:ext cx="10058400" cy="48526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AU" sz="2400" dirty="0" smtClean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185298" y="1367999"/>
            <a:ext cx="3502435" cy="48526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> Balloon Pop</a:t>
            </a:r>
          </a:p>
          <a:p>
            <a:pPr lvl="1">
              <a:spcBef>
                <a:spcPts val="0"/>
              </a:spcBef>
            </a:pPr>
            <a:r>
              <a:rPr lang="en-AU" sz="2000" dirty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AU" sz="2000" dirty="0" smtClean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App Launch</a:t>
            </a:r>
          </a:p>
          <a:p>
            <a:pPr lvl="1">
              <a:spcBef>
                <a:spcPts val="0"/>
              </a:spcBef>
            </a:pPr>
            <a:r>
              <a:rPr lang="en-AU" sz="2000" dirty="0" smtClean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 Scenes / Transitions</a:t>
            </a:r>
          </a:p>
          <a:p>
            <a:pPr lvl="1">
              <a:spcBef>
                <a:spcPts val="0"/>
              </a:spcBef>
            </a:pPr>
            <a:r>
              <a:rPr lang="en-AU" sz="2000" dirty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AU" sz="2000" dirty="0" smtClean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Sprites</a:t>
            </a:r>
          </a:p>
          <a:p>
            <a:pPr lvl="1">
              <a:spcBef>
                <a:spcPts val="0"/>
              </a:spcBef>
            </a:pPr>
            <a:r>
              <a:rPr lang="en-AU" sz="2000" dirty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AU" sz="2000" dirty="0" smtClean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Actions</a:t>
            </a:r>
          </a:p>
          <a:p>
            <a:pPr lvl="1">
              <a:spcBef>
                <a:spcPts val="0"/>
              </a:spcBef>
            </a:pPr>
            <a:r>
              <a:rPr lang="en-AU" sz="2000" dirty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AU" sz="2000" dirty="0" smtClean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Labels</a:t>
            </a:r>
          </a:p>
          <a:p>
            <a:pPr lvl="1">
              <a:spcBef>
                <a:spcPts val="0"/>
              </a:spcBef>
            </a:pPr>
            <a:r>
              <a:rPr lang="en-AU" sz="2000" dirty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AU" sz="2000" dirty="0" smtClean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Touch Interaction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AU" sz="2000" dirty="0">
              <a:solidFill>
                <a:schemeClr val="tx1">
                  <a:lumMod val="95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AU" sz="1600" dirty="0"/>
          </a:p>
          <a:p>
            <a:pPr marL="201168" lvl="1" indent="0">
              <a:spcBef>
                <a:spcPts val="0"/>
              </a:spcBef>
              <a:buNone/>
            </a:pPr>
            <a:endParaRPr lang="en-AU" sz="1800" dirty="0" smtClean="0"/>
          </a:p>
          <a:p>
            <a:pPr marL="201168" lvl="1" indent="0">
              <a:spcBef>
                <a:spcPts val="0"/>
              </a:spcBef>
              <a:buNone/>
            </a:pPr>
            <a:endParaRPr lang="en-AU" sz="1800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088926" y="1488767"/>
            <a:ext cx="4386982" cy="3753190"/>
            <a:chOff x="4087312" y="1470660"/>
            <a:chExt cx="5388596" cy="4610100"/>
          </a:xfrm>
        </p:grpSpPr>
        <p:sp>
          <p:nvSpPr>
            <p:cNvPr id="5" name="Rectangle 4"/>
            <p:cNvSpPr/>
            <p:nvPr/>
          </p:nvSpPr>
          <p:spPr>
            <a:xfrm>
              <a:off x="4559028" y="1470660"/>
              <a:ext cx="4610100" cy="46101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87312" y="1914560"/>
              <a:ext cx="5388596" cy="4022454"/>
              <a:chOff x="4087312" y="1914560"/>
              <a:chExt cx="5388596" cy="4022454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283128" y="3604809"/>
                <a:ext cx="758159" cy="1295859"/>
                <a:chOff x="2593107" y="3649105"/>
                <a:chExt cx="758159" cy="1295859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2695946" y="3649105"/>
                  <a:ext cx="655320" cy="83058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" name="Curved Connector 8"/>
                <p:cNvCxnSpPr/>
                <p:nvPr/>
              </p:nvCxnSpPr>
              <p:spPr>
                <a:xfrm rot="5400000">
                  <a:off x="2532147" y="4442044"/>
                  <a:ext cx="563880" cy="441960"/>
                </a:xfrm>
                <a:prstGeom prst="curved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 rot="20750387">
                <a:off x="8824749" y="3266898"/>
                <a:ext cx="651159" cy="1150620"/>
                <a:chOff x="3185160" y="3375660"/>
                <a:chExt cx="769620" cy="1394460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3299460" y="3375660"/>
                  <a:ext cx="655320" cy="83058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5" name="Curved Connector 14"/>
                <p:cNvCxnSpPr>
                  <a:stCxn id="13" idx="4"/>
                </p:cNvCxnSpPr>
                <p:nvPr/>
              </p:nvCxnSpPr>
              <p:spPr>
                <a:xfrm rot="5400000">
                  <a:off x="3124200" y="4267200"/>
                  <a:ext cx="563880" cy="441960"/>
                </a:xfrm>
                <a:prstGeom prst="curved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6" name="Picture 4" descr="http://www.jimsgraphix.com/free_art_002/images/figure-guy-011.jpg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7312" y="3952914"/>
                <a:ext cx="1555395" cy="1984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6" descr="http://shaide.files.wordpress.com/2009/12/villain.gif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22236">
                <a:off x="7818030" y="3904451"/>
                <a:ext cx="1651632" cy="1981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Group 17"/>
              <p:cNvGrpSpPr/>
              <p:nvPr/>
            </p:nvGrpSpPr>
            <p:grpSpPr>
              <a:xfrm rot="19522182">
                <a:off x="6030161" y="1914560"/>
                <a:ext cx="520775" cy="808932"/>
                <a:chOff x="2593107" y="3649105"/>
                <a:chExt cx="758159" cy="1295859"/>
              </a:xfrm>
              <a:solidFill>
                <a:srgbClr val="FFC000"/>
              </a:solidFill>
            </p:grpSpPr>
            <p:sp>
              <p:nvSpPr>
                <p:cNvPr id="19" name="Oval 18"/>
                <p:cNvSpPr/>
                <p:nvPr/>
              </p:nvSpPr>
              <p:spPr>
                <a:xfrm>
                  <a:off x="2695946" y="3649105"/>
                  <a:ext cx="655320" cy="83058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0" name="Curved Connector 19"/>
                <p:cNvCxnSpPr/>
                <p:nvPr/>
              </p:nvCxnSpPr>
              <p:spPr>
                <a:xfrm rot="5400000">
                  <a:off x="2532147" y="4442044"/>
                  <a:ext cx="563880" cy="441960"/>
                </a:xfrm>
                <a:prstGeom prst="curvedConnector3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 rot="1854891">
                <a:off x="7580130" y="2490310"/>
                <a:ext cx="520775" cy="808932"/>
                <a:chOff x="2593107" y="3649105"/>
                <a:chExt cx="758159" cy="1295859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7" name="Oval 26"/>
                <p:cNvSpPr/>
                <p:nvPr/>
              </p:nvSpPr>
              <p:spPr>
                <a:xfrm>
                  <a:off x="2695946" y="3649105"/>
                  <a:ext cx="655320" cy="83058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8" name="Curved Connector 27"/>
                <p:cNvCxnSpPr/>
                <p:nvPr/>
              </p:nvCxnSpPr>
              <p:spPr>
                <a:xfrm rot="5400000">
                  <a:off x="2532147" y="4442044"/>
                  <a:ext cx="563880" cy="441960"/>
                </a:xfrm>
                <a:prstGeom prst="curvedConnector3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556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basic game</a:t>
            </a: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3802740" y="1367999"/>
            <a:ext cx="10058400" cy="48526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AU" sz="2400" dirty="0" smtClean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185298" y="1367999"/>
            <a:ext cx="3750051" cy="48526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AU" sz="1800" dirty="0" smtClean="0">
                <a:solidFill>
                  <a:schemeClr val="tx1">
                    <a:lumMod val="95000"/>
                  </a:schemeClr>
                </a:solidFill>
              </a:rPr>
              <a:t> Using </a:t>
            </a:r>
            <a:r>
              <a:rPr lang="en-AU" sz="1800" dirty="0" err="1" smtClean="0">
                <a:solidFill>
                  <a:schemeClr val="tx1">
                    <a:lumMod val="95000"/>
                  </a:schemeClr>
                </a:solidFill>
              </a:rPr>
              <a:t>CCActions</a:t>
            </a:r>
            <a:r>
              <a:rPr lang="en-AU" sz="1800" dirty="0" smtClean="0">
                <a:solidFill>
                  <a:schemeClr val="tx1">
                    <a:lumMod val="95000"/>
                  </a:schemeClr>
                </a:solidFill>
              </a:rPr>
              <a:t> to avoid the need for </a:t>
            </a:r>
            <a:r>
              <a:rPr lang="en-AU" sz="18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AU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AU" sz="1600" dirty="0" smtClean="0">
                <a:solidFill>
                  <a:schemeClr val="tx1">
                    <a:lumMod val="95000"/>
                  </a:schemeClr>
                </a:solidFill>
              </a:rPr>
              <a:t>while player has lives:</a:t>
            </a:r>
          </a:p>
          <a:p>
            <a:pPr lvl="1">
              <a:spcBef>
                <a:spcPts val="0"/>
              </a:spcBef>
            </a:pPr>
            <a:r>
              <a:rPr lang="en-AU" sz="1400" dirty="0" smtClean="0">
                <a:solidFill>
                  <a:schemeClr val="tx1">
                    <a:lumMod val="95000"/>
                  </a:schemeClr>
                </a:solidFill>
              </a:rPr>
              <a:t>randomly choose count of balloons to launch up to a maximum </a:t>
            </a:r>
          </a:p>
          <a:p>
            <a:pPr lvl="1">
              <a:spcBef>
                <a:spcPts val="0"/>
              </a:spcBef>
            </a:pPr>
            <a:r>
              <a:rPr lang="en-AU" sz="1400" dirty="0" smtClean="0">
                <a:solidFill>
                  <a:schemeClr val="tx1">
                    <a:lumMod val="95000"/>
                  </a:schemeClr>
                </a:solidFill>
              </a:rPr>
              <a:t>generate balloons below bottom of screen</a:t>
            </a:r>
          </a:p>
          <a:p>
            <a:pPr lvl="1">
              <a:spcBef>
                <a:spcPts val="0"/>
              </a:spcBef>
            </a:pPr>
            <a:r>
              <a:rPr lang="en-AU" sz="1400" dirty="0" smtClean="0">
                <a:solidFill>
                  <a:schemeClr val="tx1">
                    <a:lumMod val="95000"/>
                  </a:schemeClr>
                </a:solidFill>
              </a:rPr>
              <a:t>for each balloon </a:t>
            </a:r>
          </a:p>
          <a:p>
            <a:pPr lvl="3">
              <a:spcBef>
                <a:spcPts val="0"/>
              </a:spcBef>
            </a:pPr>
            <a:r>
              <a:rPr lang="en-AU" sz="1400" dirty="0" smtClean="0">
                <a:solidFill>
                  <a:schemeClr val="tx1">
                    <a:lumMod val="95000"/>
                  </a:schemeClr>
                </a:solidFill>
              </a:rPr>
              <a:t>execute a sequence of </a:t>
            </a:r>
          </a:p>
          <a:p>
            <a:pPr lvl="4">
              <a:spcBef>
                <a:spcPts val="0"/>
              </a:spcBef>
            </a:pPr>
            <a:r>
              <a:rPr lang="en-AU" sz="1400" dirty="0" smtClean="0">
                <a:solidFill>
                  <a:schemeClr val="tx1">
                    <a:lumMod val="95000"/>
                  </a:schemeClr>
                </a:solidFill>
              </a:rPr>
              <a:t>[animate to top of screen],  </a:t>
            </a:r>
          </a:p>
          <a:p>
            <a:pPr lvl="4">
              <a:spcBef>
                <a:spcPts val="0"/>
              </a:spcBef>
            </a:pPr>
            <a:r>
              <a:rPr lang="en-AU" sz="1400" dirty="0" smtClean="0">
                <a:solidFill>
                  <a:schemeClr val="tx1">
                    <a:lumMod val="95000"/>
                  </a:schemeClr>
                </a:solidFill>
              </a:rPr>
              <a:t>[subtract one life]</a:t>
            </a:r>
          </a:p>
          <a:p>
            <a:pPr lvl="3">
              <a:spcBef>
                <a:spcPts val="0"/>
              </a:spcBef>
            </a:pPr>
            <a:r>
              <a:rPr lang="en-AU" sz="1400" dirty="0" smtClean="0">
                <a:solidFill>
                  <a:schemeClr val="tx1">
                    <a:lumMod val="95000"/>
                  </a:schemeClr>
                </a:solidFill>
              </a:rPr>
              <a:t>if tapped, terminate sequence, increase score and lives, remove balloon</a:t>
            </a:r>
          </a:p>
          <a:p>
            <a:pPr lvl="1">
              <a:spcBef>
                <a:spcPts val="0"/>
              </a:spcBef>
            </a:pPr>
            <a:endParaRPr lang="en-AU" sz="1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AU" sz="1400" dirty="0" smtClean="0">
                <a:solidFill>
                  <a:schemeClr val="tx1">
                    <a:lumMod val="95000"/>
                  </a:schemeClr>
                </a:solidFill>
              </a:rPr>
              <a:t>increase speed of the balloons and (every 5 rounds) increase the maximum number of balloons</a:t>
            </a:r>
            <a:endParaRPr lang="en-AU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201168" lvl="1" indent="0">
              <a:spcBef>
                <a:spcPts val="0"/>
              </a:spcBef>
              <a:buNone/>
            </a:pPr>
            <a:r>
              <a:rPr lang="en-AU" sz="2000" dirty="0">
                <a:solidFill>
                  <a:schemeClr val="tx1">
                    <a:lumMod val="95000"/>
                  </a:schemeClr>
                </a:solidFill>
                <a:cs typeface="Consolas" panose="020B0609020204030204" pitchFamily="49" charset="0"/>
              </a:rPr>
              <a:t> 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AU" sz="2000" dirty="0" smtClean="0">
              <a:solidFill>
                <a:schemeClr val="tx1">
                  <a:lumMod val="95000"/>
                </a:schemeClr>
              </a:solidFill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AU" sz="1600" dirty="0"/>
          </a:p>
          <a:p>
            <a:pPr marL="201168" lvl="1" indent="0">
              <a:spcBef>
                <a:spcPts val="0"/>
              </a:spcBef>
              <a:buNone/>
            </a:pPr>
            <a:endParaRPr lang="en-AU" sz="1800" dirty="0" smtClean="0"/>
          </a:p>
          <a:p>
            <a:pPr marL="201168" lvl="1" indent="0">
              <a:spcBef>
                <a:spcPts val="0"/>
              </a:spcBef>
              <a:buNone/>
            </a:pPr>
            <a:endParaRPr lang="en-AU" sz="18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5472961" y="1488767"/>
            <a:ext cx="3753190" cy="37531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/>
          <p:cNvGrpSpPr/>
          <p:nvPr/>
        </p:nvGrpSpPr>
        <p:grpSpPr>
          <a:xfrm>
            <a:off x="6031038" y="5143855"/>
            <a:ext cx="617235" cy="1054989"/>
            <a:chOff x="2593107" y="3649105"/>
            <a:chExt cx="758159" cy="1295859"/>
          </a:xfrm>
        </p:grpSpPr>
        <p:sp>
          <p:nvSpPr>
            <p:cNvPr id="40" name="Oval 39"/>
            <p:cNvSpPr/>
            <p:nvPr/>
          </p:nvSpPr>
          <p:spPr>
            <a:xfrm>
              <a:off x="2695946" y="3649105"/>
              <a:ext cx="655320" cy="8305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1" name="Curved Connector 40"/>
            <p:cNvCxnSpPr/>
            <p:nvPr/>
          </p:nvCxnSpPr>
          <p:spPr>
            <a:xfrm rot="5400000">
              <a:off x="2532147" y="4442044"/>
              <a:ext cx="563880" cy="44196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891257">
            <a:off x="7850314" y="869311"/>
            <a:ext cx="530124" cy="936747"/>
            <a:chOff x="3185160" y="3375660"/>
            <a:chExt cx="769620" cy="1394460"/>
          </a:xfrm>
          <a:solidFill>
            <a:srgbClr val="FF0000"/>
          </a:solidFill>
        </p:grpSpPr>
        <p:sp>
          <p:nvSpPr>
            <p:cNvPr id="38" name="Oval 37"/>
            <p:cNvSpPr/>
            <p:nvPr/>
          </p:nvSpPr>
          <p:spPr>
            <a:xfrm>
              <a:off x="3299460" y="3375660"/>
              <a:ext cx="655320" cy="8305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Curved Connector 38"/>
            <p:cNvCxnSpPr>
              <a:stCxn id="38" idx="4"/>
            </p:cNvCxnSpPr>
            <p:nvPr/>
          </p:nvCxnSpPr>
          <p:spPr>
            <a:xfrm rot="5400000">
              <a:off x="3124200" y="4267200"/>
              <a:ext cx="563880" cy="441960"/>
            </a:xfrm>
            <a:prstGeom prst="curved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19522182">
            <a:off x="7004113" y="3036076"/>
            <a:ext cx="423975" cy="658570"/>
            <a:chOff x="2593107" y="3649105"/>
            <a:chExt cx="758159" cy="1295859"/>
          </a:xfrm>
          <a:solidFill>
            <a:srgbClr val="FFC000"/>
          </a:solidFill>
        </p:grpSpPr>
        <p:sp>
          <p:nvSpPr>
            <p:cNvPr id="36" name="Oval 35"/>
            <p:cNvSpPr/>
            <p:nvPr/>
          </p:nvSpPr>
          <p:spPr>
            <a:xfrm>
              <a:off x="2695946" y="3649105"/>
              <a:ext cx="655320" cy="8305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" name="Curved Connector 36"/>
            <p:cNvCxnSpPr/>
            <p:nvPr/>
          </p:nvCxnSpPr>
          <p:spPr>
            <a:xfrm rot="5400000">
              <a:off x="2532147" y="4442044"/>
              <a:ext cx="563880" cy="441960"/>
            </a:xfrm>
            <a:prstGeom prst="curvedConnector3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03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097280" y="1367999"/>
            <a:ext cx="10058400" cy="48526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  </a:t>
            </a:r>
            <a:r>
              <a:rPr lang="en-AU" sz="2400" dirty="0" err="1" smtClean="0"/>
              <a:t>cocosharp</a:t>
            </a:r>
            <a:r>
              <a:rPr lang="en-AU" sz="2400" dirty="0"/>
              <a:t> repo: </a:t>
            </a:r>
            <a:r>
              <a:rPr lang="en-AU" sz="2400" dirty="0">
                <a:hlinkClick r:id="rId2"/>
              </a:rPr>
              <a:t>https://</a:t>
            </a:r>
            <a:r>
              <a:rPr lang="en-AU" sz="2400" dirty="0" smtClean="0">
                <a:hlinkClick r:id="rId2"/>
              </a:rPr>
              <a:t>github.com/mono/CocosSharp</a:t>
            </a:r>
            <a:endParaRPr lang="en-AU" sz="2400" dirty="0" smtClean="0"/>
          </a:p>
          <a:p>
            <a:r>
              <a:rPr lang="en-AU" sz="2400" dirty="0"/>
              <a:t>  </a:t>
            </a:r>
            <a:r>
              <a:rPr lang="en-AU" sz="2400" dirty="0" err="1" smtClean="0"/>
              <a:t>cocosharp</a:t>
            </a:r>
            <a:r>
              <a:rPr lang="en-AU" sz="2400" dirty="0"/>
              <a:t> forum: </a:t>
            </a:r>
            <a:r>
              <a:rPr lang="en-AU" sz="2400" dirty="0">
                <a:hlinkClick r:id="rId3"/>
              </a:rPr>
              <a:t>http://</a:t>
            </a:r>
            <a:r>
              <a:rPr lang="en-AU" sz="2400" dirty="0" smtClean="0">
                <a:hlinkClick r:id="rId3"/>
              </a:rPr>
              <a:t>forums.xamarin.com/categories/cocossharp</a:t>
            </a:r>
            <a:endParaRPr lang="en-AU" sz="2400" dirty="0" smtClean="0"/>
          </a:p>
          <a:p>
            <a:r>
              <a:rPr lang="en-AU" sz="2400" dirty="0"/>
              <a:t>  </a:t>
            </a:r>
            <a:r>
              <a:rPr lang="en-AU" sz="2400" dirty="0" smtClean="0"/>
              <a:t>ray </a:t>
            </a:r>
            <a:r>
              <a:rPr lang="en-AU" sz="2400" dirty="0" err="1" smtClean="0"/>
              <a:t>wenderlich</a:t>
            </a:r>
            <a:r>
              <a:rPr lang="en-AU" sz="2400" dirty="0"/>
              <a:t> </a:t>
            </a:r>
            <a:r>
              <a:rPr lang="en-AU" sz="2400" dirty="0" smtClean="0"/>
              <a:t>blog: </a:t>
            </a:r>
            <a:r>
              <a:rPr lang="en-AU" sz="2400" dirty="0">
                <a:hlinkClick r:id="rId4"/>
              </a:rPr>
              <a:t>http://</a:t>
            </a:r>
            <a:r>
              <a:rPr lang="en-AU" sz="2400" dirty="0" smtClean="0">
                <a:hlinkClick r:id="rId4"/>
              </a:rPr>
              <a:t>www.raywenderlich.com/tag/cocos2d</a:t>
            </a:r>
            <a:r>
              <a:rPr lang="en-AU" sz="2400" dirty="0" smtClean="0"/>
              <a:t> </a:t>
            </a:r>
            <a:r>
              <a:rPr lang="en-AU" sz="1400" dirty="0" smtClean="0"/>
              <a:t>(iOS, principles apply)</a:t>
            </a:r>
            <a:r>
              <a:rPr lang="en-AU" sz="2400" dirty="0" smtClean="0"/>
              <a:t> </a:t>
            </a:r>
          </a:p>
          <a:p>
            <a:r>
              <a:rPr lang="en-AU" sz="2400" dirty="0"/>
              <a:t> </a:t>
            </a:r>
            <a:r>
              <a:rPr lang="en-AU" sz="2400" dirty="0" smtClean="0"/>
              <a:t> Learn cocos2d 2 </a:t>
            </a:r>
            <a:r>
              <a:rPr lang="en-AU" sz="2400" dirty="0">
                <a:hlinkClick r:id="rId5"/>
              </a:rPr>
              <a:t>http://www.apress.com/9781430244165</a:t>
            </a:r>
            <a:r>
              <a:rPr lang="en-AU" sz="2400" dirty="0"/>
              <a:t>  </a:t>
            </a:r>
            <a:r>
              <a:rPr lang="en-AU" sz="1400" dirty="0">
                <a:solidFill>
                  <a:prstClr val="white"/>
                </a:solidFill>
              </a:rPr>
              <a:t>(ditto</a:t>
            </a:r>
            <a:r>
              <a:rPr lang="en-AU" sz="1400" dirty="0" smtClean="0">
                <a:solidFill>
                  <a:prstClr val="white"/>
                </a:solidFill>
              </a:rPr>
              <a:t>) </a:t>
            </a:r>
            <a:endParaRPr lang="en-AU" sz="2400" dirty="0" smtClean="0"/>
          </a:p>
          <a:p>
            <a:r>
              <a:rPr lang="en-AU" sz="2000" dirty="0"/>
              <a:t> </a:t>
            </a:r>
            <a:r>
              <a:rPr lang="en-AU" sz="2000" dirty="0" smtClean="0"/>
              <a:t> </a:t>
            </a:r>
            <a:r>
              <a:rPr lang="en-AU" sz="2400" dirty="0" smtClean="0"/>
              <a:t>cocos2d-x </a:t>
            </a:r>
            <a:r>
              <a:rPr lang="en-AU" sz="2400" dirty="0"/>
              <a:t>: </a:t>
            </a:r>
            <a:r>
              <a:rPr lang="en-AU" sz="2400" dirty="0">
                <a:hlinkClick r:id="rId6"/>
              </a:rPr>
              <a:t>http://www.cocos2d-x.org</a:t>
            </a:r>
            <a:r>
              <a:rPr lang="en-AU" sz="2400" dirty="0" smtClean="0">
                <a:hlinkClick r:id="rId6"/>
              </a:rPr>
              <a:t>/</a:t>
            </a:r>
            <a:r>
              <a:rPr lang="en-AU" sz="2400" dirty="0" smtClean="0"/>
              <a:t> </a:t>
            </a:r>
            <a:r>
              <a:rPr lang="en-AU" sz="1400" dirty="0" smtClean="0">
                <a:solidFill>
                  <a:prstClr val="white"/>
                </a:solidFill>
              </a:rPr>
              <a:t>(C++, principles apply)</a:t>
            </a:r>
          </a:p>
          <a:p>
            <a:endParaRPr lang="en-AU" sz="1400" dirty="0">
              <a:solidFill>
                <a:prstClr val="white"/>
              </a:solidFill>
            </a:endParaRPr>
          </a:p>
          <a:p>
            <a:pPr marL="0" indent="0">
              <a:buNone/>
            </a:pPr>
            <a:r>
              <a:rPr lang="en-AU" sz="1400" dirty="0"/>
              <a:t>Not </a:t>
            </a:r>
            <a:r>
              <a:rPr lang="en-AU" sz="1400" dirty="0" smtClean="0"/>
              <a:t>covered today / things to look into:</a:t>
            </a:r>
            <a:endParaRPr lang="en-AU" sz="1400" dirty="0"/>
          </a:p>
          <a:p>
            <a:r>
              <a:rPr lang="en-AU" sz="1400" dirty="0"/>
              <a:t> </a:t>
            </a:r>
            <a:r>
              <a:rPr lang="en-AU" sz="1400" dirty="0" smtClean="0"/>
              <a:t>Integrating with physics </a:t>
            </a:r>
            <a:r>
              <a:rPr lang="en-AU" sz="1400" dirty="0"/>
              <a:t>engines</a:t>
            </a:r>
          </a:p>
          <a:p>
            <a:r>
              <a:rPr lang="en-AU" sz="1400" dirty="0"/>
              <a:t> Tooling, compatibility with </a:t>
            </a:r>
            <a:r>
              <a:rPr lang="en-AU" sz="1400" dirty="0" err="1"/>
              <a:t>cocos</a:t>
            </a:r>
            <a:r>
              <a:rPr lang="en-AU" sz="1400" dirty="0"/>
              <a:t>-derived </a:t>
            </a:r>
            <a:r>
              <a:rPr lang="en-AU" sz="1400" dirty="0" smtClean="0"/>
              <a:t>assets and </a:t>
            </a:r>
            <a:r>
              <a:rPr lang="en-AU" sz="1400" dirty="0" err="1" smtClean="0"/>
              <a:t>monogame</a:t>
            </a:r>
            <a:r>
              <a:rPr lang="en-AU" sz="1400" dirty="0" smtClean="0"/>
              <a:t>/</a:t>
            </a:r>
            <a:r>
              <a:rPr lang="en-AU" sz="1400" dirty="0" err="1" smtClean="0"/>
              <a:t>xna</a:t>
            </a:r>
            <a:r>
              <a:rPr lang="en-AU" sz="1400" dirty="0" smtClean="0"/>
              <a:t> assets – </a:t>
            </a:r>
            <a:r>
              <a:rPr lang="en-AU" sz="1400" dirty="0" err="1" smtClean="0"/>
              <a:t>SpriteBuilder</a:t>
            </a:r>
            <a:r>
              <a:rPr lang="en-AU" sz="1400" dirty="0" smtClean="0"/>
              <a:t>, Particle Designer, </a:t>
            </a:r>
            <a:r>
              <a:rPr lang="en-AU" sz="1400" dirty="0" err="1" smtClean="0"/>
              <a:t>CocosStudio</a:t>
            </a:r>
            <a:endParaRPr lang="en-AU" sz="1400" dirty="0" smtClean="0"/>
          </a:p>
          <a:p>
            <a:r>
              <a:rPr lang="en-AU" sz="1400" dirty="0"/>
              <a:t> </a:t>
            </a:r>
            <a:r>
              <a:rPr lang="en-AU" sz="1400" dirty="0" smtClean="0"/>
              <a:t>Resource/content loading  </a:t>
            </a:r>
          </a:p>
          <a:p>
            <a:r>
              <a:rPr lang="en-AU" sz="1400" dirty="0" smtClean="0"/>
              <a:t> Anything 3D</a:t>
            </a:r>
            <a:endParaRPr lang="en-AU" sz="1400" dirty="0"/>
          </a:p>
          <a:p>
            <a:endParaRPr lang="en-AU" sz="1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whoami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 </a:t>
            </a:r>
            <a:r>
              <a:rPr lang="en-AU" sz="2800" dirty="0" smtClean="0"/>
              <a:t>Ryan Davis </a:t>
            </a:r>
          </a:p>
          <a:p>
            <a:r>
              <a:rPr lang="en-AU" sz="2800" dirty="0" smtClean="0"/>
              <a:t> </a:t>
            </a:r>
            <a:r>
              <a:rPr lang="en-AU" dirty="0" smtClean="0"/>
              <a:t>Hobby developer</a:t>
            </a:r>
            <a:endParaRPr lang="en-A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 </a:t>
            </a:r>
            <a:r>
              <a:rPr lang="en-AU" sz="2800" dirty="0" smtClean="0"/>
              <a:t>Work in </a:t>
            </a:r>
            <a:r>
              <a:rPr lang="en-AU" sz="2800" strike="sngStrike" dirty="0" smtClean="0">
                <a:solidFill>
                  <a:schemeClr val="tx1">
                    <a:lumMod val="65000"/>
                  </a:schemeClr>
                </a:solidFill>
              </a:rPr>
              <a:t>Information Management</a:t>
            </a:r>
            <a:r>
              <a:rPr lang="en-AU" sz="2800" dirty="0" smtClean="0"/>
              <a:t> </a:t>
            </a:r>
            <a:r>
              <a:rPr lang="en-AU" sz="2800" dirty="0" err="1" smtClean="0"/>
              <a:t>LINQPad</a:t>
            </a:r>
            <a:r>
              <a:rPr lang="en-AU" sz="2800" dirty="0" smtClean="0"/>
              <a:t> all day baby</a:t>
            </a:r>
            <a:endParaRPr lang="en-AU" sz="2800" strike="sngStrike" dirty="0" smtClean="0"/>
          </a:p>
          <a:p>
            <a:pPr>
              <a:buFont typeface="Arial" panose="020B0604020202020204" pitchFamily="34" charset="0"/>
              <a:buChar char="•"/>
            </a:pPr>
            <a:endParaRPr lang="en-A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/>
              <a:t> NOT a </a:t>
            </a:r>
            <a:r>
              <a:rPr lang="en-AU" sz="2800" dirty="0" err="1" smtClean="0"/>
              <a:t>CocosSharp</a:t>
            </a:r>
            <a:r>
              <a:rPr lang="en-AU" sz="2800" dirty="0" smtClean="0"/>
              <a:t> Ninja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600" dirty="0" smtClean="0"/>
              <a:t>But I’ve been working with it a bit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58127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/ questions</a:t>
            </a:r>
            <a:endParaRPr lang="en-AU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097280" y="1367999"/>
            <a:ext cx="10058400" cy="48526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 cover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/>
              <a:t> Overview of </a:t>
            </a:r>
            <a:r>
              <a:rPr lang="en-AU" dirty="0" err="1" smtClean="0"/>
              <a:t>C</a:t>
            </a:r>
            <a:r>
              <a:rPr lang="en-AU" sz="2800" dirty="0" err="1" smtClean="0"/>
              <a:t>ocosSharp</a:t>
            </a:r>
            <a:endParaRPr lang="en-AU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Walk through the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600" dirty="0"/>
              <a:t> </a:t>
            </a:r>
            <a:r>
              <a:rPr lang="en-AU" sz="2600" dirty="0" smtClean="0"/>
              <a:t> Demo and code of a (very) basic game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25546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919" y="2875002"/>
            <a:ext cx="1047416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6600" dirty="0" err="1" smtClean="0"/>
              <a:t>CocosSharp</a:t>
            </a:r>
            <a:r>
              <a:rPr lang="en-AU" sz="6600" dirty="0" smtClean="0"/>
              <a:t> Overview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30468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it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400" i="1" dirty="0" smtClean="0"/>
              <a:t>“</a:t>
            </a:r>
            <a:r>
              <a:rPr lang="en-AU" sz="2400" i="1" dirty="0" err="1" smtClean="0"/>
              <a:t>CocosSharp</a:t>
            </a:r>
            <a:r>
              <a:rPr lang="en-AU" sz="2400" i="1" dirty="0" smtClean="0"/>
              <a:t> </a:t>
            </a:r>
            <a:r>
              <a:rPr lang="en-AU" sz="2400" i="1" dirty="0"/>
              <a:t>is an easy to use </a:t>
            </a:r>
            <a:r>
              <a:rPr lang="en-AU" sz="2400" b="1" i="1" dirty="0"/>
              <a:t>library for simple games </a:t>
            </a:r>
            <a:r>
              <a:rPr lang="en-AU" sz="2400" i="1" dirty="0"/>
              <a:t>using </a:t>
            </a:r>
            <a:r>
              <a:rPr lang="en-AU" sz="2400" b="1" i="1" dirty="0"/>
              <a:t>C#</a:t>
            </a:r>
            <a:r>
              <a:rPr lang="en-AU" sz="2400" i="1" dirty="0"/>
              <a:t> and </a:t>
            </a:r>
            <a:r>
              <a:rPr lang="en-AU" sz="2400" b="1" i="1" dirty="0"/>
              <a:t>F#</a:t>
            </a:r>
            <a:r>
              <a:rPr lang="en-AU" sz="2400" i="1" dirty="0"/>
              <a:t>. It is a .</a:t>
            </a:r>
            <a:r>
              <a:rPr lang="en-AU" sz="2400" b="1" i="1" dirty="0"/>
              <a:t>NET port </a:t>
            </a:r>
            <a:r>
              <a:rPr lang="en-AU" sz="2400" i="1" dirty="0"/>
              <a:t>of the popular </a:t>
            </a:r>
            <a:r>
              <a:rPr lang="en-AU" sz="2400" b="1" i="1" dirty="0"/>
              <a:t>Cocos2D engine</a:t>
            </a:r>
            <a:r>
              <a:rPr lang="en-AU" sz="2400" i="1" dirty="0"/>
              <a:t>, derived from </a:t>
            </a:r>
            <a:r>
              <a:rPr lang="en-AU" sz="2400" b="1" i="1" dirty="0"/>
              <a:t>the Cocos2D-X </a:t>
            </a:r>
            <a:r>
              <a:rPr lang="en-AU" sz="2400" i="1" dirty="0"/>
              <a:t>engine via </a:t>
            </a:r>
            <a:r>
              <a:rPr lang="en-AU" sz="2400" b="1" i="1" dirty="0"/>
              <a:t>Cocos2D-XNA</a:t>
            </a:r>
            <a:r>
              <a:rPr lang="en-AU" sz="2400" b="1" i="1" dirty="0" smtClean="0"/>
              <a:t>.</a:t>
            </a:r>
            <a:r>
              <a:rPr lang="en-AU" sz="2400" i="1" dirty="0" smtClean="0"/>
              <a:t>” </a:t>
            </a:r>
            <a:r>
              <a:rPr lang="en-AU" sz="1050" i="1" dirty="0" smtClean="0"/>
              <a:t>(</a:t>
            </a:r>
            <a:r>
              <a:rPr lang="en-AU" sz="1050" i="1" dirty="0" err="1" smtClean="0"/>
              <a:t>github</a:t>
            </a:r>
            <a:r>
              <a:rPr lang="en-AU" sz="1050" i="1" dirty="0" smtClean="0"/>
              <a:t> readme)</a:t>
            </a:r>
            <a:endParaRPr lang="en-AU" sz="2400" i="1" dirty="0" smtClean="0"/>
          </a:p>
          <a:p>
            <a:pPr marL="0" indent="0" algn="ctr">
              <a:buNone/>
            </a:pPr>
            <a:endParaRPr lang="en-AU" sz="100" i="1" dirty="0"/>
          </a:p>
          <a:p>
            <a:r>
              <a:rPr lang="en-AU" i="1" dirty="0"/>
              <a:t> </a:t>
            </a:r>
            <a:r>
              <a:rPr lang="en-AU" sz="2400" i="1" dirty="0" smtClean="0"/>
              <a:t>Library for simple games: </a:t>
            </a:r>
          </a:p>
          <a:p>
            <a:pPr lvl="1"/>
            <a:r>
              <a:rPr lang="en-AU" sz="2400" dirty="0" smtClean="0"/>
              <a:t>drawing, sprites, animation, transforms, sound,</a:t>
            </a:r>
            <a:r>
              <a:rPr lang="en-AU" sz="2400" dirty="0"/>
              <a:t> </a:t>
            </a:r>
            <a:r>
              <a:rPr lang="en-AU" sz="2400" dirty="0" smtClean="0"/>
              <a:t>scenes, run loop/scheduling, </a:t>
            </a:r>
          </a:p>
          <a:p>
            <a:pPr lvl="1"/>
            <a:r>
              <a:rPr lang="en-AU" sz="2400" dirty="0" smtClean="0"/>
              <a:t>with extensions – physics library support</a:t>
            </a:r>
          </a:p>
          <a:p>
            <a:pPr lvl="1"/>
            <a:endParaRPr lang="en-AU" sz="100" dirty="0"/>
          </a:p>
          <a:p>
            <a:r>
              <a:rPr lang="en-AU" i="1" dirty="0" smtClean="0"/>
              <a:t> </a:t>
            </a:r>
            <a:r>
              <a:rPr lang="en-AU" sz="2400" i="1" dirty="0" smtClean="0"/>
              <a:t>.NET port</a:t>
            </a:r>
            <a:endParaRPr lang="en-AU" sz="2400" i="1" dirty="0"/>
          </a:p>
          <a:p>
            <a:pPr lvl="1"/>
            <a:r>
              <a:rPr lang="en-AU" sz="2400" dirty="0"/>
              <a:t>written on top of </a:t>
            </a:r>
            <a:r>
              <a:rPr lang="en-AU" sz="2400" dirty="0" err="1"/>
              <a:t>MonoGame</a:t>
            </a:r>
            <a:r>
              <a:rPr lang="en-AU" sz="2400" dirty="0"/>
              <a:t> (runs wherever </a:t>
            </a:r>
            <a:r>
              <a:rPr lang="en-AU" sz="2400" dirty="0" err="1"/>
              <a:t>monogame</a:t>
            </a:r>
            <a:r>
              <a:rPr lang="en-AU" sz="2400" dirty="0"/>
              <a:t> runs!)</a:t>
            </a:r>
            <a:endParaRPr lang="en-AU" sz="2400" dirty="0" smtClean="0"/>
          </a:p>
          <a:p>
            <a:pPr lvl="1"/>
            <a:r>
              <a:rPr lang="en-AU" sz="2400" dirty="0" smtClean="0"/>
              <a:t>write your code in C# or F# (yay); shared codebase via PCLs</a:t>
            </a:r>
            <a:endParaRPr lang="en-AU" sz="2400" dirty="0"/>
          </a:p>
          <a:p>
            <a:pPr lvl="1"/>
            <a:r>
              <a:rPr lang="en-AU" sz="2400" dirty="0" smtClean="0"/>
              <a:t>access to the .NET ecosystem (</a:t>
            </a:r>
            <a:r>
              <a:rPr lang="en-AU" sz="2400" dirty="0" err="1" smtClean="0"/>
              <a:t>nuget</a:t>
            </a:r>
            <a:r>
              <a:rPr lang="en-AU" sz="2400" dirty="0" smtClean="0"/>
              <a:t>, etc.)</a:t>
            </a:r>
            <a:endParaRPr lang="en-AU" sz="2400" dirty="0"/>
          </a:p>
          <a:p>
            <a:pPr lvl="1"/>
            <a:endParaRPr lang="en-AU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202131" y="4277709"/>
            <a:ext cx="2989869" cy="1732390"/>
            <a:chOff x="9004160" y="4226379"/>
            <a:chExt cx="2989869" cy="1732390"/>
          </a:xfrm>
        </p:grpSpPr>
        <p:sp>
          <p:nvSpPr>
            <p:cNvPr id="5" name="TextBox 4"/>
            <p:cNvSpPr txBox="1"/>
            <p:nvPr/>
          </p:nvSpPr>
          <p:spPr>
            <a:xfrm>
              <a:off x="10231425" y="4846303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win</a:t>
              </a:r>
              <a:endParaRPr lang="en-A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04160" y="5181716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/>
                <a:t>winphone</a:t>
              </a:r>
              <a:endParaRPr lang="en-A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27038" y="4833779"/>
              <a:ext cx="97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xbox360</a:t>
              </a:r>
              <a:endParaRPr lang="en-A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82196" y="5503127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/>
                <a:t>ios</a:t>
              </a:r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31358" y="5215367"/>
              <a:ext cx="911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android</a:t>
              </a:r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120220" y="5589437"/>
              <a:ext cx="493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/>
                <a:t>osx</a:t>
              </a:r>
              <a:endParaRPr lang="en-A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38286" y="553441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/>
                <a:t>linux</a:t>
              </a:r>
              <a:endParaRPr lang="en-A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75265" y="4226379"/>
              <a:ext cx="12815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err="1" smtClean="0">
                  <a:solidFill>
                    <a:schemeClr val="tx1">
                      <a:lumMod val="50000"/>
                    </a:schemeClr>
                  </a:solidFill>
                </a:rPr>
                <a:t>playstation</a:t>
              </a:r>
              <a:r>
                <a:rPr lang="en-AU" dirty="0" smtClean="0">
                  <a:solidFill>
                    <a:schemeClr val="tx1">
                      <a:lumMod val="50000"/>
                    </a:schemeClr>
                  </a:solidFill>
                </a:rPr>
                <a:t> mobile</a:t>
              </a:r>
              <a:endParaRPr lang="en-AU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5928" y="4434775"/>
              <a:ext cx="565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50000"/>
                    </a:schemeClr>
                  </a:solidFill>
                </a:rPr>
                <a:t>p</a:t>
              </a:r>
              <a:r>
                <a:rPr lang="en-AU" dirty="0" smtClean="0">
                  <a:solidFill>
                    <a:schemeClr val="tx1">
                      <a:lumMod val="50000"/>
                    </a:schemeClr>
                  </a:solidFill>
                </a:rPr>
                <a:t>s4 </a:t>
              </a:r>
              <a:endParaRPr lang="en-AU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855961" y="4743042"/>
              <a:ext cx="1138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50000"/>
                    </a:schemeClr>
                  </a:solidFill>
                </a:rPr>
                <a:t>r</a:t>
              </a:r>
              <a:r>
                <a:rPr lang="en-AU" dirty="0" smtClean="0">
                  <a:solidFill>
                    <a:schemeClr val="tx1">
                      <a:lumMod val="50000"/>
                    </a:schemeClr>
                  </a:solidFill>
                </a:rPr>
                <a:t>aspberry </a:t>
              </a:r>
            </a:p>
            <a:p>
              <a:pPr algn="ctr"/>
              <a:r>
                <a:rPr lang="en-AU" dirty="0" smtClean="0">
                  <a:solidFill>
                    <a:schemeClr val="tx1">
                      <a:lumMod val="50000"/>
                    </a:schemeClr>
                  </a:solidFill>
                </a:rPr>
                <a:t>pi</a:t>
              </a:r>
              <a:endParaRPr lang="en-AU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67999"/>
            <a:ext cx="10058400" cy="31024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400" i="1" dirty="0" smtClean="0"/>
              <a:t>“</a:t>
            </a:r>
            <a:r>
              <a:rPr lang="en-AU" sz="2400" i="1" dirty="0" err="1" smtClean="0"/>
              <a:t>CocosSharp</a:t>
            </a:r>
            <a:r>
              <a:rPr lang="en-AU" sz="2400" i="1" dirty="0" smtClean="0"/>
              <a:t> </a:t>
            </a:r>
            <a:r>
              <a:rPr lang="en-AU" sz="2400" i="1" dirty="0"/>
              <a:t>is an easy to use </a:t>
            </a:r>
            <a:r>
              <a:rPr lang="en-AU" sz="2400" b="1" i="1" dirty="0"/>
              <a:t>library for simple games </a:t>
            </a:r>
            <a:r>
              <a:rPr lang="en-AU" sz="2400" i="1" dirty="0"/>
              <a:t>using </a:t>
            </a:r>
            <a:r>
              <a:rPr lang="en-AU" sz="2400" b="1" i="1" dirty="0"/>
              <a:t>C#</a:t>
            </a:r>
            <a:r>
              <a:rPr lang="en-AU" sz="2400" i="1" dirty="0"/>
              <a:t> and </a:t>
            </a:r>
            <a:r>
              <a:rPr lang="en-AU" sz="2400" b="1" i="1" dirty="0"/>
              <a:t>F#</a:t>
            </a:r>
            <a:r>
              <a:rPr lang="en-AU" sz="2400" i="1" dirty="0"/>
              <a:t>. It is a .</a:t>
            </a:r>
            <a:r>
              <a:rPr lang="en-AU" sz="2400" b="1" i="1" dirty="0"/>
              <a:t>NET port </a:t>
            </a:r>
            <a:r>
              <a:rPr lang="en-AU" sz="2400" i="1" dirty="0"/>
              <a:t>of the popular </a:t>
            </a:r>
            <a:r>
              <a:rPr lang="en-AU" sz="2400" b="1" i="1" dirty="0"/>
              <a:t>Cocos2D engine</a:t>
            </a:r>
            <a:r>
              <a:rPr lang="en-AU" sz="2400" i="1" dirty="0"/>
              <a:t>, derived from </a:t>
            </a:r>
            <a:r>
              <a:rPr lang="en-AU" sz="2400" b="1" i="1" dirty="0"/>
              <a:t>the Cocos2D-X </a:t>
            </a:r>
            <a:r>
              <a:rPr lang="en-AU" sz="2400" i="1" dirty="0"/>
              <a:t>engine via </a:t>
            </a:r>
            <a:r>
              <a:rPr lang="en-AU" sz="2400" b="1" i="1" dirty="0"/>
              <a:t>Cocos2D-XNA</a:t>
            </a:r>
            <a:r>
              <a:rPr lang="en-AU" sz="2400" b="1" i="1" dirty="0" smtClean="0"/>
              <a:t>.</a:t>
            </a:r>
            <a:r>
              <a:rPr lang="en-AU" sz="2400" i="1" dirty="0" smtClean="0"/>
              <a:t>”</a:t>
            </a:r>
            <a:r>
              <a:rPr lang="en-AU" sz="2400" i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 </a:t>
            </a:r>
            <a:r>
              <a:rPr lang="en-AU" sz="1050" i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(</a:t>
            </a:r>
            <a:r>
              <a:rPr lang="en-AU" sz="1050" i="1" dirty="0" err="1">
                <a:solidFill>
                  <a:prstClr val="white">
                    <a:lumMod val="75000"/>
                    <a:lumOff val="25000"/>
                  </a:prstClr>
                </a:solidFill>
              </a:rPr>
              <a:t>github</a:t>
            </a:r>
            <a:r>
              <a:rPr lang="en-AU" sz="1050" i="1" dirty="0">
                <a:solidFill>
                  <a:prstClr val="white">
                    <a:lumMod val="75000"/>
                    <a:lumOff val="25000"/>
                  </a:prstClr>
                </a:solidFill>
              </a:rPr>
              <a:t> readme)</a:t>
            </a:r>
            <a:endParaRPr lang="en-AU" sz="2400" i="1" dirty="0" smtClean="0"/>
          </a:p>
          <a:p>
            <a:pPr marL="0" indent="0" algn="ctr">
              <a:buNone/>
            </a:pPr>
            <a:endParaRPr lang="en-AU" sz="100" i="1" dirty="0"/>
          </a:p>
          <a:p>
            <a:r>
              <a:rPr lang="en-AU" i="1" dirty="0"/>
              <a:t> </a:t>
            </a:r>
            <a:r>
              <a:rPr lang="en-AU" sz="2400" i="1" dirty="0" smtClean="0"/>
              <a:t>Port of the Cocos2d engine (derived from </a:t>
            </a:r>
            <a:r>
              <a:rPr lang="en-AU" sz="2000" i="1" dirty="0" smtClean="0"/>
              <a:t>[extended lineage]</a:t>
            </a:r>
            <a:r>
              <a:rPr lang="en-AU" sz="2400" i="1" dirty="0" smtClean="0"/>
              <a:t> ): </a:t>
            </a:r>
            <a:endParaRPr lang="en-AU" sz="2400" i="1" dirty="0"/>
          </a:p>
          <a:p>
            <a:pPr lvl="1"/>
            <a:r>
              <a:rPr lang="en-AU" sz="2400" dirty="0" smtClean="0"/>
              <a:t>Based on a mature and widely used game framework</a:t>
            </a:r>
            <a:endParaRPr lang="en-AU" sz="2400" dirty="0"/>
          </a:p>
          <a:p>
            <a:pPr lvl="1"/>
            <a:r>
              <a:rPr lang="en-AU" sz="2400" dirty="0" smtClean="0"/>
              <a:t>Many examples of the framework use across the internet and in books</a:t>
            </a:r>
          </a:p>
          <a:p>
            <a:pPr lvl="1"/>
            <a:r>
              <a:rPr lang="en-AU" sz="2400" dirty="0" err="1" smtClean="0"/>
              <a:t>CocosSharp</a:t>
            </a:r>
            <a:r>
              <a:rPr lang="en-AU" sz="2400" dirty="0" smtClean="0"/>
              <a:t> is a far descendent of cocos2d, so not all documentation applies</a:t>
            </a:r>
            <a:endParaRPr lang="en-AU" sz="2400" dirty="0"/>
          </a:p>
          <a:p>
            <a:endParaRPr lang="en-AU" sz="2400" i="1" dirty="0" smtClean="0"/>
          </a:p>
          <a:p>
            <a:endParaRPr lang="en-AU" sz="2400" dirty="0"/>
          </a:p>
          <a:p>
            <a:pPr lvl="1"/>
            <a:endParaRPr lang="en-A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562922" y="5883384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Cocos2d-JS</a:t>
            </a:r>
            <a:endParaRPr lang="en-A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194995" y="5492539"/>
            <a:ext cx="18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Cocos2d(Python)</a:t>
            </a:r>
            <a:endParaRPr lang="en-A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357359" y="5514052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Cocos2D-Swift</a:t>
            </a:r>
            <a:endParaRPr lang="en-AU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998468" y="4673693"/>
            <a:ext cx="1718740" cy="575511"/>
            <a:chOff x="718513" y="5413829"/>
            <a:chExt cx="1718740" cy="575511"/>
          </a:xfrm>
        </p:grpSpPr>
        <p:sp>
          <p:nvSpPr>
            <p:cNvPr id="4" name="TextBox 3"/>
            <p:cNvSpPr txBox="1"/>
            <p:nvPr/>
          </p:nvSpPr>
          <p:spPr>
            <a:xfrm>
              <a:off x="1005771" y="5413829"/>
              <a:ext cx="1144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/>
                <a:t>cocosharp</a:t>
              </a:r>
              <a:endParaRPr lang="en-AU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8513" y="5681563"/>
              <a:ext cx="1718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Announced  08/2014</a:t>
              </a:r>
              <a:endParaRPr lang="en-AU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48604" y="4673693"/>
            <a:ext cx="1750672" cy="575511"/>
            <a:chOff x="2768649" y="5413829"/>
            <a:chExt cx="1750672" cy="575511"/>
          </a:xfrm>
        </p:grpSpPr>
        <p:sp>
          <p:nvSpPr>
            <p:cNvPr id="8" name="TextBox 7"/>
            <p:cNvSpPr txBox="1"/>
            <p:nvPr/>
          </p:nvSpPr>
          <p:spPr>
            <a:xfrm>
              <a:off x="2960497" y="5413829"/>
              <a:ext cx="1366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smtClean="0"/>
                <a:t>cocos2d-xna</a:t>
              </a:r>
              <a:endParaRPr lang="en-AU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8649" y="5681563"/>
              <a:ext cx="1750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First commit 10/2012</a:t>
              </a:r>
              <a:endParaRPr lang="en-AU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30672" y="4673693"/>
            <a:ext cx="1871666" cy="575511"/>
            <a:chOff x="4850717" y="5413829"/>
            <a:chExt cx="1871666" cy="575511"/>
          </a:xfrm>
        </p:grpSpPr>
        <p:sp>
          <p:nvSpPr>
            <p:cNvPr id="11" name="TextBox 10"/>
            <p:cNvSpPr txBox="1"/>
            <p:nvPr/>
          </p:nvSpPr>
          <p:spPr>
            <a:xfrm>
              <a:off x="4850717" y="5413829"/>
              <a:ext cx="1871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smtClean="0"/>
                <a:t>cocos2d-x-for-xna</a:t>
              </a:r>
              <a:endParaRPr lang="en-AU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3963" y="5681563"/>
              <a:ext cx="1805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First commit 10/2011</a:t>
              </a:r>
              <a:endParaRPr lang="en-AU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33734" y="4673693"/>
            <a:ext cx="1547218" cy="575511"/>
            <a:chOff x="7053779" y="5413829"/>
            <a:chExt cx="1547218" cy="575511"/>
          </a:xfrm>
        </p:grpSpPr>
        <p:sp>
          <p:nvSpPr>
            <p:cNvPr id="14" name="TextBox 13"/>
            <p:cNvSpPr txBox="1"/>
            <p:nvPr/>
          </p:nvSpPr>
          <p:spPr>
            <a:xfrm>
              <a:off x="7350174" y="5413829"/>
              <a:ext cx="1129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smtClean="0"/>
                <a:t>cocos2d-x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53779" y="5681563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Launched 07/2010</a:t>
              </a:r>
              <a:endParaRPr lang="en-AU" sz="1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387654" y="4673693"/>
            <a:ext cx="1805879" cy="575511"/>
            <a:chOff x="9107699" y="5413829"/>
            <a:chExt cx="1805879" cy="575511"/>
          </a:xfrm>
        </p:grpSpPr>
        <p:sp>
          <p:nvSpPr>
            <p:cNvPr id="17" name="TextBox 16"/>
            <p:cNvSpPr txBox="1"/>
            <p:nvPr/>
          </p:nvSpPr>
          <p:spPr>
            <a:xfrm>
              <a:off x="9492259" y="5413829"/>
              <a:ext cx="953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smtClean="0"/>
                <a:t>cocos2d</a:t>
              </a:r>
              <a:endParaRPr lang="en-AU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07699" y="5681563"/>
              <a:ext cx="18058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First release 06/2008?</a:t>
              </a:r>
              <a:endParaRPr lang="en-AU" sz="14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2673666" y="4941427"/>
            <a:ext cx="3313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770248" y="4941427"/>
            <a:ext cx="3313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969092" y="4941427"/>
            <a:ext cx="3313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012431" y="4941427"/>
            <a:ext cx="3313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839473" y="5249204"/>
            <a:ext cx="341791" cy="213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339730" y="5276169"/>
            <a:ext cx="341791" cy="213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241302" y="5266377"/>
            <a:ext cx="14362" cy="312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0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fork</a:t>
            </a:r>
            <a:endParaRPr lang="en-AU" dirty="0"/>
          </a:p>
        </p:txBody>
      </p:sp>
      <p:grpSp>
        <p:nvGrpSpPr>
          <p:cNvPr id="65" name="Group 64"/>
          <p:cNvGrpSpPr/>
          <p:nvPr/>
        </p:nvGrpSpPr>
        <p:grpSpPr>
          <a:xfrm>
            <a:off x="1505071" y="2316775"/>
            <a:ext cx="9181858" cy="3413544"/>
            <a:chOff x="1124914" y="1856828"/>
            <a:chExt cx="9181858" cy="3413544"/>
          </a:xfrm>
        </p:grpSpPr>
        <p:grpSp>
          <p:nvGrpSpPr>
            <p:cNvPr id="56" name="Group 55"/>
            <p:cNvGrpSpPr/>
            <p:nvPr/>
          </p:nvGrpSpPr>
          <p:grpSpPr>
            <a:xfrm>
              <a:off x="1430930" y="2566772"/>
              <a:ext cx="8870400" cy="2703600"/>
              <a:chOff x="1430930" y="3363408"/>
              <a:chExt cx="8870400" cy="27036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30930" y="3363408"/>
                <a:ext cx="8870400" cy="2703600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720055" y="3391727"/>
                <a:ext cx="2552700" cy="647700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66851" y="3496709"/>
                <a:ext cx="2895600" cy="542718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417848" y="3419885"/>
                <a:ext cx="2896564" cy="608934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626" t="26409" r="16561" b="59267"/>
            <a:stretch/>
          </p:blipFill>
          <p:spPr>
            <a:xfrm>
              <a:off x="1429473" y="3346738"/>
              <a:ext cx="8877299" cy="1923633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14000"/>
              </a:schemeClr>
            </a:solidFill>
          </p:spPr>
        </p:pic>
        <p:sp>
          <p:nvSpPr>
            <p:cNvPr id="4" name="TextBox 3"/>
            <p:cNvSpPr txBox="1"/>
            <p:nvPr/>
          </p:nvSpPr>
          <p:spPr>
            <a:xfrm>
              <a:off x="7880756" y="1856828"/>
              <a:ext cx="1144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/>
                <a:t>cocosharp</a:t>
              </a:r>
              <a:endParaRPr lang="en-AU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79860" y="2124562"/>
              <a:ext cx="1718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Announced  08/2014</a:t>
              </a:r>
              <a:endParaRPr lang="en-AU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36997" y="1856828"/>
              <a:ext cx="1366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smtClean="0"/>
                <a:t>cocos2d-xna</a:t>
              </a:r>
              <a:endParaRPr lang="en-AU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4914" y="2124562"/>
              <a:ext cx="1750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First commit 10/2012</a:t>
              </a:r>
              <a:endParaRPr lang="en-AU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000250" y="2394239"/>
              <a:ext cx="0" cy="2238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705850" y="2394239"/>
              <a:ext cx="0" cy="139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476907" y="1971079"/>
              <a:ext cx="257203" cy="158576"/>
            </a:xfrm>
            <a:prstGeom prst="rect">
              <a:avLst/>
            </a:prstGeom>
            <a:solidFill>
              <a:srgbClr val="BF7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016417" y="1971079"/>
              <a:ext cx="257203" cy="158576"/>
            </a:xfrm>
            <a:prstGeom prst="rect">
              <a:avLst/>
            </a:prstGeom>
            <a:solidFill>
              <a:srgbClr val="7DB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155217" y="1486308"/>
            <a:ext cx="1431482" cy="575511"/>
            <a:chOff x="5200122" y="5413829"/>
            <a:chExt cx="1431482" cy="575511"/>
          </a:xfrm>
        </p:grpSpPr>
        <p:sp>
          <p:nvSpPr>
            <p:cNvPr id="96" name="TextBox 95"/>
            <p:cNvSpPr txBox="1"/>
            <p:nvPr/>
          </p:nvSpPr>
          <p:spPr>
            <a:xfrm>
              <a:off x="5487380" y="5413829"/>
              <a:ext cx="1144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/>
                <a:t>cocosharp</a:t>
              </a:r>
              <a:endParaRPr lang="en-AU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00122" y="56815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988754" y="1486308"/>
            <a:ext cx="1558825" cy="575511"/>
            <a:chOff x="2864877" y="5413829"/>
            <a:chExt cx="1558825" cy="575511"/>
          </a:xfrm>
        </p:grpSpPr>
        <p:sp>
          <p:nvSpPr>
            <p:cNvPr id="99" name="TextBox 98"/>
            <p:cNvSpPr txBox="1"/>
            <p:nvPr/>
          </p:nvSpPr>
          <p:spPr>
            <a:xfrm>
              <a:off x="3056725" y="5413829"/>
              <a:ext cx="1366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smtClean="0"/>
                <a:t>cocos2d-xna</a:t>
              </a:r>
              <a:endParaRPr lang="en-AU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64877" y="56815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5823819" y="1690266"/>
            <a:ext cx="3313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0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919" y="2875002"/>
            <a:ext cx="1047416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6600" dirty="0" smtClean="0"/>
              <a:t>The Framework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21877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framework class structure </a:t>
            </a:r>
            <a:r>
              <a:rPr lang="en-AU" sz="2000" dirty="0" smtClean="0"/>
              <a:t>(abridged)</a:t>
            </a:r>
            <a:endParaRPr lang="en-AU" dirty="0"/>
          </a:p>
        </p:txBody>
      </p:sp>
      <p:grpSp>
        <p:nvGrpSpPr>
          <p:cNvPr id="74" name="Group 73"/>
          <p:cNvGrpSpPr/>
          <p:nvPr/>
        </p:nvGrpSpPr>
        <p:grpSpPr>
          <a:xfrm>
            <a:off x="1097280" y="1424940"/>
            <a:ext cx="1783080" cy="2606040"/>
            <a:chOff x="1097280" y="1424940"/>
            <a:chExt cx="1783080" cy="2606040"/>
          </a:xfrm>
        </p:grpSpPr>
        <p:sp>
          <p:nvSpPr>
            <p:cNvPr id="59" name="Rectangle 58"/>
            <p:cNvSpPr/>
            <p:nvPr/>
          </p:nvSpPr>
          <p:spPr>
            <a:xfrm>
              <a:off x="1097280" y="1424940"/>
              <a:ext cx="1783080" cy="2606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50" dirty="0" smtClean="0"/>
                <a:t>Application and lifecycle</a:t>
              </a:r>
              <a:endParaRPr lang="en-AU" sz="1050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622" t="11827" r="9090" b="3382"/>
            <a:stretch/>
          </p:blipFill>
          <p:spPr>
            <a:xfrm>
              <a:off x="1398511" y="2045755"/>
              <a:ext cx="1180618" cy="1844676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1097280" y="4099560"/>
            <a:ext cx="1783080" cy="1760220"/>
            <a:chOff x="1097280" y="4099560"/>
            <a:chExt cx="1783080" cy="176022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91" t="23049" r="9887" b="15161"/>
            <a:stretch/>
          </p:blipFill>
          <p:spPr>
            <a:xfrm>
              <a:off x="1355320" y="4574649"/>
              <a:ext cx="1181100" cy="71628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1097280" y="4099560"/>
              <a:ext cx="1783080" cy="1760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50" dirty="0" smtClean="0"/>
                <a:t>Animation and transforms</a:t>
              </a:r>
              <a:endParaRPr lang="en-AU" sz="105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220720" y="4099560"/>
            <a:ext cx="2155940" cy="1760220"/>
            <a:chOff x="9220720" y="4099560"/>
            <a:chExt cx="2155940" cy="1760220"/>
          </a:xfrm>
        </p:grpSpPr>
        <p:sp>
          <p:nvSpPr>
            <p:cNvPr id="64" name="Rectangle 63"/>
            <p:cNvSpPr/>
            <p:nvPr/>
          </p:nvSpPr>
          <p:spPr>
            <a:xfrm>
              <a:off x="9220720" y="4099560"/>
              <a:ext cx="2155940" cy="1760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50" dirty="0" smtClean="0"/>
                <a:t>Physics</a:t>
              </a:r>
              <a:endParaRPr lang="en-AU" sz="1050" dirty="0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66621" y="5025390"/>
              <a:ext cx="464135" cy="531078"/>
            </a:xfrm>
            <a:prstGeom prst="rect">
              <a:avLst/>
            </a:prstGeom>
          </p:spPr>
        </p:pic>
        <p:pic>
          <p:nvPicPr>
            <p:cNvPr id="9220" name="Picture 4" descr="Logo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9469" y="4470769"/>
              <a:ext cx="1398441" cy="374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7356201" y="4099560"/>
            <a:ext cx="1783080" cy="1760220"/>
            <a:chOff x="7356201" y="4099560"/>
            <a:chExt cx="1783080" cy="1760220"/>
          </a:xfrm>
        </p:grpSpPr>
        <p:sp>
          <p:nvSpPr>
            <p:cNvPr id="63" name="Rectangle 62"/>
            <p:cNvSpPr/>
            <p:nvPr/>
          </p:nvSpPr>
          <p:spPr>
            <a:xfrm>
              <a:off x="7356201" y="4099560"/>
              <a:ext cx="1783080" cy="1760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50" dirty="0" smtClean="0"/>
                <a:t>Audio</a:t>
              </a:r>
              <a:endParaRPr lang="en-AU" sz="1050" dirty="0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928" t="21713" r="5566" b="12919"/>
            <a:stretch/>
          </p:blipFill>
          <p:spPr>
            <a:xfrm>
              <a:off x="7691481" y="4629984"/>
              <a:ext cx="1234440" cy="746761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3002280" y="1424940"/>
            <a:ext cx="8374380" cy="2606040"/>
            <a:chOff x="3002280" y="1424940"/>
            <a:chExt cx="8374380" cy="2606040"/>
          </a:xfrm>
        </p:grpSpPr>
        <p:sp>
          <p:nvSpPr>
            <p:cNvPr id="60" name="Rectangle 59"/>
            <p:cNvSpPr/>
            <p:nvPr/>
          </p:nvSpPr>
          <p:spPr>
            <a:xfrm>
              <a:off x="3002280" y="1424940"/>
              <a:ext cx="8374380" cy="2606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50" dirty="0" smtClean="0"/>
                <a:t>Drawing, logic and flow</a:t>
              </a:r>
              <a:endParaRPr lang="en-AU" sz="1050" dirty="0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80" t="9663" r="1507" b="4975"/>
            <a:stretch/>
          </p:blipFill>
          <p:spPr>
            <a:xfrm>
              <a:off x="3288030" y="1608128"/>
              <a:ext cx="7802880" cy="2308860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3000462" y="4099560"/>
            <a:ext cx="4215678" cy="1760220"/>
            <a:chOff x="3000462" y="4099560"/>
            <a:chExt cx="4215678" cy="1760220"/>
          </a:xfrm>
        </p:grpSpPr>
        <p:sp>
          <p:nvSpPr>
            <p:cNvPr id="65" name="Rectangle 64"/>
            <p:cNvSpPr/>
            <p:nvPr/>
          </p:nvSpPr>
          <p:spPr>
            <a:xfrm>
              <a:off x="3000462" y="4099560"/>
              <a:ext cx="4215678" cy="1760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AU" sz="1050" dirty="0" smtClean="0"/>
                <a:t>Touch and interaction</a:t>
              </a:r>
              <a:endParaRPr lang="en-AU" sz="1050" dirty="0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393" t="13366" r="3327" b="7451"/>
            <a:stretch/>
          </p:blipFill>
          <p:spPr>
            <a:xfrm>
              <a:off x="3412851" y="4214168"/>
              <a:ext cx="3390900" cy="1569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7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1018</Words>
  <Application>Microsoft Office PowerPoint</Application>
  <PresentationFormat>Widescreen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 2</vt:lpstr>
      <vt:lpstr>HDOfficeLightV0</vt:lpstr>
      <vt:lpstr>Retrospect</vt:lpstr>
      <vt:lpstr>CocosSharp </vt:lpstr>
      <vt:lpstr>whoami</vt:lpstr>
      <vt:lpstr>to cover</vt:lpstr>
      <vt:lpstr>PowerPoint Presentation</vt:lpstr>
      <vt:lpstr>what is it </vt:lpstr>
      <vt:lpstr>what is it</vt:lpstr>
      <vt:lpstr>the fork</vt:lpstr>
      <vt:lpstr>PowerPoint Presentation</vt:lpstr>
      <vt:lpstr>framework class structure (abridged)</vt:lpstr>
      <vt:lpstr>application and lifecycle</vt:lpstr>
      <vt:lpstr>drawing, logic and flow</vt:lpstr>
      <vt:lpstr>drawing, logic and flow</vt:lpstr>
      <vt:lpstr>touch, actions and transitions</vt:lpstr>
      <vt:lpstr>audio, physics</vt:lpstr>
      <vt:lpstr>example of scene composition</vt:lpstr>
      <vt:lpstr>PowerPoint Presentation</vt:lpstr>
      <vt:lpstr>a basic game</vt:lpstr>
      <vt:lpstr>a basic game</vt:lpstr>
      <vt:lpstr>resources</vt:lpstr>
      <vt:lpstr>thanks /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2014-12-12T02:06:17Z</dcterms:created>
  <dcterms:modified xsi:type="dcterms:W3CDTF">2014-12-12T02:08:24Z</dcterms:modified>
</cp:coreProperties>
</file>