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4"/>
  </p:notesMasterIdLst>
  <p:handoutMasterIdLst>
    <p:handoutMasterId r:id="rId15"/>
  </p:handoutMasterIdLst>
  <p:sldIdLst>
    <p:sldId id="261" r:id="rId5"/>
    <p:sldId id="273" r:id="rId6"/>
    <p:sldId id="314" r:id="rId7"/>
    <p:sldId id="315" r:id="rId8"/>
    <p:sldId id="319" r:id="rId9"/>
    <p:sldId id="318" r:id="rId10"/>
    <p:sldId id="316" r:id="rId11"/>
    <p:sldId id="317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4" autoAdjust="0"/>
  </p:normalViewPr>
  <p:slideViewPr>
    <p:cSldViewPr>
      <p:cViewPr varScale="1">
        <p:scale>
          <a:sx n="107" d="100"/>
          <a:sy n="107" d="100"/>
        </p:scale>
        <p:origin x="138" y="16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2/10/2021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2/10/2021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8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128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810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094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opendatasoft.com/explore/embed/dataset/geonames-postal-code@public-us/table/?sort=place_name&amp;q=US&amp;refine.admin_name1=Virginia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t="15730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1795F8A2-3895-40AF-8810-BDE990FB11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rot="10800000">
            <a:off x="2057400" y="466725"/>
            <a:ext cx="703341" cy="1101901"/>
          </a:xfrm>
        </p:spPr>
        <p:txBody>
          <a:bodyPr/>
          <a:lstStyle/>
          <a:p>
            <a:endParaRPr lang="en-US"/>
          </a:p>
        </p:txBody>
      </p:sp>
      <p:sp>
        <p:nvSpPr>
          <p:cNvPr id="101" name="Text Placeholder 3">
            <a:extLst>
              <a:ext uri="{FF2B5EF4-FFF2-40B4-BE49-F238E27FC236}">
                <a16:creationId xmlns:a16="http://schemas.microsoft.com/office/drawing/2014/main" id="{E7673CA4-E3C9-4292-8DFE-F87B07E87F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10800000">
            <a:off x="9067800" y="4648200"/>
            <a:ext cx="1143000" cy="1790700"/>
          </a:xfrm>
        </p:spPr>
        <p:txBody>
          <a:bodyPr/>
          <a:lstStyle/>
          <a:p>
            <a:endParaRPr lang="en-US"/>
          </a:p>
        </p:txBody>
      </p:sp>
      <p:sp>
        <p:nvSpPr>
          <p:cNvPr id="103" name="Text Placeholder 4">
            <a:extLst>
              <a:ext uri="{FF2B5EF4-FFF2-40B4-BE49-F238E27FC236}">
                <a16:creationId xmlns:a16="http://schemas.microsoft.com/office/drawing/2014/main" id="{72FB8250-42FB-463F-B2C4-3B2D2FE7E0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90750" y="609600"/>
            <a:ext cx="78105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/>
          <a:p>
            <a:r>
              <a:rPr lang="en-US" sz="3100" b="1">
                <a:effectLst/>
              </a:rPr>
              <a:t>RECOMMENDATION SYSTEM TO START A RESTAURANT BUSINESS IN NORTHERN VIRGINIA</a:t>
            </a:r>
            <a:br>
              <a:rPr lang="en-US" sz="3100" b="1">
                <a:effectLst/>
              </a:rPr>
            </a:br>
            <a:br>
              <a:rPr lang="en-US" sz="3100"/>
            </a:br>
            <a:endParaRPr lang="en-US" sz="31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anchor="t">
            <a:normAutofit lnSpcReduction="10000"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kern="1200" dirty="0">
                <a:effectLst/>
              </a:rPr>
              <a:t>IBM Applied Data Science Capstone Project</a:t>
            </a:r>
            <a:endParaRPr lang="en-US" sz="1700" b="1" kern="12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endParaRPr lang="en-US" sz="1700" b="1" kern="1200" dirty="0">
              <a:effectLst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b="1" i="1" kern="1200" dirty="0">
                <a:effectLst/>
              </a:rPr>
              <a:t>By: Reeva Bhatkal</a:t>
            </a: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endParaRPr lang="en-US" sz="1700" b="1" dirty="0">
              <a:effectLst/>
            </a:endParaRP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Location of a restaurant is one of the most important decisions that will determine whether the restaurant will be a success or a failure.</a:t>
            </a:r>
          </a:p>
          <a:p>
            <a:r>
              <a:rPr lang="en-US" sz="2400" dirty="0"/>
              <a:t>The objective is to locate and recommend stakeholders, which neighborhood of Northern Virginia will be the best choice to start a restaurant business based on cuisine. </a:t>
            </a:r>
          </a:p>
          <a:p>
            <a:r>
              <a:rPr lang="en-US" sz="2400" dirty="0"/>
              <a:t>The success criteria of the project will be a good recommendation of neighborhood choice based on lack of such restaurants considering cuisine as a factor in that location and a suitable target audience who has the purchasing power.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7058-1FFF-499C-8F32-8E942B2C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8E78-0F13-4061-BB69-5388A83F6C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514600"/>
            <a:ext cx="11186160" cy="3672840"/>
          </a:xfrm>
        </p:spPr>
        <p:txBody>
          <a:bodyPr/>
          <a:lstStyle/>
          <a:p>
            <a:r>
              <a:rPr lang="en-US" sz="2400" dirty="0"/>
              <a:t>Data required:</a:t>
            </a:r>
          </a:p>
          <a:p>
            <a:pPr lvl="1"/>
            <a:r>
              <a:rPr lang="en-US" sz="2200" dirty="0"/>
              <a:t>List of neighborhoods in Virginia</a:t>
            </a:r>
          </a:p>
          <a:p>
            <a:pPr lvl="1"/>
            <a:r>
              <a:rPr lang="en-US" sz="2200" dirty="0"/>
              <a:t>Latitude and longitude coordinates of the neighborhoods</a:t>
            </a:r>
          </a:p>
          <a:p>
            <a:pPr lvl="1"/>
            <a:r>
              <a:rPr lang="en-US" sz="2200" dirty="0"/>
              <a:t>Venue data, particularly data related to restaurants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for data:</a:t>
            </a:r>
          </a:p>
          <a:p>
            <a:pPr lvl="1"/>
            <a:r>
              <a:rPr lang="en-US" sz="2200" dirty="0"/>
              <a:t>Web page for neighborhoods (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https://data.opendatasoft.com/explore/embed/dataset/geonames-postal-code@public-us/table/?sort=place_name&amp;q=US&amp;refine.admin_name1=Virginia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Geocoder package for latitude and longitude coordinates </a:t>
            </a:r>
          </a:p>
          <a:p>
            <a:pPr lvl="1"/>
            <a:r>
              <a:rPr lang="en-US" sz="2200" dirty="0"/>
              <a:t>Foursquare API for venue data</a:t>
            </a:r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E8E763-2D55-41B3-8E70-35FEBC558C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8C014-92DF-497C-A3DE-5F78311D49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8156A-8508-405C-BDF7-86248C61B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75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404942"/>
            <a:ext cx="10288693" cy="366064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Web scraping page for neighborhoods list</a:t>
            </a:r>
          </a:p>
          <a:p>
            <a:r>
              <a:rPr lang="en-US" sz="2400" dirty="0"/>
              <a:t>Get latitude and longitude coordinates using Geocoder</a:t>
            </a:r>
          </a:p>
          <a:p>
            <a:r>
              <a:rPr lang="en-US" sz="2400" dirty="0"/>
              <a:t>Use Foursquare API to get venue data</a:t>
            </a:r>
          </a:p>
          <a:p>
            <a:r>
              <a:rPr lang="en-US" sz="2400" dirty="0"/>
              <a:t>Group data by neighborhood and cuisine and taking the mean of the frequency of occurrence of each venue category</a:t>
            </a:r>
          </a:p>
          <a:p>
            <a:r>
              <a:rPr lang="en-US" sz="2400" dirty="0"/>
              <a:t>Filter venue category by cuisine</a:t>
            </a:r>
          </a:p>
          <a:p>
            <a:r>
              <a:rPr lang="en-US" sz="2400" dirty="0"/>
              <a:t>Perform clustering on the data by using k-means clustering</a:t>
            </a:r>
          </a:p>
          <a:p>
            <a:r>
              <a:rPr lang="en-US" sz="2400" dirty="0"/>
              <a:t>Visualize the clusters in a map using Folium</a:t>
            </a:r>
          </a:p>
          <a:p>
            <a:endParaRPr lang="en-US"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62250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3824-67ED-4EF9-BBC9-2462ED9F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5D44117-9598-4439-A919-B2C9CFE2061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49333574"/>
              </p:ext>
            </p:extLst>
          </p:nvPr>
        </p:nvGraphicFramePr>
        <p:xfrm>
          <a:off x="308953" y="2384286"/>
          <a:ext cx="4110647" cy="29667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889760">
                  <a:extLst>
                    <a:ext uri="{9D8B030D-6E8A-4147-A177-3AD203B41FA5}">
                      <a16:colId xmlns:a16="http://schemas.microsoft.com/office/drawing/2014/main" val="2466861209"/>
                    </a:ext>
                  </a:extLst>
                </a:gridCol>
                <a:gridCol w="2220887">
                  <a:extLst>
                    <a:ext uri="{9D8B030D-6E8A-4147-A177-3AD203B41FA5}">
                      <a16:colId xmlns:a16="http://schemas.microsoft.com/office/drawing/2014/main" val="309714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Restaurants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76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112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69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8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27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234571"/>
                  </a:ext>
                </a:extLst>
              </a:tr>
            </a:tbl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76E555-E6D5-4595-9474-3EFA62CE5D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8E87C-5C8C-4EFD-8F70-58D7A21BB1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5302-3E8E-4081-89E5-80039AF1B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15E75F4-1298-4408-917C-3B0D575E8EE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B960C2-AE41-4A06-8737-C1B2FCD576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42963" y="530225"/>
            <a:ext cx="6309360" cy="60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9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404942"/>
            <a:ext cx="10288693" cy="3660648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50"/>
              </a:spcAft>
              <a:buNone/>
            </a:pPr>
            <a:r>
              <a:rPr lang="en-US" sz="2800" dirty="0"/>
              <a:t>Most of the restaurants are concentrated in the northern area of the city.</a:t>
            </a:r>
          </a:p>
          <a:p>
            <a:r>
              <a:rPr lang="en-US" sz="2800" dirty="0"/>
              <a:t>Highest number in cluster 1 and moderate number in cluster 0 and 3</a:t>
            </a:r>
          </a:p>
          <a:p>
            <a:r>
              <a:rPr lang="en-US" sz="2800" dirty="0"/>
              <a:t>Cluster 4 and 5 has very low number to no restaurants in the neighborhoods</a:t>
            </a:r>
          </a:p>
          <a:p>
            <a:r>
              <a:rPr lang="en-US" sz="2800" dirty="0"/>
              <a:t>Oversupply of restaurants mostly happened in the northern regions of the city, with the suburb area still have very few restaurants</a:t>
            </a:r>
          </a:p>
          <a:p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83680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404942"/>
            <a:ext cx="10288693" cy="3660648"/>
          </a:xfrm>
        </p:spPr>
        <p:txBody>
          <a:bodyPr>
            <a:normAutofit/>
          </a:bodyPr>
          <a:lstStyle/>
          <a:p>
            <a:r>
              <a:rPr lang="en-US" sz="2800" dirty="0"/>
              <a:t>Open new restaurants in neighborhoods in cluster 4 and 5 with little to no competition</a:t>
            </a:r>
          </a:p>
          <a:p>
            <a:r>
              <a:rPr lang="en-US" sz="2800" dirty="0"/>
              <a:t>Can also open in neighborhoods in cluster 0 and 3 with moderate competition if have unique selling propositions to stand out from the competition</a:t>
            </a:r>
          </a:p>
          <a:p>
            <a:r>
              <a:rPr lang="en-US" sz="2800" dirty="0"/>
              <a:t>Avoid neighborhoods in cluster 1, already high concentration of restaurants and intense competition</a:t>
            </a:r>
          </a:p>
          <a:p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77839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39" y="2404942"/>
            <a:ext cx="10288693" cy="3660648"/>
          </a:xfrm>
        </p:spPr>
        <p:txBody>
          <a:bodyPr>
            <a:normAutofit/>
          </a:bodyPr>
          <a:lstStyle/>
          <a:p>
            <a:r>
              <a:rPr lang="en-US" sz="2800" dirty="0"/>
              <a:t>Virginia has so many restaurants, yet certain neighborhood or counties do not have a specific cuisine restaurant available. </a:t>
            </a:r>
          </a:p>
          <a:p>
            <a:r>
              <a:rPr lang="en-US" sz="2800" dirty="0"/>
              <a:t>This analysis is performed on limited data. If good amount of data is available there is scope to produce better results.</a:t>
            </a:r>
          </a:p>
          <a:p>
            <a:r>
              <a:rPr lang="en-US" sz="2800" dirty="0"/>
              <a:t>In the future, it is a good idea to collect more information about revenue, population, rent payments, crime level, future projects, etc. It will help select a good location inside each county.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83009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503</Words>
  <Application>Microsoft Office PowerPoint</Application>
  <PresentationFormat>Widescreen</PresentationFormat>
  <Paragraphs>71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ModernClassicBlock-3</vt:lpstr>
      <vt:lpstr>RECOMMENDATION SYSTEM TO START A RESTAURANT BUSINESS IN NORTHERN VIRGINIA  </vt:lpstr>
      <vt:lpstr>Business Problem</vt:lpstr>
      <vt:lpstr>Data</vt:lpstr>
      <vt:lpstr>Methodology</vt:lpstr>
      <vt:lpstr>Results</vt:lpstr>
      <vt:lpstr>Discussion</vt:lpstr>
      <vt:lpstr>Recommendation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TO START A RESTAURANT BUSINESS IN NORTHERN VIRGINIA</dc:title>
  <dc:creator>Bhatkal, Reeva</dc:creator>
  <cp:lastModifiedBy>Bhatkal, Reeva Deepak</cp:lastModifiedBy>
  <cp:revision>6</cp:revision>
  <dcterms:created xsi:type="dcterms:W3CDTF">2021-02-10T03:54:12Z</dcterms:created>
  <dcterms:modified xsi:type="dcterms:W3CDTF">2021-02-10T16:13:42Z</dcterms:modified>
</cp:coreProperties>
</file>