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7" d="100"/>
          <a:sy n="87" d="100"/>
        </p:scale>
        <p:origin x="51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4A12-EE3B-4402-B10B-7F731FB95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3E1097-FD11-4DBB-88A4-7DB625FAA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4DFFDD-2280-410D-8C21-09B6FA87E4A3}"/>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5" name="Footer Placeholder 4">
            <a:extLst>
              <a:ext uri="{FF2B5EF4-FFF2-40B4-BE49-F238E27FC236}">
                <a16:creationId xmlns:a16="http://schemas.microsoft.com/office/drawing/2014/main" id="{2EB3A55A-4BA3-4803-9E62-3FA962F63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57D4F-A9A2-48E6-A28E-F5AAD86672AD}"/>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325580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4421-4127-4E93-ACDB-A0D7BBAE0F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30C13A-51F1-4E70-96E4-32553C5212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1FEA2-643D-446A-AD8F-001330F174D6}"/>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5" name="Footer Placeholder 4">
            <a:extLst>
              <a:ext uri="{FF2B5EF4-FFF2-40B4-BE49-F238E27FC236}">
                <a16:creationId xmlns:a16="http://schemas.microsoft.com/office/drawing/2014/main" id="{C66CB390-11BB-4243-9DBF-E8FBAD5BE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58FE3-1CF9-494E-AE7F-D4B6D84B6B26}"/>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24510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5D8C5-BC0E-4F8A-B913-6E3D709341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16828-FF06-441C-B52F-0D716D91E0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84B21-AB82-4008-BA60-F9D8DD353ADF}"/>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5" name="Footer Placeholder 4">
            <a:extLst>
              <a:ext uri="{FF2B5EF4-FFF2-40B4-BE49-F238E27FC236}">
                <a16:creationId xmlns:a16="http://schemas.microsoft.com/office/drawing/2014/main" id="{170416B9-3E4F-4BC8-94FC-2EA02478B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626E-367D-4C00-85A9-0BE99B7B79D6}"/>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371431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BA2F-11F9-4633-8A44-B61AB3948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39B0D-BA0F-4C18-AFD3-550C8A5C78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952EC-F34D-42E8-9AF3-54C4E00AF1A7}"/>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5" name="Footer Placeholder 4">
            <a:extLst>
              <a:ext uri="{FF2B5EF4-FFF2-40B4-BE49-F238E27FC236}">
                <a16:creationId xmlns:a16="http://schemas.microsoft.com/office/drawing/2014/main" id="{1D87D6BD-68B6-4DD9-8A65-6D72ED23B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8C3B5-C387-43D3-B831-651EAD7F2427}"/>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170916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4007-907C-4FB6-82AD-4385298E5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E3690-1DA9-43AD-AA3A-8707813C3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57DCFB-426E-4672-BEA6-4EE245C95DA5}"/>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5" name="Footer Placeholder 4">
            <a:extLst>
              <a:ext uri="{FF2B5EF4-FFF2-40B4-BE49-F238E27FC236}">
                <a16:creationId xmlns:a16="http://schemas.microsoft.com/office/drawing/2014/main" id="{FD309EE6-6CA6-4908-879F-F475238E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7B5C6-AEDC-48FE-8992-625FB1FCEA5E}"/>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20518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C1CA-9B5D-4A09-8E14-16EEF5BE6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793D8-486E-438D-9B44-4C41AE9499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6B092C-958E-492C-8799-7AB2E1789F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77AE4-0E5C-47F6-8FDD-944AB9714F1A}"/>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6" name="Footer Placeholder 5">
            <a:extLst>
              <a:ext uri="{FF2B5EF4-FFF2-40B4-BE49-F238E27FC236}">
                <a16:creationId xmlns:a16="http://schemas.microsoft.com/office/drawing/2014/main" id="{C6910CF1-FE58-4715-B588-3DD609EAB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F69BF-296D-4258-9EFE-502F04F84AB0}"/>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353762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211C-43F7-4A04-B2AE-A4B46C69CB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3D20A5-C54B-4A05-BE42-5A6210D6B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F68853-CC93-47F2-8097-13A1CC35EC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29544A-4F16-4CBC-9761-128EBFD3C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709A20-9C3B-4DD8-9115-1AD6925613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117D8E-49C5-4F52-AD72-F29890AB6C34}"/>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8" name="Footer Placeholder 7">
            <a:extLst>
              <a:ext uri="{FF2B5EF4-FFF2-40B4-BE49-F238E27FC236}">
                <a16:creationId xmlns:a16="http://schemas.microsoft.com/office/drawing/2014/main" id="{F238AC4C-4077-4161-89AF-90C101279B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4B7136-D3BC-4169-A0F4-0FF9E7AA590D}"/>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17672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FB26-23DB-447D-A05F-650C4D3CB5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B84B30-01E5-40F4-942C-1794EE09E381}"/>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4" name="Footer Placeholder 3">
            <a:extLst>
              <a:ext uri="{FF2B5EF4-FFF2-40B4-BE49-F238E27FC236}">
                <a16:creationId xmlns:a16="http://schemas.microsoft.com/office/drawing/2014/main" id="{FD198D52-38BD-458A-97FF-3303A93D61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ABF0E8-07F4-446D-AF21-780F4D477CDB}"/>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263505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2AA68-6709-4D0E-8D6F-AE41125BC2D6}"/>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3" name="Footer Placeholder 2">
            <a:extLst>
              <a:ext uri="{FF2B5EF4-FFF2-40B4-BE49-F238E27FC236}">
                <a16:creationId xmlns:a16="http://schemas.microsoft.com/office/drawing/2014/main" id="{A45A913F-5E7A-46A3-9E00-0778CC8D3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D8A76B-0953-4B62-909F-F6EB3B54E354}"/>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335176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A444-5B7B-4CBD-8D01-8328D57CE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232ED-7837-4D25-91A4-7B886FF2D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846CC5-577F-4265-B42A-CB76D3FC1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2235BC-AF9B-4B81-AA48-83DD74ABF92B}"/>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6" name="Footer Placeholder 5">
            <a:extLst>
              <a:ext uri="{FF2B5EF4-FFF2-40B4-BE49-F238E27FC236}">
                <a16:creationId xmlns:a16="http://schemas.microsoft.com/office/drawing/2014/main" id="{8438961E-6ACA-445C-B26C-399E6B05C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6FEAF-33E6-4994-8E09-B644B84AB2C4}"/>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35285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488C-9AFC-4D42-B724-248B715CC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1896CB-2F50-4D16-A59A-0A8A4B9F33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DB6673-6598-41C1-9864-19435678F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436CE-8429-47FE-8204-A50718303E17}"/>
              </a:ext>
            </a:extLst>
          </p:cNvPr>
          <p:cNvSpPr>
            <a:spLocks noGrp="1"/>
          </p:cNvSpPr>
          <p:nvPr>
            <p:ph type="dt" sz="half" idx="10"/>
          </p:nvPr>
        </p:nvSpPr>
        <p:spPr/>
        <p:txBody>
          <a:bodyPr/>
          <a:lstStyle/>
          <a:p>
            <a:fld id="{9388054F-8419-4E48-8FCE-089837F56329}" type="datetimeFigureOut">
              <a:rPr lang="en-US" smtClean="0"/>
              <a:t>4/9/2019</a:t>
            </a:fld>
            <a:endParaRPr lang="en-US"/>
          </a:p>
        </p:txBody>
      </p:sp>
      <p:sp>
        <p:nvSpPr>
          <p:cNvPr id="6" name="Footer Placeholder 5">
            <a:extLst>
              <a:ext uri="{FF2B5EF4-FFF2-40B4-BE49-F238E27FC236}">
                <a16:creationId xmlns:a16="http://schemas.microsoft.com/office/drawing/2014/main" id="{F762E598-6CC4-4236-8ED6-0555B7F2B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13B2C-9747-495A-AC4E-8F2ADC2E8FF8}"/>
              </a:ext>
            </a:extLst>
          </p:cNvPr>
          <p:cNvSpPr>
            <a:spLocks noGrp="1"/>
          </p:cNvSpPr>
          <p:nvPr>
            <p:ph type="sldNum" sz="quarter" idx="12"/>
          </p:nvPr>
        </p:nvSpPr>
        <p:spPr/>
        <p:txBody>
          <a:bodyPr/>
          <a:lstStyle/>
          <a:p>
            <a:fld id="{612D0E2C-4606-4240-BA47-BEE8F5B74241}" type="slidenum">
              <a:rPr lang="en-US" smtClean="0"/>
              <a:t>‹#›</a:t>
            </a:fld>
            <a:endParaRPr lang="en-US"/>
          </a:p>
        </p:txBody>
      </p:sp>
    </p:spTree>
    <p:extLst>
      <p:ext uri="{BB962C8B-B14F-4D97-AF65-F5344CB8AC3E}">
        <p14:creationId xmlns:p14="http://schemas.microsoft.com/office/powerpoint/2010/main" val="340857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27B07-7797-4CC2-9C57-63B76DD8E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6DBE21-5D2C-4E56-8E64-01079B2E4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5612E-3B51-463E-997D-5D688FC9B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8054F-8419-4E48-8FCE-089837F56329}" type="datetimeFigureOut">
              <a:rPr lang="en-US" smtClean="0"/>
              <a:t>4/9/2019</a:t>
            </a:fld>
            <a:endParaRPr lang="en-US"/>
          </a:p>
        </p:txBody>
      </p:sp>
      <p:sp>
        <p:nvSpPr>
          <p:cNvPr id="5" name="Footer Placeholder 4">
            <a:extLst>
              <a:ext uri="{FF2B5EF4-FFF2-40B4-BE49-F238E27FC236}">
                <a16:creationId xmlns:a16="http://schemas.microsoft.com/office/drawing/2014/main" id="{1EC15263-47C2-4139-931C-D80CF0817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4F54B4-F534-46C6-8B2F-625AD248B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D0E2C-4606-4240-BA47-BEE8F5B74241}" type="slidenum">
              <a:rPr lang="en-US" smtClean="0"/>
              <a:t>‹#›</a:t>
            </a:fld>
            <a:endParaRPr lang="en-US"/>
          </a:p>
        </p:txBody>
      </p:sp>
    </p:spTree>
    <p:extLst>
      <p:ext uri="{BB962C8B-B14F-4D97-AF65-F5344CB8AC3E}">
        <p14:creationId xmlns:p14="http://schemas.microsoft.com/office/powerpoint/2010/main" val="166340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valueinvestasia.com/restaurants-clust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08094-1E6E-40E2-974A-FBAAAC042CD5}"/>
              </a:ext>
            </a:extLst>
          </p:cNvPr>
          <p:cNvPicPr>
            <a:picLocks noChangeAspect="1"/>
          </p:cNvPicPr>
          <p:nvPr/>
        </p:nvPicPr>
        <p:blipFill rotWithShape="1">
          <a:blip r:embed="rId2">
            <a:extLst>
              <a:ext uri="{28A0092B-C50C-407E-A947-70E740481C1C}">
                <a14:useLocalDpi xmlns:a14="http://schemas.microsoft.com/office/drawing/2010/main" val="0"/>
              </a:ext>
            </a:extLst>
          </a:blip>
          <a:srcRect t="13271" r="1" b="1"/>
          <a:stretch/>
        </p:blipFill>
        <p:spPr>
          <a:xfrm>
            <a:off x="4818888" y="-479"/>
            <a:ext cx="7373112" cy="4252439"/>
          </a:xfrm>
          <a:prstGeom prst="rect">
            <a:avLst/>
          </a:prstGeom>
        </p:spPr>
      </p:pic>
      <p:pic>
        <p:nvPicPr>
          <p:cNvPr id="1026" name="Picture 2" descr="Resultado de imagem para sake bar">
            <a:extLst>
              <a:ext uri="{FF2B5EF4-FFF2-40B4-BE49-F238E27FC236}">
                <a16:creationId xmlns:a16="http://schemas.microsoft.com/office/drawing/2014/main" id="{A1AD33B9-0E13-4DAA-AE8A-5549C57481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0857"/>
          <a:stretch/>
        </p:blipFill>
        <p:spPr bwMode="auto">
          <a:xfrm>
            <a:off x="6838122" y="4251960"/>
            <a:ext cx="5353878" cy="2606039"/>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3">
            <a:extLst>
              <a:ext uri="{FF2B5EF4-FFF2-40B4-BE49-F238E27FC236}">
                <a16:creationId xmlns:a16="http://schemas.microsoft.com/office/drawing/2014/main" id="{66BCEC1B-9617-4EF1-9B03-4BD43D100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4">
            <a:extLst>
              <a:ext uri="{FF2B5EF4-FFF2-40B4-BE49-F238E27FC236}">
                <a16:creationId xmlns:a16="http://schemas.microsoft.com/office/drawing/2014/main" id="{CCBFD80B-276C-4775-A363-20693A7C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6276A-B2CA-43F5-8A32-F8EC149520A5}"/>
              </a:ext>
            </a:extLst>
          </p:cNvPr>
          <p:cNvSpPr>
            <a:spLocks noGrp="1"/>
          </p:cNvSpPr>
          <p:nvPr>
            <p:ph type="ctrTitle"/>
          </p:nvPr>
        </p:nvSpPr>
        <p:spPr>
          <a:xfrm>
            <a:off x="804672" y="2600325"/>
            <a:ext cx="4948428" cy="2651200"/>
          </a:xfrm>
        </p:spPr>
        <p:txBody>
          <a:bodyPr anchor="t">
            <a:normAutofit/>
          </a:bodyPr>
          <a:lstStyle/>
          <a:p>
            <a:pPr algn="l"/>
            <a:r>
              <a:rPr lang="pt-PT" sz="5400"/>
              <a:t>Opening a Sake bar in Lisbon</a:t>
            </a:r>
            <a:endParaRPr lang="en-US" sz="5400"/>
          </a:p>
        </p:txBody>
      </p:sp>
      <p:sp>
        <p:nvSpPr>
          <p:cNvPr id="3" name="Subtitle 2">
            <a:extLst>
              <a:ext uri="{FF2B5EF4-FFF2-40B4-BE49-F238E27FC236}">
                <a16:creationId xmlns:a16="http://schemas.microsoft.com/office/drawing/2014/main" id="{02DDD81A-A3CF-4FF4-AC67-AC6E224E826C}"/>
              </a:ext>
            </a:extLst>
          </p:cNvPr>
          <p:cNvSpPr>
            <a:spLocks noGrp="1"/>
          </p:cNvSpPr>
          <p:nvPr>
            <p:ph type="subTitle" idx="1"/>
          </p:nvPr>
        </p:nvSpPr>
        <p:spPr>
          <a:xfrm>
            <a:off x="804672" y="1300450"/>
            <a:ext cx="4167376" cy="1155525"/>
          </a:xfrm>
        </p:spPr>
        <p:txBody>
          <a:bodyPr anchor="b">
            <a:normAutofit/>
          </a:bodyPr>
          <a:lstStyle/>
          <a:p>
            <a:pPr algn="l"/>
            <a:r>
              <a:rPr lang="pt-PT" sz="2000"/>
              <a:t>April 2019</a:t>
            </a:r>
            <a:endParaRPr lang="en-US" sz="2000"/>
          </a:p>
        </p:txBody>
      </p:sp>
    </p:spTree>
    <p:extLst>
      <p:ext uri="{BB962C8B-B14F-4D97-AF65-F5344CB8AC3E}">
        <p14:creationId xmlns:p14="http://schemas.microsoft.com/office/powerpoint/2010/main" val="29406460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6276A-B2CA-43F5-8A32-F8EC149520A5}"/>
              </a:ext>
            </a:extLst>
          </p:cNvPr>
          <p:cNvSpPr>
            <a:spLocks noGrp="1"/>
          </p:cNvSpPr>
          <p:nvPr>
            <p:ph type="ctrTitle"/>
          </p:nvPr>
        </p:nvSpPr>
        <p:spPr>
          <a:xfrm>
            <a:off x="1028700" y="190501"/>
            <a:ext cx="2886075" cy="2486024"/>
          </a:xfrm>
          <a:noFill/>
        </p:spPr>
        <p:txBody>
          <a:bodyPr vert="horz" lIns="91440" tIns="45720" rIns="91440" bIns="45720" rtlCol="0" anchor="ctr">
            <a:normAutofit/>
          </a:bodyPr>
          <a:lstStyle/>
          <a:p>
            <a:r>
              <a:rPr lang="en-US" sz="3600">
                <a:solidFill>
                  <a:schemeClr val="bg1"/>
                </a:solidFill>
              </a:rPr>
              <a:t>Opening a Sake bar in Lisbon | Challenge</a:t>
            </a:r>
          </a:p>
        </p:txBody>
      </p:sp>
      <p:sp>
        <p:nvSpPr>
          <p:cNvPr id="6" name="Rectangle 5">
            <a:extLst>
              <a:ext uri="{FF2B5EF4-FFF2-40B4-BE49-F238E27FC236}">
                <a16:creationId xmlns:a16="http://schemas.microsoft.com/office/drawing/2014/main" id="{E705BC25-6DEA-458E-9685-E73657ED4AA3}"/>
              </a:ext>
            </a:extLst>
          </p:cNvPr>
          <p:cNvSpPr/>
          <p:nvPr/>
        </p:nvSpPr>
        <p:spPr>
          <a:xfrm>
            <a:off x="4415201" y="1138236"/>
            <a:ext cx="7436828" cy="5240537"/>
          </a:xfrm>
          <a:prstGeom prst="rect">
            <a:avLst/>
          </a:prstGeom>
        </p:spPr>
        <p:txBody>
          <a:bodyPr wrap="square">
            <a:spAutoFit/>
          </a:bodyPr>
          <a:lstStyle/>
          <a:p>
            <a:pPr algn="just">
              <a:lnSpc>
                <a:spcPct val="150000"/>
              </a:lnSpc>
              <a:spcAft>
                <a:spcPts val="800"/>
              </a:spcAft>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The challenge consists of finding the right location in the city of Lisbon, Portugal, for opening a Sake bar. According to many available online resources (such as: </a:t>
            </a:r>
            <a:r>
              <a:rPr lang="en-US" u="sng" dirty="0">
                <a:solidFill>
                  <a:srgbClr val="0563C1"/>
                </a:solidFill>
                <a:latin typeface="Calibri" panose="020F0502020204030204" pitchFamily="34" charset="0"/>
                <a:ea typeface="Calibri" panose="020F0502020204030204" pitchFamily="34" charset="0"/>
                <a:cs typeface="Arial" panose="020B0604020202020204" pitchFamily="34" charset="0"/>
                <a:hlinkClick r:id="rId2"/>
              </a:rPr>
              <a:t>https://valueinvestasia.com/restaurants-cluster</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it makes sense for restaurants to cluster, e.g., being closer to similar restaurants.</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In the particular case of Sake bar, we believe that it makes sense to be close to Japanese and Sushi restaurants, which already attract Japanese or Japanese culture loving clientele.  We expect that the Sake bar will benefit by providing before and after dinner drinks to the patrons going to those restaurants, and, in some cases, even provide light meals.</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After the successful opening of five Sake bars in Madrid and Salamanca, Spain, our friend Hiro S. Ake contacted to help him find the right location for his first Sake bar in Portugal.</a:t>
            </a:r>
            <a:endParaRPr lang="en-US" dirty="0">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99F5BBBF-D9C9-45AD-83C3-208A761C7E6B}"/>
              </a:ext>
            </a:extLst>
          </p:cNvPr>
          <p:cNvPicPr>
            <a:picLocks noChangeAspect="1"/>
          </p:cNvPicPr>
          <p:nvPr/>
        </p:nvPicPr>
        <p:blipFill rotWithShape="1">
          <a:blip r:embed="rId3">
            <a:extLst>
              <a:ext uri="{28A0092B-C50C-407E-A947-70E740481C1C}">
                <a14:useLocalDpi xmlns:a14="http://schemas.microsoft.com/office/drawing/2010/main" val="0"/>
              </a:ext>
            </a:extLst>
          </a:blip>
          <a:srcRect t="13271" r="1" b="1"/>
          <a:stretch/>
        </p:blipFill>
        <p:spPr>
          <a:xfrm>
            <a:off x="683357" y="4220307"/>
            <a:ext cx="3567233" cy="2057400"/>
          </a:xfrm>
          <a:prstGeom prst="rect">
            <a:avLst/>
          </a:prstGeom>
        </p:spPr>
      </p:pic>
    </p:spTree>
    <p:extLst>
      <p:ext uri="{BB962C8B-B14F-4D97-AF65-F5344CB8AC3E}">
        <p14:creationId xmlns:p14="http://schemas.microsoft.com/office/powerpoint/2010/main" val="144559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00C93B-EB2B-401A-B26F-0654A64EC24B}"/>
              </a:ext>
            </a:extLst>
          </p:cNvPr>
          <p:cNvPicPr>
            <a:picLocks noChangeAspect="1"/>
          </p:cNvPicPr>
          <p:nvPr/>
        </p:nvPicPr>
        <p:blipFill rotWithShape="1">
          <a:blip r:embed="rId2"/>
          <a:srcRect b="7025"/>
          <a:stretch/>
        </p:blipFill>
        <p:spPr>
          <a:xfrm>
            <a:off x="20" y="10"/>
            <a:ext cx="12191980" cy="6857990"/>
          </a:xfrm>
          <a:prstGeom prst="rect">
            <a:avLst/>
          </a:prstGeom>
        </p:spPr>
      </p:pic>
      <p:sp>
        <p:nvSpPr>
          <p:cNvPr id="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336276A-B2CA-43F5-8A32-F8EC149520A5}"/>
              </a:ext>
            </a:extLst>
          </p:cNvPr>
          <p:cNvSpPr>
            <a:spLocks noGrp="1"/>
          </p:cNvSpPr>
          <p:nvPr>
            <p:ph type="ctrTitle"/>
          </p:nvPr>
        </p:nvSpPr>
        <p:spPr>
          <a:xfrm>
            <a:off x="8022021" y="3231931"/>
            <a:ext cx="3852041" cy="1834056"/>
          </a:xfrm>
        </p:spPr>
        <p:txBody>
          <a:bodyPr vert="horz" lIns="91440" tIns="45720" rIns="91440" bIns="45720" rtlCol="0">
            <a:normAutofit/>
          </a:bodyPr>
          <a:lstStyle/>
          <a:p>
            <a:r>
              <a:rPr lang="en-US" sz="4000" dirty="0"/>
              <a:t>Lisbon neighborhoods</a:t>
            </a:r>
          </a:p>
        </p:txBody>
      </p:sp>
      <p:cxnSp>
        <p:nvCxnSpPr>
          <p:cNvPr id="10" name="Straight Connector 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8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C4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6276A-B2CA-43F5-8A32-F8EC149520A5}"/>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200" dirty="0">
                <a:solidFill>
                  <a:srgbClr val="FFFFFF"/>
                </a:solidFill>
              </a:rPr>
              <a:t>Top 3 restaurant category by</a:t>
            </a:r>
            <a:br>
              <a:rPr lang="en-US" sz="2200" dirty="0">
                <a:solidFill>
                  <a:srgbClr val="FFFFFF"/>
                </a:solidFill>
              </a:rPr>
            </a:br>
            <a:r>
              <a:rPr lang="en-US" sz="2200" kern="1200" dirty="0">
                <a:solidFill>
                  <a:srgbClr val="FFFFFF"/>
                </a:solidFill>
                <a:latin typeface="+mj-lt"/>
                <a:ea typeface="+mj-ea"/>
                <a:cs typeface="+mj-cs"/>
              </a:rPr>
              <a:t> neighborhoods</a:t>
            </a:r>
            <a:br>
              <a:rPr lang="en-US" sz="2200" kern="1200" dirty="0">
                <a:solidFill>
                  <a:srgbClr val="FFFFFF"/>
                </a:solidFill>
                <a:latin typeface="+mj-lt"/>
                <a:ea typeface="+mj-ea"/>
                <a:cs typeface="+mj-cs"/>
              </a:rPr>
            </a:br>
            <a:r>
              <a:rPr lang="en-US" sz="2200" kern="1200" dirty="0">
                <a:solidFill>
                  <a:srgbClr val="FFFFFF"/>
                </a:solidFill>
                <a:latin typeface="+mj-lt"/>
                <a:ea typeface="+mj-ea"/>
                <a:cs typeface="+mj-cs"/>
              </a:rPr>
              <a:t>(powered by Foursquare)</a:t>
            </a:r>
          </a:p>
        </p:txBody>
      </p:sp>
      <p:pic>
        <p:nvPicPr>
          <p:cNvPr id="4" name="Picture 3">
            <a:extLst>
              <a:ext uri="{FF2B5EF4-FFF2-40B4-BE49-F238E27FC236}">
                <a16:creationId xmlns:a16="http://schemas.microsoft.com/office/drawing/2014/main" id="{967E74F2-F6E1-4DFD-B6C0-E05FE0BF5468}"/>
              </a:ext>
            </a:extLst>
          </p:cNvPr>
          <p:cNvPicPr>
            <a:picLocks noChangeAspect="1"/>
          </p:cNvPicPr>
          <p:nvPr/>
        </p:nvPicPr>
        <p:blipFill>
          <a:blip r:embed="rId2"/>
          <a:stretch>
            <a:fillRect/>
          </a:stretch>
        </p:blipFill>
        <p:spPr>
          <a:xfrm>
            <a:off x="4038600" y="1127082"/>
            <a:ext cx="7188199" cy="4600446"/>
          </a:xfrm>
          <a:prstGeom prst="rect">
            <a:avLst/>
          </a:prstGeom>
        </p:spPr>
      </p:pic>
    </p:spTree>
    <p:extLst>
      <p:ext uri="{BB962C8B-B14F-4D97-AF65-F5344CB8AC3E}">
        <p14:creationId xmlns:p14="http://schemas.microsoft.com/office/powerpoint/2010/main" val="60055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25F37-AEE1-45E9-95D8-4793C6BB4606}"/>
              </a:ext>
            </a:extLst>
          </p:cNvPr>
          <p:cNvPicPr>
            <a:picLocks noChangeAspect="1"/>
          </p:cNvPicPr>
          <p:nvPr/>
        </p:nvPicPr>
        <p:blipFill rotWithShape="1">
          <a:blip r:embed="rId2"/>
          <a:srcRect b="6639"/>
          <a:stretch/>
        </p:blipFill>
        <p:spPr>
          <a:xfrm>
            <a:off x="0" y="-10915"/>
            <a:ext cx="12191980" cy="6857990"/>
          </a:xfrm>
          <a:prstGeom prst="rect">
            <a:avLst/>
          </a:prstGeom>
        </p:spPr>
      </p:pic>
      <p:sp>
        <p:nvSpPr>
          <p:cNvPr id="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336276A-B2CA-43F5-8A32-F8EC149520A5}"/>
              </a:ext>
            </a:extLst>
          </p:cNvPr>
          <p:cNvSpPr>
            <a:spLocks noGrp="1"/>
          </p:cNvSpPr>
          <p:nvPr>
            <p:ph type="ctrTitle"/>
          </p:nvPr>
        </p:nvSpPr>
        <p:spPr>
          <a:xfrm>
            <a:off x="8560069" y="2059669"/>
            <a:ext cx="3852041" cy="3195246"/>
          </a:xfrm>
        </p:spPr>
        <p:txBody>
          <a:bodyPr vert="horz" lIns="91440" tIns="45720" rIns="91440" bIns="45720" rtlCol="0">
            <a:noAutofit/>
          </a:bodyPr>
          <a:lstStyle/>
          <a:p>
            <a:pPr algn="l"/>
            <a:r>
              <a:rPr lang="en-US" sz="2000" b="1" dirty="0"/>
              <a:t>3 clusters:</a:t>
            </a:r>
            <a:br>
              <a:rPr lang="en-US" sz="1600" b="1" dirty="0"/>
            </a:br>
            <a:r>
              <a:rPr lang="en-US" sz="1600" dirty="0"/>
              <a:t>- </a:t>
            </a:r>
            <a:r>
              <a:rPr lang="en-US" sz="2000" dirty="0"/>
              <a:t>Cluster 0 (red) |</a:t>
            </a:r>
            <a:br>
              <a:rPr lang="en-US" sz="2000" dirty="0"/>
            </a:br>
            <a:r>
              <a:rPr lang="en-US" sz="2000" dirty="0"/>
              <a:t>Mostly meatless restaurants;</a:t>
            </a:r>
            <a:br>
              <a:rPr lang="en-US" sz="2000" dirty="0"/>
            </a:br>
            <a:r>
              <a:rPr lang="en-US" sz="2000" dirty="0"/>
              <a:t>- Cluster 1 (purple) | Portuguese/Classic restaurants;</a:t>
            </a:r>
            <a:br>
              <a:rPr lang="en-US" sz="2000" dirty="0"/>
            </a:br>
            <a:r>
              <a:rPr lang="en-US" sz="2000" dirty="0"/>
              <a:t>- Cluster 2 (green) | </a:t>
            </a:r>
            <a:br>
              <a:rPr lang="en-US" sz="2000" dirty="0"/>
            </a:br>
            <a:r>
              <a:rPr lang="en-US" sz="2000" dirty="0"/>
              <a:t>Informal dining.</a:t>
            </a:r>
            <a:br>
              <a:rPr lang="en-US" sz="2800" dirty="0"/>
            </a:br>
            <a:endParaRPr lang="en-US" sz="1600" dirty="0"/>
          </a:p>
        </p:txBody>
      </p:sp>
      <p:cxnSp>
        <p:nvCxnSpPr>
          <p:cNvPr id="10" name="Straight Connector 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04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6276A-B2CA-43F5-8A32-F8EC149520A5}"/>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1800" b="1" kern="1200" dirty="0">
                <a:solidFill>
                  <a:srgbClr val="FFFFFF"/>
                </a:solidFill>
                <a:latin typeface="+mj-lt"/>
                <a:ea typeface="+mj-ea"/>
                <a:cs typeface="+mj-cs"/>
              </a:rPr>
              <a:t>Neighborhoods with higher number of Japanese and Sushi restaurants</a:t>
            </a:r>
            <a:endParaRPr lang="en-US" sz="18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F4F4C2A6-25EF-4369-85D3-FDBDCDE3BF58}"/>
              </a:ext>
            </a:extLst>
          </p:cNvPr>
          <p:cNvPicPr>
            <a:picLocks noChangeAspect="1"/>
          </p:cNvPicPr>
          <p:nvPr/>
        </p:nvPicPr>
        <p:blipFill>
          <a:blip r:embed="rId2"/>
          <a:stretch>
            <a:fillRect/>
          </a:stretch>
        </p:blipFill>
        <p:spPr>
          <a:xfrm>
            <a:off x="4038600" y="1715353"/>
            <a:ext cx="7188199" cy="3423905"/>
          </a:xfrm>
          <a:prstGeom prst="rect">
            <a:avLst/>
          </a:prstGeom>
        </p:spPr>
      </p:pic>
    </p:spTree>
    <p:extLst>
      <p:ext uri="{BB962C8B-B14F-4D97-AF65-F5344CB8AC3E}">
        <p14:creationId xmlns:p14="http://schemas.microsoft.com/office/powerpoint/2010/main" val="134608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6276A-B2CA-43F5-8A32-F8EC149520A5}"/>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200" b="1" kern="1200" dirty="0">
                <a:solidFill>
                  <a:srgbClr val="FFFFFF"/>
                </a:solidFill>
                <a:latin typeface="+mj-lt"/>
                <a:ea typeface="+mj-ea"/>
                <a:cs typeface="+mj-cs"/>
              </a:rPr>
              <a:t>Rental price per sqm per neighborhood</a:t>
            </a:r>
            <a:endParaRPr lang="en-US" sz="22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6F9BE0CC-5260-4AE8-9616-555CC409DA4C}"/>
              </a:ext>
            </a:extLst>
          </p:cNvPr>
          <p:cNvPicPr>
            <a:picLocks noChangeAspect="1"/>
          </p:cNvPicPr>
          <p:nvPr/>
        </p:nvPicPr>
        <p:blipFill>
          <a:blip r:embed="rId2"/>
          <a:stretch>
            <a:fillRect/>
          </a:stretch>
        </p:blipFill>
        <p:spPr>
          <a:xfrm>
            <a:off x="5005649" y="961812"/>
            <a:ext cx="5254100" cy="4930987"/>
          </a:xfrm>
          <a:prstGeom prst="rect">
            <a:avLst/>
          </a:prstGeom>
        </p:spPr>
      </p:pic>
    </p:spTree>
    <p:extLst>
      <p:ext uri="{BB962C8B-B14F-4D97-AF65-F5344CB8AC3E}">
        <p14:creationId xmlns:p14="http://schemas.microsoft.com/office/powerpoint/2010/main" val="210787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6276A-B2CA-43F5-8A32-F8EC149520A5}"/>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r>
              <a:rPr lang="en-US" sz="2200" b="1" kern="1200" dirty="0">
                <a:solidFill>
                  <a:srgbClr val="FFFFFF"/>
                </a:solidFill>
                <a:latin typeface="+mj-lt"/>
                <a:ea typeface="+mj-ea"/>
                <a:cs typeface="+mj-cs"/>
              </a:rPr>
              <a:t>Final recommendation </a:t>
            </a:r>
            <a:r>
              <a:rPr lang="en-US" sz="2200" b="1" kern="1200" dirty="0" err="1">
                <a:solidFill>
                  <a:srgbClr val="FFFFFF"/>
                </a:solidFill>
                <a:latin typeface="+mj-lt"/>
                <a:ea typeface="+mj-ea"/>
                <a:cs typeface="+mj-cs"/>
              </a:rPr>
              <a:t>Avenidas</a:t>
            </a:r>
            <a:r>
              <a:rPr lang="en-US" sz="2200" b="1" kern="1200" dirty="0">
                <a:solidFill>
                  <a:srgbClr val="FFFFFF"/>
                </a:solidFill>
                <a:latin typeface="+mj-lt"/>
                <a:ea typeface="+mj-ea"/>
                <a:cs typeface="+mj-cs"/>
              </a:rPr>
              <a:t> </a:t>
            </a:r>
            <a:r>
              <a:rPr lang="en-US" sz="2200" b="1" kern="1200" dirty="0" err="1">
                <a:solidFill>
                  <a:srgbClr val="FFFFFF"/>
                </a:solidFill>
                <a:latin typeface="+mj-lt"/>
                <a:ea typeface="+mj-ea"/>
                <a:cs typeface="+mj-cs"/>
              </a:rPr>
              <a:t>Novas</a:t>
            </a:r>
            <a:br>
              <a:rPr lang="en-US" sz="2200" b="1" kern="1200" dirty="0">
                <a:solidFill>
                  <a:srgbClr val="FFFFFF"/>
                </a:solidFill>
                <a:latin typeface="+mj-lt"/>
                <a:ea typeface="+mj-ea"/>
                <a:cs typeface="+mj-cs"/>
              </a:rPr>
            </a:br>
            <a:br>
              <a:rPr lang="en-US" sz="2000" b="1" kern="1200" dirty="0">
                <a:solidFill>
                  <a:srgbClr val="FFFFFF"/>
                </a:solidFill>
                <a:latin typeface="+mj-lt"/>
                <a:ea typeface="+mj-ea"/>
                <a:cs typeface="+mj-cs"/>
              </a:rPr>
            </a:br>
            <a:r>
              <a:rPr lang="en-US" sz="1800" b="1" kern="1200" dirty="0">
                <a:solidFill>
                  <a:srgbClr val="FFFFFF"/>
                </a:solidFill>
                <a:latin typeface="+mj-lt"/>
                <a:ea typeface="+mj-ea"/>
                <a:cs typeface="+mj-cs"/>
              </a:rPr>
              <a:t>(informal dining + higher number of jap restaurants + not so expensive rental)</a:t>
            </a:r>
            <a:endParaRPr lang="en-US" sz="20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B20A3AC7-359A-4C2A-B84F-6B5F7F2D4A1A}"/>
              </a:ext>
            </a:extLst>
          </p:cNvPr>
          <p:cNvPicPr>
            <a:picLocks noChangeAspect="1"/>
          </p:cNvPicPr>
          <p:nvPr/>
        </p:nvPicPr>
        <p:blipFill>
          <a:blip r:embed="rId2"/>
          <a:stretch>
            <a:fillRect/>
          </a:stretch>
        </p:blipFill>
        <p:spPr>
          <a:xfrm>
            <a:off x="4038600" y="1261861"/>
            <a:ext cx="7188199" cy="4330888"/>
          </a:xfrm>
          <a:prstGeom prst="rect">
            <a:avLst/>
          </a:prstGeom>
        </p:spPr>
      </p:pic>
    </p:spTree>
    <p:extLst>
      <p:ext uri="{BB962C8B-B14F-4D97-AF65-F5344CB8AC3E}">
        <p14:creationId xmlns:p14="http://schemas.microsoft.com/office/powerpoint/2010/main" val="4159010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207</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Opening a Sake bar in Lisbon</vt:lpstr>
      <vt:lpstr>Opening a Sake bar in Lisbon | Challenge</vt:lpstr>
      <vt:lpstr>Lisbon neighborhoods</vt:lpstr>
      <vt:lpstr>Top 3 restaurant category by  neighborhoods (powered by Foursquare)</vt:lpstr>
      <vt:lpstr>3 clusters: - Cluster 0 (red) | Mostly meatless restaurants; - Cluster 1 (purple) | Portuguese/Classic restaurants; - Cluster 2 (green) |  Informal dining. </vt:lpstr>
      <vt:lpstr>Neighborhoods with higher number of Japanese and Sushi restaurants</vt:lpstr>
      <vt:lpstr>Rental price per sqm per neighborhood</vt:lpstr>
      <vt:lpstr>Final recommendation Avenidas Novas  (informal dining + higher number of jap restaurants + not so expensive rental)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Sake bar in Lisbon</dc:title>
  <dc:creator>Rui Braga (NOVO BANCO Digital)</dc:creator>
  <cp:lastModifiedBy>Rui Braga (NOVO BANCO Digital)</cp:lastModifiedBy>
  <cp:revision>2</cp:revision>
  <dcterms:created xsi:type="dcterms:W3CDTF">2019-04-09T22:17:24Z</dcterms:created>
  <dcterms:modified xsi:type="dcterms:W3CDTF">2019-04-09T22:20:05Z</dcterms:modified>
</cp:coreProperties>
</file>