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29"/>
  </p:notesMasterIdLst>
  <p:handoutMasterIdLst>
    <p:handoutMasterId r:id="rId30"/>
  </p:handoutMasterIdLst>
  <p:sldIdLst>
    <p:sldId id="493" r:id="rId2"/>
    <p:sldId id="501" r:id="rId3"/>
    <p:sldId id="487" r:id="rId4"/>
    <p:sldId id="492" r:id="rId5"/>
    <p:sldId id="488" r:id="rId6"/>
    <p:sldId id="494" r:id="rId7"/>
    <p:sldId id="489" r:id="rId8"/>
    <p:sldId id="490" r:id="rId9"/>
    <p:sldId id="491" r:id="rId10"/>
    <p:sldId id="477" r:id="rId11"/>
    <p:sldId id="498" r:id="rId12"/>
    <p:sldId id="478" r:id="rId13"/>
    <p:sldId id="479" r:id="rId14"/>
    <p:sldId id="480" r:id="rId15"/>
    <p:sldId id="499" r:id="rId16"/>
    <p:sldId id="481" r:id="rId17"/>
    <p:sldId id="495" r:id="rId18"/>
    <p:sldId id="496" r:id="rId19"/>
    <p:sldId id="483" r:id="rId20"/>
    <p:sldId id="502" r:id="rId21"/>
    <p:sldId id="497" r:id="rId22"/>
    <p:sldId id="484" r:id="rId23"/>
    <p:sldId id="485" r:id="rId24"/>
    <p:sldId id="486" r:id="rId25"/>
    <p:sldId id="482" r:id="rId26"/>
    <p:sldId id="500" r:id="rId27"/>
    <p:sldId id="504" r:id="rId28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incinatu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B63"/>
    <a:srgbClr val="3981C9"/>
    <a:srgbClr val="397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97258" autoAdjust="0"/>
  </p:normalViewPr>
  <p:slideViewPr>
    <p:cSldViewPr>
      <p:cViewPr>
        <p:scale>
          <a:sx n="108" d="100"/>
          <a:sy n="108" d="100"/>
        </p:scale>
        <p:origin x="-80" y="456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8/25/15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8/25/15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  <a:p>
            <a:r>
              <a:rPr lang="en-US" dirty="0" smtClean="0"/>
              <a:t>Organization discipline</a:t>
            </a:r>
            <a:r>
              <a:rPr lang="en-US" baseline="0" dirty="0" smtClean="0"/>
              <a:t>  - increases the co-operation and collaboration between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Operations teams to improve the software development and delivery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Continous</a:t>
            </a:r>
            <a:r>
              <a:rPr lang="en-US" baseline="0" dirty="0" smtClean="0"/>
              <a:t> Delivery</a:t>
            </a:r>
          </a:p>
          <a:p>
            <a:r>
              <a:rPr lang="en-US" baseline="0" dirty="0" smtClean="0"/>
              <a:t>Continuous Delivery – </a:t>
            </a:r>
            <a:r>
              <a:rPr lang="en-US" dirty="0" smtClean="0"/>
              <a:t>Continuous Delivery is a software development discipline where you build software in such a way that the software can be released to production at any time. </a:t>
            </a:r>
          </a:p>
          <a:p>
            <a:r>
              <a:rPr lang="en-US" dirty="0" smtClean="0"/>
              <a:t>“Martin Fowler</a:t>
            </a:r>
            <a:r>
              <a:rPr lang="en-US" baseline="0" dirty="0" smtClean="0"/>
              <a:t> Definition”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Implementing Continuous Delivery relies on a number of processes and capabilities</a:t>
            </a:r>
          </a:p>
          <a:p>
            <a:r>
              <a:rPr lang="en-US" baseline="0" dirty="0" smtClean="0"/>
              <a:t>Continuous Integration</a:t>
            </a:r>
          </a:p>
          <a:p>
            <a:r>
              <a:rPr lang="en-US" baseline="0" dirty="0" smtClean="0"/>
              <a:t>Configuration Management</a:t>
            </a:r>
          </a:p>
          <a:p>
            <a:r>
              <a:rPr lang="en-US" baseline="0" dirty="0" smtClean="0"/>
              <a:t>Infrastructure Provisioning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Continuous Integration to keep software working </a:t>
            </a:r>
          </a:p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at all times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More frequent releases 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Fewer bugs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Bugs caught earlier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Continuous Integration Requirements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in regularly, at least a couple of times a 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Create a comprehensive automated test suite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the build and test process short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Manage your development workspace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9.emf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5.png"/><Relationship Id="rId4" Type="http://schemas.openxmlformats.org/officeDocument/2006/relationships/image" Target="../media/image36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39.emf"/><Relationship Id="rId9" Type="http://schemas.openxmlformats.org/officeDocument/2006/relationships/image" Target="../media/image40.png"/><Relationship Id="rId10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31.png"/><Relationship Id="rId13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7.emf"/><Relationship Id="rId6" Type="http://schemas.openxmlformats.org/officeDocument/2006/relationships/image" Target="../media/image38.png"/><Relationship Id="rId7" Type="http://schemas.openxmlformats.org/officeDocument/2006/relationships/image" Target="../media/image34.wmf"/><Relationship Id="rId8" Type="http://schemas.openxmlformats.org/officeDocument/2006/relationships/image" Target="../media/image36.emf"/><Relationship Id="rId9" Type="http://schemas.openxmlformats.org/officeDocument/2006/relationships/image" Target="../media/image35.png"/><Relationship Id="rId10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37.emf"/><Relationship Id="rId13" Type="http://schemas.openxmlformats.org/officeDocument/2006/relationships/image" Target="../media/image44.png"/><Relationship Id="rId14" Type="http://schemas.openxmlformats.org/officeDocument/2006/relationships/image" Target="../media/image21.png"/><Relationship Id="rId15" Type="http://schemas.openxmlformats.org/officeDocument/2006/relationships/image" Target="../media/image27.png"/><Relationship Id="rId16" Type="http://schemas.openxmlformats.org/officeDocument/2006/relationships/image" Target="../media/image20.png"/><Relationship Id="rId17" Type="http://schemas.openxmlformats.org/officeDocument/2006/relationships/image" Target="../media/image40.png"/><Relationship Id="rId18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6.png"/><Relationship Id="rId4" Type="http://schemas.openxmlformats.org/officeDocument/2006/relationships/image" Target="../media/image38.png"/><Relationship Id="rId5" Type="http://schemas.openxmlformats.org/officeDocument/2006/relationships/image" Target="../media/image34.wmf"/><Relationship Id="rId6" Type="http://schemas.openxmlformats.org/officeDocument/2006/relationships/image" Target="../media/image36.emf"/><Relationship Id="rId7" Type="http://schemas.openxmlformats.org/officeDocument/2006/relationships/image" Target="../media/image35.png"/><Relationship Id="rId8" Type="http://schemas.openxmlformats.org/officeDocument/2006/relationships/image" Target="../media/image42.wmf"/><Relationship Id="rId9" Type="http://schemas.openxmlformats.org/officeDocument/2006/relationships/image" Target="../media/image39.emf"/><Relationship Id="rId10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5.png"/><Relationship Id="rId5" Type="http://schemas.openxmlformats.org/officeDocument/2006/relationships/image" Target="../media/image39.emf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5.png"/><Relationship Id="rId5" Type="http://schemas.openxmlformats.org/officeDocument/2006/relationships/image" Target="../media/image39.emf"/><Relationship Id="rId6" Type="http://schemas.openxmlformats.org/officeDocument/2006/relationships/image" Target="../media/image37.emf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5.png"/><Relationship Id="rId5" Type="http://schemas.openxmlformats.org/officeDocument/2006/relationships/image" Target="../media/image39.emf"/><Relationship Id="rId6" Type="http://schemas.openxmlformats.org/officeDocument/2006/relationships/image" Target="../media/image27.png"/><Relationship Id="rId7" Type="http://schemas.openxmlformats.org/officeDocument/2006/relationships/image" Target="../media/image48.png"/><Relationship Id="rId8" Type="http://schemas.openxmlformats.org/officeDocument/2006/relationships/image" Target="../media/image37.emf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4.wmf"/><Relationship Id="rId5" Type="http://schemas.openxmlformats.org/officeDocument/2006/relationships/image" Target="../media/image36.emf"/><Relationship Id="rId6" Type="http://schemas.openxmlformats.org/officeDocument/2006/relationships/image" Target="../media/image35.png"/><Relationship Id="rId7" Type="http://schemas.openxmlformats.org/officeDocument/2006/relationships/image" Target="../media/image3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4" Type="http://schemas.openxmlformats.org/officeDocument/2006/relationships/image" Target="../media/image27.png"/><Relationship Id="rId5" Type="http://schemas.openxmlformats.org/officeDocument/2006/relationships/image" Target="../media/image37.emf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39.emf"/><Relationship Id="rId9" Type="http://schemas.openxmlformats.org/officeDocument/2006/relationships/image" Target="../media/image40.png"/><Relationship Id="rId10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3" Type="http://schemas.openxmlformats.org/officeDocument/2006/relationships/image" Target="../media/image36.emf"/><Relationship Id="rId4" Type="http://schemas.openxmlformats.org/officeDocument/2006/relationships/image" Target="../media/image19.png"/><Relationship Id="rId5" Type="http://schemas.openxmlformats.org/officeDocument/2006/relationships/image" Target="../media/image38.png"/><Relationship Id="rId6" Type="http://schemas.openxmlformats.org/officeDocument/2006/relationships/image" Target="../media/image31.png"/><Relationship Id="rId7" Type="http://schemas.openxmlformats.org/officeDocument/2006/relationships/image" Target="../media/image39.emf"/><Relationship Id="rId8" Type="http://schemas.openxmlformats.org/officeDocument/2006/relationships/image" Target="../media/image40.png"/><Relationship Id="rId9" Type="http://schemas.openxmlformats.org/officeDocument/2006/relationships/image" Target="../media/image35.png"/><Relationship Id="rId10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evops.vcloudair.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devopsDemo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9812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418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in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GitHub Notifies Jenkins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Gradle</a:t>
            </a:r>
            <a:r>
              <a:rPr lang="en-US" sz="1200" dirty="0" smtClean="0"/>
              <a:t> Builds product and</a:t>
            </a:r>
            <a:br>
              <a:rPr lang="en-US" sz="1200" dirty="0" smtClean="0"/>
            </a:br>
            <a:r>
              <a:rPr lang="en-US" sz="1200" dirty="0" err="1" smtClean="0"/>
              <a:t>artifactory</a:t>
            </a:r>
            <a:r>
              <a:rPr lang="en-US" sz="1200" dirty="0" smtClean="0"/>
              <a:t> resolves dependencies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err="1" smtClean="0"/>
              <a:t>artifactory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71612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chef to create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creates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deploys App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</a:t>
            </a:r>
            <a:r>
              <a:rPr lang="en-US" sz="1200" dirty="0" err="1" smtClean="0"/>
              <a:t>HipChat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/>
              <a:t> </a:t>
            </a:r>
            <a:r>
              <a:rPr lang="en-US" sz="1200" dirty="0" err="1" smtClean="0"/>
              <a:t>Hipchat</a:t>
            </a:r>
            <a:r>
              <a:rPr lang="en-US" sz="1200" dirty="0" smtClean="0"/>
              <a:t> notifies developer build deploy complete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 Developer tests code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4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86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99212" y="2378075"/>
            <a:ext cx="2971800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275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800" dirty="0" smtClean="0"/>
              <a:t>Pivotal Cloud Foundry on vCloud Air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7326" y="6175376"/>
            <a:ext cx="450733" cy="149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452" y="3815146"/>
            <a:ext cx="696923" cy="816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4508" y="2954784"/>
            <a:ext cx="1811867" cy="1828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859975" y="2954784"/>
            <a:ext cx="1676400" cy="885124"/>
            <a:chOff x="6355239" y="156543"/>
            <a:chExt cx="713910" cy="596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108" y="156543"/>
              <a:ext cx="396172" cy="3961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239" y="487505"/>
              <a:ext cx="713910" cy="2658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6724508" y="2954784"/>
            <a:ext cx="1811867" cy="8382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6412" y="4359275"/>
            <a:ext cx="838200" cy="304800"/>
          </a:xfrm>
          <a:prstGeom prst="rect">
            <a:avLst/>
          </a:prstGeom>
          <a:solidFill>
            <a:srgbClr val="5ECCFE">
              <a:lumMod val="75000"/>
            </a:srgbClr>
          </a:solidFill>
          <a:ln w="317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rgbClr val="FFFFFF"/>
                </a:solidFill>
                <a:latin typeface="Ubuntu"/>
                <a:cs typeface="Ubuntu"/>
              </a:rPr>
              <a:t>mCare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cs typeface="Ubuntu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3012" y="1235075"/>
            <a:ext cx="1371600" cy="914400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688775" y="1964184"/>
            <a:ext cx="1215637" cy="7544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92" y="2063150"/>
            <a:ext cx="730423" cy="4574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9012" y="2301875"/>
            <a:ext cx="1905000" cy="175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32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42068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10895012" y="2225675"/>
            <a:ext cx="0" cy="182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770812" y="4664075"/>
            <a:ext cx="2514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5943600" cy="4648200"/>
          </a:xfrm>
        </p:spPr>
        <p:txBody>
          <a:bodyPr/>
          <a:lstStyle/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2000" dirty="0" smtClean="0"/>
              <a:t>A web app deployed on PCF is managed with  Continuous Integration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1) The Developer commits changes to GitHub</a:t>
            </a:r>
          </a:p>
          <a:p>
            <a:pPr marL="274320" lvl="1" indent="0">
              <a:buNone/>
            </a:pPr>
            <a:r>
              <a:rPr lang="en-US" sz="2000" dirty="0" smtClean="0"/>
              <a:t>2) GitHub notifies Jenkins</a:t>
            </a:r>
          </a:p>
          <a:p>
            <a:pPr marL="274320" lvl="1" indent="0">
              <a:buNone/>
            </a:pPr>
            <a:r>
              <a:rPr lang="en-US" sz="2000" dirty="0" smtClean="0"/>
              <a:t>3) Jenkins co-ordinates 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Code Checkout from GitHub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Builds the new version of the app</a:t>
            </a:r>
          </a:p>
          <a:p>
            <a:pPr marL="274320" lvl="1" indent="0">
              <a:buNone/>
            </a:pPr>
            <a:r>
              <a:rPr lang="en-US" sz="2000" dirty="0" smtClean="0"/>
              <a:t>    - Deploys new and old versions </a:t>
            </a:r>
            <a:r>
              <a:rPr lang="en-US" sz="2000" dirty="0"/>
              <a:t>s</a:t>
            </a:r>
            <a:r>
              <a:rPr lang="en-US" sz="2000" dirty="0" smtClean="0"/>
              <a:t>ide </a:t>
            </a:r>
            <a:r>
              <a:rPr lang="en-US" sz="2000" dirty="0"/>
              <a:t>by s</a:t>
            </a:r>
            <a:r>
              <a:rPr lang="en-US" sz="2000" dirty="0" smtClean="0"/>
              <a:t>ide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Unit Test new version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If tests succeed, cutover to new app version</a:t>
            </a:r>
          </a:p>
          <a:p>
            <a:pPr marL="274320" lvl="1" indent="0">
              <a:buNone/>
            </a:pPr>
            <a:r>
              <a:rPr lang="en-US" sz="2000" dirty="0" smtClean="0"/>
              <a:t>4) Developer has access to new version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1123612" y="38258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09212" y="27590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8412" y="3978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542212" y="4130675"/>
            <a:ext cx="3048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9828212" y="4359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75812" y="4951250"/>
            <a:ext cx="1219200" cy="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2176" y="1753857"/>
            <a:ext cx="5144236" cy="28181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323012" y="1447800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03"/>
          <p:cNvGrpSpPr/>
          <p:nvPr/>
        </p:nvGrpSpPr>
        <p:grpSpPr>
          <a:xfrm>
            <a:off x="1415731" y="1776068"/>
            <a:ext cx="640081" cy="509932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208212" y="2590800"/>
            <a:ext cx="990600" cy="115991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9400"/>
            <a:ext cx="838200" cy="642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12" y="812523"/>
            <a:ext cx="1066800" cy="709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23114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2132012" y="2159000"/>
            <a:ext cx="2895600" cy="2032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408613" y="2548748"/>
            <a:ext cx="1219199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>
            <a:stCxn id="75" idx="1"/>
          </p:cNvCxnSpPr>
          <p:nvPr/>
        </p:nvCxnSpPr>
        <p:spPr>
          <a:xfrm flipH="1">
            <a:off x="2741612" y="1167477"/>
            <a:ext cx="1524000" cy="1347123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>
            <a:off x="5484812" y="1143000"/>
            <a:ext cx="1905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7389812" y="1143000"/>
            <a:ext cx="8564" cy="1433759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3046412" y="2438400"/>
            <a:ext cx="609600" cy="48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8178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DevOps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84812" y="37084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12" y="27178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6780212" y="30988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>
            <a:off x="2970212" y="3581400"/>
            <a:ext cx="2362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41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/>
          <p:cNvSpPr/>
          <p:nvPr/>
        </p:nvSpPr>
        <p:spPr>
          <a:xfrm>
            <a:off x="5561012" y="31750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561012" y="31750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85012" y="22098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27412" y="1447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427412" y="1981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817812" y="1600200"/>
            <a:ext cx="1447800" cy="1295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427412" y="2667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27412" y="3200400"/>
            <a:ext cx="6096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27412" y="3657600"/>
            <a:ext cx="304800" cy="1524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6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5012" y="3200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7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046412" y="3124200"/>
            <a:ext cx="838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4722812" y="3200400"/>
            <a:ext cx="609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5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976" y="1753857"/>
            <a:ext cx="5144236" cy="30467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80012" y="1371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2,3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1812" y="1828800"/>
            <a:ext cx="1520010" cy="29718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" y="2284743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284412" y="990600"/>
            <a:ext cx="3429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513012" y="2813050"/>
            <a:ext cx="533400" cy="457200"/>
            <a:chOff x="6246812" y="5181600"/>
            <a:chExt cx="533400" cy="457200"/>
          </a:xfrm>
        </p:grpSpPr>
        <p:sp>
          <p:nvSpPr>
            <p:cNvPr id="52" name="Oval 51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70012" y="990600"/>
            <a:ext cx="914400" cy="1143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19450" y="2768600"/>
            <a:ext cx="3789362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3295650" y="3048000"/>
            <a:ext cx="631845" cy="73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31242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570412" y="40757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12" y="31242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7156450" y="23622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6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638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16"/>
          <p:cNvGrpSpPr>
            <a:grpSpLocks/>
          </p:cNvGrpSpPr>
          <p:nvPr/>
        </p:nvGrpSpPr>
        <p:grpSpPr bwMode="auto">
          <a:xfrm>
            <a:off x="4870450" y="2362200"/>
            <a:ext cx="385762" cy="165100"/>
            <a:chOff x="4868636" y="2426593"/>
            <a:chExt cx="385763" cy="165795"/>
          </a:xfrm>
        </p:grpSpPr>
        <p:sp>
          <p:nvSpPr>
            <p:cNvPr id="98" name="Rounded Rectangle 9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77307"/>
            <a:ext cx="609600" cy="54864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35053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650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3752850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14650" y="2322144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07450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942012" y="7112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838200"/>
            <a:ext cx="1066800" cy="7112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H="1">
            <a:off x="3275012" y="24209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90254" y="1828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/>
          <p:cNvCxnSpPr/>
          <p:nvPr/>
        </p:nvCxnSpPr>
        <p:spPr>
          <a:xfrm flipH="1">
            <a:off x="3960812" y="1447800"/>
            <a:ext cx="1828800" cy="1219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>
          <a:xfrm flipH="1">
            <a:off x="3884612" y="3048000"/>
            <a:ext cx="2743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headEnd type="arrow"/>
            <a:tailEnd type="arrow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494212" y="2819400"/>
            <a:ext cx="685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4,5,6,7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674812" y="2057400"/>
            <a:ext cx="990600" cy="838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674812" y="25146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8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36812" y="1295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 smtClean="0">
                <a:latin typeface="Times"/>
                <a:cs typeface="Times"/>
              </a:rPr>
              <a:t>devops.vclair.us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2" y="3124200"/>
            <a:ext cx="74771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sb2</a:t>
            </a:r>
          </a:p>
        </p:txBody>
      </p:sp>
    </p:spTree>
    <p:extLst>
      <p:ext uri="{BB962C8B-B14F-4D97-AF65-F5344CB8AC3E}">
        <p14:creationId xmlns:p14="http://schemas.microsoft.com/office/powerpoint/2010/main" val="33279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1612" y="1676400"/>
            <a:ext cx="43434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1600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351212" y="2540000"/>
            <a:ext cx="1752600" cy="2108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405167" y="3070162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90" y="41148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0684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83" y="2743200"/>
            <a:ext cx="570551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70213" y="2133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2396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3275012" y="633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685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198812" y="2196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088575" y="1828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524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Jenkins on vCloud Air Continuous Integration Example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08612" y="2540000"/>
            <a:ext cx="1371600" cy="1651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2293" y="3048000"/>
            <a:ext cx="459158" cy="459158"/>
          </a:xfrm>
          <a:prstGeom prst="rect">
            <a:avLst/>
          </a:prstGeom>
        </p:spPr>
      </p:pic>
      <p:pic>
        <p:nvPicPr>
          <p:cNvPr id="58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308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61" name="Straight Arrow Connector 60"/>
          <p:cNvCxnSpPr/>
          <p:nvPr/>
        </p:nvCxnSpPr>
        <p:spPr>
          <a:xfrm>
            <a:off x="2114953" y="2819400"/>
            <a:ext cx="550459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105090" y="2160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5942012" y="2152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951412" y="2819400"/>
            <a:ext cx="457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713412" y="3124200"/>
            <a:ext cx="8382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pic>
        <p:nvPicPr>
          <p:cNvPr id="83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500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105" name="Straight Arrow Connector 104"/>
          <p:cNvCxnSpPr/>
          <p:nvPr/>
        </p:nvCxnSpPr>
        <p:spPr>
          <a:xfrm>
            <a:off x="3046412" y="28194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>
          <a:xfrm>
            <a:off x="3579812" y="1295400"/>
            <a:ext cx="0" cy="1752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990600"/>
            <a:ext cx="1676400" cy="838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>
          <a:xfrm flipV="1">
            <a:off x="3808412" y="1295400"/>
            <a:ext cx="0" cy="1600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>
          <a:xfrm flipV="1">
            <a:off x="3884612" y="2971800"/>
            <a:ext cx="381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>
          <a:xfrm>
            <a:off x="3960812" y="33528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>
            <a:off x="4799012" y="3352800"/>
            <a:ext cx="762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3884612" y="3581400"/>
            <a:ext cx="228600" cy="152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676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1903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1412" y="4038600"/>
            <a:ext cx="762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113212" y="37338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674812" y="1295400"/>
            <a:ext cx="2743200" cy="6858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>
          <a:xfrm>
            <a:off x="3884612" y="3810000"/>
            <a:ext cx="304800" cy="381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4212" y="228600"/>
            <a:ext cx="2971800" cy="1132103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351212" y="1981200"/>
            <a:ext cx="1143000" cy="762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561012" y="1981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1212" y="1524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94612" y="6858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A developer commits code to the source code repository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4612" y="1219200"/>
            <a:ext cx="32004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GitHub notifies the Jenkins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4612" y="1524000"/>
            <a:ext cx="32766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checks out latest application 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94612" y="1981200"/>
            <a:ext cx="30480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the CLI to create a new VM from the cloud catalog.</a:t>
            </a:r>
            <a:br>
              <a:rPr lang="en-US" sz="1400" b="1" dirty="0" smtClean="0"/>
            </a:br>
            <a:r>
              <a:rPr lang="en-US" sz="1400" dirty="0" smtClean="0"/>
              <a:t>(if a test </a:t>
            </a:r>
            <a:r>
              <a:rPr lang="en-US" sz="1400" dirty="0" err="1" smtClean="0"/>
              <a:t>vm</a:t>
            </a:r>
            <a:r>
              <a:rPr lang="en-US" sz="1400" dirty="0" smtClean="0"/>
              <a:t> is not already present)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94612" y="2667000"/>
            <a:ext cx="29718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the CLI to configure internet access for the VM</a:t>
            </a:r>
            <a:r>
              <a:rPr lang="en-US" sz="1400" dirty="0" smtClean="0"/>
              <a:t>. (if needed)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94612" y="3352800"/>
            <a:ext cx="3200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Ansible to configure the new VM with App dependencies</a:t>
            </a:r>
            <a:r>
              <a:rPr lang="en-US" sz="1400" dirty="0" smtClean="0"/>
              <a:t>.</a:t>
            </a:r>
            <a:r>
              <a:rPr lang="en-US" sz="1400" dirty="0"/>
              <a:t> </a:t>
            </a:r>
            <a:r>
              <a:rPr lang="en-US" sz="1400" dirty="0" smtClean="0"/>
              <a:t> (if needed)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612" y="4038600"/>
            <a:ext cx="31242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deploys the App to the test server</a:t>
            </a:r>
            <a:r>
              <a:rPr lang="en-US" sz="1400" dirty="0" smtClean="0"/>
              <a:t>.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94612" y="44958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Jenkins calls Selenium to perform web UI validation tests against the app.  Jenkins sends an email if the tests fail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94612" y="53340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400" b="1" dirty="0" smtClean="0"/>
              <a:t>A new version of the application is available to all developers.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96890" y="2971800"/>
            <a:ext cx="7620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800" dirty="0" smtClean="0"/>
              <a:t>Optionally replicate on premise templates</a:t>
            </a:r>
          </a:p>
        </p:txBody>
      </p:sp>
    </p:spTree>
    <p:extLst>
      <p:ext uri="{BB962C8B-B14F-4D97-AF65-F5344CB8AC3E}">
        <p14:creationId xmlns:p14="http://schemas.microsoft.com/office/powerpoint/2010/main" val="188173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081E-6 4.47582E-6 L 0.13127 4.47582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3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animBg="1"/>
      <p:bldP spid="81" grpId="0" animBg="1"/>
      <p:bldP spid="136" grpId="0" animBg="1"/>
      <p:bldP spid="136" grpId="1" animBg="1"/>
      <p:bldP spid="154" grpId="0"/>
      <p:bldP spid="155" grpId="0"/>
      <p:bldP spid="56" grpId="0"/>
      <p:bldP spid="60" grpId="0"/>
      <p:bldP spid="62" grpId="0"/>
      <p:bldP spid="63" grpId="0"/>
      <p:bldP spid="70" grpId="0"/>
      <p:bldP spid="71" grpId="0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1"/>
            <a:ext cx="52578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3225800"/>
            <a:ext cx="2971800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41812" y="3505200"/>
            <a:ext cx="631845" cy="73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5814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5329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2" y="35814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8451850" y="2819400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5168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7378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7108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26670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272112"/>
            <a:ext cx="457200" cy="2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812" y="4267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4799012" y="4267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374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28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46612" y="1905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6480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80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:8100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276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:8200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0182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:8081</a:t>
            </a:r>
          </a:p>
        </p:txBody>
      </p:sp>
      <p:sp>
        <p:nvSpPr>
          <p:cNvPr id="142" name="Cloud 141"/>
          <p:cNvSpPr/>
          <p:nvPr/>
        </p:nvSpPr>
        <p:spPr>
          <a:xfrm>
            <a:off x="8228012" y="11430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12" y="1270000"/>
            <a:ext cx="1066800" cy="71120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 flipV="1">
            <a:off x="2963861" y="2209800"/>
            <a:ext cx="838200" cy="685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198812" y="28956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ssh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89612" y="29718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865812" y="28194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865812" y="32004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676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783" y="37338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" name="TextBox 152"/>
          <p:cNvSpPr txBox="1"/>
          <p:nvPr/>
        </p:nvSpPr>
        <p:spPr>
          <a:xfrm>
            <a:off x="2360612" y="3505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00400"/>
            <a:ext cx="5334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351212" y="3505200"/>
            <a:ext cx="304800" cy="152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911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Environment_old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0"/>
            <a:ext cx="40386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2997200"/>
            <a:ext cx="1524000" cy="19558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5812" y="2211057"/>
            <a:ext cx="1447800" cy="31991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85997" y="3343031"/>
            <a:ext cx="631845" cy="73983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92" y="4495800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/>
          <p:nvPr/>
        </p:nvCxnSpPr>
        <p:spPr>
          <a:xfrm flipH="1" flipV="1">
            <a:off x="4341812" y="2664926"/>
            <a:ext cx="3429000" cy="2074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46" y="3429000"/>
            <a:ext cx="508000" cy="457200"/>
          </a:xfrm>
          <a:prstGeom prst="rect">
            <a:avLst/>
          </a:prstGeom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4219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2" y="5511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72" y="3276600"/>
            <a:ext cx="623453" cy="55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3043512"/>
            <a:ext cx="457200" cy="1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687652" y="2467707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70412" y="1981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23.92.225.171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04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076462" y="2743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122612" y="2438400"/>
            <a:ext cx="762000" cy="9906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237892" y="3180862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  <a:r>
              <a:rPr lang="en-US" sz="1000" b="1" dirty="0" smtClean="0">
                <a:latin typeface="Times"/>
                <a:cs typeface="Times"/>
              </a:rPr>
              <a:t>ssh 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http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180012" y="26670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256212" y="2590800"/>
            <a:ext cx="533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http /ssh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256212" y="28956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3784046" y="3309600"/>
            <a:ext cx="381000" cy="3810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>
            <a:off x="3275012" y="3505200"/>
            <a:ext cx="457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8366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</a:t>
            </a:r>
          </a:p>
        </p:txBody>
      </p:sp>
      <p:pic>
        <p:nvPicPr>
          <p:cNvPr id="3" name="Picture 2" descr="gitl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4495800"/>
            <a:ext cx="609600" cy="35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 descr="gitla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2460562"/>
            <a:ext cx="609600" cy="455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194997" y="2401276"/>
            <a:ext cx="585695" cy="6858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00648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192.168.109.2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387036" y="2723662"/>
            <a:ext cx="446" cy="3048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275012" y="47244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105" name="image97.png" descr="\\MV-FS\Projects\Cisco\References\Brand Assets\Kubrick Icons\Device Icons\Device_router_3057_default_256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81742" y="5047594"/>
            <a:ext cx="677380" cy="28640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106" name="image97.png" descr="\\MV-FS\Projects\Cisco\References\Brand Assets\Kubrick Icons\Device Icons\Device_router_3057_default_256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267587" y="5029200"/>
            <a:ext cx="683825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13" name="TextBox 112"/>
          <p:cNvSpPr txBox="1"/>
          <p:nvPr/>
        </p:nvSpPr>
        <p:spPr>
          <a:xfrm>
            <a:off x="3046412" y="5486400"/>
            <a:ext cx="1353270" cy="44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Synchronized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1000" kern="0" noProof="0" dirty="0" smtClean="0">
                <a:solidFill>
                  <a:sysClr val="windowText" lastClr="000000"/>
                </a:solidFill>
              </a:rPr>
              <a:t>Binary</a:t>
            </a:r>
            <a:r>
              <a:rPr lang="en-US" sz="1000" kern="0" dirty="0">
                <a:solidFill>
                  <a:sysClr val="windowText" lastClr="000000"/>
                </a:solidFill>
              </a:rPr>
              <a:t> </a:t>
            </a:r>
            <a:r>
              <a:rPr lang="en-US" sz="1000" kern="0" noProof="0" dirty="0" smtClean="0">
                <a:solidFill>
                  <a:sysClr val="windowText" lastClr="000000"/>
                </a:solidFill>
              </a:rPr>
              <a:t>Assets and VM Templates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82" y="4513386"/>
            <a:ext cx="6096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0" name="Elbow Connector 119"/>
          <p:cNvCxnSpPr/>
          <p:nvPr/>
        </p:nvCxnSpPr>
        <p:spPr>
          <a:xfrm>
            <a:off x="3236912" y="2133600"/>
            <a:ext cx="1028700" cy="12700"/>
          </a:xfrm>
          <a:prstGeom prst="bentConnector2">
            <a:avLst/>
          </a:prstGeom>
          <a:ln w="19050">
            <a:solidFill>
              <a:schemeClr val="accent6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02"/>
          <p:cNvSpPr txBox="1">
            <a:spLocks noChangeArrowheads="1"/>
          </p:cNvSpPr>
          <p:nvPr/>
        </p:nvSpPr>
        <p:spPr bwMode="auto">
          <a:xfrm>
            <a:off x="3198812" y="1792899"/>
            <a:ext cx="113982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900" dirty="0"/>
              <a:t>SECURE GATEWAY</a:t>
            </a:r>
          </a:p>
        </p:txBody>
      </p:sp>
      <p:pic>
        <p:nvPicPr>
          <p:cNvPr id="127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Straight Arrow Connector 127"/>
          <p:cNvCxnSpPr/>
          <p:nvPr/>
        </p:nvCxnSpPr>
        <p:spPr>
          <a:xfrm>
            <a:off x="3275012" y="51816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90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6913072" y="2971800"/>
            <a:ext cx="609600" cy="584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3" name="Picture 12" descr="puppe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98" y="3104662"/>
            <a:ext cx="420074" cy="3556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856412" y="2438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59290" y="4267200"/>
            <a:ext cx="4572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s1pho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6412" y="4267200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s3ubu_c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7541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S6ubu_p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5865812" y="3810000"/>
            <a:ext cx="1905000" cy="1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32807" y="5105400"/>
            <a:ext cx="583683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s5ubu_c</a:t>
            </a:r>
          </a:p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 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13612" y="1676400"/>
            <a:ext cx="687049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8011" y="4114800"/>
            <a:ext cx="533493" cy="1836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4" name="Straight Connector 143"/>
          <p:cNvCxnSpPr/>
          <p:nvPr/>
        </p:nvCxnSpPr>
        <p:spPr>
          <a:xfrm>
            <a:off x="4302732" y="23622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233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0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02167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s7cor</a:t>
            </a:r>
            <a:br>
              <a:rPr lang="en-US" sz="1000" b="1" dirty="0" smtClean="0">
                <a:latin typeface="Times"/>
                <a:cs typeface="Times"/>
              </a:rPr>
            </a:b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7208102" y="2733431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121762" y="2997200"/>
            <a:ext cx="609600" cy="584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97962" y="3096845"/>
            <a:ext cx="466970" cy="3712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5" name="Straight Connector 174"/>
          <p:cNvCxnSpPr/>
          <p:nvPr/>
        </p:nvCxnSpPr>
        <p:spPr>
          <a:xfrm flipV="1">
            <a:off x="7770812" y="2667000"/>
            <a:ext cx="0" cy="11430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6"/>
          <p:cNvGrpSpPr>
            <a:grpSpLocks/>
          </p:cNvGrpSpPr>
          <p:nvPr/>
        </p:nvGrpSpPr>
        <p:grpSpPr bwMode="auto">
          <a:xfrm>
            <a:off x="7078406" y="2629876"/>
            <a:ext cx="256706" cy="105502"/>
            <a:chOff x="4868636" y="2426593"/>
            <a:chExt cx="385763" cy="165795"/>
          </a:xfrm>
        </p:grpSpPr>
        <p:sp>
          <p:nvSpPr>
            <p:cNvPr id="187" name="Rounded Rectangle 186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89" name="Group 16"/>
          <p:cNvGrpSpPr>
            <a:grpSpLocks/>
          </p:cNvGrpSpPr>
          <p:nvPr/>
        </p:nvGrpSpPr>
        <p:grpSpPr bwMode="auto">
          <a:xfrm rot="10800000">
            <a:off x="4189412" y="2590800"/>
            <a:ext cx="256706" cy="105502"/>
            <a:chOff x="4868636" y="2426593"/>
            <a:chExt cx="385763" cy="165795"/>
          </a:xfrm>
        </p:grpSpPr>
        <p:sp>
          <p:nvSpPr>
            <p:cNvPr id="190" name="Rounded Rectangle 189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5" name="Group 16"/>
          <p:cNvGrpSpPr>
            <a:grpSpLocks/>
          </p:cNvGrpSpPr>
          <p:nvPr/>
        </p:nvGrpSpPr>
        <p:grpSpPr bwMode="auto">
          <a:xfrm>
            <a:off x="6256582" y="2637698"/>
            <a:ext cx="256706" cy="105502"/>
            <a:chOff x="4868636" y="2426593"/>
            <a:chExt cx="385763" cy="165795"/>
          </a:xfrm>
        </p:grpSpPr>
        <p:sp>
          <p:nvSpPr>
            <p:cNvPr id="196" name="Rounded Rectangle 19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8" name="Group 16"/>
          <p:cNvGrpSpPr>
            <a:grpSpLocks/>
          </p:cNvGrpSpPr>
          <p:nvPr/>
        </p:nvGrpSpPr>
        <p:grpSpPr bwMode="auto">
          <a:xfrm>
            <a:off x="4949452" y="2637698"/>
            <a:ext cx="256706" cy="105502"/>
            <a:chOff x="4868636" y="2426593"/>
            <a:chExt cx="385763" cy="165795"/>
          </a:xfrm>
        </p:grpSpPr>
        <p:sp>
          <p:nvSpPr>
            <p:cNvPr id="199" name="Rounded Rectangle 19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1" name="Group 16"/>
          <p:cNvGrpSpPr>
            <a:grpSpLocks/>
          </p:cNvGrpSpPr>
          <p:nvPr/>
        </p:nvGrpSpPr>
        <p:grpSpPr bwMode="auto">
          <a:xfrm>
            <a:off x="5998672" y="3774823"/>
            <a:ext cx="256706" cy="116052"/>
            <a:chOff x="4868636" y="2426593"/>
            <a:chExt cx="385763" cy="165795"/>
          </a:xfrm>
        </p:grpSpPr>
        <p:sp>
          <p:nvSpPr>
            <p:cNvPr id="202" name="Rounded Rectangle 20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4" name="Group 16"/>
          <p:cNvGrpSpPr>
            <a:grpSpLocks/>
          </p:cNvGrpSpPr>
          <p:nvPr/>
        </p:nvGrpSpPr>
        <p:grpSpPr bwMode="auto">
          <a:xfrm>
            <a:off x="6523506" y="3772876"/>
            <a:ext cx="256706" cy="116052"/>
            <a:chOff x="4868636" y="2426593"/>
            <a:chExt cx="385763" cy="165795"/>
          </a:xfrm>
        </p:grpSpPr>
        <p:sp>
          <p:nvSpPr>
            <p:cNvPr id="205" name="Rounded Rectangle 20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7" name="Group 16"/>
          <p:cNvGrpSpPr>
            <a:grpSpLocks/>
          </p:cNvGrpSpPr>
          <p:nvPr/>
        </p:nvGrpSpPr>
        <p:grpSpPr bwMode="auto">
          <a:xfrm>
            <a:off x="6997082" y="3772876"/>
            <a:ext cx="256706" cy="116052"/>
            <a:chOff x="4868636" y="2426593"/>
            <a:chExt cx="385763" cy="165795"/>
          </a:xfrm>
        </p:grpSpPr>
        <p:sp>
          <p:nvSpPr>
            <p:cNvPr id="208" name="Rounded Rectangle 2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8612" y="4058138"/>
            <a:ext cx="287220" cy="287220"/>
          </a:xfrm>
          <a:prstGeom prst="rect">
            <a:avLst/>
          </a:prstGeom>
        </p:spPr>
      </p:pic>
      <p:cxnSp>
        <p:nvCxnSpPr>
          <p:cNvPr id="225" name="Straight Connector 224"/>
          <p:cNvCxnSpPr/>
          <p:nvPr/>
        </p:nvCxnSpPr>
        <p:spPr>
          <a:xfrm>
            <a:off x="7122762" y="387643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645090" y="387643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125682" y="3889391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458134" y="42672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s2ubu</a:t>
            </a: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6933" y="3886201"/>
            <a:ext cx="442682" cy="152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3305" y="3886200"/>
            <a:ext cx="257907" cy="25790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8212" y="3886200"/>
            <a:ext cx="263770" cy="263770"/>
          </a:xfrm>
          <a:prstGeom prst="rect">
            <a:avLst/>
          </a:prstGeom>
        </p:spPr>
      </p:pic>
      <p:pic>
        <p:nvPicPr>
          <p:cNvPr id="152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96435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22" y="39624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22" y="3970217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1" name="Straight Connector 240"/>
          <p:cNvCxnSpPr/>
          <p:nvPr/>
        </p:nvCxnSpPr>
        <p:spPr>
          <a:xfrm flipV="1">
            <a:off x="5865812" y="4628662"/>
            <a:ext cx="1828800" cy="97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16"/>
          <p:cNvGrpSpPr>
            <a:grpSpLocks/>
          </p:cNvGrpSpPr>
          <p:nvPr/>
        </p:nvGrpSpPr>
        <p:grpSpPr bwMode="auto">
          <a:xfrm>
            <a:off x="6018212" y="4593485"/>
            <a:ext cx="256706" cy="116052"/>
            <a:chOff x="4868636" y="2426593"/>
            <a:chExt cx="385763" cy="165795"/>
          </a:xfrm>
        </p:grpSpPr>
        <p:sp>
          <p:nvSpPr>
            <p:cNvPr id="243" name="Rounded Rectangle 24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4" name="Rectangle 24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5" name="Group 16"/>
          <p:cNvGrpSpPr>
            <a:grpSpLocks/>
          </p:cNvGrpSpPr>
          <p:nvPr/>
        </p:nvGrpSpPr>
        <p:grpSpPr bwMode="auto">
          <a:xfrm>
            <a:off x="6551612" y="4591538"/>
            <a:ext cx="256706" cy="116052"/>
            <a:chOff x="4868636" y="2426593"/>
            <a:chExt cx="385763" cy="165795"/>
          </a:xfrm>
        </p:grpSpPr>
        <p:sp>
          <p:nvSpPr>
            <p:cNvPr id="246" name="Rounded Rectangle 24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7" name="Rectangle 24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8" name="Group 16"/>
          <p:cNvGrpSpPr>
            <a:grpSpLocks/>
          </p:cNvGrpSpPr>
          <p:nvPr/>
        </p:nvGrpSpPr>
        <p:grpSpPr bwMode="auto">
          <a:xfrm>
            <a:off x="7029482" y="4591538"/>
            <a:ext cx="256706" cy="116052"/>
            <a:chOff x="4868636" y="2426593"/>
            <a:chExt cx="385763" cy="165795"/>
          </a:xfrm>
        </p:grpSpPr>
        <p:sp>
          <p:nvSpPr>
            <p:cNvPr id="249" name="Rounded Rectangle 24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0" name="Rectangle 24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51" name="Straight Connector 250"/>
          <p:cNvCxnSpPr/>
          <p:nvPr/>
        </p:nvCxnSpPr>
        <p:spPr>
          <a:xfrm>
            <a:off x="715320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668314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6143262" y="466773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5874451" y="3810000"/>
            <a:ext cx="0" cy="8382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5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37385" y="4058138"/>
            <a:ext cx="257907" cy="257907"/>
          </a:xfrm>
          <a:prstGeom prst="rect">
            <a:avLst/>
          </a:prstGeom>
        </p:spPr>
      </p:pic>
      <p:pic>
        <p:nvPicPr>
          <p:cNvPr id="257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97742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7478872" y="4282222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grpSp>
        <p:nvGrpSpPr>
          <p:cNvPr id="259" name="Group 16"/>
          <p:cNvGrpSpPr>
            <a:grpSpLocks/>
          </p:cNvGrpSpPr>
          <p:nvPr/>
        </p:nvGrpSpPr>
        <p:grpSpPr bwMode="auto">
          <a:xfrm>
            <a:off x="7486682" y="3768360"/>
            <a:ext cx="256706" cy="116052"/>
            <a:chOff x="4868636" y="2426593"/>
            <a:chExt cx="385763" cy="165795"/>
          </a:xfrm>
        </p:grpSpPr>
        <p:sp>
          <p:nvSpPr>
            <p:cNvPr id="260" name="Rounded Rectangle 259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1" name="Rectangle 260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62" name="Straight Connector 261"/>
          <p:cNvCxnSpPr/>
          <p:nvPr/>
        </p:nvCxnSpPr>
        <p:spPr>
          <a:xfrm>
            <a:off x="7610402" y="3831600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800600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" name="TextBox 263"/>
          <p:cNvSpPr txBox="1"/>
          <p:nvPr/>
        </p:nvSpPr>
        <p:spPr>
          <a:xfrm>
            <a:off x="747887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  <p:grpSp>
        <p:nvGrpSpPr>
          <p:cNvPr id="265" name="Group 16"/>
          <p:cNvGrpSpPr>
            <a:grpSpLocks/>
          </p:cNvGrpSpPr>
          <p:nvPr/>
        </p:nvGrpSpPr>
        <p:grpSpPr bwMode="auto">
          <a:xfrm>
            <a:off x="7486682" y="4591538"/>
            <a:ext cx="256706" cy="116052"/>
            <a:chOff x="4868636" y="2426593"/>
            <a:chExt cx="385763" cy="165795"/>
          </a:xfrm>
        </p:grpSpPr>
        <p:sp>
          <p:nvSpPr>
            <p:cNvPr id="266" name="Rounded Rectangle 265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7" name="Rectangle 26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268" name="Straight Connector 267"/>
          <p:cNvCxnSpPr/>
          <p:nvPr/>
        </p:nvCxnSpPr>
        <p:spPr>
          <a:xfrm>
            <a:off x="7610402" y="4654778"/>
            <a:ext cx="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7389812" y="4270587"/>
            <a:ext cx="685800" cy="1230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  s4ubu_c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7466012" y="5105400"/>
            <a:ext cx="609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s8ubu</a:t>
            </a:r>
            <a:br>
              <a:rPr lang="en-US" sz="1000" b="1" dirty="0" smtClean="0">
                <a:latin typeface="Times"/>
                <a:cs typeface="Times"/>
              </a:rPr>
            </a:br>
            <a:r>
              <a:rPr lang="en-US" sz="1000" b="1" dirty="0" smtClean="0">
                <a:latin typeface="Times"/>
                <a:cs typeface="Time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012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584200"/>
          </a:xfrm>
        </p:spPr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512615"/>
              </p:ext>
            </p:extLst>
          </p:nvPr>
        </p:nvGraphicFramePr>
        <p:xfrm>
          <a:off x="1370011" y="1981200"/>
          <a:ext cx="6578601" cy="1899920"/>
        </p:xfrm>
        <a:graphic>
          <a:graphicData uri="http://schemas.openxmlformats.org/drawingml/2006/table">
            <a:tbl>
              <a:tblPr firstRow="1" bandRow="1"/>
              <a:tblGrid>
                <a:gridCol w="1905001"/>
                <a:gridCol w="1371600"/>
                <a:gridCol w="946861"/>
                <a:gridCol w="2355139"/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Scenario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vApp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Create/provision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33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Photon Server Create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vApp1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s1pho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vca-cli / None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Docker Photon Deploy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vApp1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s1pho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None / ssh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 config Web Server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vApp3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s3ubu_c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Vca-cli / knife bootstrap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CI Java Spring Boot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vApp4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s4ubu_c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</a:t>
                      </a:r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knife ssh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 Knife Plugin Prov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kern="1200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vApp5</a:t>
                      </a:r>
                      <a:endParaRPr lang="en-US" sz="1200" b="0" i="0" u="none" strike="noStrike" kern="1200" dirty="0">
                        <a:solidFill>
                          <a:srgbClr val="717074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kern="1200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s5ubu_c</a:t>
                      </a:r>
                      <a:endParaRPr lang="en-US" sz="1200" b="0" i="0" u="none" strike="noStrike" kern="1200" dirty="0">
                        <a:solidFill>
                          <a:srgbClr val="717074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Chef-knife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CI NodeJs Word Search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vApp2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s2ubu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</a:t>
                      </a:r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ansible</a:t>
                      </a:r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?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Vca</a:t>
                      </a:r>
                      <a:r>
                        <a:rPr lang="en-US" sz="1200" b="0" i="0" u="none" strike="noStrike" dirty="0">
                          <a:solidFill>
                            <a:srgbClr val="717074"/>
                          </a:solidFill>
                          <a:effectLst/>
                          <a:latin typeface="Arial"/>
                        </a:rPr>
                        <a:t>-cli / Puppet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717074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17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4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60812" y="2209800"/>
            <a:ext cx="4343400" cy="3124199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9612" y="2211057"/>
            <a:ext cx="1524000" cy="3122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95600"/>
            <a:ext cx="3733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53340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53340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/>
          <p:nvPr/>
        </p:nvCxnSpPr>
        <p:spPr>
          <a:xfrm>
            <a:off x="2741612" y="33528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01861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4012" y="34290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741612" y="34290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4265612" y="3225800"/>
            <a:ext cx="1752600" cy="1727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/>
          <a:srcRect r="72534"/>
          <a:stretch/>
        </p:blipFill>
        <p:spPr>
          <a:xfrm>
            <a:off x="4385997" y="3571631"/>
            <a:ext cx="631845" cy="73983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6170612" y="3225800"/>
            <a:ext cx="838200" cy="1041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073" y="3581400"/>
            <a:ext cx="619539" cy="4749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52" name="Rounded Rectangle 5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6"/>
          <p:cNvGrpSpPr>
            <a:grpSpLocks/>
          </p:cNvGrpSpPr>
          <p:nvPr/>
        </p:nvGrpSpPr>
        <p:grpSpPr bwMode="auto">
          <a:xfrm rot="5400000">
            <a:off x="7842191" y="3382169"/>
            <a:ext cx="385762" cy="165100"/>
            <a:chOff x="4868636" y="2426593"/>
            <a:chExt cx="385763" cy="165795"/>
          </a:xfrm>
        </p:grpSpPr>
        <p:sp>
          <p:nvSpPr>
            <p:cNvPr id="58" name="Rounded Rectangle 5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80756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647722" y="3466124"/>
            <a:ext cx="304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3732212" y="3124200"/>
            <a:ext cx="457200" cy="457200"/>
            <a:chOff x="6246812" y="5181600"/>
            <a:chExt cx="533400" cy="457200"/>
          </a:xfrm>
        </p:grpSpPr>
        <p:sp>
          <p:nvSpPr>
            <p:cNvPr id="67" name="Oval 66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17812" y="25908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x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65612" y="4343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90356" y="41030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514600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 with Jenkins on vCloud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60812" y="2209800"/>
            <a:ext cx="4343400" cy="3124199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79612" y="2211057"/>
            <a:ext cx="1524000" cy="3122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42916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53340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53340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667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/>
          <p:nvPr/>
        </p:nvCxnSpPr>
        <p:spPr>
          <a:xfrm>
            <a:off x="2741612" y="33528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4012" y="34290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741612" y="34290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</a:t>
            </a:r>
          </a:p>
        </p:txBody>
      </p:sp>
      <p:pic>
        <p:nvPicPr>
          <p:cNvPr id="62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3732212" y="3124200"/>
            <a:ext cx="457200" cy="457200"/>
            <a:chOff x="6246812" y="5181600"/>
            <a:chExt cx="533400" cy="457200"/>
          </a:xfrm>
        </p:grpSpPr>
        <p:sp>
          <p:nvSpPr>
            <p:cNvPr id="67" name="Oval 66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17812" y="25908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x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0356" y="41030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57" name="Picture 56" descr="ansib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733800"/>
            <a:ext cx="381000" cy="374506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 flipH="1">
            <a:off x="4341812" y="2895600"/>
            <a:ext cx="12192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07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698500"/>
            <a:ext cx="8559800" cy="608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12" y="3581400"/>
            <a:ext cx="7620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uvw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48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960812" y="2209800"/>
            <a:ext cx="4343400" cy="3124199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79612" y="2211057"/>
            <a:ext cx="1524000" cy="31229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6" y="2895600"/>
            <a:ext cx="3733796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3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340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5410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31242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396240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5668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046412" y="3429000"/>
            <a:ext cx="5334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412" y="39624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682" y="3810000"/>
            <a:ext cx="85893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41812" y="2286000"/>
            <a:ext cx="29718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V="1">
            <a:off x="2894012" y="2286000"/>
            <a:ext cx="1143000" cy="8382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non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60412" y="914400"/>
            <a:ext cx="2514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CL1, and </a:t>
            </a:r>
            <a:r>
              <a:rPr lang="en-US" dirty="0" err="1" smtClean="0"/>
              <a:t>docker_photon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41812" y="1752600"/>
            <a:ext cx="1184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devops.vcair.us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5612" y="3200400"/>
            <a:ext cx="1752600" cy="17272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0612" y="3225800"/>
            <a:ext cx="838200" cy="1041400"/>
          </a:xfrm>
          <a:prstGeom prst="rect">
            <a:avLst/>
          </a:prstGeom>
          <a:solidFill>
            <a:srgbClr val="3981C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3" name="Group 16"/>
          <p:cNvGrpSpPr>
            <a:grpSpLocks/>
          </p:cNvGrpSpPr>
          <p:nvPr/>
        </p:nvGrpSpPr>
        <p:grpSpPr bwMode="auto">
          <a:xfrm rot="5400000">
            <a:off x="7842191" y="3382169"/>
            <a:ext cx="385762" cy="165100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8075612" y="2885831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647722" y="3466124"/>
            <a:ext cx="304800" cy="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9"/>
          <a:srcRect r="72534"/>
          <a:stretch/>
        </p:blipFill>
        <p:spPr>
          <a:xfrm>
            <a:off x="4385997" y="3571631"/>
            <a:ext cx="631845" cy="7398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812" y="43434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3046412" y="3581400"/>
            <a:ext cx="4572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u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46412" y="2667000"/>
            <a:ext cx="2286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Wingdings 2" charset="2"/>
                <a:cs typeface="Wingdings 2" charset="2"/>
              </a:rPr>
              <a:t>v</a:t>
            </a:r>
            <a:endParaRPr lang="en-US" sz="1400" dirty="0" smtClean="0">
              <a:latin typeface="Wingdings 2" charset="2"/>
              <a:cs typeface="Wingdings 2" charset="2"/>
            </a:endParaRPr>
          </a:p>
        </p:txBody>
      </p:sp>
      <p:grpSp>
        <p:nvGrpSpPr>
          <p:cNvPr id="84" name="Group 16"/>
          <p:cNvGrpSpPr>
            <a:grpSpLocks/>
          </p:cNvGrpSpPr>
          <p:nvPr/>
        </p:nvGrpSpPr>
        <p:grpSpPr bwMode="auto">
          <a:xfrm>
            <a:off x="6399212" y="2819400"/>
            <a:ext cx="385762" cy="165100"/>
            <a:chOff x="4868636" y="2426593"/>
            <a:chExt cx="385763" cy="165795"/>
          </a:xfrm>
        </p:grpSpPr>
        <p:sp>
          <p:nvSpPr>
            <p:cNvPr id="85" name="Rounded Rectangle 8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6593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6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Devops</a:t>
            </a:r>
            <a:r>
              <a:rPr lang="en-US" sz="1200" dirty="0" smtClean="0"/>
              <a:t> vApp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err="1">
                <a:latin typeface="Times"/>
                <a:cs typeface="Times"/>
              </a:rPr>
              <a:t>d</a:t>
            </a:r>
            <a:r>
              <a:rPr lang="en-US" sz="1200" b="1" dirty="0" err="1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89212" y="25146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1031" y="3513761"/>
            <a:ext cx="1652303" cy="1064917"/>
            <a:chOff x="2927366" y="2081687"/>
            <a:chExt cx="4191000" cy="275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366" y="2081687"/>
              <a:ext cx="4191000" cy="275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784" y="2958958"/>
              <a:ext cx="2367481" cy="144249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107317" y="3846646"/>
            <a:ext cx="6078999" cy="567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578BC2"/>
                </a:solidFill>
                <a:latin typeface="Arial Rounded MT Bold"/>
                <a:cs typeface="Arial Rounded MT Bold"/>
              </a:rPr>
              <a:t>DevOps Demo</a:t>
            </a:r>
          </a:p>
        </p:txBody>
      </p:sp>
    </p:spTree>
    <p:extLst>
      <p:ext uri="{BB962C8B-B14F-4D97-AF65-F5344CB8AC3E}">
        <p14:creationId xmlns:p14="http://schemas.microsoft.com/office/powerpoint/2010/main" val="429391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732212" y="3124200"/>
            <a:ext cx="24384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4612" y="3733800"/>
            <a:ext cx="2209800" cy="12192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200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114800"/>
            <a:ext cx="838200" cy="7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61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51412" y="4419600"/>
            <a:ext cx="762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1812" y="39624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latin typeface="Times"/>
                <a:cs typeface="Times"/>
              </a:rPr>
              <a:t>192.168.109.1</a:t>
            </a: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 rot="10800000">
            <a:off x="4108450" y="4227143"/>
            <a:ext cx="385762" cy="165100"/>
            <a:chOff x="4868636" y="2426593"/>
            <a:chExt cx="385763" cy="165795"/>
          </a:xfrm>
        </p:grpSpPr>
        <p:sp>
          <p:nvSpPr>
            <p:cNvPr id="14" name="Rounded Rectangle 13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302732" y="36576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413250" y="4333506"/>
            <a:ext cx="1300162" cy="9894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4722812" y="4267199"/>
            <a:ext cx="385762" cy="165100"/>
            <a:chOff x="4868636" y="2426593"/>
            <a:chExt cx="385763" cy="165795"/>
          </a:xfrm>
        </p:grpSpPr>
        <p:sp>
          <p:nvSpPr>
            <p:cNvPr id="23" name="Rounded Rectangle 2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94212" y="3352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>
                <a:latin typeface="Times"/>
                <a:cs typeface="Times"/>
              </a:rPr>
              <a:t>23.92.200.151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22102" y="4278922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60" y="4571999"/>
            <a:ext cx="331052" cy="33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4113212" y="3276600"/>
            <a:ext cx="385762" cy="165100"/>
            <a:chOff x="4868636" y="2426593"/>
            <a:chExt cx="385763" cy="165795"/>
          </a:xfrm>
        </p:grpSpPr>
        <p:sp>
          <p:nvSpPr>
            <p:cNvPr id="32" name="Rounded Rectangle 31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5" name="Cloud 34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9898715" y="52919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103812" y="2876062"/>
            <a:ext cx="0" cy="43973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4646611" y="2438400"/>
            <a:ext cx="914401" cy="5258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302732" y="3352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303"/>
          <p:cNvGrpSpPr/>
          <p:nvPr/>
        </p:nvGrpSpPr>
        <p:grpSpPr>
          <a:xfrm>
            <a:off x="3999892" y="3505200"/>
            <a:ext cx="609599" cy="457200"/>
            <a:chOff x="0" y="0"/>
            <a:chExt cx="803335" cy="751181"/>
          </a:xfrm>
        </p:grpSpPr>
        <p:sp>
          <p:nvSpPr>
            <p:cNvPr id="4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884612" y="2725579"/>
            <a:ext cx="8621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50.4.227.75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4341812" y="2344579"/>
            <a:ext cx="381000" cy="1524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08412" y="4953000"/>
            <a:ext cx="1496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vCloud Air Data Center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3960812" y="4724400"/>
            <a:ext cx="6619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My VDC</a:t>
            </a:r>
            <a:endParaRPr lang="en-US" sz="10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185492" y="3311769"/>
            <a:ext cx="1588355" cy="1147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2133600"/>
            <a:ext cx="381000" cy="33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332412" y="31242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 smtClean="0">
                <a:latin typeface="Times"/>
                <a:cs typeface="Times"/>
              </a:rPr>
              <a:t>d2p3-ext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56212" y="4038600"/>
            <a:ext cx="1752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 b="1"/>
            </a:lvl1pPr>
          </a:lstStyle>
          <a:p>
            <a:r>
              <a:rPr lang="en-US" dirty="0" smtClean="0">
                <a:latin typeface="Times"/>
                <a:cs typeface="Times"/>
              </a:rPr>
              <a:t>M93300-4000-</a:t>
            </a:r>
            <a:br>
              <a:rPr lang="en-US" dirty="0" smtClean="0">
                <a:latin typeface="Times"/>
                <a:cs typeface="Times"/>
              </a:rPr>
            </a:br>
            <a:r>
              <a:rPr lang="en-US" dirty="0" smtClean="0">
                <a:latin typeface="Times"/>
                <a:cs typeface="Times"/>
              </a:rPr>
              <a:t>default-routed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4347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1612" y="1676400"/>
            <a:ext cx="43434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1600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351212" y="2540000"/>
            <a:ext cx="1752600" cy="2108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405167" y="3070162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90" y="41148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0684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83" y="2743200"/>
            <a:ext cx="570551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70213" y="2133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239695" y="2286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3275012" y="633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8812" y="685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198812" y="2196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088575" y="1828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524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Integration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08612" y="2540000"/>
            <a:ext cx="1371600" cy="1651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2293" y="3048000"/>
            <a:ext cx="459158" cy="459158"/>
          </a:xfrm>
          <a:prstGeom prst="rect">
            <a:avLst/>
          </a:prstGeom>
        </p:spPr>
      </p:pic>
      <p:pic>
        <p:nvPicPr>
          <p:cNvPr id="58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308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61" name="Straight Arrow Connector 60"/>
          <p:cNvCxnSpPr/>
          <p:nvPr/>
        </p:nvCxnSpPr>
        <p:spPr>
          <a:xfrm>
            <a:off x="2114953" y="2819400"/>
            <a:ext cx="550459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headEnd type="arrow"/>
            <a:tailEnd type="arrow"/>
          </a:ln>
          <a:effectLst/>
        </p:spPr>
      </p:cxnSp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105090" y="2160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5942012" y="2152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951412" y="2819400"/>
            <a:ext cx="457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713412" y="3124200"/>
            <a:ext cx="8382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pic>
        <p:nvPicPr>
          <p:cNvPr id="83" name="image97.png" descr="\\MV-FS\Projects\Cisco\References\Brand Assets\Kubrick Icons\Device Icons\Device_router_3057_default_25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50032" y="2667000"/>
            <a:ext cx="372580" cy="3048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cxnSp>
        <p:nvCxnSpPr>
          <p:cNvPr id="105" name="Straight Arrow Connector 104"/>
          <p:cNvCxnSpPr/>
          <p:nvPr/>
        </p:nvCxnSpPr>
        <p:spPr>
          <a:xfrm>
            <a:off x="3046412" y="28194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>
          <a:xfrm>
            <a:off x="3579812" y="1295400"/>
            <a:ext cx="0" cy="1752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990600"/>
            <a:ext cx="1676400" cy="838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>
          <a:xfrm flipV="1">
            <a:off x="3808412" y="1295400"/>
            <a:ext cx="0" cy="1600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>
          <a:xfrm flipV="1">
            <a:off x="3884612" y="2971800"/>
            <a:ext cx="381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>
          <a:xfrm>
            <a:off x="3960812" y="33528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>
            <a:off x="4799012" y="3352800"/>
            <a:ext cx="762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3884612" y="3581400"/>
            <a:ext cx="228600" cy="152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676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1903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1412" y="4038600"/>
            <a:ext cx="762000" cy="228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113212" y="37338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674812" y="1371600"/>
            <a:ext cx="3124200" cy="609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>
          <a:xfrm>
            <a:off x="3884612" y="3810000"/>
            <a:ext cx="304800" cy="381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9012" y="381000"/>
            <a:ext cx="3124200" cy="1132103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351212" y="1981200"/>
            <a:ext cx="1143000" cy="762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561012" y="1981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1212" y="1524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18412" y="1524000"/>
            <a:ext cx="2743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A developer commits code to the source code repository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18412" y="1981200"/>
            <a:ext cx="25908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GitHub notifies Jenkins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18412" y="2286000"/>
            <a:ext cx="32766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checks out latest application 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18412" y="2667000"/>
            <a:ext cx="30480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the CLI to create a new VM from the cloud catalog, if a test </a:t>
            </a:r>
            <a:r>
              <a:rPr lang="en-US" sz="1200" dirty="0" err="1" smtClean="0"/>
              <a:t>vm</a:t>
            </a:r>
            <a:r>
              <a:rPr lang="en-US" sz="1200" dirty="0" smtClean="0"/>
              <a:t> is not already present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18412" y="3276600"/>
            <a:ext cx="29718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 CLI configures internet access for the VM, if needed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18412" y="3733800"/>
            <a:ext cx="3200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Ansible to configure the new VM with App dependencies, if needed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18412" y="4267200"/>
            <a:ext cx="3124200" cy="7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deploys the App to the test server.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18412" y="45720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Jenkins calls Selenium to perform web UI validation tests against the app. Jenkins sends an email if the tests fail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18412" y="5181600"/>
            <a:ext cx="2895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/>
              <a:t>A new version of the application is available to all developers.</a:t>
            </a:r>
          </a:p>
        </p:txBody>
      </p:sp>
    </p:spTree>
    <p:extLst>
      <p:ext uri="{BB962C8B-B14F-4D97-AF65-F5344CB8AC3E}">
        <p14:creationId xmlns:p14="http://schemas.microsoft.com/office/powerpoint/2010/main" val="372985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081E-6 4.47582E-6 L 0.13127 4.47582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3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81" grpId="0" animBg="1"/>
      <p:bldP spid="136" grpId="0" animBg="1"/>
      <p:bldP spid="136" grpId="1" animBg="1"/>
      <p:bldP spid="154" grpId="0"/>
      <p:bldP spid="155" grpId="0"/>
      <p:bldP spid="56" grpId="0"/>
      <p:bldP spid="60" grpId="0"/>
      <p:bldP spid="62" grpId="0"/>
      <p:bldP spid="63" grpId="0"/>
      <p:bldP spid="70" grpId="0"/>
      <p:bldP spid="71" grpId="0"/>
      <p:bldP spid="72" grpId="0"/>
      <p:bldP spid="73" grpId="0"/>
      <p:bldP spid="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794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212" y="2133600"/>
            <a:ext cx="4114800" cy="32004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2108200"/>
            <a:ext cx="1520010" cy="32004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5396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/>
          <p:cNvSpPr txBox="1"/>
          <p:nvPr/>
        </p:nvSpPr>
        <p:spPr>
          <a:xfrm>
            <a:off x="1446212" y="2565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5410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75012" y="2971800"/>
            <a:ext cx="2057400" cy="21844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4"/>
          <a:srcRect r="72534"/>
          <a:stretch/>
        </p:blipFill>
        <p:spPr>
          <a:xfrm>
            <a:off x="3275012" y="3657600"/>
            <a:ext cx="631845" cy="739838"/>
          </a:xfrm>
          <a:prstGeom prst="rect">
            <a:avLst/>
          </a:prstGeom>
        </p:spPr>
      </p:pic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90" y="4038600"/>
            <a:ext cx="508000" cy="45720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6297095" y="2794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3198813" y="2641600"/>
            <a:ext cx="236722" cy="125044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4468295" y="27940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2284412" y="1395043"/>
            <a:ext cx="658586" cy="586157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8212" y="1447800"/>
            <a:ext cx="838200" cy="558800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68" idx="3"/>
          </p:cNvCxnSpPr>
          <p:nvPr/>
        </p:nvCxnSpPr>
        <p:spPr>
          <a:xfrm flipH="1">
            <a:off x="3427412" y="2704803"/>
            <a:ext cx="2743200" cy="12997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9" idx="2"/>
          </p:cNvCxnSpPr>
          <p:nvPr/>
        </p:nvCxnSpPr>
        <p:spPr>
          <a:xfrm flipH="1">
            <a:off x="3317175" y="2336800"/>
            <a:ext cx="1679" cy="363715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2032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5318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Word finder</a:t>
            </a:r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5637212" y="2971800"/>
            <a:ext cx="1371600" cy="1727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dirty="0" smtClean="0"/>
              <a:t>Ubuntu 1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4212" y="4572000"/>
            <a:ext cx="459158" cy="459158"/>
          </a:xfrm>
          <a:prstGeom prst="rect">
            <a:avLst/>
          </a:prstGeom>
        </p:spPr>
      </p:pic>
      <p:grpSp>
        <p:nvGrpSpPr>
          <p:cNvPr id="64" name="Group 16"/>
          <p:cNvGrpSpPr>
            <a:grpSpLocks/>
          </p:cNvGrpSpPr>
          <p:nvPr/>
        </p:nvGrpSpPr>
        <p:grpSpPr bwMode="auto">
          <a:xfrm>
            <a:off x="4333690" y="2668956"/>
            <a:ext cx="236722" cy="125044"/>
            <a:chOff x="4868636" y="2426593"/>
            <a:chExt cx="385763" cy="165795"/>
          </a:xfrm>
        </p:grpSpPr>
        <p:sp>
          <p:nvSpPr>
            <p:cNvPr id="65" name="Rounded Rectangle 64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7" name="Group 16"/>
          <p:cNvGrpSpPr>
            <a:grpSpLocks/>
          </p:cNvGrpSpPr>
          <p:nvPr/>
        </p:nvGrpSpPr>
        <p:grpSpPr bwMode="auto">
          <a:xfrm>
            <a:off x="6170612" y="2660316"/>
            <a:ext cx="236722" cy="125044"/>
            <a:chOff x="4868636" y="2426593"/>
            <a:chExt cx="385763" cy="165795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177652" y="3481684"/>
            <a:ext cx="1447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942012" y="40386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NodeJS</a:t>
            </a:r>
            <a:endParaRPr lang="en-US" sz="1000" dirty="0" smtClean="0"/>
          </a:p>
        </p:txBody>
      </p:sp>
      <p:cxnSp>
        <p:nvCxnSpPr>
          <p:cNvPr id="106" name="Straight Arrow Connector 105"/>
          <p:cNvCxnSpPr>
            <a:stCxn id="118" idx="2"/>
          </p:cNvCxnSpPr>
          <p:nvPr/>
        </p:nvCxnSpPr>
        <p:spPr>
          <a:xfrm>
            <a:off x="2627312" y="2006600"/>
            <a:ext cx="495300" cy="1727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V="1">
            <a:off x="1598612" y="1905000"/>
            <a:ext cx="685800" cy="4318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>
          <a:xfrm flipV="1">
            <a:off x="5027612" y="3657600"/>
            <a:ext cx="838200" cy="203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4136732" y="42672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pic>
        <p:nvPicPr>
          <p:cNvPr id="13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184400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42" y="2411743"/>
            <a:ext cx="691070" cy="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/>
          <p:nvPr/>
        </p:nvCxnSpPr>
        <p:spPr>
          <a:xfrm flipV="1">
            <a:off x="4953370" y="4191000"/>
            <a:ext cx="912442" cy="534378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140" name="Straight Arrow Connector 139"/>
          <p:cNvCxnSpPr/>
          <p:nvPr/>
        </p:nvCxnSpPr>
        <p:spPr>
          <a:xfrm>
            <a:off x="3046412" y="965200"/>
            <a:ext cx="762000" cy="254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4612" y="609600"/>
            <a:ext cx="3124200" cy="11321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503612" y="2565400"/>
            <a:ext cx="914400" cy="711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5789612" y="2489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192.168.109.101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503612" y="1905000"/>
            <a:ext cx="243840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DNAT 23.92.225.131 -&gt; 192.168.109.101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293812" y="965200"/>
            <a:ext cx="1752600" cy="9906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6" name="Straight Arrow Connector 75"/>
          <p:cNvCxnSpPr>
            <a:stCxn id="100" idx="3"/>
          </p:cNvCxnSpPr>
          <p:nvPr/>
        </p:nvCxnSpPr>
        <p:spPr>
          <a:xfrm flipV="1">
            <a:off x="5019490" y="3810000"/>
            <a:ext cx="930644" cy="4572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arrow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5942012" y="3581400"/>
            <a:ext cx="914400" cy="2286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113212" y="32766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4812" y="2362200"/>
            <a:ext cx="304800" cy="304800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>
            <a:off x="4165892" y="4747916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4" name="Straight Arrow Connector 123"/>
          <p:cNvCxnSpPr/>
          <p:nvPr/>
        </p:nvCxnSpPr>
        <p:spPr>
          <a:xfrm>
            <a:off x="4113212" y="38100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cxnSp>
      <p:sp>
        <p:nvSpPr>
          <p:cNvPr id="136" name="Rectangle 135"/>
          <p:cNvSpPr/>
          <p:nvPr/>
        </p:nvSpPr>
        <p:spPr>
          <a:xfrm>
            <a:off x="4341812" y="3657600"/>
            <a:ext cx="914400" cy="304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Word-finder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9492" y="2373958"/>
            <a:ext cx="304800" cy="3048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08412" y="3352800"/>
            <a:ext cx="304800" cy="3048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8412" y="3048000"/>
            <a:ext cx="304800" cy="3048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08412" y="4572000"/>
            <a:ext cx="304800" cy="3048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8412" y="3657600"/>
            <a:ext cx="304800" cy="3048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08412" y="4114800"/>
            <a:ext cx="304800" cy="3048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0012" y="1447800"/>
            <a:ext cx="304800" cy="3048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39783" y="3251200"/>
            <a:ext cx="633946" cy="25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24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28800"/>
            <a:ext cx="10969943" cy="4191000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 demo of open source DevOps tools running on vCloud Air</a:t>
            </a:r>
          </a:p>
          <a:p>
            <a:pPr lvl="1"/>
            <a:r>
              <a:rPr lang="en-US" dirty="0" smtClean="0"/>
              <a:t>An Asset for the SE community to support customer discussions regarding DevOps.</a:t>
            </a:r>
          </a:p>
          <a:p>
            <a:pPr lvl="1"/>
            <a:r>
              <a:rPr lang="en-US" dirty="0" smtClean="0"/>
              <a:t>The samples can be shared with customers.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The demo is hosted as the web site </a:t>
            </a:r>
          </a:p>
          <a:p>
            <a:pPr lvl="1"/>
            <a:r>
              <a:rPr lang="en-US" dirty="0" smtClean="0"/>
              <a:t>It contains running servers for Jenkins, Chef, Selenium and Artifactory.</a:t>
            </a:r>
          </a:p>
          <a:p>
            <a:pPr lvl="1"/>
            <a:r>
              <a:rPr lang="en-US" dirty="0" smtClean="0"/>
              <a:t>Each scenario describes a Continuous Integration workflow or a partial step of a workflow.</a:t>
            </a:r>
          </a:p>
          <a:p>
            <a:pPr lvl="1"/>
            <a:r>
              <a:rPr lang="en-US" dirty="0" smtClean="0"/>
              <a:t>Each scenario can be run live through the Jenkins console.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devopsDemo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8600"/>
            <a:ext cx="5943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Scenarios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an Ubuntu Server </a:t>
            </a:r>
            <a:r>
              <a:rPr lang="en-US" dirty="0"/>
              <a:t>on vCloud Air using the Chef vCloud Air Knife </a:t>
            </a:r>
            <a:r>
              <a:rPr lang="en-US" dirty="0" smtClean="0"/>
              <a:t>plugin.</a:t>
            </a:r>
          </a:p>
          <a:p>
            <a:pPr lvl="1"/>
            <a:r>
              <a:rPr lang="en-US" dirty="0"/>
              <a:t>Create a Photon Server on vCloud Air using vCloud Air CLI</a:t>
            </a:r>
            <a:endParaRPr lang="en-US" dirty="0" smtClean="0"/>
          </a:p>
          <a:p>
            <a:pPr lvl="1"/>
            <a:r>
              <a:rPr lang="en-US" dirty="0"/>
              <a:t>Deploy a D</a:t>
            </a:r>
            <a:r>
              <a:rPr lang="en-US" dirty="0" smtClean="0"/>
              <a:t>ocker </a:t>
            </a:r>
            <a:r>
              <a:rPr lang="en-US" dirty="0"/>
              <a:t>container on a Photon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Use chef to configure a Server as a standard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Integration of </a:t>
            </a:r>
            <a:r>
              <a:rPr lang="en-US" dirty="0" smtClean="0"/>
              <a:t>a Spring Boot </a:t>
            </a:r>
            <a:r>
              <a:rPr lang="en-US" dirty="0"/>
              <a:t>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10969943" cy="4495800"/>
          </a:xfrm>
        </p:spPr>
        <p:txBody>
          <a:bodyPr/>
          <a:lstStyle/>
          <a:p>
            <a:r>
              <a:rPr lang="en-US" dirty="0"/>
              <a:t>Available at   </a:t>
            </a:r>
            <a:r>
              <a:rPr lang="en-US" dirty="0" smtClean="0">
                <a:hlinkClick r:id="rId2"/>
              </a:rPr>
              <a:t>http://devops.vcloudair.io</a:t>
            </a:r>
            <a:endParaRPr lang="en-US" dirty="0" smtClean="0"/>
          </a:p>
          <a:p>
            <a:r>
              <a:rPr lang="en-US" dirty="0" smtClean="0"/>
              <a:t>Packaged as a vApp, currently deployed to a subscription VDC</a:t>
            </a:r>
            <a:endParaRPr lang="en-US" dirty="0"/>
          </a:p>
          <a:p>
            <a:r>
              <a:rPr lang="en-US" dirty="0" smtClean="0"/>
              <a:t>Accessible to anyone, but login required to run demo scenarios.</a:t>
            </a:r>
          </a:p>
          <a:p>
            <a:r>
              <a:rPr lang="en-US" dirty="0" smtClean="0"/>
              <a:t>Login available to all SE’s latest credentials stored in vault.</a:t>
            </a:r>
          </a:p>
          <a:p>
            <a:r>
              <a:rPr lang="en-US" dirty="0"/>
              <a:t>Up to date credentials are available in a document on Vault.</a:t>
            </a:r>
          </a:p>
          <a:p>
            <a:pPr lvl="1"/>
            <a:r>
              <a:rPr lang="en-US" dirty="0"/>
              <a:t>(this keeps the credentials out of the </a:t>
            </a:r>
            <a:r>
              <a:rPr lang="en-US" dirty="0" err="1"/>
              <a:t>git</a:t>
            </a:r>
            <a:r>
              <a:rPr lang="en-US" dirty="0"/>
              <a:t> repo and available to SE’s </a:t>
            </a:r>
            <a:br>
              <a:rPr lang="en-US" dirty="0"/>
            </a:br>
            <a:r>
              <a:rPr lang="en-US" dirty="0"/>
              <a:t>with SSO Authentication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a private repo on GitHub (for now).</a:t>
            </a:r>
            <a:endParaRPr lang="en-US" dirty="0"/>
          </a:p>
          <a:p>
            <a:r>
              <a:rPr lang="en-US" dirty="0" smtClean="0"/>
              <a:t>User ‘vcadevops’ has GitHub and vCloud Air Accounts.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5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066800"/>
            <a:ext cx="8128000" cy="4699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dirty="0" smtClean="0"/>
              <a:t>Demo Details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2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scenarios</a:t>
            </a:r>
          </a:p>
          <a:p>
            <a:r>
              <a:rPr lang="en-US" dirty="0" smtClean="0"/>
              <a:t>Add support for onDemand</a:t>
            </a:r>
          </a:p>
          <a:p>
            <a:r>
              <a:rPr lang="en-US" dirty="0" smtClean="0"/>
              <a:t>Add a ‘last demo’ date time to the main page to warn of concurrent demos.</a:t>
            </a:r>
          </a:p>
          <a:p>
            <a:r>
              <a:rPr lang="en-US" dirty="0" smtClean="0"/>
              <a:t>Expand Ansible and Artifactory scenarios.</a:t>
            </a:r>
          </a:p>
          <a:p>
            <a:r>
              <a:rPr lang="en-US" dirty="0"/>
              <a:t>Looking for SE volunteers to participate in making the demo even better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7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>
            <a:off x="5027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6475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7999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9523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3503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Enabling Business Agility &amp; IT Alignment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820986"/>
            <a:ext cx="6172200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6612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612" y="4114800"/>
            <a:ext cx="3581400" cy="3048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Delivery Pipeline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212" y="5638800"/>
            <a:ext cx="11201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DevOps – Extending Agile principles beyond boundaries of code to the entire delivered service Essentially enabling infrastructure as code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28212" y="4495800"/>
            <a:ext cx="11430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0558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327955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9298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10641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01984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93327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2812" y="3573586"/>
            <a:ext cx="2169266" cy="541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Meet Business needs 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Small Incremental changes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6412" y="3573586"/>
            <a:ext cx="2423476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Keep Environments Stables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Reduce Risk, infrequent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Slow infrastructure provisioning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Formal handover </a:t>
            </a:r>
          </a:p>
        </p:txBody>
      </p:sp>
    </p:spTree>
    <p:extLst>
      <p:ext uri="{BB962C8B-B14F-4D97-AF65-F5344CB8AC3E}">
        <p14:creationId xmlns:p14="http://schemas.microsoft.com/office/powerpoint/2010/main" val="35241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13771" y="2603505"/>
            <a:ext cx="11636476" cy="3200399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Products - </a:t>
            </a:r>
            <a:r>
              <a:rPr lang="en-US" dirty="0" err="1" smtClean="0"/>
              <a:t>vRealize</a:t>
            </a:r>
            <a:r>
              <a:rPr lang="en-US" dirty="0" smtClean="0"/>
              <a:t> Code Stream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674335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1188" y="3849497"/>
            <a:ext cx="5002497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81878" y="3912997"/>
            <a:ext cx="3181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Development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42647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Build &amp; Integration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7704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Package &amp; Repository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601193" y="49190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Test Automation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935540" y="45031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726430" y="4832877"/>
            <a:ext cx="411602" cy="2243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385352" y="47317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7488" y="442375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45361" y="449360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121703" y="4604760"/>
            <a:ext cx="419100" cy="21584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606619" y="4144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91264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7590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Integrated Dev. Env. 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59" y="5003809"/>
            <a:ext cx="1828324" cy="368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Continuous </a:t>
            </a:r>
          </a:p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Integration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300" y="26885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ea typeface="+mn-ea"/>
              </a:rPr>
              <a:t>CONTINUOUS DELIVERY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53569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4390" y="3912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536793" y="4865249"/>
            <a:ext cx="1632123" cy="924214"/>
            <a:chOff x="3447020" y="2037374"/>
            <a:chExt cx="979530" cy="739371"/>
          </a:xfrm>
        </p:grpSpPr>
        <p:grpSp>
          <p:nvGrpSpPr>
            <p:cNvPr id="19" name="Group 18"/>
            <p:cNvGrpSpPr/>
            <p:nvPr/>
          </p:nvGrpSpPr>
          <p:grpSpPr>
            <a:xfrm>
              <a:off x="3772352" y="2037374"/>
              <a:ext cx="654198" cy="432055"/>
              <a:chOff x="2220081" y="2277655"/>
              <a:chExt cx="872262" cy="576072"/>
            </a:xfrm>
          </p:grpSpPr>
          <p:pic>
            <p:nvPicPr>
              <p:cNvPr id="20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20081" y="2514122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6415" y="2517508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28" name="Picture 27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Pentagon 1"/>
          <p:cNvSpPr/>
          <p:nvPr/>
        </p:nvSpPr>
        <p:spPr>
          <a:xfrm rot="5400000">
            <a:off x="6508362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1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Arc 35"/>
          <p:cNvSpPr>
            <a:spLocks/>
          </p:cNvSpPr>
          <p:nvPr/>
        </p:nvSpPr>
        <p:spPr bwMode="auto">
          <a:xfrm rot="20087165">
            <a:off x="546182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ounded Rectangle 89"/>
          <p:cNvSpPr/>
          <p:nvPr/>
        </p:nvSpPr>
        <p:spPr bwMode="auto">
          <a:xfrm>
            <a:off x="474010" y="3200403"/>
            <a:ext cx="11105374" cy="4191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600" b="1" dirty="0" smtClean="0">
                <a:solidFill>
                  <a:schemeClr val="accent6"/>
                </a:solidFill>
                <a:latin typeface="+mn-lt"/>
                <a:ea typeface="+mn-ea"/>
              </a:rPr>
              <a:t>Release Pipeline</a:t>
            </a:r>
            <a:endParaRPr lang="en-US" sz="16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204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566313" y="4865249"/>
            <a:ext cx="1636350" cy="924214"/>
            <a:chOff x="3447020" y="2037374"/>
            <a:chExt cx="982066" cy="739371"/>
          </a:xfrm>
        </p:grpSpPr>
        <p:grpSp>
          <p:nvGrpSpPr>
            <p:cNvPr id="59" name="Group 58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61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60" name="Picture 59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Pentagon 45"/>
          <p:cNvSpPr/>
          <p:nvPr/>
        </p:nvSpPr>
        <p:spPr>
          <a:xfrm rot="5400000">
            <a:off x="10539997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17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83860" y="3912998"/>
            <a:ext cx="11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804520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85629" y="4865249"/>
            <a:ext cx="1636350" cy="924214"/>
            <a:chOff x="3447020" y="2037374"/>
            <a:chExt cx="982066" cy="739371"/>
          </a:xfrm>
        </p:grpSpPr>
        <p:grpSp>
          <p:nvGrpSpPr>
            <p:cNvPr id="52" name="Group 51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5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53" name="Picture 52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Pentagon 56"/>
          <p:cNvSpPr/>
          <p:nvPr/>
        </p:nvSpPr>
        <p:spPr>
          <a:xfrm rot="5400000">
            <a:off x="8559313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32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8297619" y="3912998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</a:rPr>
              <a:t>UAT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9" name="Arc 35"/>
          <p:cNvSpPr>
            <a:spLocks/>
          </p:cNvSpPr>
          <p:nvPr/>
        </p:nvSpPr>
        <p:spPr bwMode="auto">
          <a:xfrm rot="20087165">
            <a:off x="7607493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rc 35"/>
          <p:cNvSpPr>
            <a:spLocks/>
          </p:cNvSpPr>
          <p:nvPr/>
        </p:nvSpPr>
        <p:spPr bwMode="auto">
          <a:xfrm rot="20087165">
            <a:off x="955431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609441" y="1117600"/>
            <a:ext cx="10969943" cy="1358900"/>
          </a:xfrm>
          <a:noFill/>
        </p:spPr>
        <p:txBody>
          <a:bodyPr/>
          <a:lstStyle/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/>
              <a:t>Extend the agility provided by </a:t>
            </a:r>
            <a:endParaRPr lang="en-US" sz="2400" i="1" dirty="0" smtClean="0"/>
          </a:p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 smtClean="0"/>
              <a:t>Continuous </a:t>
            </a:r>
            <a:r>
              <a:rPr lang="en-US" sz="2400" i="1" dirty="0"/>
              <a:t>Integration into </a:t>
            </a:r>
            <a:r>
              <a:rPr lang="en-US" sz="2400" i="1" dirty="0" smtClean="0"/>
              <a:t>Continuous Delivery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294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46" grpId="0" animBg="1"/>
      <p:bldP spid="57" grpId="0" animBg="1"/>
      <p:bldP spid="89" grpId="0" animBg="1"/>
      <p:bldP spid="7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1325</Words>
  <Application>Microsoft Macintosh PowerPoint</Application>
  <PresentationFormat>Custom</PresentationFormat>
  <Paragraphs>391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blank</vt:lpstr>
      <vt:lpstr>PowerPoint Presentation</vt:lpstr>
      <vt:lpstr>Continuous Integration with Jenkins on vCloud Air</vt:lpstr>
      <vt:lpstr>PowerPoint Presentation</vt:lpstr>
      <vt:lpstr>Scenarios</vt:lpstr>
      <vt:lpstr>Demo Details </vt:lpstr>
      <vt:lpstr>Demo Details </vt:lpstr>
      <vt:lpstr>Next Steps</vt:lpstr>
      <vt:lpstr>What is DevOps</vt:lpstr>
      <vt:lpstr>New Products - vRealize Code Stream </vt:lpstr>
      <vt:lpstr>Devops Continuous Integration Demo (Open Source)</vt:lpstr>
      <vt:lpstr>Devops Continuous Integration Demo (Open Source)</vt:lpstr>
      <vt:lpstr>Continuous Integration Pivotal Cloud Foundry on vCloud Air</vt:lpstr>
      <vt:lpstr>PowerPoint Presentation</vt:lpstr>
      <vt:lpstr>PowerPoint Presentation</vt:lpstr>
      <vt:lpstr>PowerPoint Presentation</vt:lpstr>
      <vt:lpstr>Devops Continuous Integration Demo (Open Source)</vt:lpstr>
      <vt:lpstr>Devops Continuous Integration Demo (Open Source)</vt:lpstr>
      <vt:lpstr>Scenarios</vt:lpstr>
      <vt:lpstr>Devops Continuous Integration Demo (Open Source)</vt:lpstr>
      <vt:lpstr>Devops Continuous Integration Demo (Open Source)</vt:lpstr>
      <vt:lpstr>PowerPoint Presentation</vt:lpstr>
      <vt:lpstr>Devops Continuous Integration Demo (Open Source)</vt:lpstr>
      <vt:lpstr>Devops Continuous Integration Demo (Open Source)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2015-08-25T11:52:17Z</dcterms:modified>
</cp:coreProperties>
</file>