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5" r:id="rId1"/>
  </p:sldMasterIdLst>
  <p:notesMasterIdLst>
    <p:notesMasterId r:id="rId30"/>
  </p:notesMasterIdLst>
  <p:handoutMasterIdLst>
    <p:handoutMasterId r:id="rId31"/>
  </p:handoutMasterIdLst>
  <p:sldIdLst>
    <p:sldId id="493" r:id="rId2"/>
    <p:sldId id="501" r:id="rId3"/>
    <p:sldId id="487" r:id="rId4"/>
    <p:sldId id="492" r:id="rId5"/>
    <p:sldId id="488" r:id="rId6"/>
    <p:sldId id="494" r:id="rId7"/>
    <p:sldId id="489" r:id="rId8"/>
    <p:sldId id="490" r:id="rId9"/>
    <p:sldId id="491" r:id="rId10"/>
    <p:sldId id="477" r:id="rId11"/>
    <p:sldId id="498" r:id="rId12"/>
    <p:sldId id="478" r:id="rId13"/>
    <p:sldId id="479" r:id="rId14"/>
    <p:sldId id="480" r:id="rId15"/>
    <p:sldId id="499" r:id="rId16"/>
    <p:sldId id="481" r:id="rId17"/>
    <p:sldId id="495" r:id="rId18"/>
    <p:sldId id="496" r:id="rId19"/>
    <p:sldId id="483" r:id="rId20"/>
    <p:sldId id="502" r:id="rId21"/>
    <p:sldId id="497" r:id="rId22"/>
    <p:sldId id="484" r:id="rId23"/>
    <p:sldId id="485" r:id="rId24"/>
    <p:sldId id="486" r:id="rId25"/>
    <p:sldId id="482" r:id="rId26"/>
    <p:sldId id="500" r:id="rId27"/>
    <p:sldId id="504" r:id="rId28"/>
    <p:sldId id="505" r:id="rId29"/>
  </p:sldIdLst>
  <p:sldSz cx="12188825" cy="6858000"/>
  <p:notesSz cx="6858000" cy="9144000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hael Cincinatus" initials="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DB63"/>
    <a:srgbClr val="3981C9"/>
    <a:srgbClr val="397CC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EB9631B5-78F2-41C9-869B-9F39066F8104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3" autoAdjust="0"/>
    <p:restoredTop sz="97258" autoAdjust="0"/>
  </p:normalViewPr>
  <p:slideViewPr>
    <p:cSldViewPr>
      <p:cViewPr>
        <p:scale>
          <a:sx n="245" d="100"/>
          <a:sy n="245" d="100"/>
        </p:scale>
        <p:origin x="4968" y="2680"/>
      </p:cViewPr>
      <p:guideLst>
        <p:guide orient="horz" pos="2160"/>
        <p:guide orient="horz" pos="864"/>
        <p:guide orient="horz" pos="3792"/>
        <p:guide pos="3839"/>
        <p:guide pos="384"/>
        <p:guide pos="729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howGuides="1">
      <p:cViewPr varScale="1">
        <p:scale>
          <a:sx n="84" d="100"/>
          <a:sy n="84" d="100"/>
        </p:scale>
        <p:origin x="-302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gs" Target="tags/tag1.xml"/><Relationship Id="rId34" Type="http://schemas.openxmlformats.org/officeDocument/2006/relationships/commentAuthors" Target="commentAuthors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04553-04C5-4BB3-AD4E-8B2EF3CDDAF9}" type="datetimeFigureOut">
              <a:rPr lang="en-US" smtClean="0"/>
              <a:t>10/29/15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A881F-0910-47D3-BD01-4F68834EC3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6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6F0DB-E055-41D0-9102-627A646E4242}" type="datetimeFigureOut">
              <a:rPr lang="en-US" smtClean="0"/>
              <a:t>10/29/15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609600"/>
            <a:ext cx="5280025" cy="2971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FBC3A-A12C-40F9-BB8D-BC30C79013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9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113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Devops</a:t>
            </a:r>
            <a:r>
              <a:rPr lang="en-US" dirty="0" smtClean="0"/>
              <a:t>?</a:t>
            </a:r>
          </a:p>
          <a:p>
            <a:r>
              <a:rPr lang="en-US" dirty="0" smtClean="0"/>
              <a:t>Organization discipline</a:t>
            </a:r>
            <a:r>
              <a:rPr lang="en-US" baseline="0" dirty="0" smtClean="0"/>
              <a:t>  - increases the co-operation and collaboration between 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 and Operations teams to improve the software development and delivery process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is </a:t>
            </a:r>
            <a:r>
              <a:rPr lang="en-US" baseline="0" dirty="0" err="1" smtClean="0"/>
              <a:t>Continous</a:t>
            </a:r>
            <a:r>
              <a:rPr lang="en-US" baseline="0" dirty="0" smtClean="0"/>
              <a:t> Delivery</a:t>
            </a:r>
          </a:p>
          <a:p>
            <a:r>
              <a:rPr lang="en-US" baseline="0" dirty="0" smtClean="0"/>
              <a:t>Continuous Delivery – </a:t>
            </a:r>
            <a:r>
              <a:rPr lang="en-US" dirty="0" smtClean="0"/>
              <a:t>Continuous Delivery is a software development discipline where you build software in such a way that the software can be released to production at any time. </a:t>
            </a:r>
          </a:p>
          <a:p>
            <a:r>
              <a:rPr lang="en-US" dirty="0" smtClean="0"/>
              <a:t>“Martin Fowler</a:t>
            </a:r>
            <a:r>
              <a:rPr lang="en-US" baseline="0" dirty="0" smtClean="0"/>
              <a:t> Definition”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Implementing Continuous Delivery relies on a number of processes and capabilities</a:t>
            </a:r>
          </a:p>
          <a:p>
            <a:r>
              <a:rPr lang="en-US" baseline="0" dirty="0" smtClean="0"/>
              <a:t>Continuous Integration</a:t>
            </a:r>
          </a:p>
          <a:p>
            <a:r>
              <a:rPr lang="en-US" baseline="0" dirty="0" smtClean="0"/>
              <a:t>Configuration Management</a:t>
            </a:r>
          </a:p>
          <a:p>
            <a:r>
              <a:rPr lang="en-US" baseline="0" dirty="0" smtClean="0"/>
              <a:t>Infrastructure Provisioning Automation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30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816327" eaLnBrk="0" hangingPunct="0">
              <a:spcAft>
                <a:spcPts val="0"/>
              </a:spcAft>
              <a:buClr>
                <a:srgbClr val="0095D3">
                  <a:lumMod val="75000"/>
                </a:srgbClr>
              </a:buClr>
              <a:buSzPct val="115000"/>
              <a:defRPr/>
            </a:pPr>
            <a:r>
              <a:rPr lang="en-US" sz="1200" i="1" dirty="0" smtClean="0">
                <a:solidFill>
                  <a:schemeClr val="tx2"/>
                </a:solidFill>
                <a:ea typeface="ＭＳ Ｐゴシック"/>
              </a:rPr>
              <a:t>Continuous Integration to keep software working </a:t>
            </a:r>
          </a:p>
          <a:p>
            <a:pPr marL="0" lvl="1" defTabSz="816327" eaLnBrk="0" hangingPunct="0">
              <a:spcAft>
                <a:spcPts val="0"/>
              </a:spcAft>
              <a:buClr>
                <a:srgbClr val="0095D3">
                  <a:lumMod val="75000"/>
                </a:srgbClr>
              </a:buClr>
              <a:buSzPct val="115000"/>
              <a:defRPr/>
            </a:pPr>
            <a:r>
              <a:rPr lang="en-US" sz="1200" i="1" dirty="0" smtClean="0">
                <a:solidFill>
                  <a:schemeClr val="tx2"/>
                </a:solidFill>
                <a:ea typeface="ＭＳ Ｐゴシック"/>
              </a:rPr>
              <a:t>at all times</a:t>
            </a:r>
          </a:p>
          <a:p>
            <a:pPr marL="285750" lvl="1" indent="-285750" defTabSz="816327" eaLnBrk="0" hangingPunct="0">
              <a:spcAft>
                <a:spcPts val="0"/>
              </a:spcAft>
              <a:buClr>
                <a:srgbClr val="0095D3">
                  <a:lumMod val="75000"/>
                </a:srgbClr>
              </a:buClr>
              <a:buSzPct val="115000"/>
              <a:buFont typeface="Arial"/>
              <a:buChar char="•"/>
              <a:defRPr/>
            </a:pPr>
            <a:r>
              <a:rPr lang="en-US" sz="1200" i="1" dirty="0" smtClean="0">
                <a:solidFill>
                  <a:schemeClr val="tx2"/>
                </a:solidFill>
                <a:ea typeface="ＭＳ Ｐゴシック"/>
              </a:rPr>
              <a:t>More frequent releases </a:t>
            </a:r>
          </a:p>
          <a:p>
            <a:pPr marL="285750" lvl="1" indent="-285750" defTabSz="816327" eaLnBrk="0" hangingPunct="0">
              <a:spcAft>
                <a:spcPts val="0"/>
              </a:spcAft>
              <a:buClr>
                <a:srgbClr val="0095D3">
                  <a:lumMod val="75000"/>
                </a:srgbClr>
              </a:buClr>
              <a:buSzPct val="115000"/>
              <a:buFont typeface="Arial"/>
              <a:buChar char="•"/>
              <a:defRPr/>
            </a:pPr>
            <a:r>
              <a:rPr lang="en-US" sz="1200" i="1" dirty="0" smtClean="0">
                <a:solidFill>
                  <a:schemeClr val="tx2"/>
                </a:solidFill>
                <a:ea typeface="ＭＳ Ｐゴシック"/>
              </a:rPr>
              <a:t>Fewer bugs</a:t>
            </a:r>
          </a:p>
          <a:p>
            <a:pPr marL="285750" lvl="1" indent="-285750" defTabSz="816327" eaLnBrk="0" hangingPunct="0">
              <a:spcAft>
                <a:spcPts val="0"/>
              </a:spcAft>
              <a:buClr>
                <a:srgbClr val="0095D3">
                  <a:lumMod val="75000"/>
                </a:srgbClr>
              </a:buClr>
              <a:buSzPct val="115000"/>
              <a:buFont typeface="Arial"/>
              <a:buChar char="•"/>
              <a:defRPr/>
            </a:pPr>
            <a:r>
              <a:rPr lang="en-US" sz="1200" i="1" dirty="0" smtClean="0">
                <a:solidFill>
                  <a:schemeClr val="tx2"/>
                </a:solidFill>
                <a:ea typeface="ＭＳ Ｐゴシック"/>
              </a:rPr>
              <a:t>Bugs caught earlier 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smtClean="0"/>
              <a:t>Continuous Integration Requirements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Check</a:t>
            </a:r>
            <a:r>
              <a:rPr lang="en-US" baseline="0" dirty="0" smtClean="0"/>
              <a:t> in regularly, at least a couple of times a day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Create a comprehensive automated test suite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Keep the build and test process short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Manage your development workspace</a:t>
            </a:r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08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807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0"/>
            <a:ext cx="12188825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0206138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 dirty="0" smtClean="0">
                <a:solidFill>
                  <a:schemeClr val="bg1"/>
                </a:solidFill>
              </a:rPr>
              <a:t>© 2014</a:t>
            </a:r>
            <a:r>
              <a:rPr lang="en-US" sz="700" baseline="0" dirty="0" smtClean="0">
                <a:solidFill>
                  <a:schemeClr val="bg1"/>
                </a:solidFill>
              </a:rPr>
              <a:t> VMware Inc. All rights reserved.</a:t>
            </a:r>
            <a:endParaRPr lang="en-US" sz="7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309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606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371601"/>
            <a:ext cx="7922736" cy="464819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35325" y="1371600"/>
            <a:ext cx="2844059" cy="4648199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541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12188825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10969943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399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600493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548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183893" y="1371600"/>
            <a:ext cx="600493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680542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7431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113729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4723170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8227457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>
          <a:xfrm>
            <a:off x="8836898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4652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ustom Section Header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 bwMode="ltGray">
          <a:xfrm>
            <a:off x="3786" y="-1"/>
            <a:ext cx="12208523" cy="6858001"/>
            <a:chOff x="3786" y="-1"/>
            <a:chExt cx="9156393" cy="514350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ltGray">
            <a:xfrm>
              <a:off x="3786" y="0"/>
              <a:ext cx="6983947" cy="51435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ltGray">
            <a:xfrm>
              <a:off x="4534899" y="-1"/>
              <a:ext cx="4625280" cy="387275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676400"/>
            <a:ext cx="6094413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3276600"/>
            <a:ext cx="6094413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03208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Quote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-14067" y="2702442"/>
            <a:ext cx="5346479" cy="4155557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14160" y="2593231"/>
            <a:ext cx="4812049" cy="5334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 smtClean="0"/>
              <a:t>Click to add Name, Title, Company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43060" y="457200"/>
            <a:ext cx="4875530" cy="2011680"/>
          </a:xfrm>
        </p:spPr>
        <p:txBody>
          <a:bodyPr/>
          <a:lstStyle>
            <a:lvl1pPr marL="58738" indent="-55563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5708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1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22412" y="685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322412" y="2362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3215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2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03854" y="2209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703854" y="3886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63171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3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68501"/>
            <a:ext cx="12188952" cy="6289499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726751" y="4740499"/>
            <a:ext cx="4062942" cy="1415602"/>
          </a:xfrm>
        </p:spPr>
        <p:txBody>
          <a:bodyPr anchor="ctr"/>
          <a:lstStyle>
            <a:lvl1pPr marL="3175" indent="0" algn="r">
              <a:spcBef>
                <a:spcPts val="0"/>
              </a:spcBef>
              <a:buNone/>
              <a:defRPr sz="88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94413" y="4740499"/>
            <a:ext cx="4509865" cy="1415602"/>
          </a:xfrm>
        </p:spPr>
        <p:txBody>
          <a:bodyPr anchor="ctr"/>
          <a:lstStyle>
            <a:lvl1pPr marL="3175" indent="0">
              <a:spcBef>
                <a:spcPts val="0"/>
              </a:spcBef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2284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resente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0"/>
            <a:ext cx="12188825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5791200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 dirty="0" smtClean="0"/>
              <a:t>Click to add presenter’s name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6081068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 dirty="0" smtClean="0"/>
              <a:t>Click to add date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0206138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 dirty="0" smtClean="0">
                <a:solidFill>
                  <a:schemeClr val="bg1"/>
                </a:solidFill>
              </a:rPr>
              <a:t>© 2014</a:t>
            </a:r>
            <a:r>
              <a:rPr lang="en-US" sz="700" baseline="0" dirty="0" smtClean="0">
                <a:solidFill>
                  <a:schemeClr val="bg1"/>
                </a:solidFill>
              </a:rPr>
              <a:t> VMware Inc. All rights reserved.</a:t>
            </a:r>
            <a:endParaRPr lang="en-US" sz="7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138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092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82390" y="342901"/>
            <a:ext cx="1096994" cy="5676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342901"/>
            <a:ext cx="9547913" cy="5676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01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985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76400"/>
            <a:ext cx="10969943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065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615041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729" y="1676400"/>
            <a:ext cx="7313295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39" y="3276600"/>
            <a:ext cx="7313295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9196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3716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189" y="13716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68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5241195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057400"/>
            <a:ext cx="5241195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8189" y="1371600"/>
            <a:ext cx="5241195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189" y="2057400"/>
            <a:ext cx="5241195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70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136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192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956201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09212" y="5408767"/>
            <a:ext cx="1979613" cy="1454097"/>
          </a:xfrm>
          <a:prstGeom prst="rect">
            <a:avLst/>
          </a:prstGeom>
        </p:spPr>
      </p:pic>
      <p:grpSp>
        <p:nvGrpSpPr>
          <p:cNvPr id="21" name="Group 20"/>
          <p:cNvGrpSpPr/>
          <p:nvPr userDrawn="1"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2" name="Freeform 6"/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7"/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2"/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10969943" cy="4648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71516" y="6883401"/>
            <a:ext cx="1117309" cy="1333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5161" y="6464301"/>
            <a:ext cx="5180251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97326" y="6464301"/>
            <a:ext cx="450733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6EA6D8CF-3CDE-4807-BCD2-C9F2B831AA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8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98" r:id="rId4"/>
    <p:sldLayoutId id="2147483689" r:id="rId5"/>
    <p:sldLayoutId id="2147483690" r:id="rId6"/>
    <p:sldLayoutId id="2147483691" r:id="rId7"/>
    <p:sldLayoutId id="2147483692" r:id="rId8"/>
    <p:sldLayoutId id="2147483699" r:id="rId9"/>
    <p:sldLayoutId id="2147483693" r:id="rId10"/>
    <p:sldLayoutId id="2147483694" r:id="rId11"/>
    <p:sldLayoutId id="2147483695" r:id="rId12"/>
    <p:sldLayoutId id="2147483705" r:id="rId13"/>
    <p:sldLayoutId id="2147483706" r:id="rId14"/>
    <p:sldLayoutId id="2147483709" r:id="rId15"/>
    <p:sldLayoutId id="2147483708" r:id="rId16"/>
    <p:sldLayoutId id="2147483710" r:id="rId17"/>
    <p:sldLayoutId id="2147483711" r:id="rId18"/>
    <p:sldLayoutId id="2147483712" r:id="rId19"/>
    <p:sldLayoutId id="2147483696" r:id="rId20"/>
    <p:sldLayoutId id="2147483697" r:id="rId21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5.png"/><Relationship Id="rId12" Type="http://schemas.openxmlformats.org/officeDocument/2006/relationships/image" Target="../media/image26.png"/><Relationship Id="rId13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5.png"/><Relationship Id="rId12" Type="http://schemas.openxmlformats.org/officeDocument/2006/relationships/image" Target="../media/image26.png"/><Relationship Id="rId13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25.png"/><Relationship Id="rId8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1.png"/><Relationship Id="rId12" Type="http://schemas.openxmlformats.org/officeDocument/2006/relationships/image" Target="../media/image39.emf"/><Relationship Id="rId13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4.wmf"/><Relationship Id="rId3" Type="http://schemas.openxmlformats.org/officeDocument/2006/relationships/image" Target="../media/image35.png"/><Relationship Id="rId4" Type="http://schemas.openxmlformats.org/officeDocument/2006/relationships/image" Target="../media/image36.emf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6.png"/><Relationship Id="rId8" Type="http://schemas.openxmlformats.org/officeDocument/2006/relationships/image" Target="../media/image37.emf"/><Relationship Id="rId9" Type="http://schemas.openxmlformats.org/officeDocument/2006/relationships/image" Target="../media/image38.png"/><Relationship Id="rId10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5.png"/><Relationship Id="rId1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4.wmf"/><Relationship Id="rId3" Type="http://schemas.openxmlformats.org/officeDocument/2006/relationships/image" Target="../media/image36.emf"/><Relationship Id="rId4" Type="http://schemas.openxmlformats.org/officeDocument/2006/relationships/image" Target="../media/image19.png"/><Relationship Id="rId5" Type="http://schemas.openxmlformats.org/officeDocument/2006/relationships/image" Target="../media/image38.png"/><Relationship Id="rId6" Type="http://schemas.openxmlformats.org/officeDocument/2006/relationships/image" Target="../media/image27.png"/><Relationship Id="rId7" Type="http://schemas.openxmlformats.org/officeDocument/2006/relationships/image" Target="../media/image31.png"/><Relationship Id="rId8" Type="http://schemas.openxmlformats.org/officeDocument/2006/relationships/image" Target="../media/image39.emf"/><Relationship Id="rId9" Type="http://schemas.openxmlformats.org/officeDocument/2006/relationships/image" Target="../media/image40.png"/><Relationship Id="rId10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7.png"/><Relationship Id="rId12" Type="http://schemas.openxmlformats.org/officeDocument/2006/relationships/image" Target="../media/image31.png"/><Relationship Id="rId13" Type="http://schemas.openxmlformats.org/officeDocument/2006/relationships/image" Target="../media/image39.e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6.png"/><Relationship Id="rId5" Type="http://schemas.openxmlformats.org/officeDocument/2006/relationships/image" Target="../media/image37.emf"/><Relationship Id="rId6" Type="http://schemas.openxmlformats.org/officeDocument/2006/relationships/image" Target="../media/image38.png"/><Relationship Id="rId7" Type="http://schemas.openxmlformats.org/officeDocument/2006/relationships/image" Target="../media/image34.wmf"/><Relationship Id="rId8" Type="http://schemas.openxmlformats.org/officeDocument/2006/relationships/image" Target="../media/image36.emf"/><Relationship Id="rId9" Type="http://schemas.openxmlformats.org/officeDocument/2006/relationships/image" Target="../media/image35.png"/><Relationship Id="rId10" Type="http://schemas.openxmlformats.org/officeDocument/2006/relationships/image" Target="../media/image42.wmf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.png"/><Relationship Id="rId12" Type="http://schemas.openxmlformats.org/officeDocument/2006/relationships/image" Target="../media/image37.emf"/><Relationship Id="rId13" Type="http://schemas.openxmlformats.org/officeDocument/2006/relationships/image" Target="../media/image44.png"/><Relationship Id="rId14" Type="http://schemas.openxmlformats.org/officeDocument/2006/relationships/image" Target="../media/image21.png"/><Relationship Id="rId15" Type="http://schemas.openxmlformats.org/officeDocument/2006/relationships/image" Target="../media/image27.png"/><Relationship Id="rId16" Type="http://schemas.openxmlformats.org/officeDocument/2006/relationships/image" Target="../media/image20.png"/><Relationship Id="rId17" Type="http://schemas.openxmlformats.org/officeDocument/2006/relationships/image" Target="../media/image40.png"/><Relationship Id="rId18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Relationship Id="rId3" Type="http://schemas.openxmlformats.org/officeDocument/2006/relationships/image" Target="../media/image26.png"/><Relationship Id="rId4" Type="http://schemas.openxmlformats.org/officeDocument/2006/relationships/image" Target="../media/image38.png"/><Relationship Id="rId5" Type="http://schemas.openxmlformats.org/officeDocument/2006/relationships/image" Target="../media/image34.wmf"/><Relationship Id="rId6" Type="http://schemas.openxmlformats.org/officeDocument/2006/relationships/image" Target="../media/image36.emf"/><Relationship Id="rId7" Type="http://schemas.openxmlformats.org/officeDocument/2006/relationships/image" Target="../media/image35.png"/><Relationship Id="rId8" Type="http://schemas.openxmlformats.org/officeDocument/2006/relationships/image" Target="../media/image42.wmf"/><Relationship Id="rId9" Type="http://schemas.openxmlformats.org/officeDocument/2006/relationships/image" Target="../media/image39.emf"/><Relationship Id="rId10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4" Type="http://schemas.openxmlformats.org/officeDocument/2006/relationships/image" Target="../media/image39.emf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37.e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4" Type="http://schemas.openxmlformats.org/officeDocument/2006/relationships/image" Target="../media/image36.emf"/><Relationship Id="rId5" Type="http://schemas.openxmlformats.org/officeDocument/2006/relationships/image" Target="../media/image35.png"/><Relationship Id="rId6" Type="http://schemas.openxmlformats.org/officeDocument/2006/relationships/image" Target="../media/image39.emf"/><Relationship Id="rId7" Type="http://schemas.openxmlformats.org/officeDocument/2006/relationships/image" Target="../media/image37.emf"/><Relationship Id="rId8" Type="http://schemas.openxmlformats.org/officeDocument/2006/relationships/image" Target="../media/image46.png"/><Relationship Id="rId9" Type="http://schemas.openxmlformats.org/officeDocument/2006/relationships/image" Target="../media/image31.png"/><Relationship Id="rId10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4" Type="http://schemas.openxmlformats.org/officeDocument/2006/relationships/image" Target="../media/image35.png"/><Relationship Id="rId5" Type="http://schemas.openxmlformats.org/officeDocument/2006/relationships/image" Target="../media/image39.emf"/><Relationship Id="rId6" Type="http://schemas.openxmlformats.org/officeDocument/2006/relationships/image" Target="../media/image27.png"/><Relationship Id="rId7" Type="http://schemas.openxmlformats.org/officeDocument/2006/relationships/image" Target="../media/image49.png"/><Relationship Id="rId8" Type="http://schemas.openxmlformats.org/officeDocument/2006/relationships/image" Target="../media/image37.emf"/><Relationship Id="rId9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4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4" Type="http://schemas.openxmlformats.org/officeDocument/2006/relationships/image" Target="../media/image34.wmf"/><Relationship Id="rId5" Type="http://schemas.openxmlformats.org/officeDocument/2006/relationships/image" Target="../media/image36.emf"/><Relationship Id="rId6" Type="http://schemas.openxmlformats.org/officeDocument/2006/relationships/image" Target="../media/image35.png"/><Relationship Id="rId7" Type="http://schemas.openxmlformats.org/officeDocument/2006/relationships/image" Target="../media/image39.e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0.png"/><Relationship Id="rId3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4" Type="http://schemas.openxmlformats.org/officeDocument/2006/relationships/image" Target="../media/image27.png"/><Relationship Id="rId5" Type="http://schemas.openxmlformats.org/officeDocument/2006/relationships/image" Target="../media/image37.emf"/><Relationship Id="rId6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5.png"/><Relationship Id="rId1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4.wmf"/><Relationship Id="rId3" Type="http://schemas.openxmlformats.org/officeDocument/2006/relationships/image" Target="../media/image36.emf"/><Relationship Id="rId4" Type="http://schemas.openxmlformats.org/officeDocument/2006/relationships/image" Target="../media/image19.png"/><Relationship Id="rId5" Type="http://schemas.openxmlformats.org/officeDocument/2006/relationships/image" Target="../media/image38.png"/><Relationship Id="rId6" Type="http://schemas.openxmlformats.org/officeDocument/2006/relationships/image" Target="../media/image27.png"/><Relationship Id="rId7" Type="http://schemas.openxmlformats.org/officeDocument/2006/relationships/image" Target="../media/image31.png"/><Relationship Id="rId8" Type="http://schemas.openxmlformats.org/officeDocument/2006/relationships/image" Target="../media/image39.emf"/><Relationship Id="rId9" Type="http://schemas.openxmlformats.org/officeDocument/2006/relationships/image" Target="../media/image40.png"/><Relationship Id="rId10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2.png"/><Relationship Id="rId12" Type="http://schemas.openxmlformats.org/officeDocument/2006/relationships/image" Target="../media/image53.png"/><Relationship Id="rId13" Type="http://schemas.openxmlformats.org/officeDocument/2006/relationships/image" Target="../media/image54.png"/><Relationship Id="rId14" Type="http://schemas.openxmlformats.org/officeDocument/2006/relationships/image" Target="../media/image55.png"/><Relationship Id="rId15" Type="http://schemas.openxmlformats.org/officeDocument/2006/relationships/image" Target="../media/image56.png"/><Relationship Id="rId16" Type="http://schemas.openxmlformats.org/officeDocument/2006/relationships/image" Target="../media/image57.png"/><Relationship Id="rId17" Type="http://schemas.openxmlformats.org/officeDocument/2006/relationships/image" Target="../media/image58.png"/><Relationship Id="rId18" Type="http://schemas.openxmlformats.org/officeDocument/2006/relationships/image" Target="../media/image59.png"/><Relationship Id="rId19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4.wmf"/><Relationship Id="rId3" Type="http://schemas.openxmlformats.org/officeDocument/2006/relationships/image" Target="../media/image36.emf"/><Relationship Id="rId4" Type="http://schemas.openxmlformats.org/officeDocument/2006/relationships/image" Target="../media/image19.png"/><Relationship Id="rId5" Type="http://schemas.openxmlformats.org/officeDocument/2006/relationships/image" Target="../media/image38.png"/><Relationship Id="rId6" Type="http://schemas.openxmlformats.org/officeDocument/2006/relationships/image" Target="../media/image31.png"/><Relationship Id="rId7" Type="http://schemas.openxmlformats.org/officeDocument/2006/relationships/image" Target="../media/image39.emf"/><Relationship Id="rId8" Type="http://schemas.openxmlformats.org/officeDocument/2006/relationships/image" Target="../media/image40.png"/><Relationship Id="rId9" Type="http://schemas.openxmlformats.org/officeDocument/2006/relationships/image" Target="../media/image35.png"/><Relationship Id="rId10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32.png"/><Relationship Id="rId5" Type="http://schemas.openxmlformats.org/officeDocument/2006/relationships/image" Target="../media/image37.emf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devops.vcloudair.io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1</a:t>
            </a:fld>
            <a:endParaRPr lang="en-US" dirty="0"/>
          </a:p>
        </p:txBody>
      </p:sp>
      <p:pic>
        <p:nvPicPr>
          <p:cNvPr id="8" name="Picture 7" descr="devopsDemo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212" y="1981200"/>
            <a:ext cx="59436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52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269" y="-304800"/>
            <a:ext cx="10969943" cy="812800"/>
          </a:xfrm>
        </p:spPr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 Continuous Integration Demo (Open Source)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95697" y="5743576"/>
            <a:ext cx="450733" cy="149224"/>
          </a:xfrm>
        </p:spPr>
        <p:txBody>
          <a:bodyPr/>
          <a:lstStyle/>
          <a:p>
            <a:fld id="{6EA6D8CF-3CDE-4807-BCD2-C9F2B831AAA5}" type="slidenum">
              <a:rPr lang="en-US" smtClean="0"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26776" y="2211057"/>
            <a:ext cx="6058636" cy="2928491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89012" y="2211057"/>
            <a:ext cx="2053410" cy="2928491"/>
          </a:xfrm>
          <a:prstGeom prst="rect">
            <a:avLst/>
          </a:prstGeom>
          <a:solidFill>
            <a:srgbClr val="A0A0A0">
              <a:lumMod val="40000"/>
              <a:lumOff val="6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2024" y="5139548"/>
            <a:ext cx="621877" cy="674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loud 9"/>
          <p:cNvSpPr/>
          <p:nvPr/>
        </p:nvSpPr>
        <p:spPr>
          <a:xfrm>
            <a:off x="9746315" y="5139548"/>
            <a:ext cx="615297" cy="524862"/>
          </a:xfrm>
          <a:prstGeom prst="cloud">
            <a:avLst/>
          </a:prstGeom>
          <a:gradFill flip="none" rotWithShape="1">
            <a:gsLst>
              <a:gs pos="48000">
                <a:srgbClr val="FFFFFF"/>
              </a:gs>
              <a:gs pos="100000">
                <a:srgbClr val="01A1E7">
                  <a:lumMod val="60000"/>
                  <a:lumOff val="4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01A1E7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1" name="Shape 1322"/>
          <p:cNvSpPr/>
          <p:nvPr/>
        </p:nvSpPr>
        <p:spPr>
          <a:xfrm>
            <a:off x="1880195" y="1691663"/>
            <a:ext cx="1367328" cy="2944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8575">
            <a:solidFill>
              <a:srgbClr val="660066"/>
            </a:solidFill>
            <a:prstDash val="dash"/>
            <a:round/>
          </a:ln>
        </p:spPr>
        <p:txBody>
          <a:bodyPr lIns="68589" tIns="34295" rIns="68589" bIns="34295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Shape 1323"/>
          <p:cNvSpPr/>
          <p:nvPr/>
        </p:nvSpPr>
        <p:spPr>
          <a:xfrm>
            <a:off x="2837371" y="1691663"/>
            <a:ext cx="1457484" cy="1531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0" y="0"/>
                </a:lnTo>
              </a:path>
            </a:pathLst>
          </a:custGeom>
          <a:ln w="28575">
            <a:solidFill>
              <a:srgbClr val="660066"/>
            </a:solidFill>
            <a:prstDash val="dash"/>
            <a:round/>
          </a:ln>
        </p:spPr>
        <p:txBody>
          <a:bodyPr lIns="68589" tIns="34295" rIns="68589" bIns="34295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3" name="Group 1280"/>
          <p:cNvGrpSpPr/>
          <p:nvPr/>
        </p:nvGrpSpPr>
        <p:grpSpPr>
          <a:xfrm>
            <a:off x="2731915" y="1539098"/>
            <a:ext cx="560496" cy="227545"/>
            <a:chOff x="0" y="0"/>
            <a:chExt cx="624718" cy="231246"/>
          </a:xfrm>
        </p:grpSpPr>
        <p:sp>
          <p:nvSpPr>
            <p:cNvPr id="65" name="Shape 1273"/>
            <p:cNvSpPr/>
            <p:nvPr/>
          </p:nvSpPr>
          <p:spPr>
            <a:xfrm>
              <a:off x="0" y="-1"/>
              <a:ext cx="624720" cy="231248"/>
            </a:xfrm>
            <a:prstGeom prst="rect">
              <a:avLst/>
            </a:prstGeom>
            <a:solidFill>
              <a:srgbClr val="626265"/>
            </a:solidFill>
            <a:ln w="12700" cap="flat">
              <a:noFill/>
              <a:miter lim="4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95D3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  <p:sp>
          <p:nvSpPr>
            <p:cNvPr id="66" name="Shape 1274"/>
            <p:cNvSpPr/>
            <p:nvPr/>
          </p:nvSpPr>
          <p:spPr>
            <a:xfrm>
              <a:off x="234392" y="84959"/>
              <a:ext cx="59741" cy="6060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95D3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  <p:sp>
          <p:nvSpPr>
            <p:cNvPr id="67" name="Shape 1275"/>
            <p:cNvSpPr/>
            <p:nvPr/>
          </p:nvSpPr>
          <p:spPr>
            <a:xfrm>
              <a:off x="320642" y="84959"/>
              <a:ext cx="59741" cy="6060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95D3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  <p:sp>
          <p:nvSpPr>
            <p:cNvPr id="68" name="Shape 1276"/>
            <p:cNvSpPr/>
            <p:nvPr/>
          </p:nvSpPr>
          <p:spPr>
            <a:xfrm>
              <a:off x="406893" y="84959"/>
              <a:ext cx="59741" cy="6060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95D3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  <p:sp>
          <p:nvSpPr>
            <p:cNvPr id="69" name="Shape 1277"/>
            <p:cNvSpPr/>
            <p:nvPr/>
          </p:nvSpPr>
          <p:spPr>
            <a:xfrm>
              <a:off x="493142" y="84959"/>
              <a:ext cx="59741" cy="6060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95D3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  <p:sp>
          <p:nvSpPr>
            <p:cNvPr id="70" name="Shape 1278"/>
            <p:cNvSpPr/>
            <p:nvPr/>
          </p:nvSpPr>
          <p:spPr>
            <a:xfrm>
              <a:off x="61890" y="84959"/>
              <a:ext cx="59741" cy="6060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95D3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  <p:sp>
          <p:nvSpPr>
            <p:cNvPr id="71" name="Shape 1279"/>
            <p:cNvSpPr/>
            <p:nvPr/>
          </p:nvSpPr>
          <p:spPr>
            <a:xfrm>
              <a:off x="148141" y="84959"/>
              <a:ext cx="59741" cy="6060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95D3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</p:grpSp>
      <p:grpSp>
        <p:nvGrpSpPr>
          <p:cNvPr id="14" name="Group 1303"/>
          <p:cNvGrpSpPr/>
          <p:nvPr/>
        </p:nvGrpSpPr>
        <p:grpSpPr>
          <a:xfrm>
            <a:off x="3930331" y="1852268"/>
            <a:ext cx="720751" cy="739160"/>
            <a:chOff x="0" y="0"/>
            <a:chExt cx="803335" cy="751181"/>
          </a:xfrm>
        </p:grpSpPr>
        <p:sp>
          <p:nvSpPr>
            <p:cNvPr id="63" name="Shape 1301"/>
            <p:cNvSpPr/>
            <p:nvPr/>
          </p:nvSpPr>
          <p:spPr>
            <a:xfrm>
              <a:off x="0" y="0"/>
              <a:ext cx="803335" cy="751181"/>
            </a:xfrm>
            <a:prstGeom prst="roundRect">
              <a:avLst>
                <a:gd name="adj" fmla="val 9499"/>
              </a:avLst>
            </a:prstGeom>
            <a:gradFill flip="none" rotWithShape="1">
              <a:gsLst>
                <a:gs pos="0">
                  <a:srgbClr val="C6C6C8"/>
                </a:gs>
                <a:gs pos="100000">
                  <a:srgbClr val="E3E2E3"/>
                </a:gs>
              </a:gsLst>
              <a:lin ang="16200000" scaled="0"/>
            </a:gradFill>
            <a:ln w="12700" cap="flat">
              <a:solidFill>
                <a:srgbClr val="A6A6A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Shape 1302"/>
            <p:cNvSpPr/>
            <p:nvPr/>
          </p:nvSpPr>
          <p:spPr>
            <a:xfrm>
              <a:off x="20899" y="250478"/>
              <a:ext cx="761537" cy="2502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1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>
                  <a:solidFill>
                    <a:srgbClr val="000000"/>
                  </a:solidFill>
                </a:defRPr>
              </a:pPr>
              <a:r>
                <a:rPr kumimoji="0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old"/>
                  <a:ea typeface="Arial Bold"/>
                  <a:cs typeface="Arial Bold"/>
                  <a:sym typeface="Arial Bold"/>
                </a:rPr>
                <a:t>EDGE GATEWAY</a:t>
              </a:r>
            </a:p>
          </p:txBody>
        </p:sp>
      </p:grpSp>
      <p:sp>
        <p:nvSpPr>
          <p:cNvPr id="15" name="Shape 1312"/>
          <p:cNvSpPr/>
          <p:nvPr/>
        </p:nvSpPr>
        <p:spPr>
          <a:xfrm>
            <a:off x="2327345" y="1766643"/>
            <a:ext cx="1511855" cy="192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4" tIns="34295" rIns="34294" bIns="34295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000000"/>
                </a:solidFill>
              </a:defRPr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Franklin Gothic Book"/>
                <a:cs typeface="Franklin Gothic Book"/>
              </a:rPr>
              <a:t>VPN/Direct Connect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Franklin Gothic Book"/>
              <a:cs typeface="Franklin Gothic Book"/>
            </a:endParaRPr>
          </a:p>
        </p:txBody>
      </p:sp>
      <p:pic>
        <p:nvPicPr>
          <p:cNvPr id="16" name="image97.png" descr="\\MV-FS\Projects\Cisco\References\Brand Assets\Kubrick Icons\Device Icons\Device_router_3057_default_256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38363" y="1933287"/>
            <a:ext cx="650342" cy="408819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</p:pic>
      <p:sp>
        <p:nvSpPr>
          <p:cNvPr id="35" name="TextBox 34"/>
          <p:cNvSpPr txBox="1"/>
          <p:nvPr/>
        </p:nvSpPr>
        <p:spPr>
          <a:xfrm>
            <a:off x="3110148" y="3180681"/>
            <a:ext cx="1093577" cy="55497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1A1E7"/>
              </a:buClr>
              <a:buSzPct val="70000"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Code replicated to cloud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alphaModFix amt="56000"/>
          </a:blip>
          <a:stretch>
            <a:fillRect/>
          </a:stretch>
        </p:blipFill>
        <p:spPr>
          <a:xfrm>
            <a:off x="1044228" y="2306254"/>
            <a:ext cx="1316384" cy="332556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 rotWithShape="1">
          <a:blip r:embed="rId5"/>
          <a:srcRect r="72534"/>
          <a:stretch/>
        </p:blipFill>
        <p:spPr>
          <a:xfrm>
            <a:off x="4721383" y="2968562"/>
            <a:ext cx="762000" cy="892238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5412" y="3962400"/>
            <a:ext cx="762000" cy="584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7812" y="1117600"/>
            <a:ext cx="1295400" cy="8620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75212" y="812800"/>
            <a:ext cx="1179095" cy="5334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46812" y="2768600"/>
            <a:ext cx="1204912" cy="3488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0" name="Rectangle 79"/>
          <p:cNvSpPr/>
          <p:nvPr/>
        </p:nvSpPr>
        <p:spPr>
          <a:xfrm>
            <a:off x="4570412" y="2616200"/>
            <a:ext cx="3048000" cy="2260600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81" name="Rectangle 80"/>
          <p:cNvSpPr/>
          <p:nvPr/>
        </p:nvSpPr>
        <p:spPr>
          <a:xfrm>
            <a:off x="8228013" y="3005948"/>
            <a:ext cx="1524000" cy="1066800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5332412" y="1778000"/>
            <a:ext cx="1295400" cy="10160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87" name="Straight Arrow Connector 86"/>
          <p:cNvCxnSpPr/>
          <p:nvPr/>
        </p:nvCxnSpPr>
        <p:spPr>
          <a:xfrm flipH="1" flipV="1">
            <a:off x="7999412" y="1854200"/>
            <a:ext cx="2286000" cy="25400"/>
          </a:xfrm>
          <a:prstGeom prst="straightConnector1">
            <a:avLst/>
          </a:prstGeom>
          <a:noFill/>
          <a:ln w="3175" cap="flat" cmpd="sng" algn="ctr">
            <a:solidFill>
              <a:srgbClr val="FF7E00"/>
            </a:solidFill>
            <a:prstDash val="dash"/>
            <a:tailEnd type="arrow"/>
          </a:ln>
          <a:effectLst/>
        </p:spPr>
      </p:cxnSp>
      <p:cxnSp>
        <p:nvCxnSpPr>
          <p:cNvPr id="94" name="Straight Arrow Connector 93"/>
          <p:cNvCxnSpPr/>
          <p:nvPr/>
        </p:nvCxnSpPr>
        <p:spPr>
          <a:xfrm>
            <a:off x="10285412" y="1879600"/>
            <a:ext cx="838200" cy="965200"/>
          </a:xfrm>
          <a:prstGeom prst="straightConnector1">
            <a:avLst/>
          </a:prstGeom>
          <a:noFill/>
          <a:ln w="3175" cap="flat" cmpd="sng" algn="ctr">
            <a:solidFill>
              <a:srgbClr val="FF7E00"/>
            </a:solidFill>
            <a:prstDash val="dash"/>
            <a:tailEnd type="none"/>
          </a:ln>
          <a:effectLst/>
        </p:spPr>
      </p:cxnSp>
      <p:cxnSp>
        <p:nvCxnSpPr>
          <p:cNvPr id="121" name="Straight Arrow Connector 120"/>
          <p:cNvCxnSpPr/>
          <p:nvPr/>
        </p:nvCxnSpPr>
        <p:spPr>
          <a:xfrm flipV="1">
            <a:off x="5332412" y="2946400"/>
            <a:ext cx="838200" cy="1524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sp>
        <p:nvSpPr>
          <p:cNvPr id="125" name="TextBox 124"/>
          <p:cNvSpPr txBox="1"/>
          <p:nvPr/>
        </p:nvSpPr>
        <p:spPr>
          <a:xfrm>
            <a:off x="5561012" y="4953000"/>
            <a:ext cx="2057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/>
              <a:t>Ubuntu vApp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8456612" y="4165600"/>
            <a:ext cx="2057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err="1" smtClean="0"/>
              <a:t>CentOS</a:t>
            </a:r>
            <a:r>
              <a:rPr lang="en-US" sz="1200" dirty="0" smtClean="0"/>
              <a:t> Test VM</a:t>
            </a:r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09012" y="3175000"/>
            <a:ext cx="893445" cy="533400"/>
          </a:xfrm>
          <a:prstGeom prst="rect">
            <a:avLst/>
          </a:prstGeom>
        </p:spPr>
      </p:pic>
      <p:cxnSp>
        <p:nvCxnSpPr>
          <p:cNvPr id="128" name="Straight Arrow Connector 127"/>
          <p:cNvCxnSpPr/>
          <p:nvPr/>
        </p:nvCxnSpPr>
        <p:spPr>
          <a:xfrm flipH="1">
            <a:off x="9599612" y="3556000"/>
            <a:ext cx="1066800" cy="0"/>
          </a:xfrm>
          <a:prstGeom prst="straightConnector1">
            <a:avLst/>
          </a:prstGeom>
          <a:noFill/>
          <a:ln w="3175" cap="flat" cmpd="sng" algn="ctr">
            <a:solidFill>
              <a:srgbClr val="FF7E00"/>
            </a:solidFill>
            <a:prstDash val="dash"/>
            <a:tailEnd type="arrow"/>
          </a:ln>
          <a:effectLst/>
        </p:spPr>
      </p:cxnSp>
      <p:cxnSp>
        <p:nvCxnSpPr>
          <p:cNvPr id="133" name="Straight Arrow Connector 132"/>
          <p:cNvCxnSpPr/>
          <p:nvPr/>
        </p:nvCxnSpPr>
        <p:spPr>
          <a:xfrm>
            <a:off x="5408612" y="3632200"/>
            <a:ext cx="914400" cy="5588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136" name="Straight Arrow Connector 135"/>
          <p:cNvCxnSpPr>
            <a:stCxn id="72" idx="3"/>
            <a:endCxn id="161" idx="1"/>
          </p:cNvCxnSpPr>
          <p:nvPr/>
        </p:nvCxnSpPr>
        <p:spPr>
          <a:xfrm>
            <a:off x="5483383" y="3414681"/>
            <a:ext cx="763429" cy="204819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139" name="Straight Arrow Connector 138"/>
          <p:cNvCxnSpPr>
            <a:stCxn id="74" idx="3"/>
          </p:cNvCxnSpPr>
          <p:nvPr/>
        </p:nvCxnSpPr>
        <p:spPr>
          <a:xfrm flipV="1">
            <a:off x="7237412" y="3556000"/>
            <a:ext cx="914400" cy="6985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141" name="Straight Arrow Connector 140"/>
          <p:cNvCxnSpPr/>
          <p:nvPr/>
        </p:nvCxnSpPr>
        <p:spPr>
          <a:xfrm flipV="1">
            <a:off x="7161212" y="3784600"/>
            <a:ext cx="1447800" cy="6096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pic>
        <p:nvPicPr>
          <p:cNvPr id="144" name="Picture 26" descr="MCj04339440000[1]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5012" y="30988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5" name="Straight Arrow Connector 144"/>
          <p:cNvCxnSpPr/>
          <p:nvPr/>
        </p:nvCxnSpPr>
        <p:spPr>
          <a:xfrm>
            <a:off x="11276012" y="838200"/>
            <a:ext cx="76200" cy="20574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148" name="Straight Arrow Connector 147"/>
          <p:cNvCxnSpPr/>
          <p:nvPr/>
        </p:nvCxnSpPr>
        <p:spPr>
          <a:xfrm flipH="1">
            <a:off x="6246812" y="838200"/>
            <a:ext cx="5029200" cy="508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none"/>
          </a:ln>
          <a:effectLst/>
        </p:spPr>
      </p:cxnSp>
      <p:pic>
        <p:nvPicPr>
          <p:cNvPr id="161" name="Picture 16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46812" y="3352800"/>
            <a:ext cx="1219200" cy="533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2" name="Rectangle 171"/>
          <p:cNvSpPr/>
          <p:nvPr/>
        </p:nvSpPr>
        <p:spPr>
          <a:xfrm>
            <a:off x="8612046" y="3632200"/>
            <a:ext cx="888077" cy="330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71" name="TextBox 170"/>
          <p:cNvSpPr txBox="1"/>
          <p:nvPr/>
        </p:nvSpPr>
        <p:spPr>
          <a:xfrm>
            <a:off x="8609012" y="3632200"/>
            <a:ext cx="914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latin typeface="Avenir Next"/>
              </a:rPr>
              <a:t>Spring Boot </a:t>
            </a:r>
            <a:br>
              <a:rPr lang="en-US" sz="1200" dirty="0" smtClean="0">
                <a:latin typeface="Avenir Next"/>
              </a:rPr>
            </a:br>
            <a:r>
              <a:rPr lang="en-US" sz="1200" dirty="0" smtClean="0">
                <a:latin typeface="Avenir Next"/>
              </a:rPr>
              <a:t>Web App</a:t>
            </a:r>
          </a:p>
        </p:txBody>
      </p:sp>
      <p:cxnSp>
        <p:nvCxnSpPr>
          <p:cNvPr id="173" name="Straight Arrow Connector 172"/>
          <p:cNvCxnSpPr/>
          <p:nvPr/>
        </p:nvCxnSpPr>
        <p:spPr>
          <a:xfrm flipV="1">
            <a:off x="5027612" y="1447800"/>
            <a:ext cx="0" cy="13716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sp>
        <p:nvSpPr>
          <p:cNvPr id="182" name="TextBox 181"/>
          <p:cNvSpPr txBox="1"/>
          <p:nvPr/>
        </p:nvSpPr>
        <p:spPr>
          <a:xfrm>
            <a:off x="10666412" y="2819400"/>
            <a:ext cx="381000" cy="2286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1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6018212" y="17526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2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6399212" y="22860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3</a:t>
            </a:r>
            <a:endParaRPr lang="en-US" sz="1400" dirty="0" smtClean="0">
              <a:latin typeface="Silom"/>
              <a:cs typeface="Silom"/>
            </a:endParaRPr>
          </a:p>
        </p:txBody>
      </p:sp>
      <p:cxnSp>
        <p:nvCxnSpPr>
          <p:cNvPr id="186" name="Straight Arrow Connector 185"/>
          <p:cNvCxnSpPr/>
          <p:nvPr/>
        </p:nvCxnSpPr>
        <p:spPr>
          <a:xfrm flipV="1">
            <a:off x="5484812" y="1981200"/>
            <a:ext cx="1143000" cy="9144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sp>
        <p:nvSpPr>
          <p:cNvPr id="189" name="TextBox 188"/>
          <p:cNvSpPr txBox="1"/>
          <p:nvPr/>
        </p:nvSpPr>
        <p:spPr>
          <a:xfrm>
            <a:off x="5789612" y="30480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4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5789612" y="35052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5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5789612" y="41910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6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7770812" y="34290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7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7807805" y="38862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8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4875212" y="18288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9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10895012" y="16764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1400">
                <a:latin typeface="Silom"/>
                <a:cs typeface="Silom"/>
              </a:defRPr>
            </a:lvl1pPr>
          </a:lstStyle>
          <a:p>
            <a:r>
              <a:rPr lang="en-US" dirty="0"/>
              <a:t>10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10514012" y="36576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11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4341812" y="5486400"/>
            <a:ext cx="2743200" cy="1219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28600" indent="-228600">
              <a:lnSpc>
                <a:spcPct val="90000"/>
              </a:lnSpc>
              <a:buAutoNum type="arabicParenR"/>
            </a:pPr>
            <a:r>
              <a:rPr lang="en-US" sz="1200" dirty="0" smtClean="0"/>
              <a:t>Developer Checks in code</a:t>
            </a:r>
          </a:p>
          <a:p>
            <a:pPr marL="228600" indent="-228600">
              <a:lnSpc>
                <a:spcPct val="90000"/>
              </a:lnSpc>
              <a:buAutoNum type="arabicParenR"/>
            </a:pPr>
            <a:r>
              <a:rPr lang="en-US" sz="1200" dirty="0" smtClean="0"/>
              <a:t>GitHub Notifies Jenkins</a:t>
            </a:r>
          </a:p>
          <a:p>
            <a:pPr marL="228600" indent="-228600">
              <a:lnSpc>
                <a:spcPct val="90000"/>
              </a:lnSpc>
              <a:buAutoNum type="arabicParenR"/>
            </a:pPr>
            <a:r>
              <a:rPr lang="en-US" sz="1200" dirty="0" smtClean="0"/>
              <a:t>Jenkins Checks out code</a:t>
            </a:r>
          </a:p>
          <a:p>
            <a:pPr marL="228600" indent="-228600">
              <a:lnSpc>
                <a:spcPct val="90000"/>
              </a:lnSpc>
              <a:buAutoNum type="arabicParenR"/>
            </a:pPr>
            <a:r>
              <a:rPr lang="en-US" sz="1200" dirty="0" err="1" smtClean="0"/>
              <a:t>Gradle</a:t>
            </a:r>
            <a:r>
              <a:rPr lang="en-US" sz="1200" dirty="0" smtClean="0"/>
              <a:t> Builds product and</a:t>
            </a:r>
            <a:br>
              <a:rPr lang="en-US" sz="1200" dirty="0" smtClean="0"/>
            </a:br>
            <a:r>
              <a:rPr lang="en-US" sz="1200" dirty="0" err="1" smtClean="0"/>
              <a:t>artifactory</a:t>
            </a:r>
            <a:r>
              <a:rPr lang="en-US" sz="1200" dirty="0" smtClean="0"/>
              <a:t> resolves dependencies</a:t>
            </a:r>
          </a:p>
          <a:p>
            <a:pPr marL="228600" indent="-228600">
              <a:lnSpc>
                <a:spcPct val="90000"/>
              </a:lnSpc>
              <a:buAutoNum type="arabicParenR"/>
            </a:pPr>
            <a:r>
              <a:rPr lang="en-US" sz="1200" dirty="0" smtClean="0"/>
              <a:t>Jenkins saves binary to </a:t>
            </a:r>
            <a:r>
              <a:rPr lang="en-US" sz="1200" dirty="0" err="1" smtClean="0"/>
              <a:t>artifactory</a:t>
            </a:r>
            <a:endParaRPr lang="en-US" sz="1200" dirty="0" smtClean="0"/>
          </a:p>
          <a:p>
            <a:pPr>
              <a:lnSpc>
                <a:spcPct val="90000"/>
              </a:lnSpc>
            </a:pPr>
            <a:endParaRPr lang="en-US" sz="1200" dirty="0" smtClean="0"/>
          </a:p>
        </p:txBody>
      </p:sp>
      <p:sp>
        <p:nvSpPr>
          <p:cNvPr id="202" name="TextBox 201"/>
          <p:cNvSpPr txBox="1"/>
          <p:nvPr/>
        </p:nvSpPr>
        <p:spPr>
          <a:xfrm>
            <a:off x="7161212" y="5486400"/>
            <a:ext cx="2743200" cy="1219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28600" indent="-228600">
              <a:lnSpc>
                <a:spcPct val="90000"/>
              </a:lnSpc>
              <a:buFont typeface="+mj-lt"/>
              <a:buAutoNum type="arabicParenR" startAt="6"/>
            </a:pPr>
            <a:r>
              <a:rPr lang="en-US" sz="1200" dirty="0" smtClean="0"/>
              <a:t>Jenkins signals chef to create VM</a:t>
            </a:r>
          </a:p>
          <a:p>
            <a:pPr marL="228600" indent="-228600">
              <a:lnSpc>
                <a:spcPct val="90000"/>
              </a:lnSpc>
              <a:buFont typeface="+mj-lt"/>
              <a:buAutoNum type="arabicParenR" startAt="6"/>
            </a:pPr>
            <a:r>
              <a:rPr lang="en-US" sz="1200" dirty="0" smtClean="0"/>
              <a:t>Chef creates VM</a:t>
            </a:r>
          </a:p>
          <a:p>
            <a:pPr marL="228600" indent="-228600">
              <a:lnSpc>
                <a:spcPct val="90000"/>
              </a:lnSpc>
              <a:buFont typeface="+mj-lt"/>
              <a:buAutoNum type="arabicParenR" startAt="6"/>
            </a:pPr>
            <a:r>
              <a:rPr lang="en-US" sz="1200" dirty="0" smtClean="0"/>
              <a:t>Chef deploys App</a:t>
            </a:r>
          </a:p>
          <a:p>
            <a:pPr marL="228600" indent="-228600">
              <a:lnSpc>
                <a:spcPct val="90000"/>
              </a:lnSpc>
              <a:buFont typeface="+mj-lt"/>
              <a:buAutoNum type="arabicParenR" startAt="6"/>
            </a:pPr>
            <a:r>
              <a:rPr lang="en-US" sz="1200" dirty="0" smtClean="0"/>
              <a:t>Jenkins signals </a:t>
            </a:r>
            <a:r>
              <a:rPr lang="en-US" sz="1200" dirty="0" err="1" smtClean="0"/>
              <a:t>HipChat</a:t>
            </a:r>
            <a:endParaRPr lang="en-US" sz="1200" dirty="0" smtClean="0"/>
          </a:p>
          <a:p>
            <a:pPr marL="228600" indent="-228600">
              <a:lnSpc>
                <a:spcPct val="90000"/>
              </a:lnSpc>
              <a:buFont typeface="+mj-lt"/>
              <a:buAutoNum type="arabicParenR" startAt="6"/>
            </a:pPr>
            <a:r>
              <a:rPr lang="en-US" sz="1200" dirty="0"/>
              <a:t> </a:t>
            </a:r>
            <a:r>
              <a:rPr lang="en-US" sz="1200" dirty="0" err="1" smtClean="0"/>
              <a:t>Hipchat</a:t>
            </a:r>
            <a:r>
              <a:rPr lang="en-US" sz="1200" dirty="0" smtClean="0"/>
              <a:t> notifies developer build deploy complete</a:t>
            </a:r>
          </a:p>
          <a:p>
            <a:pPr marL="228600" indent="-228600">
              <a:lnSpc>
                <a:spcPct val="90000"/>
              </a:lnSpc>
              <a:buFont typeface="+mj-lt"/>
              <a:buAutoNum type="arabicParenR" startAt="6"/>
            </a:pPr>
            <a:r>
              <a:rPr lang="en-US" sz="1200" dirty="0" smtClean="0"/>
              <a:t> Developer tests code</a:t>
            </a:r>
          </a:p>
          <a:p>
            <a:pPr>
              <a:lnSpc>
                <a:spcPct val="90000"/>
              </a:lnSpc>
            </a:pPr>
            <a:endParaRPr lang="en-US" sz="1200" dirty="0" smtClean="0"/>
          </a:p>
        </p:txBody>
      </p:sp>
      <p:sp>
        <p:nvSpPr>
          <p:cNvPr id="203" name="TextBox 202"/>
          <p:cNvSpPr txBox="1"/>
          <p:nvPr/>
        </p:nvSpPr>
        <p:spPr>
          <a:xfrm>
            <a:off x="937024" y="5396184"/>
            <a:ext cx="1118788" cy="6998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1A1E7"/>
              </a:buClr>
              <a:buSzPct val="70000"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TODO: Add unit testing using spring and </a:t>
            </a:r>
            <a:r>
              <a:rPr lang="en-US" sz="1000" kern="0" noProof="0" dirty="0" err="1" smtClean="0">
                <a:solidFill>
                  <a:sysClr val="windowText" lastClr="000000"/>
                </a:solidFill>
              </a:rPr>
              <a:t>jenkins</a:t>
            </a:r>
            <a:endParaRPr lang="en-US" sz="1000" kern="0" noProof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1A1E7"/>
              </a:buClr>
              <a:buSzPct val="70000"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Add</a:t>
            </a:r>
            <a:r>
              <a:rPr kumimoji="0" lang="en-US" sz="1000" b="0" i="0" u="none" strike="noStrike" kern="0" cap="none" spc="0" normalizeH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catalog sync to 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 on-premise</a:t>
            </a:r>
          </a:p>
        </p:txBody>
      </p:sp>
      <p:pic>
        <p:nvPicPr>
          <p:cNvPr id="213" name="Picture 2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12405" y="4611213"/>
            <a:ext cx="664029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62347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269" y="-304800"/>
            <a:ext cx="10969943" cy="812800"/>
          </a:xfrm>
        </p:spPr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 Continuous Integration Demo (Open Source)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95697" y="5743576"/>
            <a:ext cx="450733" cy="149224"/>
          </a:xfrm>
        </p:spPr>
        <p:txBody>
          <a:bodyPr/>
          <a:lstStyle/>
          <a:p>
            <a:fld id="{6EA6D8CF-3CDE-4807-BCD2-C9F2B831AAA5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26776" y="2211057"/>
            <a:ext cx="6058636" cy="2928491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89012" y="2211057"/>
            <a:ext cx="2053410" cy="2928491"/>
          </a:xfrm>
          <a:prstGeom prst="rect">
            <a:avLst/>
          </a:prstGeom>
          <a:solidFill>
            <a:srgbClr val="A0A0A0">
              <a:lumMod val="40000"/>
              <a:lumOff val="6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2024" y="5139548"/>
            <a:ext cx="621877" cy="674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loud 9"/>
          <p:cNvSpPr/>
          <p:nvPr/>
        </p:nvSpPr>
        <p:spPr>
          <a:xfrm>
            <a:off x="9746315" y="5139548"/>
            <a:ext cx="615297" cy="524862"/>
          </a:xfrm>
          <a:prstGeom prst="cloud">
            <a:avLst/>
          </a:prstGeom>
          <a:gradFill flip="none" rotWithShape="1">
            <a:gsLst>
              <a:gs pos="48000">
                <a:srgbClr val="FFFFFF"/>
              </a:gs>
              <a:gs pos="100000">
                <a:srgbClr val="01A1E7">
                  <a:lumMod val="60000"/>
                  <a:lumOff val="4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01A1E7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1" name="Shape 1322"/>
          <p:cNvSpPr/>
          <p:nvPr/>
        </p:nvSpPr>
        <p:spPr>
          <a:xfrm>
            <a:off x="1880195" y="1691663"/>
            <a:ext cx="1367328" cy="2944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8575">
            <a:solidFill>
              <a:srgbClr val="660066"/>
            </a:solidFill>
            <a:prstDash val="dash"/>
            <a:round/>
          </a:ln>
        </p:spPr>
        <p:txBody>
          <a:bodyPr lIns="68589" tIns="34295" rIns="68589" bIns="34295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Shape 1323"/>
          <p:cNvSpPr/>
          <p:nvPr/>
        </p:nvSpPr>
        <p:spPr>
          <a:xfrm>
            <a:off x="2837371" y="1691663"/>
            <a:ext cx="1457484" cy="1531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0" y="0"/>
                </a:lnTo>
              </a:path>
            </a:pathLst>
          </a:custGeom>
          <a:ln w="28575">
            <a:solidFill>
              <a:srgbClr val="660066"/>
            </a:solidFill>
            <a:prstDash val="dash"/>
            <a:round/>
          </a:ln>
        </p:spPr>
        <p:txBody>
          <a:bodyPr lIns="68589" tIns="34295" rIns="68589" bIns="34295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3" name="Group 1280"/>
          <p:cNvGrpSpPr/>
          <p:nvPr/>
        </p:nvGrpSpPr>
        <p:grpSpPr>
          <a:xfrm>
            <a:off x="2731915" y="1539098"/>
            <a:ext cx="560496" cy="227545"/>
            <a:chOff x="0" y="0"/>
            <a:chExt cx="624718" cy="231246"/>
          </a:xfrm>
        </p:grpSpPr>
        <p:sp>
          <p:nvSpPr>
            <p:cNvPr id="65" name="Shape 1273"/>
            <p:cNvSpPr/>
            <p:nvPr/>
          </p:nvSpPr>
          <p:spPr>
            <a:xfrm>
              <a:off x="0" y="-1"/>
              <a:ext cx="624720" cy="231248"/>
            </a:xfrm>
            <a:prstGeom prst="rect">
              <a:avLst/>
            </a:prstGeom>
            <a:solidFill>
              <a:srgbClr val="626265"/>
            </a:solidFill>
            <a:ln w="12700" cap="flat">
              <a:noFill/>
              <a:miter lim="4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95D3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  <p:sp>
          <p:nvSpPr>
            <p:cNvPr id="66" name="Shape 1274"/>
            <p:cNvSpPr/>
            <p:nvPr/>
          </p:nvSpPr>
          <p:spPr>
            <a:xfrm>
              <a:off x="234392" y="84959"/>
              <a:ext cx="59741" cy="6060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95D3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  <p:sp>
          <p:nvSpPr>
            <p:cNvPr id="67" name="Shape 1275"/>
            <p:cNvSpPr/>
            <p:nvPr/>
          </p:nvSpPr>
          <p:spPr>
            <a:xfrm>
              <a:off x="320642" y="84959"/>
              <a:ext cx="59741" cy="6060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95D3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  <p:sp>
          <p:nvSpPr>
            <p:cNvPr id="68" name="Shape 1276"/>
            <p:cNvSpPr/>
            <p:nvPr/>
          </p:nvSpPr>
          <p:spPr>
            <a:xfrm>
              <a:off x="406893" y="84959"/>
              <a:ext cx="59741" cy="6060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95D3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  <p:sp>
          <p:nvSpPr>
            <p:cNvPr id="69" name="Shape 1277"/>
            <p:cNvSpPr/>
            <p:nvPr/>
          </p:nvSpPr>
          <p:spPr>
            <a:xfrm>
              <a:off x="493142" y="84959"/>
              <a:ext cx="59741" cy="6060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95D3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  <p:sp>
          <p:nvSpPr>
            <p:cNvPr id="70" name="Shape 1278"/>
            <p:cNvSpPr/>
            <p:nvPr/>
          </p:nvSpPr>
          <p:spPr>
            <a:xfrm>
              <a:off x="61890" y="84959"/>
              <a:ext cx="59741" cy="6060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95D3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  <p:sp>
          <p:nvSpPr>
            <p:cNvPr id="71" name="Shape 1279"/>
            <p:cNvSpPr/>
            <p:nvPr/>
          </p:nvSpPr>
          <p:spPr>
            <a:xfrm>
              <a:off x="148141" y="84959"/>
              <a:ext cx="59741" cy="6060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95D3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</p:grpSp>
      <p:grpSp>
        <p:nvGrpSpPr>
          <p:cNvPr id="14" name="Group 1303"/>
          <p:cNvGrpSpPr/>
          <p:nvPr/>
        </p:nvGrpSpPr>
        <p:grpSpPr>
          <a:xfrm>
            <a:off x="3930331" y="1852268"/>
            <a:ext cx="720751" cy="739160"/>
            <a:chOff x="0" y="0"/>
            <a:chExt cx="803335" cy="751181"/>
          </a:xfrm>
        </p:grpSpPr>
        <p:sp>
          <p:nvSpPr>
            <p:cNvPr id="63" name="Shape 1301"/>
            <p:cNvSpPr/>
            <p:nvPr/>
          </p:nvSpPr>
          <p:spPr>
            <a:xfrm>
              <a:off x="0" y="0"/>
              <a:ext cx="803335" cy="751181"/>
            </a:xfrm>
            <a:prstGeom prst="roundRect">
              <a:avLst>
                <a:gd name="adj" fmla="val 9499"/>
              </a:avLst>
            </a:prstGeom>
            <a:gradFill flip="none" rotWithShape="1">
              <a:gsLst>
                <a:gs pos="0">
                  <a:srgbClr val="C6C6C8"/>
                </a:gs>
                <a:gs pos="100000">
                  <a:srgbClr val="E3E2E3"/>
                </a:gs>
              </a:gsLst>
              <a:lin ang="16200000" scaled="0"/>
            </a:gradFill>
            <a:ln w="12700" cap="flat">
              <a:solidFill>
                <a:srgbClr val="A6A6A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Shape 1302"/>
            <p:cNvSpPr/>
            <p:nvPr/>
          </p:nvSpPr>
          <p:spPr>
            <a:xfrm>
              <a:off x="20899" y="250478"/>
              <a:ext cx="761537" cy="2502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1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>
                  <a:solidFill>
                    <a:srgbClr val="000000"/>
                  </a:solidFill>
                </a:defRPr>
              </a:pPr>
              <a:r>
                <a:rPr kumimoji="0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old"/>
                  <a:ea typeface="Arial Bold"/>
                  <a:cs typeface="Arial Bold"/>
                  <a:sym typeface="Arial Bold"/>
                </a:rPr>
                <a:t>EDGE GATEWAY</a:t>
              </a:r>
            </a:p>
          </p:txBody>
        </p:sp>
      </p:grpSp>
      <p:sp>
        <p:nvSpPr>
          <p:cNvPr id="15" name="Shape 1312"/>
          <p:cNvSpPr/>
          <p:nvPr/>
        </p:nvSpPr>
        <p:spPr>
          <a:xfrm>
            <a:off x="2327345" y="1766643"/>
            <a:ext cx="1511855" cy="192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4" tIns="34295" rIns="34294" bIns="34295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000000"/>
                </a:solidFill>
              </a:defRPr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Franklin Gothic Book"/>
                <a:cs typeface="Franklin Gothic Book"/>
              </a:rPr>
              <a:t>VPN/Direct Connect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Franklin Gothic Book"/>
              <a:cs typeface="Franklin Gothic Book"/>
            </a:endParaRPr>
          </a:p>
        </p:txBody>
      </p:sp>
      <p:pic>
        <p:nvPicPr>
          <p:cNvPr id="16" name="image97.png" descr="\\MV-FS\Projects\Cisco\References\Brand Assets\Kubrick Icons\Device Icons\Device_router_3057_default_256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38363" y="1933287"/>
            <a:ext cx="650342" cy="408819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</p:pic>
      <p:sp>
        <p:nvSpPr>
          <p:cNvPr id="35" name="TextBox 34"/>
          <p:cNvSpPr txBox="1"/>
          <p:nvPr/>
        </p:nvSpPr>
        <p:spPr>
          <a:xfrm>
            <a:off x="3110148" y="3180681"/>
            <a:ext cx="1093577" cy="55497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1A1E7"/>
              </a:buClr>
              <a:buSzPct val="70000"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Code replicated to cloud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alphaModFix amt="56000"/>
          </a:blip>
          <a:stretch>
            <a:fillRect/>
          </a:stretch>
        </p:blipFill>
        <p:spPr>
          <a:xfrm>
            <a:off x="1044228" y="2306254"/>
            <a:ext cx="1316384" cy="332556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 rotWithShape="1">
          <a:blip r:embed="rId5"/>
          <a:srcRect r="72534"/>
          <a:stretch/>
        </p:blipFill>
        <p:spPr>
          <a:xfrm>
            <a:off x="4721383" y="2968562"/>
            <a:ext cx="762000" cy="892238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5412" y="3962400"/>
            <a:ext cx="762000" cy="584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7812" y="1117600"/>
            <a:ext cx="1295400" cy="8620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75212" y="812800"/>
            <a:ext cx="1179095" cy="5334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46812" y="2768600"/>
            <a:ext cx="1204912" cy="3488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0" name="Rectangle 79"/>
          <p:cNvSpPr/>
          <p:nvPr/>
        </p:nvSpPr>
        <p:spPr>
          <a:xfrm>
            <a:off x="4570412" y="2616200"/>
            <a:ext cx="3048000" cy="2260600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81" name="Rectangle 80"/>
          <p:cNvSpPr/>
          <p:nvPr/>
        </p:nvSpPr>
        <p:spPr>
          <a:xfrm>
            <a:off x="8228013" y="3005948"/>
            <a:ext cx="1524000" cy="1066800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5332412" y="1778000"/>
            <a:ext cx="1295400" cy="10160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87" name="Straight Arrow Connector 86"/>
          <p:cNvCxnSpPr/>
          <p:nvPr/>
        </p:nvCxnSpPr>
        <p:spPr>
          <a:xfrm flipH="1" flipV="1">
            <a:off x="7999412" y="1854200"/>
            <a:ext cx="2286000" cy="25400"/>
          </a:xfrm>
          <a:prstGeom prst="straightConnector1">
            <a:avLst/>
          </a:prstGeom>
          <a:noFill/>
          <a:ln w="3175" cap="flat" cmpd="sng" algn="ctr">
            <a:solidFill>
              <a:srgbClr val="FF7E00"/>
            </a:solidFill>
            <a:prstDash val="dash"/>
            <a:tailEnd type="arrow"/>
          </a:ln>
          <a:effectLst/>
        </p:spPr>
      </p:cxnSp>
      <p:cxnSp>
        <p:nvCxnSpPr>
          <p:cNvPr id="94" name="Straight Arrow Connector 93"/>
          <p:cNvCxnSpPr/>
          <p:nvPr/>
        </p:nvCxnSpPr>
        <p:spPr>
          <a:xfrm>
            <a:off x="10285412" y="1879600"/>
            <a:ext cx="838200" cy="965200"/>
          </a:xfrm>
          <a:prstGeom prst="straightConnector1">
            <a:avLst/>
          </a:prstGeom>
          <a:noFill/>
          <a:ln w="3175" cap="flat" cmpd="sng" algn="ctr">
            <a:solidFill>
              <a:srgbClr val="FF7E00"/>
            </a:solidFill>
            <a:prstDash val="dash"/>
            <a:tailEnd type="none"/>
          </a:ln>
          <a:effectLst/>
        </p:spPr>
      </p:cxnSp>
      <p:cxnSp>
        <p:nvCxnSpPr>
          <p:cNvPr id="121" name="Straight Arrow Connector 120"/>
          <p:cNvCxnSpPr/>
          <p:nvPr/>
        </p:nvCxnSpPr>
        <p:spPr>
          <a:xfrm flipV="1">
            <a:off x="5332412" y="2946400"/>
            <a:ext cx="838200" cy="1524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sp>
        <p:nvSpPr>
          <p:cNvPr id="125" name="TextBox 124"/>
          <p:cNvSpPr txBox="1"/>
          <p:nvPr/>
        </p:nvSpPr>
        <p:spPr>
          <a:xfrm>
            <a:off x="5561012" y="4953000"/>
            <a:ext cx="2057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/>
              <a:t>Ubuntu vApp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8456612" y="4165600"/>
            <a:ext cx="2057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err="1" smtClean="0"/>
              <a:t>CentOS</a:t>
            </a:r>
            <a:r>
              <a:rPr lang="en-US" sz="1200" dirty="0" smtClean="0"/>
              <a:t> Test VM</a:t>
            </a:r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09012" y="3175000"/>
            <a:ext cx="893445" cy="533400"/>
          </a:xfrm>
          <a:prstGeom prst="rect">
            <a:avLst/>
          </a:prstGeom>
        </p:spPr>
      </p:pic>
      <p:cxnSp>
        <p:nvCxnSpPr>
          <p:cNvPr id="128" name="Straight Arrow Connector 127"/>
          <p:cNvCxnSpPr/>
          <p:nvPr/>
        </p:nvCxnSpPr>
        <p:spPr>
          <a:xfrm flipH="1">
            <a:off x="9599612" y="3556000"/>
            <a:ext cx="1066800" cy="0"/>
          </a:xfrm>
          <a:prstGeom prst="straightConnector1">
            <a:avLst/>
          </a:prstGeom>
          <a:noFill/>
          <a:ln w="3175" cap="flat" cmpd="sng" algn="ctr">
            <a:solidFill>
              <a:srgbClr val="FF7E00"/>
            </a:solidFill>
            <a:prstDash val="dash"/>
            <a:tailEnd type="arrow"/>
          </a:ln>
          <a:effectLst/>
        </p:spPr>
      </p:cxnSp>
      <p:cxnSp>
        <p:nvCxnSpPr>
          <p:cNvPr id="133" name="Straight Arrow Connector 132"/>
          <p:cNvCxnSpPr/>
          <p:nvPr/>
        </p:nvCxnSpPr>
        <p:spPr>
          <a:xfrm>
            <a:off x="5408612" y="3632200"/>
            <a:ext cx="914400" cy="5588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136" name="Straight Arrow Connector 135"/>
          <p:cNvCxnSpPr>
            <a:stCxn id="72" idx="3"/>
            <a:endCxn id="161" idx="1"/>
          </p:cNvCxnSpPr>
          <p:nvPr/>
        </p:nvCxnSpPr>
        <p:spPr>
          <a:xfrm>
            <a:off x="5483383" y="3414681"/>
            <a:ext cx="763429" cy="204819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139" name="Straight Arrow Connector 138"/>
          <p:cNvCxnSpPr>
            <a:stCxn id="74" idx="3"/>
          </p:cNvCxnSpPr>
          <p:nvPr/>
        </p:nvCxnSpPr>
        <p:spPr>
          <a:xfrm flipV="1">
            <a:off x="7237412" y="3556000"/>
            <a:ext cx="914400" cy="6985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141" name="Straight Arrow Connector 140"/>
          <p:cNvCxnSpPr/>
          <p:nvPr/>
        </p:nvCxnSpPr>
        <p:spPr>
          <a:xfrm flipV="1">
            <a:off x="7161212" y="3784600"/>
            <a:ext cx="1447800" cy="6096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pic>
        <p:nvPicPr>
          <p:cNvPr id="144" name="Picture 26" descr="MCj04339440000[1]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5012" y="30988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5" name="Straight Arrow Connector 144"/>
          <p:cNvCxnSpPr/>
          <p:nvPr/>
        </p:nvCxnSpPr>
        <p:spPr>
          <a:xfrm>
            <a:off x="11276012" y="838200"/>
            <a:ext cx="76200" cy="20574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148" name="Straight Arrow Connector 147"/>
          <p:cNvCxnSpPr/>
          <p:nvPr/>
        </p:nvCxnSpPr>
        <p:spPr>
          <a:xfrm flipH="1">
            <a:off x="6246812" y="838200"/>
            <a:ext cx="5029200" cy="508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none"/>
          </a:ln>
          <a:effectLst/>
        </p:spPr>
      </p:cxnSp>
      <p:pic>
        <p:nvPicPr>
          <p:cNvPr id="161" name="Picture 16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46812" y="3352800"/>
            <a:ext cx="1219200" cy="533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2" name="Rectangle 171"/>
          <p:cNvSpPr/>
          <p:nvPr/>
        </p:nvSpPr>
        <p:spPr>
          <a:xfrm>
            <a:off x="8612046" y="3632200"/>
            <a:ext cx="888077" cy="330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71" name="TextBox 170"/>
          <p:cNvSpPr txBox="1"/>
          <p:nvPr/>
        </p:nvSpPr>
        <p:spPr>
          <a:xfrm>
            <a:off x="8609012" y="3632200"/>
            <a:ext cx="914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latin typeface="Avenir Next"/>
              </a:rPr>
              <a:t>Spring Boot </a:t>
            </a:r>
            <a:br>
              <a:rPr lang="en-US" sz="1200" dirty="0" smtClean="0">
                <a:latin typeface="Avenir Next"/>
              </a:rPr>
            </a:br>
            <a:r>
              <a:rPr lang="en-US" sz="1200" dirty="0" smtClean="0">
                <a:latin typeface="Avenir Next"/>
              </a:rPr>
              <a:t>Web App</a:t>
            </a:r>
          </a:p>
        </p:txBody>
      </p:sp>
      <p:cxnSp>
        <p:nvCxnSpPr>
          <p:cNvPr id="173" name="Straight Arrow Connector 172"/>
          <p:cNvCxnSpPr/>
          <p:nvPr/>
        </p:nvCxnSpPr>
        <p:spPr>
          <a:xfrm flipV="1">
            <a:off x="5027612" y="1447800"/>
            <a:ext cx="0" cy="13716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sp>
        <p:nvSpPr>
          <p:cNvPr id="182" name="TextBox 181"/>
          <p:cNvSpPr txBox="1"/>
          <p:nvPr/>
        </p:nvSpPr>
        <p:spPr>
          <a:xfrm>
            <a:off x="10666412" y="2819400"/>
            <a:ext cx="381000" cy="2286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1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6018212" y="17526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2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6399212" y="22860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3</a:t>
            </a:r>
            <a:endParaRPr lang="en-US" sz="1400" dirty="0" smtClean="0">
              <a:latin typeface="Silom"/>
              <a:cs typeface="Silom"/>
            </a:endParaRPr>
          </a:p>
        </p:txBody>
      </p:sp>
      <p:cxnSp>
        <p:nvCxnSpPr>
          <p:cNvPr id="186" name="Straight Arrow Connector 185"/>
          <p:cNvCxnSpPr/>
          <p:nvPr/>
        </p:nvCxnSpPr>
        <p:spPr>
          <a:xfrm flipV="1">
            <a:off x="5484812" y="1981200"/>
            <a:ext cx="1143000" cy="9144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sp>
        <p:nvSpPr>
          <p:cNvPr id="189" name="TextBox 188"/>
          <p:cNvSpPr txBox="1"/>
          <p:nvPr/>
        </p:nvSpPr>
        <p:spPr>
          <a:xfrm>
            <a:off x="5789612" y="30480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4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5789612" y="35052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5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5789612" y="41910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6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7770812" y="34290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7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7807805" y="38862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8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4875212" y="18288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9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10895012" y="16764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1400">
                <a:latin typeface="Silom"/>
                <a:cs typeface="Silom"/>
              </a:defRPr>
            </a:lvl1pPr>
          </a:lstStyle>
          <a:p>
            <a:r>
              <a:rPr lang="en-US" dirty="0"/>
              <a:t>10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10514012" y="36576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11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937024" y="5396184"/>
            <a:ext cx="1118788" cy="6998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1A1E7"/>
              </a:buClr>
              <a:buSzPct val="70000"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TODO: Add unit testing using spring and </a:t>
            </a:r>
            <a:r>
              <a:rPr lang="en-US" sz="1000" kern="0" noProof="0" dirty="0" err="1" smtClean="0">
                <a:solidFill>
                  <a:sysClr val="windowText" lastClr="000000"/>
                </a:solidFill>
              </a:rPr>
              <a:t>jenkins</a:t>
            </a:r>
            <a:endParaRPr lang="en-US" sz="1000" kern="0" noProof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1A1E7"/>
              </a:buClr>
              <a:buSzPct val="70000"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Add</a:t>
            </a:r>
            <a:r>
              <a:rPr kumimoji="0" lang="en-US" sz="1000" b="0" i="0" u="none" strike="noStrike" kern="0" cap="none" spc="0" normalizeH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catalog sync to 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 on-premise</a:t>
            </a:r>
          </a:p>
        </p:txBody>
      </p:sp>
      <p:pic>
        <p:nvPicPr>
          <p:cNvPr id="213" name="Picture 2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12405" y="4611213"/>
            <a:ext cx="664029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43863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6399212" y="2378075"/>
            <a:ext cx="2971800" cy="2928491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41275"/>
            <a:ext cx="10969943" cy="812800"/>
          </a:xfrm>
        </p:spPr>
        <p:txBody>
          <a:bodyPr/>
          <a:lstStyle/>
          <a:p>
            <a:r>
              <a:rPr lang="en-US" dirty="0" smtClean="0"/>
              <a:t>Continuous Integration</a:t>
            </a:r>
            <a:br>
              <a:rPr lang="en-US" dirty="0" smtClean="0"/>
            </a:br>
            <a:r>
              <a:rPr lang="en-US" sz="1800" dirty="0" smtClean="0"/>
              <a:t>Pivotal Cloud Foundry on vCloud Air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97326" y="6175376"/>
            <a:ext cx="450733" cy="1492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39452" y="3815146"/>
            <a:ext cx="696923" cy="81603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724508" y="2954784"/>
            <a:ext cx="1811867" cy="1828800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6859975" y="2954784"/>
            <a:ext cx="1676400" cy="885124"/>
            <a:chOff x="6355239" y="156543"/>
            <a:chExt cx="713910" cy="59684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14108" y="156543"/>
              <a:ext cx="396172" cy="39617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55239" y="487505"/>
              <a:ext cx="713910" cy="265878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0" name="Rectangle 9"/>
          <p:cNvSpPr/>
          <p:nvPr/>
        </p:nvSpPr>
        <p:spPr>
          <a:xfrm>
            <a:off x="6724508" y="2954784"/>
            <a:ext cx="1811867" cy="838200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6856412" y="4359275"/>
            <a:ext cx="838200" cy="304800"/>
          </a:xfrm>
          <a:prstGeom prst="rect">
            <a:avLst/>
          </a:prstGeom>
          <a:solidFill>
            <a:srgbClr val="5ECCFE">
              <a:lumMod val="75000"/>
            </a:srgbClr>
          </a:solidFill>
          <a:ln w="3175" cap="flat" cmpd="sng" algn="ctr">
            <a:solidFill>
              <a:srgbClr val="505050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 err="1" smtClean="0">
                <a:solidFill>
                  <a:srgbClr val="FFFFFF"/>
                </a:solidFill>
                <a:latin typeface="Ubuntu"/>
                <a:cs typeface="Ubuntu"/>
              </a:rPr>
              <a:t>mCare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cs typeface="Ubuntu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133012" y="1235075"/>
            <a:ext cx="1371600" cy="914400"/>
          </a:xfrm>
          <a:prstGeom prst="rect">
            <a:avLst/>
          </a:prstGeom>
        </p:spPr>
      </p:pic>
      <p:sp>
        <p:nvSpPr>
          <p:cNvPr id="20" name="Cloud 19"/>
          <p:cNvSpPr/>
          <p:nvPr/>
        </p:nvSpPr>
        <p:spPr>
          <a:xfrm>
            <a:off x="8688775" y="1964184"/>
            <a:ext cx="1215637" cy="754412"/>
          </a:xfrm>
          <a:prstGeom prst="cloud">
            <a:avLst/>
          </a:prstGeom>
          <a:gradFill flip="none" rotWithShape="1">
            <a:gsLst>
              <a:gs pos="48000">
                <a:srgbClr val="FFFFFF"/>
              </a:gs>
              <a:gs pos="100000">
                <a:srgbClr val="01A1E7">
                  <a:lumMod val="60000"/>
                  <a:lumOff val="4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01A1E7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5492" y="2063150"/>
            <a:ext cx="730423" cy="457405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H="1">
            <a:off x="8609012" y="2301875"/>
            <a:ext cx="1905000" cy="17526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pic>
        <p:nvPicPr>
          <p:cNvPr id="32" name="Picture 26" descr="MCj04339440000[1]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012" y="4206875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Straight Arrow Connector 32"/>
          <p:cNvCxnSpPr/>
          <p:nvPr/>
        </p:nvCxnSpPr>
        <p:spPr>
          <a:xfrm flipV="1">
            <a:off x="10895012" y="2225675"/>
            <a:ext cx="0" cy="18288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47" name="Straight Arrow Connector 46"/>
          <p:cNvCxnSpPr/>
          <p:nvPr/>
        </p:nvCxnSpPr>
        <p:spPr>
          <a:xfrm flipH="1">
            <a:off x="7770812" y="4664075"/>
            <a:ext cx="2514600" cy="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sp>
        <p:nvSpPr>
          <p:cNvPr id="52" name="Content Placeholder 2"/>
          <p:cNvSpPr>
            <a:spLocks noGrp="1"/>
          </p:cNvSpPr>
          <p:nvPr>
            <p:ph idx="1"/>
          </p:nvPr>
        </p:nvSpPr>
        <p:spPr>
          <a:xfrm>
            <a:off x="303212" y="1219200"/>
            <a:ext cx="5943600" cy="4648200"/>
          </a:xfrm>
        </p:spPr>
        <p:txBody>
          <a:bodyPr/>
          <a:lstStyle/>
          <a:p>
            <a:pPr lvl="1"/>
            <a:endParaRPr lang="en-US" dirty="0" smtClean="0"/>
          </a:p>
          <a:p>
            <a:pPr marL="274320" lvl="1" indent="0">
              <a:buNone/>
            </a:pPr>
            <a:r>
              <a:rPr lang="en-US" sz="2000" dirty="0" smtClean="0"/>
              <a:t>A web app deployed on PCF is managed with  Continuous Integration</a:t>
            </a:r>
          </a:p>
          <a:p>
            <a:pPr lvl="1"/>
            <a:endParaRPr lang="en-US" sz="2000" dirty="0"/>
          </a:p>
          <a:p>
            <a:pPr marL="274320" lvl="1" indent="0">
              <a:buNone/>
            </a:pPr>
            <a:r>
              <a:rPr lang="en-US" sz="2000" dirty="0" smtClean="0"/>
              <a:t>1) The Developer commits changes to GitHub</a:t>
            </a:r>
          </a:p>
          <a:p>
            <a:pPr marL="274320" lvl="1" indent="0">
              <a:buNone/>
            </a:pPr>
            <a:r>
              <a:rPr lang="en-US" sz="2000" dirty="0" smtClean="0"/>
              <a:t>2) GitHub notifies Jenkins</a:t>
            </a:r>
          </a:p>
          <a:p>
            <a:pPr marL="274320" lvl="1" indent="0">
              <a:buNone/>
            </a:pPr>
            <a:r>
              <a:rPr lang="en-US" sz="2000" dirty="0" smtClean="0"/>
              <a:t>3) Jenkins co-ordinates </a:t>
            </a:r>
          </a:p>
          <a:p>
            <a:pPr marL="27432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- Code Checkout from GitHub</a:t>
            </a:r>
          </a:p>
          <a:p>
            <a:pPr marL="27432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- Builds the new version of the app</a:t>
            </a:r>
          </a:p>
          <a:p>
            <a:pPr marL="274320" lvl="1" indent="0">
              <a:buNone/>
            </a:pPr>
            <a:r>
              <a:rPr lang="en-US" sz="2000" dirty="0" smtClean="0"/>
              <a:t>    - Deploys new and old versions </a:t>
            </a:r>
            <a:r>
              <a:rPr lang="en-US" sz="2000" dirty="0"/>
              <a:t>s</a:t>
            </a:r>
            <a:r>
              <a:rPr lang="en-US" sz="2000" dirty="0" smtClean="0"/>
              <a:t>ide </a:t>
            </a:r>
            <a:r>
              <a:rPr lang="en-US" sz="2000" dirty="0"/>
              <a:t>by s</a:t>
            </a:r>
            <a:r>
              <a:rPr lang="en-US" sz="2000" dirty="0" smtClean="0"/>
              <a:t>ide</a:t>
            </a:r>
          </a:p>
          <a:p>
            <a:pPr marL="27432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- Unit Test new version</a:t>
            </a:r>
          </a:p>
          <a:p>
            <a:pPr marL="27432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- If tests succeed, cutover to new app version</a:t>
            </a:r>
          </a:p>
          <a:p>
            <a:pPr marL="274320" lvl="1" indent="0">
              <a:buNone/>
            </a:pPr>
            <a:r>
              <a:rPr lang="en-US" sz="2000" dirty="0" smtClean="0"/>
              <a:t>4) Developer has access to new version</a:t>
            </a:r>
            <a:endParaRPr lang="en-US" sz="2000" dirty="0"/>
          </a:p>
          <a:p>
            <a:pPr lvl="1"/>
            <a:endParaRPr lang="en-US" sz="2000" dirty="0" smtClean="0"/>
          </a:p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11123612" y="3825875"/>
            <a:ext cx="304800" cy="4572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209212" y="2759075"/>
            <a:ext cx="304800" cy="4572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618412" y="3978275"/>
            <a:ext cx="304800" cy="4572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3</a:t>
            </a:r>
            <a:endParaRPr lang="en-US" sz="1400" dirty="0" smtClean="0">
              <a:latin typeface="Silom"/>
              <a:cs typeface="Silom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7542212" y="4130675"/>
            <a:ext cx="304800" cy="1524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9828212" y="4359275"/>
            <a:ext cx="304800" cy="4572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4</a:t>
            </a: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9675812" y="4951250"/>
            <a:ext cx="1219200" cy="55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969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76297" y="5286376"/>
            <a:ext cx="450733" cy="149224"/>
          </a:xfrm>
        </p:spPr>
        <p:txBody>
          <a:bodyPr/>
          <a:lstStyle/>
          <a:p>
            <a:fld id="{6EA6D8CF-3CDE-4807-BCD2-C9F2B831AAA5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12176" y="1753857"/>
            <a:ext cx="5144236" cy="2818143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" name="Cloud 9"/>
          <p:cNvSpPr/>
          <p:nvPr/>
        </p:nvSpPr>
        <p:spPr>
          <a:xfrm>
            <a:off x="6323012" y="1447800"/>
            <a:ext cx="615297" cy="524862"/>
          </a:xfrm>
          <a:prstGeom prst="cloud">
            <a:avLst/>
          </a:prstGeom>
          <a:gradFill flip="none" rotWithShape="1">
            <a:gsLst>
              <a:gs pos="48000">
                <a:srgbClr val="FFFFFF"/>
              </a:gs>
              <a:gs pos="100000">
                <a:srgbClr val="01A1E7">
                  <a:lumMod val="60000"/>
                  <a:lumOff val="4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01A1E7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grpSp>
        <p:nvGrpSpPr>
          <p:cNvPr id="14" name="Group 1303"/>
          <p:cNvGrpSpPr/>
          <p:nvPr/>
        </p:nvGrpSpPr>
        <p:grpSpPr>
          <a:xfrm>
            <a:off x="1415731" y="1776068"/>
            <a:ext cx="640081" cy="509932"/>
            <a:chOff x="0" y="0"/>
            <a:chExt cx="803335" cy="751181"/>
          </a:xfrm>
        </p:grpSpPr>
        <p:sp>
          <p:nvSpPr>
            <p:cNvPr id="63" name="Shape 1301"/>
            <p:cNvSpPr/>
            <p:nvPr/>
          </p:nvSpPr>
          <p:spPr>
            <a:xfrm>
              <a:off x="0" y="0"/>
              <a:ext cx="803335" cy="751181"/>
            </a:xfrm>
            <a:prstGeom prst="roundRect">
              <a:avLst>
                <a:gd name="adj" fmla="val 9499"/>
              </a:avLst>
            </a:prstGeom>
            <a:gradFill flip="none" rotWithShape="1">
              <a:gsLst>
                <a:gs pos="0">
                  <a:srgbClr val="C6C6C8"/>
                </a:gs>
                <a:gs pos="100000">
                  <a:srgbClr val="E3E2E3"/>
                </a:gs>
              </a:gsLst>
              <a:lin ang="16200000" scaled="0"/>
            </a:gradFill>
            <a:ln w="12700" cap="flat">
              <a:solidFill>
                <a:srgbClr val="A6A6A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Shape 1302"/>
            <p:cNvSpPr/>
            <p:nvPr/>
          </p:nvSpPr>
          <p:spPr>
            <a:xfrm>
              <a:off x="20899" y="250478"/>
              <a:ext cx="761537" cy="2502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1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>
                  <a:solidFill>
                    <a:srgbClr val="000000"/>
                  </a:solidFill>
                </a:defRPr>
              </a:pPr>
              <a:r>
                <a:rPr kumimoji="0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old"/>
                  <a:ea typeface="Arial Bold"/>
                  <a:cs typeface="Arial Bold"/>
                  <a:sym typeface="Arial Bold"/>
                </a:rPr>
                <a:t>EDGE GATEWAY</a:t>
              </a:r>
            </a:p>
          </p:txBody>
        </p:sp>
      </p:grpSp>
      <p:pic>
        <p:nvPicPr>
          <p:cNvPr id="72" name="Picture 71"/>
          <p:cNvPicPr>
            <a:picLocks noChangeAspect="1"/>
          </p:cNvPicPr>
          <p:nvPr/>
        </p:nvPicPr>
        <p:blipFill rotWithShape="1">
          <a:blip r:embed="rId2"/>
          <a:srcRect r="72534"/>
          <a:stretch/>
        </p:blipFill>
        <p:spPr>
          <a:xfrm>
            <a:off x="2208212" y="2590800"/>
            <a:ext cx="990600" cy="115991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612" y="2819400"/>
            <a:ext cx="838200" cy="6426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5612" y="812523"/>
            <a:ext cx="1066800" cy="7099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2212" y="2311400"/>
            <a:ext cx="1204912" cy="3488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0" name="Rectangle 79"/>
          <p:cNvSpPr/>
          <p:nvPr/>
        </p:nvSpPr>
        <p:spPr>
          <a:xfrm>
            <a:off x="2132012" y="2159000"/>
            <a:ext cx="2895600" cy="2032000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81" name="Rectangle 80"/>
          <p:cNvSpPr/>
          <p:nvPr/>
        </p:nvSpPr>
        <p:spPr>
          <a:xfrm>
            <a:off x="5408613" y="2548748"/>
            <a:ext cx="1219199" cy="1066800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cxnSp>
        <p:nvCxnSpPr>
          <p:cNvPr id="85" name="Straight Arrow Connector 84"/>
          <p:cNvCxnSpPr>
            <a:stCxn id="75" idx="1"/>
          </p:cNvCxnSpPr>
          <p:nvPr/>
        </p:nvCxnSpPr>
        <p:spPr>
          <a:xfrm flipH="1">
            <a:off x="2741612" y="1167477"/>
            <a:ext cx="1524000" cy="1347123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87" name="Straight Arrow Connector 86"/>
          <p:cNvCxnSpPr/>
          <p:nvPr/>
        </p:nvCxnSpPr>
        <p:spPr>
          <a:xfrm flipH="1">
            <a:off x="5484812" y="1143000"/>
            <a:ext cx="1905000" cy="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94" name="Straight Arrow Connector 93"/>
          <p:cNvCxnSpPr/>
          <p:nvPr/>
        </p:nvCxnSpPr>
        <p:spPr>
          <a:xfrm>
            <a:off x="7389812" y="1143000"/>
            <a:ext cx="8564" cy="1433759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dash"/>
            <a:tailEnd type="none"/>
          </a:ln>
          <a:effectLst/>
        </p:spPr>
      </p:cxnSp>
      <p:cxnSp>
        <p:nvCxnSpPr>
          <p:cNvPr id="121" name="Straight Arrow Connector 120"/>
          <p:cNvCxnSpPr/>
          <p:nvPr/>
        </p:nvCxnSpPr>
        <p:spPr>
          <a:xfrm flipV="1">
            <a:off x="3046412" y="2438400"/>
            <a:ext cx="609600" cy="4826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sp>
        <p:nvSpPr>
          <p:cNvPr id="125" name="TextBox 124"/>
          <p:cNvSpPr txBox="1"/>
          <p:nvPr/>
        </p:nvSpPr>
        <p:spPr>
          <a:xfrm>
            <a:off x="2817812" y="4267200"/>
            <a:ext cx="2057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/>
              <a:t>Ubuntu DevOps vApp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484812" y="3708400"/>
            <a:ext cx="2057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/>
              <a:t>UbuntuTest VM</a:t>
            </a:r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1012" y="2717800"/>
            <a:ext cx="893445" cy="533400"/>
          </a:xfrm>
          <a:prstGeom prst="rect">
            <a:avLst/>
          </a:prstGeom>
        </p:spPr>
      </p:pic>
      <p:cxnSp>
        <p:nvCxnSpPr>
          <p:cNvPr id="128" name="Straight Arrow Connector 127"/>
          <p:cNvCxnSpPr/>
          <p:nvPr/>
        </p:nvCxnSpPr>
        <p:spPr>
          <a:xfrm flipH="1">
            <a:off x="6780212" y="3098800"/>
            <a:ext cx="1066800" cy="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141" name="Straight Arrow Connector 140"/>
          <p:cNvCxnSpPr/>
          <p:nvPr/>
        </p:nvCxnSpPr>
        <p:spPr>
          <a:xfrm>
            <a:off x="2970212" y="3581400"/>
            <a:ext cx="2362200" cy="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pic>
        <p:nvPicPr>
          <p:cNvPr id="144" name="Picture 26" descr="MCj04339440000[1]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612" y="26416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2" name="Rectangle 171"/>
          <p:cNvSpPr/>
          <p:nvPr/>
        </p:nvSpPr>
        <p:spPr>
          <a:xfrm>
            <a:off x="5561012" y="3175000"/>
            <a:ext cx="888077" cy="330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71" name="TextBox 170"/>
          <p:cNvSpPr txBox="1"/>
          <p:nvPr/>
        </p:nvSpPr>
        <p:spPr>
          <a:xfrm>
            <a:off x="5561012" y="3175000"/>
            <a:ext cx="914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latin typeface="Avenir Next"/>
              </a:rPr>
              <a:t>Spring Boot </a:t>
            </a:r>
            <a:br>
              <a:rPr lang="en-US" sz="1200" dirty="0" smtClean="0">
                <a:latin typeface="Avenir Next"/>
              </a:rPr>
            </a:br>
            <a:r>
              <a:rPr lang="en-US" sz="1200" dirty="0" smtClean="0">
                <a:latin typeface="Avenir Next"/>
              </a:rPr>
              <a:t>Web App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7085012" y="2209800"/>
            <a:ext cx="381000" cy="6096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1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3427412" y="14478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2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3427412" y="19812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3</a:t>
            </a:r>
            <a:endParaRPr lang="en-US" sz="1400" dirty="0" smtClean="0">
              <a:latin typeface="Silom"/>
              <a:cs typeface="Silom"/>
            </a:endParaRPr>
          </a:p>
        </p:txBody>
      </p:sp>
      <p:cxnSp>
        <p:nvCxnSpPr>
          <p:cNvPr id="186" name="Straight Arrow Connector 185"/>
          <p:cNvCxnSpPr/>
          <p:nvPr/>
        </p:nvCxnSpPr>
        <p:spPr>
          <a:xfrm flipV="1">
            <a:off x="2817812" y="1600200"/>
            <a:ext cx="1447800" cy="12954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sp>
        <p:nvSpPr>
          <p:cNvPr id="189" name="TextBox 188"/>
          <p:cNvSpPr txBox="1"/>
          <p:nvPr/>
        </p:nvSpPr>
        <p:spPr>
          <a:xfrm>
            <a:off x="3427412" y="26670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4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3427412" y="3200400"/>
            <a:ext cx="609600" cy="3810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5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3427412" y="3657600"/>
            <a:ext cx="304800" cy="1524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6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7085012" y="3200400"/>
            <a:ext cx="381000" cy="2286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7</a:t>
            </a:r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3046412" y="3124200"/>
            <a:ext cx="838200" cy="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105" name="Straight Arrow Connector 104"/>
          <p:cNvCxnSpPr/>
          <p:nvPr/>
        </p:nvCxnSpPr>
        <p:spPr>
          <a:xfrm>
            <a:off x="4722812" y="3200400"/>
            <a:ext cx="609600" cy="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617511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76297" y="5286376"/>
            <a:ext cx="450733" cy="149224"/>
          </a:xfrm>
        </p:spPr>
        <p:txBody>
          <a:bodyPr/>
          <a:lstStyle/>
          <a:p>
            <a:fld id="{6EA6D8CF-3CDE-4807-BCD2-C9F2B831AAA5}" type="slidenum">
              <a:rPr lang="en-US" smtClean="0"/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78976" y="1753857"/>
            <a:ext cx="5144236" cy="3046743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5180012" y="13716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2,3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31812" y="1828800"/>
            <a:ext cx="1520010" cy="2971800"/>
          </a:xfrm>
          <a:prstGeom prst="rect">
            <a:avLst/>
          </a:prstGeom>
          <a:solidFill>
            <a:srgbClr val="A0A0A0">
              <a:lumMod val="40000"/>
              <a:lumOff val="6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45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4888594"/>
            <a:ext cx="603249" cy="52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1" y="2284743"/>
            <a:ext cx="838200" cy="74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Straight Arrow Connector 46"/>
          <p:cNvCxnSpPr/>
          <p:nvPr/>
        </p:nvCxnSpPr>
        <p:spPr>
          <a:xfrm>
            <a:off x="2284412" y="990600"/>
            <a:ext cx="3429000" cy="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grpSp>
        <p:nvGrpSpPr>
          <p:cNvPr id="51" name="Group 50"/>
          <p:cNvGrpSpPr/>
          <p:nvPr/>
        </p:nvGrpSpPr>
        <p:grpSpPr>
          <a:xfrm>
            <a:off x="2513012" y="2813050"/>
            <a:ext cx="533400" cy="457200"/>
            <a:chOff x="6246812" y="5181600"/>
            <a:chExt cx="533400" cy="457200"/>
          </a:xfrm>
        </p:grpSpPr>
        <p:sp>
          <p:nvSpPr>
            <p:cNvPr id="52" name="Oval 51"/>
            <p:cNvSpPr/>
            <p:nvPr/>
          </p:nvSpPr>
          <p:spPr>
            <a:xfrm>
              <a:off x="6246812" y="5181600"/>
              <a:ext cx="457200" cy="457200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323012" y="5334000"/>
              <a:ext cx="457200" cy="304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 smtClean="0">
                  <a:solidFill>
                    <a:schemeClr val="bg1"/>
                  </a:solidFill>
                </a:rPr>
                <a:t>API</a:t>
              </a:r>
            </a:p>
          </p:txBody>
        </p:sp>
      </p:grpSp>
      <p:cxnSp>
        <p:nvCxnSpPr>
          <p:cNvPr id="56" name="Straight Arrow Connector 55"/>
          <p:cNvCxnSpPr/>
          <p:nvPr/>
        </p:nvCxnSpPr>
        <p:spPr>
          <a:xfrm flipV="1">
            <a:off x="1370012" y="990600"/>
            <a:ext cx="914400" cy="11430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dash"/>
            <a:tailEnd type="none"/>
          </a:ln>
          <a:effectLst/>
        </p:spPr>
      </p:cxnSp>
      <p:sp>
        <p:nvSpPr>
          <p:cNvPr id="182" name="TextBox 181"/>
          <p:cNvSpPr txBox="1"/>
          <p:nvPr/>
        </p:nvSpPr>
        <p:spPr>
          <a:xfrm>
            <a:off x="1446212" y="2057400"/>
            <a:ext cx="381000" cy="6096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1</a:t>
            </a:r>
          </a:p>
        </p:txBody>
      </p:sp>
      <p:pic>
        <p:nvPicPr>
          <p:cNvPr id="59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812" y="4902200"/>
            <a:ext cx="6159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Rectangle 85"/>
          <p:cNvSpPr/>
          <p:nvPr/>
        </p:nvSpPr>
        <p:spPr>
          <a:xfrm>
            <a:off x="3219450" y="2768600"/>
            <a:ext cx="3789362" cy="1270000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 rotWithShape="1">
          <a:blip r:embed="rId5"/>
          <a:srcRect r="72534"/>
          <a:stretch/>
        </p:blipFill>
        <p:spPr>
          <a:xfrm>
            <a:off x="3295650" y="3048000"/>
            <a:ext cx="631845" cy="739838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5250" y="3124200"/>
            <a:ext cx="695739" cy="533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0" name="TextBox 89"/>
          <p:cNvSpPr txBox="1"/>
          <p:nvPr/>
        </p:nvSpPr>
        <p:spPr>
          <a:xfrm>
            <a:off x="4570412" y="4075724"/>
            <a:ext cx="2057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err="1" smtClean="0"/>
              <a:t>Devops</a:t>
            </a:r>
            <a:r>
              <a:rPr lang="en-US" sz="1200" dirty="0" smtClean="0"/>
              <a:t> vApp</a:t>
            </a: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4812" y="3124200"/>
            <a:ext cx="762000" cy="5334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2" name="Group 16"/>
          <p:cNvGrpSpPr>
            <a:grpSpLocks/>
          </p:cNvGrpSpPr>
          <p:nvPr/>
        </p:nvGrpSpPr>
        <p:grpSpPr bwMode="auto">
          <a:xfrm>
            <a:off x="7156450" y="2362200"/>
            <a:ext cx="385762" cy="165100"/>
            <a:chOff x="4868636" y="2426593"/>
            <a:chExt cx="385763" cy="165795"/>
          </a:xfrm>
        </p:grpSpPr>
        <p:sp>
          <p:nvSpPr>
            <p:cNvPr id="93" name="Rounded Rectangle 92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96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650" y="2763837"/>
            <a:ext cx="512762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7" name="Group 16"/>
          <p:cNvGrpSpPr>
            <a:grpSpLocks/>
          </p:cNvGrpSpPr>
          <p:nvPr/>
        </p:nvGrpSpPr>
        <p:grpSpPr bwMode="auto">
          <a:xfrm>
            <a:off x="4870450" y="2362200"/>
            <a:ext cx="385762" cy="165100"/>
            <a:chOff x="4868636" y="2426593"/>
            <a:chExt cx="385763" cy="165795"/>
          </a:xfrm>
        </p:grpSpPr>
        <p:sp>
          <p:nvSpPr>
            <p:cNvPr id="98" name="Rounded Rectangle 97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9" name="Rectangle 98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100" name="Picture 99" descr="Seleniu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2" y="3077307"/>
            <a:ext cx="609600" cy="548640"/>
          </a:xfrm>
          <a:prstGeom prst="rect">
            <a:avLst/>
          </a:prstGeom>
        </p:spPr>
      </p:pic>
      <p:cxnSp>
        <p:nvCxnSpPr>
          <p:cNvPr id="101" name="Straight Connector 100"/>
          <p:cNvCxnSpPr/>
          <p:nvPr/>
        </p:nvCxnSpPr>
        <p:spPr>
          <a:xfrm>
            <a:off x="7350532" y="25146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10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19650" y="3810000"/>
            <a:ext cx="664029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4" name="TextBox 103"/>
          <p:cNvSpPr txBox="1"/>
          <p:nvPr/>
        </p:nvSpPr>
        <p:spPr>
          <a:xfrm>
            <a:off x="3752850" y="3810000"/>
            <a:ext cx="914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b="1" dirty="0" smtClean="0"/>
              <a:t>Knife-vcair</a:t>
            </a:r>
          </a:p>
        </p:txBody>
      </p:sp>
      <p:grpSp>
        <p:nvGrpSpPr>
          <p:cNvPr id="107" name="Group 16"/>
          <p:cNvGrpSpPr>
            <a:grpSpLocks/>
          </p:cNvGrpSpPr>
          <p:nvPr/>
        </p:nvGrpSpPr>
        <p:grpSpPr bwMode="auto">
          <a:xfrm rot="10800000">
            <a:off x="2914650" y="2322144"/>
            <a:ext cx="385762" cy="165100"/>
            <a:chOff x="4868636" y="2426593"/>
            <a:chExt cx="385763" cy="165795"/>
          </a:xfrm>
        </p:grpSpPr>
        <p:sp>
          <p:nvSpPr>
            <p:cNvPr id="108" name="Rounded Rectangle 107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9" name="Rectangle 108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10" name="Straight Connector 109"/>
          <p:cNvCxnSpPr/>
          <p:nvPr/>
        </p:nvCxnSpPr>
        <p:spPr>
          <a:xfrm>
            <a:off x="5074502" y="25146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loud 116"/>
          <p:cNvSpPr/>
          <p:nvPr/>
        </p:nvSpPr>
        <p:spPr>
          <a:xfrm>
            <a:off x="5942012" y="711200"/>
            <a:ext cx="838200" cy="863810"/>
          </a:xfrm>
          <a:prstGeom prst="cloud">
            <a:avLst/>
          </a:prstGeom>
          <a:gradFill flip="none" rotWithShape="1">
            <a:gsLst>
              <a:gs pos="48000">
                <a:srgbClr val="FFFFFF"/>
              </a:gs>
              <a:gs pos="100000">
                <a:srgbClr val="01A1E7">
                  <a:lumMod val="60000"/>
                  <a:lumOff val="4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01A1E7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118" name="Picture 117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65812" y="838200"/>
            <a:ext cx="1066800" cy="711200"/>
          </a:xfrm>
          <a:prstGeom prst="rect">
            <a:avLst/>
          </a:prstGeom>
        </p:spPr>
      </p:pic>
      <p:cxnSp>
        <p:nvCxnSpPr>
          <p:cNvPr id="119" name="Straight Connector 118"/>
          <p:cNvCxnSpPr/>
          <p:nvPr/>
        </p:nvCxnSpPr>
        <p:spPr>
          <a:xfrm flipH="1">
            <a:off x="3275012" y="2420937"/>
            <a:ext cx="4110038" cy="17463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090254" y="1828800"/>
            <a:ext cx="0" cy="619369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812" y="15240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2" name="Straight Arrow Connector 121"/>
          <p:cNvCxnSpPr/>
          <p:nvPr/>
        </p:nvCxnSpPr>
        <p:spPr>
          <a:xfrm flipH="1">
            <a:off x="3960812" y="1447800"/>
            <a:ext cx="1828800" cy="12192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headEnd type="arrow"/>
            <a:tailEnd type="arrow"/>
          </a:ln>
          <a:effectLst/>
        </p:spPr>
      </p:cxnSp>
      <p:cxnSp>
        <p:nvCxnSpPr>
          <p:cNvPr id="123" name="Straight Arrow Connector 122"/>
          <p:cNvCxnSpPr/>
          <p:nvPr/>
        </p:nvCxnSpPr>
        <p:spPr>
          <a:xfrm flipH="1">
            <a:off x="3884612" y="3048000"/>
            <a:ext cx="2743200" cy="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dash"/>
            <a:headEnd type="arrow"/>
            <a:tailEnd type="arrow"/>
          </a:ln>
          <a:effectLst/>
        </p:spPr>
      </p:cxnSp>
      <p:sp>
        <p:nvSpPr>
          <p:cNvPr id="124" name="TextBox 123"/>
          <p:cNvSpPr txBox="1"/>
          <p:nvPr/>
        </p:nvSpPr>
        <p:spPr>
          <a:xfrm>
            <a:off x="4494212" y="2819400"/>
            <a:ext cx="685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4,5,6,7</a:t>
            </a:r>
          </a:p>
        </p:txBody>
      </p:sp>
      <p:cxnSp>
        <p:nvCxnSpPr>
          <p:cNvPr id="129" name="Straight Arrow Connector 128"/>
          <p:cNvCxnSpPr/>
          <p:nvPr/>
        </p:nvCxnSpPr>
        <p:spPr>
          <a:xfrm flipV="1">
            <a:off x="1674812" y="2057400"/>
            <a:ext cx="990600" cy="8382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sp>
        <p:nvSpPr>
          <p:cNvPr id="130" name="TextBox 129"/>
          <p:cNvSpPr txBox="1"/>
          <p:nvPr/>
        </p:nvSpPr>
        <p:spPr>
          <a:xfrm>
            <a:off x="1674812" y="2514600"/>
            <a:ext cx="381000" cy="6096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8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436812" y="1295400"/>
            <a:ext cx="13716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err="1" smtClean="0">
                <a:latin typeface="Times"/>
                <a:cs typeface="Times"/>
              </a:rPr>
              <a:t>devops.vclair.us</a:t>
            </a:r>
            <a:endParaRPr lang="en-US" sz="1200" b="1" dirty="0" smtClean="0">
              <a:latin typeface="Times"/>
              <a:cs typeface="Times"/>
            </a:endParaRPr>
          </a:p>
        </p:txBody>
      </p:sp>
      <p:pic>
        <p:nvPicPr>
          <p:cNvPr id="132" name="Picture 13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46612" y="3124200"/>
            <a:ext cx="747712" cy="457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4" name="TextBox 133"/>
          <p:cNvSpPr txBox="1"/>
          <p:nvPr/>
        </p:nvSpPr>
        <p:spPr>
          <a:xfrm>
            <a:off x="684212" y="228600"/>
            <a:ext cx="19812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sb2</a:t>
            </a:r>
          </a:p>
        </p:txBody>
      </p:sp>
    </p:spTree>
    <p:extLst>
      <p:ext uri="{BB962C8B-B14F-4D97-AF65-F5344CB8AC3E}">
        <p14:creationId xmlns:p14="http://schemas.microsoft.com/office/powerpoint/2010/main" val="3327944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76297" y="5286376"/>
            <a:ext cx="450733" cy="149224"/>
          </a:xfrm>
        </p:spPr>
        <p:txBody>
          <a:bodyPr/>
          <a:lstStyle/>
          <a:p>
            <a:fld id="{6EA6D8CF-3CDE-4807-BCD2-C9F2B831AAA5}" type="slidenum">
              <a:rPr lang="en-US" smtClean="0"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41612" y="1676400"/>
            <a:ext cx="4343400" cy="3200400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31812" y="1600200"/>
            <a:ext cx="1520010" cy="3200400"/>
          </a:xfrm>
          <a:prstGeom prst="rect">
            <a:avLst/>
          </a:prstGeom>
          <a:solidFill>
            <a:srgbClr val="A0A0A0">
              <a:lumMod val="40000"/>
              <a:lumOff val="6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45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2" y="4888594"/>
            <a:ext cx="603249" cy="52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2" name="TextBox 181"/>
          <p:cNvSpPr txBox="1"/>
          <p:nvPr/>
        </p:nvSpPr>
        <p:spPr>
          <a:xfrm>
            <a:off x="1446212" y="2057400"/>
            <a:ext cx="381000" cy="6096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1</a:t>
            </a:r>
          </a:p>
        </p:txBody>
      </p:sp>
      <p:pic>
        <p:nvPicPr>
          <p:cNvPr id="59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612" y="4902200"/>
            <a:ext cx="6159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Rectangle 85"/>
          <p:cNvSpPr/>
          <p:nvPr/>
        </p:nvSpPr>
        <p:spPr>
          <a:xfrm>
            <a:off x="3351212" y="2540000"/>
            <a:ext cx="1752600" cy="2108200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 rotWithShape="1">
          <a:blip r:embed="rId4"/>
          <a:srcRect r="72534"/>
          <a:stretch/>
        </p:blipFill>
        <p:spPr>
          <a:xfrm>
            <a:off x="3405167" y="3070162"/>
            <a:ext cx="631845" cy="739838"/>
          </a:xfrm>
          <a:prstGeom prst="rect">
            <a:avLst/>
          </a:prstGeom>
        </p:spPr>
      </p:pic>
      <p:pic>
        <p:nvPicPr>
          <p:cNvPr id="100" name="Picture 99" descr="Seleniu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890" y="4114800"/>
            <a:ext cx="508000" cy="457200"/>
          </a:xfrm>
          <a:prstGeom prst="rect">
            <a:avLst/>
          </a:prstGeom>
        </p:spPr>
      </p:pic>
      <p:cxnSp>
        <p:nvCxnSpPr>
          <p:cNvPr id="101" name="Straight Connector 100"/>
          <p:cNvCxnSpPr/>
          <p:nvPr/>
        </p:nvCxnSpPr>
        <p:spPr>
          <a:xfrm>
            <a:off x="6068495" y="22860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10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1183" y="2743200"/>
            <a:ext cx="570551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07" name="Group 16"/>
          <p:cNvGrpSpPr>
            <a:grpSpLocks/>
          </p:cNvGrpSpPr>
          <p:nvPr/>
        </p:nvGrpSpPr>
        <p:grpSpPr bwMode="auto">
          <a:xfrm rot="10800000">
            <a:off x="2970213" y="2133600"/>
            <a:ext cx="236722" cy="125044"/>
            <a:chOff x="4868636" y="2426593"/>
            <a:chExt cx="385763" cy="165795"/>
          </a:xfrm>
        </p:grpSpPr>
        <p:sp>
          <p:nvSpPr>
            <p:cNvPr id="108" name="Rounded Rectangle 107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9" name="Rectangle 108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10" name="Straight Connector 109"/>
          <p:cNvCxnSpPr/>
          <p:nvPr/>
        </p:nvCxnSpPr>
        <p:spPr>
          <a:xfrm>
            <a:off x="4239695" y="22860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loud 116"/>
          <p:cNvSpPr/>
          <p:nvPr/>
        </p:nvSpPr>
        <p:spPr>
          <a:xfrm>
            <a:off x="3275012" y="633043"/>
            <a:ext cx="658586" cy="586157"/>
          </a:xfrm>
          <a:prstGeom prst="cloud">
            <a:avLst/>
          </a:prstGeom>
          <a:gradFill flip="none" rotWithShape="1">
            <a:gsLst>
              <a:gs pos="48000">
                <a:srgbClr val="FFFFFF"/>
              </a:gs>
              <a:gs pos="100000">
                <a:srgbClr val="01A1E7">
                  <a:lumMod val="60000"/>
                  <a:lumOff val="4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01A1E7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118" name="Picture 117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98812" y="685800"/>
            <a:ext cx="838200" cy="558800"/>
          </a:xfrm>
          <a:prstGeom prst="rect">
            <a:avLst/>
          </a:prstGeom>
        </p:spPr>
      </p:pic>
      <p:cxnSp>
        <p:nvCxnSpPr>
          <p:cNvPr id="119" name="Straight Connector 118"/>
          <p:cNvCxnSpPr>
            <a:stCxn id="68" idx="3"/>
          </p:cNvCxnSpPr>
          <p:nvPr/>
        </p:nvCxnSpPr>
        <p:spPr>
          <a:xfrm flipH="1">
            <a:off x="3198812" y="2196803"/>
            <a:ext cx="2743200" cy="12997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endCxn id="109" idx="2"/>
          </p:cNvCxnSpPr>
          <p:nvPr/>
        </p:nvCxnSpPr>
        <p:spPr>
          <a:xfrm flipH="1">
            <a:off x="3088575" y="1828800"/>
            <a:ext cx="1679" cy="363715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012" y="15240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" name="TextBox 133"/>
          <p:cNvSpPr txBox="1"/>
          <p:nvPr/>
        </p:nvSpPr>
        <p:spPr>
          <a:xfrm>
            <a:off x="684212" y="228600"/>
            <a:ext cx="27432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Jenkins on vCloud Air Continuous Integration Example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408612" y="2540000"/>
            <a:ext cx="1371600" cy="1651000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000" dirty="0" smtClean="0"/>
              <a:t>Ubuntu 1</a:t>
            </a: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72293" y="3048000"/>
            <a:ext cx="459158" cy="459158"/>
          </a:xfrm>
          <a:prstGeom prst="rect">
            <a:avLst/>
          </a:prstGeom>
        </p:spPr>
      </p:pic>
      <p:pic>
        <p:nvPicPr>
          <p:cNvPr id="58" name="image97.png" descr="\\MV-FS\Projects\Cisco\References\Brand Assets\Kubrick Icons\Device Icons\Device_router_3057_default_256.pn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530832" y="2667000"/>
            <a:ext cx="372580" cy="304800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</p:pic>
      <p:cxnSp>
        <p:nvCxnSpPr>
          <p:cNvPr id="61" name="Straight Arrow Connector 60"/>
          <p:cNvCxnSpPr/>
          <p:nvPr/>
        </p:nvCxnSpPr>
        <p:spPr>
          <a:xfrm>
            <a:off x="2114953" y="2819400"/>
            <a:ext cx="550459" cy="0"/>
          </a:xfrm>
          <a:prstGeom prst="straightConnector1">
            <a:avLst/>
          </a:prstGeom>
          <a:noFill/>
          <a:ln w="3175" cap="flat" cmpd="sng" algn="ctr">
            <a:solidFill>
              <a:srgbClr val="FF7E00"/>
            </a:solidFill>
            <a:prstDash val="dash"/>
            <a:headEnd type="arrow"/>
            <a:tailEnd type="arrow"/>
          </a:ln>
          <a:effectLst/>
        </p:spPr>
      </p:cxnSp>
      <p:grpSp>
        <p:nvGrpSpPr>
          <p:cNvPr id="64" name="Group 16"/>
          <p:cNvGrpSpPr>
            <a:grpSpLocks/>
          </p:cNvGrpSpPr>
          <p:nvPr/>
        </p:nvGrpSpPr>
        <p:grpSpPr bwMode="auto">
          <a:xfrm>
            <a:off x="4105090" y="2160956"/>
            <a:ext cx="236722" cy="125044"/>
            <a:chOff x="4868636" y="2426593"/>
            <a:chExt cx="385763" cy="165795"/>
          </a:xfrm>
        </p:grpSpPr>
        <p:sp>
          <p:nvSpPr>
            <p:cNvPr id="65" name="Rounded Rectangle 64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67" name="Group 16"/>
          <p:cNvGrpSpPr>
            <a:grpSpLocks/>
          </p:cNvGrpSpPr>
          <p:nvPr/>
        </p:nvGrpSpPr>
        <p:grpSpPr bwMode="auto">
          <a:xfrm>
            <a:off x="5942012" y="2152316"/>
            <a:ext cx="236722" cy="125044"/>
            <a:chOff x="4868636" y="2426593"/>
            <a:chExt cx="385763" cy="165795"/>
          </a:xfrm>
        </p:grpSpPr>
        <p:sp>
          <p:nvSpPr>
            <p:cNvPr id="68" name="Rounded Rectangle 67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9" name="Rectangle 68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23" name="Straight Arrow Connector 122"/>
          <p:cNvCxnSpPr/>
          <p:nvPr/>
        </p:nvCxnSpPr>
        <p:spPr>
          <a:xfrm>
            <a:off x="4951412" y="2819400"/>
            <a:ext cx="457200" cy="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sp>
        <p:nvSpPr>
          <p:cNvPr id="81" name="Rectangle 80"/>
          <p:cNvSpPr/>
          <p:nvPr/>
        </p:nvSpPr>
        <p:spPr>
          <a:xfrm>
            <a:off x="5713412" y="3124200"/>
            <a:ext cx="838200" cy="304800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NodeJS</a:t>
            </a:r>
            <a:endParaRPr lang="en-US" sz="1000" dirty="0" smtClean="0"/>
          </a:p>
        </p:txBody>
      </p:sp>
      <p:pic>
        <p:nvPicPr>
          <p:cNvPr id="83" name="image97.png" descr="\\MV-FS\Projects\Cisco\References\Brand Assets\Kubrick Icons\Device Icons\Device_router_3057_default_256.pn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750032" y="2667000"/>
            <a:ext cx="372580" cy="304800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</p:pic>
      <p:cxnSp>
        <p:nvCxnSpPr>
          <p:cNvPr id="105" name="Straight Arrow Connector 104"/>
          <p:cNvCxnSpPr/>
          <p:nvPr/>
        </p:nvCxnSpPr>
        <p:spPr>
          <a:xfrm>
            <a:off x="3046412" y="2819400"/>
            <a:ext cx="1066800" cy="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106" name="Straight Arrow Connector 105"/>
          <p:cNvCxnSpPr/>
          <p:nvPr/>
        </p:nvCxnSpPr>
        <p:spPr>
          <a:xfrm>
            <a:off x="3579812" y="1295400"/>
            <a:ext cx="0" cy="17526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111" name="Straight Arrow Connector 110"/>
          <p:cNvCxnSpPr/>
          <p:nvPr/>
        </p:nvCxnSpPr>
        <p:spPr>
          <a:xfrm flipV="1">
            <a:off x="1598612" y="990600"/>
            <a:ext cx="1676400" cy="8382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113" name="Straight Arrow Connector 112"/>
          <p:cNvCxnSpPr/>
          <p:nvPr/>
        </p:nvCxnSpPr>
        <p:spPr>
          <a:xfrm flipV="1">
            <a:off x="3808412" y="1295400"/>
            <a:ext cx="0" cy="16002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114" name="Straight Arrow Connector 113"/>
          <p:cNvCxnSpPr/>
          <p:nvPr/>
        </p:nvCxnSpPr>
        <p:spPr>
          <a:xfrm flipV="1">
            <a:off x="3884612" y="2971800"/>
            <a:ext cx="381000" cy="2286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115" name="Straight Arrow Connector 114"/>
          <p:cNvCxnSpPr/>
          <p:nvPr/>
        </p:nvCxnSpPr>
        <p:spPr>
          <a:xfrm>
            <a:off x="3960812" y="3352800"/>
            <a:ext cx="304800" cy="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116" name="Straight Arrow Connector 115"/>
          <p:cNvCxnSpPr/>
          <p:nvPr/>
        </p:nvCxnSpPr>
        <p:spPr>
          <a:xfrm>
            <a:off x="4799012" y="3352800"/>
            <a:ext cx="762000" cy="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121" name="Straight Arrow Connector 120"/>
          <p:cNvCxnSpPr/>
          <p:nvPr/>
        </p:nvCxnSpPr>
        <p:spPr>
          <a:xfrm>
            <a:off x="3884612" y="3581400"/>
            <a:ext cx="228600" cy="1524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pic>
        <p:nvPicPr>
          <p:cNvPr id="133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1676400"/>
            <a:ext cx="691070" cy="61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542" y="1903743"/>
            <a:ext cx="691070" cy="61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5" name="Straight Arrow Connector 134"/>
          <p:cNvCxnSpPr/>
          <p:nvPr/>
        </p:nvCxnSpPr>
        <p:spPr>
          <a:xfrm flipV="1">
            <a:off x="4951412" y="4038600"/>
            <a:ext cx="762000" cy="2286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sp>
        <p:nvSpPr>
          <p:cNvPr id="136" name="Rectangle 135"/>
          <p:cNvSpPr/>
          <p:nvPr/>
        </p:nvSpPr>
        <p:spPr>
          <a:xfrm>
            <a:off x="4113212" y="3733800"/>
            <a:ext cx="914400" cy="304800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Word-finder</a:t>
            </a:r>
          </a:p>
        </p:txBody>
      </p:sp>
      <p:cxnSp>
        <p:nvCxnSpPr>
          <p:cNvPr id="140" name="Straight Arrow Connector 139"/>
          <p:cNvCxnSpPr/>
          <p:nvPr/>
        </p:nvCxnSpPr>
        <p:spPr>
          <a:xfrm flipV="1">
            <a:off x="1674812" y="1295400"/>
            <a:ext cx="2743200" cy="6858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146" name="Straight Arrow Connector 145"/>
          <p:cNvCxnSpPr/>
          <p:nvPr/>
        </p:nvCxnSpPr>
        <p:spPr>
          <a:xfrm>
            <a:off x="3884612" y="3810000"/>
            <a:ext cx="304800" cy="3810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pic>
        <p:nvPicPr>
          <p:cNvPr id="145" name="Picture 14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94212" y="228600"/>
            <a:ext cx="2971800" cy="1132103"/>
          </a:xfrm>
          <a:prstGeom prst="rect">
            <a:avLst/>
          </a:prstGeom>
        </p:spPr>
      </p:pic>
      <p:cxnSp>
        <p:nvCxnSpPr>
          <p:cNvPr id="151" name="Straight Arrow Connector 150"/>
          <p:cNvCxnSpPr/>
          <p:nvPr/>
        </p:nvCxnSpPr>
        <p:spPr>
          <a:xfrm flipH="1" flipV="1">
            <a:off x="3351212" y="1981200"/>
            <a:ext cx="1143000" cy="7620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sp>
        <p:nvSpPr>
          <p:cNvPr id="154" name="TextBox 153"/>
          <p:cNvSpPr txBox="1"/>
          <p:nvPr/>
        </p:nvSpPr>
        <p:spPr>
          <a:xfrm>
            <a:off x="5561012" y="1981200"/>
            <a:ext cx="19812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dirty="0" smtClean="0"/>
              <a:t>192.168.109.101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3351212" y="1524000"/>
            <a:ext cx="2438400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dirty="0" smtClean="0"/>
              <a:t>DNAT 23.92.225.131 -&gt; 192.168.109.101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694612" y="685800"/>
            <a:ext cx="27432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400" b="1" dirty="0" smtClean="0"/>
              <a:t>A developer commits code to the source code repository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694612" y="1219200"/>
            <a:ext cx="3200400" cy="76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400" b="1" dirty="0" smtClean="0"/>
              <a:t>GitHub notifies the Jenkins Server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694612" y="1524000"/>
            <a:ext cx="3276600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400" b="1" dirty="0" smtClean="0"/>
              <a:t>Jenkins checks out latest application code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694612" y="1981200"/>
            <a:ext cx="30480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400" b="1" dirty="0" smtClean="0"/>
              <a:t>Jenkins calls the CLI to create a new VM from the cloud catalog.</a:t>
            </a:r>
            <a:br>
              <a:rPr lang="en-US" sz="1400" b="1" dirty="0" smtClean="0"/>
            </a:br>
            <a:r>
              <a:rPr lang="en-US" sz="1400" dirty="0" smtClean="0"/>
              <a:t>(if a test </a:t>
            </a:r>
            <a:r>
              <a:rPr lang="en-US" sz="1400" dirty="0" err="1" smtClean="0"/>
              <a:t>vm</a:t>
            </a:r>
            <a:r>
              <a:rPr lang="en-US" sz="1400" dirty="0" smtClean="0"/>
              <a:t> is not already present)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94612" y="2667000"/>
            <a:ext cx="29718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400" b="1" dirty="0" smtClean="0"/>
              <a:t>Jenkins calls the CLI to configure internet access for the VM</a:t>
            </a:r>
            <a:r>
              <a:rPr lang="en-US" sz="1400" dirty="0" smtClean="0"/>
              <a:t>. (if needed)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694612" y="3352800"/>
            <a:ext cx="3200400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400" b="1" dirty="0" smtClean="0"/>
              <a:t>Jenkins calls Ansible to configure the new VM with App dependencies</a:t>
            </a:r>
            <a:r>
              <a:rPr lang="en-US" sz="1400" dirty="0" smtClean="0"/>
              <a:t>.</a:t>
            </a:r>
            <a:r>
              <a:rPr lang="en-US" sz="1400" dirty="0"/>
              <a:t> </a:t>
            </a:r>
            <a:r>
              <a:rPr lang="en-US" sz="1400" dirty="0" smtClean="0"/>
              <a:t> (if needed)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694612" y="4038600"/>
            <a:ext cx="3124200" cy="76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400" b="1" dirty="0" smtClean="0"/>
              <a:t>Jenkins deploys the App to the test server</a:t>
            </a:r>
            <a:r>
              <a:rPr lang="en-US" sz="1400" dirty="0" smtClean="0"/>
              <a:t>. 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694612" y="4495800"/>
            <a:ext cx="28956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400" b="1" dirty="0" smtClean="0"/>
              <a:t>Jenkins calls Selenium to perform web UI validation tests against the app.  Jenkins sends an email if the tests fail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694612" y="5334000"/>
            <a:ext cx="28956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400" b="1" dirty="0" smtClean="0"/>
              <a:t>A new version of the application is available to all developers.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996890" y="2971800"/>
            <a:ext cx="7620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800" dirty="0" smtClean="0"/>
              <a:t>Optionally replicate on premise templates</a:t>
            </a:r>
          </a:p>
        </p:txBody>
      </p:sp>
    </p:spTree>
    <p:extLst>
      <p:ext uri="{BB962C8B-B14F-4D97-AF65-F5344CB8AC3E}">
        <p14:creationId xmlns:p14="http://schemas.microsoft.com/office/powerpoint/2010/main" val="1881739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9081E-6 4.47582E-6 L 0.13127 4.47582E-6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63" y="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1" animBg="1"/>
      <p:bldP spid="81" grpId="0" animBg="1"/>
      <p:bldP spid="136" grpId="0" animBg="1"/>
      <p:bldP spid="136" grpId="1" animBg="1"/>
      <p:bldP spid="154" grpId="0"/>
      <p:bldP spid="155" grpId="0"/>
      <p:bldP spid="56" grpId="0"/>
      <p:bldP spid="60" grpId="0"/>
      <p:bldP spid="62" grpId="0"/>
      <p:bldP spid="63" grpId="0"/>
      <p:bldP spid="70" grpId="0"/>
      <p:bldP spid="71" grpId="0"/>
      <p:bldP spid="72" grpId="0"/>
      <p:bldP spid="73" grpId="0"/>
      <p:bldP spid="7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960812" y="2209801"/>
            <a:ext cx="5257800" cy="2514600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265612" y="3225800"/>
            <a:ext cx="2971800" cy="1270000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269" y="-304800"/>
            <a:ext cx="10969943" cy="812800"/>
          </a:xfrm>
        </p:spPr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 Continuous Integration Demo (Open Source)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79612" y="2211057"/>
            <a:ext cx="1520010" cy="2513343"/>
          </a:xfrm>
          <a:prstGeom prst="rect">
            <a:avLst/>
          </a:prstGeom>
          <a:solidFill>
            <a:srgbClr val="A0A0A0">
              <a:lumMod val="40000"/>
              <a:lumOff val="6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 rotWithShape="1">
          <a:blip r:embed="rId2"/>
          <a:srcRect r="72534"/>
          <a:stretch/>
        </p:blipFill>
        <p:spPr>
          <a:xfrm>
            <a:off x="4341812" y="3505200"/>
            <a:ext cx="631845" cy="739838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412" y="3581400"/>
            <a:ext cx="695739" cy="533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5" name="TextBox 124"/>
          <p:cNvSpPr txBox="1"/>
          <p:nvPr/>
        </p:nvSpPr>
        <p:spPr>
          <a:xfrm>
            <a:off x="5256212" y="4532924"/>
            <a:ext cx="2057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err="1" smtClean="0"/>
              <a:t>Devops</a:t>
            </a:r>
            <a:r>
              <a:rPr lang="en-US" sz="1200" dirty="0" smtClean="0"/>
              <a:t> vApp</a:t>
            </a:r>
          </a:p>
        </p:txBody>
      </p:sp>
      <p:pic>
        <p:nvPicPr>
          <p:cNvPr id="161" name="Picture 1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3412" y="3581400"/>
            <a:ext cx="762000" cy="5334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3" name="Straight Connector 72"/>
          <p:cNvCxnSpPr>
            <a:stCxn id="78" idx="3"/>
          </p:cNvCxnSpPr>
          <p:nvPr/>
        </p:nvCxnSpPr>
        <p:spPr>
          <a:xfrm flipH="1">
            <a:off x="4341812" y="2878137"/>
            <a:ext cx="4110038" cy="17463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16"/>
          <p:cNvGrpSpPr>
            <a:grpSpLocks/>
          </p:cNvGrpSpPr>
          <p:nvPr/>
        </p:nvGrpSpPr>
        <p:grpSpPr bwMode="auto">
          <a:xfrm>
            <a:off x="8451850" y="2819400"/>
            <a:ext cx="385762" cy="165100"/>
            <a:chOff x="4868636" y="2426593"/>
            <a:chExt cx="385763" cy="165795"/>
          </a:xfrm>
        </p:grpSpPr>
        <p:sp>
          <p:nvSpPr>
            <p:cNvPr id="78" name="Rounded Rectangle 77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2" name="Rectangle 81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86" name="Group 16"/>
          <p:cNvGrpSpPr>
            <a:grpSpLocks/>
          </p:cNvGrpSpPr>
          <p:nvPr/>
        </p:nvGrpSpPr>
        <p:grpSpPr bwMode="auto">
          <a:xfrm>
            <a:off x="7516812" y="2819400"/>
            <a:ext cx="385762" cy="165100"/>
            <a:chOff x="4868636" y="2426593"/>
            <a:chExt cx="385763" cy="165795"/>
          </a:xfrm>
        </p:grpSpPr>
        <p:sp>
          <p:nvSpPr>
            <p:cNvPr id="88" name="Rounded Rectangle 87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9" name="Rectangle 88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90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2" y="3221037"/>
            <a:ext cx="512762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" name="Group 16"/>
          <p:cNvGrpSpPr>
            <a:grpSpLocks/>
          </p:cNvGrpSpPr>
          <p:nvPr/>
        </p:nvGrpSpPr>
        <p:grpSpPr bwMode="auto">
          <a:xfrm>
            <a:off x="5484812" y="2819400"/>
            <a:ext cx="385762" cy="165100"/>
            <a:chOff x="4868636" y="2426593"/>
            <a:chExt cx="385763" cy="165795"/>
          </a:xfrm>
        </p:grpSpPr>
        <p:sp>
          <p:nvSpPr>
            <p:cNvPr id="93" name="Rounded Rectangle 92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27" name="Picture 26" descr="Seleniu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2" y="3573780"/>
            <a:ext cx="609600" cy="548640"/>
          </a:xfrm>
          <a:prstGeom prst="rect">
            <a:avLst/>
          </a:prstGeom>
        </p:spPr>
      </p:pic>
      <p:cxnSp>
        <p:nvCxnSpPr>
          <p:cNvPr id="100" name="Straight Connector 99"/>
          <p:cNvCxnSpPr/>
          <p:nvPr/>
        </p:nvCxnSpPr>
        <p:spPr>
          <a:xfrm>
            <a:off x="7710894" y="29718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050" y="3200400"/>
            <a:ext cx="512762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Picture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212" y="4800600"/>
            <a:ext cx="603249" cy="52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612" y="4800600"/>
            <a:ext cx="6159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AutoShape 40"/>
          <p:cNvSpPr>
            <a:spLocks noChangeArrowheads="1"/>
          </p:cNvSpPr>
          <p:nvPr/>
        </p:nvSpPr>
        <p:spPr bwMode="auto">
          <a:xfrm>
            <a:off x="3546475" y="5984875"/>
            <a:ext cx="895350" cy="29845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000" dirty="0">
                <a:solidFill>
                  <a:schemeClr val="bg1"/>
                </a:solidFill>
              </a:rPr>
              <a:t>Portal</a:t>
            </a:r>
          </a:p>
        </p:txBody>
      </p:sp>
      <p:pic>
        <p:nvPicPr>
          <p:cNvPr id="109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661" y="2667000"/>
            <a:ext cx="838200" cy="74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7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12" y="3272112"/>
            <a:ext cx="457200" cy="268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65812" y="4267200"/>
            <a:ext cx="664029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" name="TextBox 32"/>
          <p:cNvSpPr txBox="1"/>
          <p:nvPr/>
        </p:nvSpPr>
        <p:spPr>
          <a:xfrm>
            <a:off x="4799012" y="4267200"/>
            <a:ext cx="914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b="1" dirty="0" smtClean="0"/>
              <a:t>Knife-vcair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80012" y="25908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192.168.109.3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237412" y="25908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192.168.109.4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8228012" y="25908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192.168.109.7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646612" y="19050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23.92.225.171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4646612" y="22098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192.168.109.1</a:t>
            </a:r>
          </a:p>
        </p:txBody>
      </p:sp>
      <p:grpSp>
        <p:nvGrpSpPr>
          <p:cNvPr id="124" name="Group 16"/>
          <p:cNvGrpSpPr>
            <a:grpSpLocks/>
          </p:cNvGrpSpPr>
          <p:nvPr/>
        </p:nvGrpSpPr>
        <p:grpSpPr bwMode="auto">
          <a:xfrm rot="10800000">
            <a:off x="4108450" y="2779344"/>
            <a:ext cx="385762" cy="165100"/>
            <a:chOff x="4868636" y="2426593"/>
            <a:chExt cx="385763" cy="165795"/>
          </a:xfrm>
        </p:grpSpPr>
        <p:sp>
          <p:nvSpPr>
            <p:cNvPr id="129" name="Rounded Rectangle 128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0" name="Rectangle 129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31" name="Straight Connector 130"/>
          <p:cNvCxnSpPr/>
          <p:nvPr/>
        </p:nvCxnSpPr>
        <p:spPr>
          <a:xfrm>
            <a:off x="8648092" y="29718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5676292" y="29718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4302732" y="2286000"/>
            <a:ext cx="0" cy="619369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4418012" y="3352800"/>
            <a:ext cx="4572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:8100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5027612" y="3352800"/>
            <a:ext cx="4572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:8200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6018212" y="3352800"/>
            <a:ext cx="4572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:8081</a:t>
            </a:r>
          </a:p>
        </p:txBody>
      </p:sp>
      <p:sp>
        <p:nvSpPr>
          <p:cNvPr id="142" name="Cloud 141"/>
          <p:cNvSpPr/>
          <p:nvPr/>
        </p:nvSpPr>
        <p:spPr>
          <a:xfrm>
            <a:off x="8228012" y="1143000"/>
            <a:ext cx="838200" cy="863810"/>
          </a:xfrm>
          <a:prstGeom prst="cloud">
            <a:avLst/>
          </a:prstGeom>
          <a:gradFill flip="none" rotWithShape="1">
            <a:gsLst>
              <a:gs pos="48000">
                <a:srgbClr val="FFFFFF"/>
              </a:gs>
              <a:gs pos="100000">
                <a:srgbClr val="01A1E7">
                  <a:lumMod val="60000"/>
                  <a:lumOff val="4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01A1E7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140" name="Picture 139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51812" y="1270000"/>
            <a:ext cx="1066800" cy="711200"/>
          </a:xfrm>
          <a:prstGeom prst="rect">
            <a:avLst/>
          </a:prstGeom>
        </p:spPr>
      </p:pic>
      <p:cxnSp>
        <p:nvCxnSpPr>
          <p:cNvPr id="143" name="Straight Arrow Connector 142"/>
          <p:cNvCxnSpPr/>
          <p:nvPr/>
        </p:nvCxnSpPr>
        <p:spPr>
          <a:xfrm flipV="1">
            <a:off x="2963861" y="2209800"/>
            <a:ext cx="838200" cy="68580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146" name="TextBox 145"/>
          <p:cNvSpPr txBox="1"/>
          <p:nvPr/>
        </p:nvSpPr>
        <p:spPr>
          <a:xfrm>
            <a:off x="3198812" y="28956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 ssh </a:t>
            </a:r>
          </a:p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http</a:t>
            </a:r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5789612" y="2971800"/>
            <a:ext cx="0" cy="30480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149" name="TextBox 148"/>
          <p:cNvSpPr txBox="1"/>
          <p:nvPr/>
        </p:nvSpPr>
        <p:spPr>
          <a:xfrm>
            <a:off x="5865812" y="2819400"/>
            <a:ext cx="3810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http</a:t>
            </a:r>
          </a:p>
        </p:txBody>
      </p:sp>
      <p:cxnSp>
        <p:nvCxnSpPr>
          <p:cNvPr id="150" name="Straight Arrow Connector 149"/>
          <p:cNvCxnSpPr/>
          <p:nvPr/>
        </p:nvCxnSpPr>
        <p:spPr>
          <a:xfrm>
            <a:off x="5865812" y="3200400"/>
            <a:ext cx="304800" cy="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151" name="TextBox 150"/>
          <p:cNvSpPr txBox="1"/>
          <p:nvPr/>
        </p:nvSpPr>
        <p:spPr>
          <a:xfrm>
            <a:off x="4418012" y="1676400"/>
            <a:ext cx="13716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err="1">
                <a:latin typeface="Times"/>
                <a:cs typeface="Times"/>
              </a:rPr>
              <a:t>d</a:t>
            </a:r>
            <a:r>
              <a:rPr lang="en-US" sz="1200" b="1" dirty="0" err="1" smtClean="0">
                <a:latin typeface="Times"/>
                <a:cs typeface="Times"/>
              </a:rPr>
              <a:t>evops.vcloudair.io</a:t>
            </a:r>
            <a:endParaRPr lang="en-US" sz="1200" b="1" dirty="0" smtClean="0">
              <a:latin typeface="Times"/>
              <a:cs typeface="Times"/>
            </a:endParaRPr>
          </a:p>
        </p:txBody>
      </p:sp>
      <p:pic>
        <p:nvPicPr>
          <p:cNvPr id="152" name="Picture 15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34783" y="3733800"/>
            <a:ext cx="664029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3" name="TextBox 152"/>
          <p:cNvSpPr txBox="1"/>
          <p:nvPr/>
        </p:nvSpPr>
        <p:spPr>
          <a:xfrm>
            <a:off x="2360612" y="3505200"/>
            <a:ext cx="914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b="1" dirty="0" smtClean="0"/>
              <a:t>Knife-vcair</a:t>
            </a:r>
          </a:p>
        </p:txBody>
      </p:sp>
      <p:grpSp>
        <p:nvGrpSpPr>
          <p:cNvPr id="155" name="Group 154"/>
          <p:cNvGrpSpPr/>
          <p:nvPr/>
        </p:nvGrpSpPr>
        <p:grpSpPr>
          <a:xfrm>
            <a:off x="3732212" y="3200400"/>
            <a:ext cx="533400" cy="457200"/>
            <a:chOff x="6246812" y="5181600"/>
            <a:chExt cx="533400" cy="457200"/>
          </a:xfrm>
        </p:grpSpPr>
        <p:sp>
          <p:nvSpPr>
            <p:cNvPr id="156" name="Oval 155"/>
            <p:cNvSpPr/>
            <p:nvPr/>
          </p:nvSpPr>
          <p:spPr>
            <a:xfrm>
              <a:off x="6246812" y="5181600"/>
              <a:ext cx="457200" cy="457200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000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6323012" y="5334000"/>
              <a:ext cx="457200" cy="304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 smtClean="0">
                  <a:solidFill>
                    <a:schemeClr val="bg1"/>
                  </a:solidFill>
                </a:rPr>
                <a:t>API</a:t>
              </a:r>
            </a:p>
          </p:txBody>
        </p:sp>
      </p:grpSp>
      <p:cxnSp>
        <p:nvCxnSpPr>
          <p:cNvPr id="158" name="Straight Arrow Connector 157"/>
          <p:cNvCxnSpPr/>
          <p:nvPr/>
        </p:nvCxnSpPr>
        <p:spPr>
          <a:xfrm flipV="1">
            <a:off x="3351212" y="3505200"/>
            <a:ext cx="304800" cy="15240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pic>
        <p:nvPicPr>
          <p:cNvPr id="110" name="Picture 1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012" y="191135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" name="TextBox 163"/>
          <p:cNvSpPr txBox="1"/>
          <p:nvPr/>
        </p:nvSpPr>
        <p:spPr>
          <a:xfrm>
            <a:off x="836612" y="685800"/>
            <a:ext cx="19812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err="1" smtClean="0"/>
              <a:t>Environment_old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693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960812" y="2209800"/>
            <a:ext cx="4038600" cy="3200400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265612" y="2997200"/>
            <a:ext cx="1524000" cy="1955800"/>
          </a:xfrm>
          <a:prstGeom prst="rect">
            <a:avLst/>
          </a:prstGeom>
          <a:solidFill>
            <a:srgbClr val="3981C9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269" y="-304800"/>
            <a:ext cx="10969943" cy="812800"/>
          </a:xfrm>
        </p:spPr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 Continuous Integration Demo (Open Source)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55812" y="2211057"/>
            <a:ext cx="1447800" cy="3199143"/>
          </a:xfrm>
          <a:prstGeom prst="rect">
            <a:avLst/>
          </a:prstGeom>
          <a:solidFill>
            <a:srgbClr val="A0A0A0">
              <a:lumMod val="40000"/>
              <a:lumOff val="6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 rotWithShape="1">
          <a:blip r:embed="rId2"/>
          <a:srcRect r="72534"/>
          <a:stretch/>
        </p:blipFill>
        <p:spPr>
          <a:xfrm>
            <a:off x="4385997" y="3343031"/>
            <a:ext cx="631845" cy="739838"/>
          </a:xfrm>
          <a:prstGeom prst="rect">
            <a:avLst/>
          </a:prstGeom>
        </p:spPr>
      </p:pic>
      <p:pic>
        <p:nvPicPr>
          <p:cNvPr id="161" name="Picture 1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392" y="4495800"/>
            <a:ext cx="609600" cy="381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3" name="Straight Connector 72"/>
          <p:cNvCxnSpPr/>
          <p:nvPr/>
        </p:nvCxnSpPr>
        <p:spPr>
          <a:xfrm flipH="1" flipV="1">
            <a:off x="4341812" y="2664926"/>
            <a:ext cx="3429000" cy="2074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Seleniu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146" y="3429000"/>
            <a:ext cx="508000" cy="457200"/>
          </a:xfrm>
          <a:prstGeom prst="rect">
            <a:avLst/>
          </a:prstGeom>
        </p:spPr>
      </p:pic>
      <p:pic>
        <p:nvPicPr>
          <p:cNvPr id="103" name="Picture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5421994"/>
            <a:ext cx="603249" cy="52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662" y="5511800"/>
            <a:ext cx="6159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AutoShape 40"/>
          <p:cNvSpPr>
            <a:spLocks noChangeArrowheads="1"/>
          </p:cNvSpPr>
          <p:nvPr/>
        </p:nvSpPr>
        <p:spPr bwMode="auto">
          <a:xfrm>
            <a:off x="3546475" y="5984875"/>
            <a:ext cx="895350" cy="29845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000" dirty="0">
                <a:solidFill>
                  <a:schemeClr val="bg1"/>
                </a:solidFill>
              </a:rPr>
              <a:t>Portal</a:t>
            </a:r>
          </a:p>
        </p:txBody>
      </p:sp>
      <p:pic>
        <p:nvPicPr>
          <p:cNvPr id="109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472" y="3276600"/>
            <a:ext cx="623453" cy="551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7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2" y="3043512"/>
            <a:ext cx="457200" cy="15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4687652" y="2467707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192.168.109.3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570412" y="19812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23.92.225.171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4570412" y="22098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192.168.109.1</a:t>
            </a:r>
          </a:p>
        </p:txBody>
      </p:sp>
      <p:cxnSp>
        <p:nvCxnSpPr>
          <p:cNvPr id="132" name="Straight Connector 131"/>
          <p:cNvCxnSpPr/>
          <p:nvPr/>
        </p:nvCxnSpPr>
        <p:spPr>
          <a:xfrm>
            <a:off x="5076462" y="27432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flipV="1">
            <a:off x="3122612" y="2438400"/>
            <a:ext cx="762000" cy="99060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146" name="TextBox 145"/>
          <p:cNvSpPr txBox="1"/>
          <p:nvPr/>
        </p:nvSpPr>
        <p:spPr>
          <a:xfrm>
            <a:off x="3237892" y="3180862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 </a:t>
            </a:r>
            <a:r>
              <a:rPr lang="en-US" sz="1000" b="1" dirty="0" smtClean="0">
                <a:latin typeface="Times"/>
                <a:cs typeface="Times"/>
              </a:rPr>
              <a:t>ssh </a:t>
            </a:r>
          </a:p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http</a:t>
            </a:r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5180012" y="2667000"/>
            <a:ext cx="0" cy="30480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149" name="TextBox 148"/>
          <p:cNvSpPr txBox="1"/>
          <p:nvPr/>
        </p:nvSpPr>
        <p:spPr>
          <a:xfrm>
            <a:off x="5256212" y="2590800"/>
            <a:ext cx="5334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http /ssh</a:t>
            </a:r>
          </a:p>
        </p:txBody>
      </p:sp>
      <p:cxnSp>
        <p:nvCxnSpPr>
          <p:cNvPr id="150" name="Straight Arrow Connector 149"/>
          <p:cNvCxnSpPr/>
          <p:nvPr/>
        </p:nvCxnSpPr>
        <p:spPr>
          <a:xfrm>
            <a:off x="5256212" y="2895600"/>
            <a:ext cx="609600" cy="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151" name="TextBox 150"/>
          <p:cNvSpPr txBox="1"/>
          <p:nvPr/>
        </p:nvSpPr>
        <p:spPr>
          <a:xfrm>
            <a:off x="4418012" y="1752600"/>
            <a:ext cx="13716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devops.vcair.us</a:t>
            </a:r>
          </a:p>
        </p:txBody>
      </p:sp>
      <p:grpSp>
        <p:nvGrpSpPr>
          <p:cNvPr id="155" name="Group 154"/>
          <p:cNvGrpSpPr/>
          <p:nvPr/>
        </p:nvGrpSpPr>
        <p:grpSpPr>
          <a:xfrm>
            <a:off x="3784046" y="3309600"/>
            <a:ext cx="381000" cy="381000"/>
            <a:chOff x="6246812" y="5181600"/>
            <a:chExt cx="533400" cy="457200"/>
          </a:xfrm>
        </p:grpSpPr>
        <p:sp>
          <p:nvSpPr>
            <p:cNvPr id="156" name="Oval 155"/>
            <p:cNvSpPr/>
            <p:nvPr/>
          </p:nvSpPr>
          <p:spPr>
            <a:xfrm>
              <a:off x="6246812" y="5181600"/>
              <a:ext cx="457200" cy="457200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000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6323012" y="5334000"/>
              <a:ext cx="457200" cy="304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 smtClean="0">
                  <a:solidFill>
                    <a:schemeClr val="bg1"/>
                  </a:solidFill>
                </a:rPr>
                <a:t>API</a:t>
              </a:r>
            </a:p>
          </p:txBody>
        </p:sp>
      </p:grpSp>
      <p:cxnSp>
        <p:nvCxnSpPr>
          <p:cNvPr id="158" name="Straight Arrow Connector 157"/>
          <p:cNvCxnSpPr/>
          <p:nvPr/>
        </p:nvCxnSpPr>
        <p:spPr>
          <a:xfrm>
            <a:off x="3275012" y="3505200"/>
            <a:ext cx="457200" cy="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pic>
        <p:nvPicPr>
          <p:cNvPr id="110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12" y="1981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" name="TextBox 163"/>
          <p:cNvSpPr txBox="1"/>
          <p:nvPr/>
        </p:nvSpPr>
        <p:spPr>
          <a:xfrm>
            <a:off x="836612" y="685800"/>
            <a:ext cx="19812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Environment</a:t>
            </a:r>
          </a:p>
        </p:txBody>
      </p:sp>
      <p:pic>
        <p:nvPicPr>
          <p:cNvPr id="3" name="Picture 2" descr="gitlab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812" y="4495800"/>
            <a:ext cx="609600" cy="3576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2" name="Picture 61" descr="gitlab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812" y="2460562"/>
            <a:ext cx="609600" cy="4555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67" name="Picture 66"/>
          <p:cNvPicPr>
            <a:picLocks noChangeAspect="1"/>
          </p:cNvPicPr>
          <p:nvPr/>
        </p:nvPicPr>
        <p:blipFill rotWithShape="1">
          <a:blip r:embed="rId2"/>
          <a:srcRect r="72534"/>
          <a:stretch/>
        </p:blipFill>
        <p:spPr>
          <a:xfrm>
            <a:off x="2194997" y="2401276"/>
            <a:ext cx="585695" cy="685800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6006482" y="24384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192.168.109.2</a:t>
            </a:r>
          </a:p>
        </p:txBody>
      </p:sp>
      <p:cxnSp>
        <p:nvCxnSpPr>
          <p:cNvPr id="84" name="Straight Connector 83"/>
          <p:cNvCxnSpPr/>
          <p:nvPr/>
        </p:nvCxnSpPr>
        <p:spPr>
          <a:xfrm flipH="1">
            <a:off x="6387036" y="2723662"/>
            <a:ext cx="446" cy="3048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3275012" y="4724400"/>
            <a:ext cx="914400" cy="0"/>
          </a:xfrm>
          <a:prstGeom prst="straightConnector1">
            <a:avLst/>
          </a:prstGeom>
          <a:noFill/>
          <a:ln w="3175" cap="flat" cmpd="sng" algn="ctr">
            <a:solidFill>
              <a:srgbClr val="FF7E00"/>
            </a:solidFill>
            <a:prstDash val="dash"/>
            <a:headEnd type="arrow"/>
            <a:tailEnd type="arrow"/>
          </a:ln>
          <a:effectLst/>
        </p:spPr>
      </p:cxnSp>
      <p:pic>
        <p:nvPicPr>
          <p:cNvPr id="105" name="image97.png" descr="\\MV-FS\Projects\Cisco\References\Brand Assets\Kubrick Icons\Device Icons\Device_router_3057_default_256.png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2481742" y="5047594"/>
            <a:ext cx="677380" cy="286406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</p:pic>
      <p:pic>
        <p:nvPicPr>
          <p:cNvPr id="106" name="image97.png" descr="\\MV-FS\Projects\Cisco\References\Brand Assets\Kubrick Icons\Device Icons\Device_router_3057_default_256.png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4267587" y="5029200"/>
            <a:ext cx="683825" cy="27745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</p:pic>
      <p:sp>
        <p:nvSpPr>
          <p:cNvPr id="113" name="TextBox 112"/>
          <p:cNvSpPr txBox="1"/>
          <p:nvPr/>
        </p:nvSpPr>
        <p:spPr>
          <a:xfrm>
            <a:off x="3046412" y="5486400"/>
            <a:ext cx="1353270" cy="4492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1A1E7"/>
              </a:buClr>
              <a:buSzPct val="70000"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Synchronized</a:t>
            </a:r>
            <a:b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</a:br>
            <a:r>
              <a:rPr kumimoji="0" lang="en-US" sz="10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lang="en-US" sz="1000" kern="0" noProof="0" dirty="0" smtClean="0">
                <a:solidFill>
                  <a:sysClr val="windowText" lastClr="000000"/>
                </a:solidFill>
              </a:rPr>
              <a:t>Binary</a:t>
            </a:r>
            <a:r>
              <a:rPr lang="en-US" sz="1000" kern="0" dirty="0">
                <a:solidFill>
                  <a:sysClr val="windowText" lastClr="000000"/>
                </a:solidFill>
              </a:rPr>
              <a:t> </a:t>
            </a:r>
            <a:r>
              <a:rPr lang="en-US" sz="1000" kern="0" noProof="0" dirty="0" smtClean="0">
                <a:solidFill>
                  <a:sysClr val="windowText" lastClr="000000"/>
                </a:solidFill>
              </a:rPr>
              <a:t>Assets and VM Templates</a:t>
            </a: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282" y="4513386"/>
            <a:ext cx="609600" cy="381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0" name="Elbow Connector 119"/>
          <p:cNvCxnSpPr/>
          <p:nvPr/>
        </p:nvCxnSpPr>
        <p:spPr>
          <a:xfrm>
            <a:off x="3236912" y="2133600"/>
            <a:ext cx="1028700" cy="12700"/>
          </a:xfrm>
          <a:prstGeom prst="bentConnector2">
            <a:avLst/>
          </a:prstGeom>
          <a:ln w="19050">
            <a:solidFill>
              <a:schemeClr val="accent6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02"/>
          <p:cNvSpPr txBox="1">
            <a:spLocks noChangeArrowheads="1"/>
          </p:cNvSpPr>
          <p:nvPr/>
        </p:nvSpPr>
        <p:spPr bwMode="auto">
          <a:xfrm>
            <a:off x="3198812" y="1792899"/>
            <a:ext cx="1139825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900" dirty="0"/>
              <a:t>SECURE GATEWAY</a:t>
            </a:r>
          </a:p>
        </p:txBody>
      </p:sp>
      <p:pic>
        <p:nvPicPr>
          <p:cNvPr id="127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412" y="1981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8" name="Straight Arrow Connector 127"/>
          <p:cNvCxnSpPr/>
          <p:nvPr/>
        </p:nvCxnSpPr>
        <p:spPr>
          <a:xfrm>
            <a:off x="3275012" y="5181600"/>
            <a:ext cx="914400" cy="0"/>
          </a:xfrm>
          <a:prstGeom prst="straightConnector1">
            <a:avLst/>
          </a:prstGeom>
          <a:noFill/>
          <a:ln w="3175" cap="flat" cmpd="sng" algn="ctr">
            <a:solidFill>
              <a:srgbClr val="FF7E00"/>
            </a:solidFill>
            <a:prstDash val="dash"/>
            <a:headEnd type="arrow"/>
            <a:tailEnd type="arrow"/>
          </a:ln>
          <a:effectLst/>
        </p:spPr>
      </p:cxnSp>
      <p:pic>
        <p:nvPicPr>
          <p:cNvPr id="90" name="Picture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812" y="4800600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Rectangle 84"/>
          <p:cNvSpPr/>
          <p:nvPr/>
        </p:nvSpPr>
        <p:spPr>
          <a:xfrm>
            <a:off x="6913072" y="2971800"/>
            <a:ext cx="609600" cy="584200"/>
          </a:xfrm>
          <a:prstGeom prst="rect">
            <a:avLst/>
          </a:prstGeom>
          <a:solidFill>
            <a:srgbClr val="3981C9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13" name="Picture 12" descr="puppet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398" y="3104662"/>
            <a:ext cx="420074" cy="355600"/>
          </a:xfrm>
          <a:prstGeom prst="rect">
            <a:avLst/>
          </a:prstGeom>
        </p:spPr>
      </p:pic>
      <p:sp>
        <p:nvSpPr>
          <p:cNvPr id="125" name="TextBox 124"/>
          <p:cNvSpPr txBox="1"/>
          <p:nvPr/>
        </p:nvSpPr>
        <p:spPr>
          <a:xfrm>
            <a:off x="6856412" y="24384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192.168.109.4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959290" y="4267200"/>
            <a:ext cx="4572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s1pho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6856412" y="4267200"/>
            <a:ext cx="685800" cy="1230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  s3ubu_c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6475412" y="5105400"/>
            <a:ext cx="6096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S6ubu_p</a:t>
            </a:r>
          </a:p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   </a:t>
            </a:r>
          </a:p>
        </p:txBody>
      </p:sp>
      <p:cxnSp>
        <p:nvCxnSpPr>
          <p:cNvPr id="138" name="Straight Connector 137"/>
          <p:cNvCxnSpPr/>
          <p:nvPr/>
        </p:nvCxnSpPr>
        <p:spPr>
          <a:xfrm>
            <a:off x="5865812" y="3810000"/>
            <a:ext cx="1905000" cy="1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5832807" y="5105400"/>
            <a:ext cx="583683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   s5ubu_c</a:t>
            </a:r>
          </a:p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   </a:t>
            </a:r>
          </a:p>
        </p:txBody>
      </p:sp>
      <p:pic>
        <p:nvPicPr>
          <p:cNvPr id="141" name="Picture 14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13612" y="1676400"/>
            <a:ext cx="687049" cy="457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2" name="Picture 14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18011" y="4114800"/>
            <a:ext cx="533493" cy="18366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4" name="Straight Connector 143"/>
          <p:cNvCxnSpPr/>
          <p:nvPr/>
        </p:nvCxnSpPr>
        <p:spPr>
          <a:xfrm>
            <a:off x="4302732" y="23622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8" name="Picture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233" y="4800600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" name="Picture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702" y="4800600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" name="TextBox 162"/>
          <p:cNvSpPr txBox="1"/>
          <p:nvPr/>
        </p:nvSpPr>
        <p:spPr>
          <a:xfrm>
            <a:off x="7021672" y="5105400"/>
            <a:ext cx="6096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s7cor</a:t>
            </a:r>
            <a:br>
              <a:rPr lang="en-US" sz="1000" b="1" dirty="0" smtClean="0">
                <a:latin typeface="Times"/>
                <a:cs typeface="Times"/>
              </a:rPr>
            </a:br>
            <a:r>
              <a:rPr lang="en-US" sz="1000" b="1" dirty="0" smtClean="0">
                <a:latin typeface="Times"/>
                <a:cs typeface="Times"/>
              </a:rPr>
              <a:t>  </a:t>
            </a:r>
          </a:p>
        </p:txBody>
      </p:sp>
      <p:cxnSp>
        <p:nvCxnSpPr>
          <p:cNvPr id="172" name="Straight Connector 171"/>
          <p:cNvCxnSpPr/>
          <p:nvPr/>
        </p:nvCxnSpPr>
        <p:spPr>
          <a:xfrm>
            <a:off x="7208102" y="2733431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6121762" y="2997200"/>
            <a:ext cx="609600" cy="584200"/>
          </a:xfrm>
          <a:prstGeom prst="rect">
            <a:avLst/>
          </a:prstGeom>
          <a:solidFill>
            <a:srgbClr val="3981C9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197962" y="3096845"/>
            <a:ext cx="466970" cy="37123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75" name="Straight Connector 174"/>
          <p:cNvCxnSpPr/>
          <p:nvPr/>
        </p:nvCxnSpPr>
        <p:spPr>
          <a:xfrm flipV="1">
            <a:off x="7770812" y="2667000"/>
            <a:ext cx="0" cy="11430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 16"/>
          <p:cNvGrpSpPr>
            <a:grpSpLocks/>
          </p:cNvGrpSpPr>
          <p:nvPr/>
        </p:nvGrpSpPr>
        <p:grpSpPr bwMode="auto">
          <a:xfrm>
            <a:off x="7078406" y="2629876"/>
            <a:ext cx="256706" cy="105502"/>
            <a:chOff x="4868636" y="2426593"/>
            <a:chExt cx="385763" cy="165795"/>
          </a:xfrm>
        </p:grpSpPr>
        <p:sp>
          <p:nvSpPr>
            <p:cNvPr id="187" name="Rounded Rectangle 186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8" name="Rectangle 187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189" name="Group 16"/>
          <p:cNvGrpSpPr>
            <a:grpSpLocks/>
          </p:cNvGrpSpPr>
          <p:nvPr/>
        </p:nvGrpSpPr>
        <p:grpSpPr bwMode="auto">
          <a:xfrm rot="10800000">
            <a:off x="4189412" y="2590800"/>
            <a:ext cx="256706" cy="105502"/>
            <a:chOff x="4868636" y="2426593"/>
            <a:chExt cx="385763" cy="165795"/>
          </a:xfrm>
        </p:grpSpPr>
        <p:sp>
          <p:nvSpPr>
            <p:cNvPr id="190" name="Rounded Rectangle 189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91" name="Rectangle 190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195" name="Group 16"/>
          <p:cNvGrpSpPr>
            <a:grpSpLocks/>
          </p:cNvGrpSpPr>
          <p:nvPr/>
        </p:nvGrpSpPr>
        <p:grpSpPr bwMode="auto">
          <a:xfrm>
            <a:off x="6256582" y="2637698"/>
            <a:ext cx="256706" cy="105502"/>
            <a:chOff x="4868636" y="2426593"/>
            <a:chExt cx="385763" cy="165795"/>
          </a:xfrm>
        </p:grpSpPr>
        <p:sp>
          <p:nvSpPr>
            <p:cNvPr id="196" name="Rounded Rectangle 195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97" name="Rectangle 196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198" name="Group 16"/>
          <p:cNvGrpSpPr>
            <a:grpSpLocks/>
          </p:cNvGrpSpPr>
          <p:nvPr/>
        </p:nvGrpSpPr>
        <p:grpSpPr bwMode="auto">
          <a:xfrm>
            <a:off x="4949452" y="2637698"/>
            <a:ext cx="256706" cy="105502"/>
            <a:chOff x="4868636" y="2426593"/>
            <a:chExt cx="385763" cy="165795"/>
          </a:xfrm>
        </p:grpSpPr>
        <p:sp>
          <p:nvSpPr>
            <p:cNvPr id="199" name="Rounded Rectangle 198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00" name="Rectangle 199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201" name="Group 16"/>
          <p:cNvGrpSpPr>
            <a:grpSpLocks/>
          </p:cNvGrpSpPr>
          <p:nvPr/>
        </p:nvGrpSpPr>
        <p:grpSpPr bwMode="auto">
          <a:xfrm>
            <a:off x="5998672" y="3774823"/>
            <a:ext cx="256706" cy="116052"/>
            <a:chOff x="4868636" y="2426593"/>
            <a:chExt cx="385763" cy="165795"/>
          </a:xfrm>
        </p:grpSpPr>
        <p:sp>
          <p:nvSpPr>
            <p:cNvPr id="202" name="Rounded Rectangle 201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03" name="Rectangle 202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204" name="Group 16"/>
          <p:cNvGrpSpPr>
            <a:grpSpLocks/>
          </p:cNvGrpSpPr>
          <p:nvPr/>
        </p:nvGrpSpPr>
        <p:grpSpPr bwMode="auto">
          <a:xfrm>
            <a:off x="6523506" y="3772876"/>
            <a:ext cx="256706" cy="116052"/>
            <a:chOff x="4868636" y="2426593"/>
            <a:chExt cx="385763" cy="165795"/>
          </a:xfrm>
        </p:grpSpPr>
        <p:sp>
          <p:nvSpPr>
            <p:cNvPr id="205" name="Rounded Rectangle 204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06" name="Rectangle 205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207" name="Group 16"/>
          <p:cNvGrpSpPr>
            <a:grpSpLocks/>
          </p:cNvGrpSpPr>
          <p:nvPr/>
        </p:nvGrpSpPr>
        <p:grpSpPr bwMode="auto">
          <a:xfrm>
            <a:off x="6997082" y="3772876"/>
            <a:ext cx="256706" cy="116052"/>
            <a:chOff x="4868636" y="2426593"/>
            <a:chExt cx="385763" cy="165795"/>
          </a:xfrm>
        </p:grpSpPr>
        <p:sp>
          <p:nvSpPr>
            <p:cNvPr id="208" name="Rounded Rectangle 207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09" name="Rectangle 208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408612" y="4058138"/>
            <a:ext cx="287220" cy="287220"/>
          </a:xfrm>
          <a:prstGeom prst="rect">
            <a:avLst/>
          </a:prstGeom>
        </p:spPr>
      </p:pic>
      <p:cxnSp>
        <p:nvCxnSpPr>
          <p:cNvPr id="225" name="Straight Connector 224"/>
          <p:cNvCxnSpPr/>
          <p:nvPr/>
        </p:nvCxnSpPr>
        <p:spPr>
          <a:xfrm>
            <a:off x="7122762" y="3876431"/>
            <a:ext cx="0" cy="1524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6645090" y="3876431"/>
            <a:ext cx="0" cy="1524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6125682" y="3889391"/>
            <a:ext cx="0" cy="1524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6458134" y="4267200"/>
            <a:ext cx="6096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 s2ubu</a:t>
            </a:r>
          </a:p>
        </p:txBody>
      </p:sp>
      <p:pic>
        <p:nvPicPr>
          <p:cNvPr id="234" name="Picture 23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56933" y="3886201"/>
            <a:ext cx="442682" cy="1523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5" name="Picture 23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093305" y="3886200"/>
            <a:ext cx="257907" cy="257907"/>
          </a:xfrm>
          <a:prstGeom prst="rect">
            <a:avLst/>
          </a:prstGeom>
        </p:spPr>
      </p:pic>
      <p:pic>
        <p:nvPicPr>
          <p:cNvPr id="240" name="Picture 23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208212" y="3886200"/>
            <a:ext cx="263770" cy="263770"/>
          </a:xfrm>
          <a:prstGeom prst="rect">
            <a:avLst/>
          </a:prstGeom>
        </p:spPr>
      </p:pic>
      <p:pic>
        <p:nvPicPr>
          <p:cNvPr id="152" name="Picture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412" y="3964352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5" name="Picture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322" y="3962400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" name="Picture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422" y="3970217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1" name="Straight Connector 240"/>
          <p:cNvCxnSpPr/>
          <p:nvPr/>
        </p:nvCxnSpPr>
        <p:spPr>
          <a:xfrm flipV="1">
            <a:off x="5865812" y="4628662"/>
            <a:ext cx="1828800" cy="9769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16"/>
          <p:cNvGrpSpPr>
            <a:grpSpLocks/>
          </p:cNvGrpSpPr>
          <p:nvPr/>
        </p:nvGrpSpPr>
        <p:grpSpPr bwMode="auto">
          <a:xfrm>
            <a:off x="6018212" y="4593485"/>
            <a:ext cx="256706" cy="116052"/>
            <a:chOff x="4868636" y="2426593"/>
            <a:chExt cx="385763" cy="165795"/>
          </a:xfrm>
        </p:grpSpPr>
        <p:sp>
          <p:nvSpPr>
            <p:cNvPr id="243" name="Rounded Rectangle 242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44" name="Rectangle 243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245" name="Group 16"/>
          <p:cNvGrpSpPr>
            <a:grpSpLocks/>
          </p:cNvGrpSpPr>
          <p:nvPr/>
        </p:nvGrpSpPr>
        <p:grpSpPr bwMode="auto">
          <a:xfrm>
            <a:off x="6551612" y="4591538"/>
            <a:ext cx="256706" cy="116052"/>
            <a:chOff x="4868636" y="2426593"/>
            <a:chExt cx="385763" cy="165795"/>
          </a:xfrm>
        </p:grpSpPr>
        <p:sp>
          <p:nvSpPr>
            <p:cNvPr id="246" name="Rounded Rectangle 245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47" name="Rectangle 246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248" name="Group 16"/>
          <p:cNvGrpSpPr>
            <a:grpSpLocks/>
          </p:cNvGrpSpPr>
          <p:nvPr/>
        </p:nvGrpSpPr>
        <p:grpSpPr bwMode="auto">
          <a:xfrm>
            <a:off x="7029482" y="4591538"/>
            <a:ext cx="256706" cy="116052"/>
            <a:chOff x="4868636" y="2426593"/>
            <a:chExt cx="385763" cy="165795"/>
          </a:xfrm>
        </p:grpSpPr>
        <p:sp>
          <p:nvSpPr>
            <p:cNvPr id="249" name="Rounded Rectangle 248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50" name="Rectangle 249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251" name="Straight Connector 250"/>
          <p:cNvCxnSpPr/>
          <p:nvPr/>
        </p:nvCxnSpPr>
        <p:spPr>
          <a:xfrm>
            <a:off x="7153202" y="4654778"/>
            <a:ext cx="0" cy="1524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>
            <a:off x="6683142" y="4654778"/>
            <a:ext cx="0" cy="1524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>
            <a:off x="6143262" y="4667738"/>
            <a:ext cx="0" cy="1524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 flipV="1">
            <a:off x="5874451" y="3810000"/>
            <a:ext cx="0" cy="8382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6" name="Picture 25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037385" y="4058138"/>
            <a:ext cx="257907" cy="257907"/>
          </a:xfrm>
          <a:prstGeom prst="rect">
            <a:avLst/>
          </a:prstGeom>
        </p:spPr>
      </p:pic>
      <p:pic>
        <p:nvPicPr>
          <p:cNvPr id="257" name="Picture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2" y="3977422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8" name="TextBox 257"/>
          <p:cNvSpPr txBox="1"/>
          <p:nvPr/>
        </p:nvSpPr>
        <p:spPr>
          <a:xfrm>
            <a:off x="7478872" y="4282222"/>
            <a:ext cx="6096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  </a:t>
            </a:r>
          </a:p>
        </p:txBody>
      </p:sp>
      <p:grpSp>
        <p:nvGrpSpPr>
          <p:cNvPr id="259" name="Group 16"/>
          <p:cNvGrpSpPr>
            <a:grpSpLocks/>
          </p:cNvGrpSpPr>
          <p:nvPr/>
        </p:nvGrpSpPr>
        <p:grpSpPr bwMode="auto">
          <a:xfrm>
            <a:off x="7486682" y="3768360"/>
            <a:ext cx="256706" cy="116052"/>
            <a:chOff x="4868636" y="2426593"/>
            <a:chExt cx="385763" cy="165795"/>
          </a:xfrm>
        </p:grpSpPr>
        <p:sp>
          <p:nvSpPr>
            <p:cNvPr id="260" name="Rounded Rectangle 259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61" name="Rectangle 260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262" name="Straight Connector 261"/>
          <p:cNvCxnSpPr/>
          <p:nvPr/>
        </p:nvCxnSpPr>
        <p:spPr>
          <a:xfrm>
            <a:off x="7610402" y="3831600"/>
            <a:ext cx="0" cy="1524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3" name="Picture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2" y="4800600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4" name="TextBox 263"/>
          <p:cNvSpPr txBox="1"/>
          <p:nvPr/>
        </p:nvSpPr>
        <p:spPr>
          <a:xfrm>
            <a:off x="7478872" y="5105400"/>
            <a:ext cx="6096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  </a:t>
            </a:r>
          </a:p>
        </p:txBody>
      </p:sp>
      <p:grpSp>
        <p:nvGrpSpPr>
          <p:cNvPr id="265" name="Group 16"/>
          <p:cNvGrpSpPr>
            <a:grpSpLocks/>
          </p:cNvGrpSpPr>
          <p:nvPr/>
        </p:nvGrpSpPr>
        <p:grpSpPr bwMode="auto">
          <a:xfrm>
            <a:off x="7486682" y="4591538"/>
            <a:ext cx="256706" cy="116052"/>
            <a:chOff x="4868636" y="2426593"/>
            <a:chExt cx="385763" cy="165795"/>
          </a:xfrm>
        </p:grpSpPr>
        <p:sp>
          <p:nvSpPr>
            <p:cNvPr id="266" name="Rounded Rectangle 265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67" name="Rectangle 266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268" name="Straight Connector 267"/>
          <p:cNvCxnSpPr/>
          <p:nvPr/>
        </p:nvCxnSpPr>
        <p:spPr>
          <a:xfrm>
            <a:off x="7610402" y="4654778"/>
            <a:ext cx="0" cy="1524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271"/>
          <p:cNvSpPr txBox="1"/>
          <p:nvPr/>
        </p:nvSpPr>
        <p:spPr>
          <a:xfrm>
            <a:off x="7389812" y="4270587"/>
            <a:ext cx="685800" cy="1230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  s4ubu_c</a:t>
            </a:r>
          </a:p>
        </p:txBody>
      </p:sp>
      <p:sp>
        <p:nvSpPr>
          <p:cNvPr id="273" name="TextBox 272"/>
          <p:cNvSpPr txBox="1"/>
          <p:nvPr/>
        </p:nvSpPr>
        <p:spPr>
          <a:xfrm>
            <a:off x="7466012" y="5105400"/>
            <a:ext cx="6096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s8ubu</a:t>
            </a:r>
            <a:br>
              <a:rPr lang="en-US" sz="1000" b="1" dirty="0" smtClean="0">
                <a:latin typeface="Times"/>
                <a:cs typeface="Times"/>
              </a:rPr>
            </a:br>
            <a:r>
              <a:rPr lang="en-US" sz="1000" b="1" dirty="0" smtClean="0">
                <a:latin typeface="Times"/>
                <a:cs typeface="Times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380129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584200"/>
          </a:xfrm>
        </p:spPr>
        <p:txBody>
          <a:bodyPr/>
          <a:lstStyle/>
          <a:p>
            <a:r>
              <a:rPr lang="en-US" dirty="0" smtClean="0"/>
              <a:t>Scenarios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2512615"/>
              </p:ext>
            </p:extLst>
          </p:nvPr>
        </p:nvGraphicFramePr>
        <p:xfrm>
          <a:off x="1370011" y="1981200"/>
          <a:ext cx="6578601" cy="1899920"/>
        </p:xfrm>
        <a:graphic>
          <a:graphicData uri="http://schemas.openxmlformats.org/drawingml/2006/table">
            <a:tbl>
              <a:tblPr firstRow="1" bandRow="1"/>
              <a:tblGrid>
                <a:gridCol w="1905001"/>
                <a:gridCol w="1371600"/>
                <a:gridCol w="946861"/>
                <a:gridCol w="2355139"/>
              </a:tblGrid>
              <a:tr h="241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Scenario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17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7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B3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vApp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17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7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B3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vm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17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7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B3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Create/provision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17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7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B33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Photon Server Create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17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EB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vApp1</a:t>
                      </a:r>
                      <a:endParaRPr lang="en-US" sz="1200" b="0" i="0" u="none" strike="noStrike" dirty="0">
                        <a:solidFill>
                          <a:srgbClr val="717074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17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EB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s1pho</a:t>
                      </a:r>
                      <a:endParaRPr lang="en-US" sz="1200" b="0" i="0" u="none" strike="noStrike" dirty="0">
                        <a:solidFill>
                          <a:srgbClr val="717074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17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EB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vca-cli / None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17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EBE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Docker Photon Deploy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vApp1</a:t>
                      </a:r>
                      <a:endParaRPr lang="en-US" sz="1200" b="0" i="0" u="none" strike="noStrike" dirty="0">
                        <a:solidFill>
                          <a:srgbClr val="717074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s1pho</a:t>
                      </a:r>
                      <a:endParaRPr lang="en-US" sz="1200" b="0" i="0" u="none" strike="noStrike" dirty="0">
                        <a:solidFill>
                          <a:srgbClr val="717074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None / ssh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Chef config Web Server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vApp3</a:t>
                      </a:r>
                      <a:endParaRPr lang="en-US" sz="1200" b="0" i="0" u="none" strike="noStrike" dirty="0">
                        <a:solidFill>
                          <a:srgbClr val="717074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s3ubu_c</a:t>
                      </a:r>
                      <a:endParaRPr lang="en-US" sz="1200" b="0" i="0" u="none" strike="noStrike" dirty="0">
                        <a:solidFill>
                          <a:srgbClr val="717074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Vca-cli / knife bootstrap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CI Java Spring Boot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vApp4</a:t>
                      </a:r>
                      <a:endParaRPr lang="en-US" sz="1200" b="0" i="0" u="none" strike="noStrike" dirty="0">
                        <a:solidFill>
                          <a:srgbClr val="717074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s4ubu_c</a:t>
                      </a:r>
                      <a:endParaRPr lang="en-US" sz="1200" b="0" i="0" u="none" strike="noStrike" dirty="0">
                        <a:solidFill>
                          <a:srgbClr val="717074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Vca</a:t>
                      </a:r>
                      <a:r>
                        <a:rPr lang="en-US" sz="1200" b="0" i="0" u="none" strike="noStrike" dirty="0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-cli / </a:t>
                      </a:r>
                      <a:r>
                        <a:rPr lang="en-US" sz="1200" b="0" i="0" u="none" strike="noStrike" dirty="0" smtClean="0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knife ssh</a:t>
                      </a:r>
                      <a:endParaRPr lang="en-US" sz="1200" b="0" i="0" u="none" strike="noStrike" dirty="0">
                        <a:solidFill>
                          <a:srgbClr val="717074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Chef Knife Plugin Prov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kern="1200" dirty="0" smtClean="0">
                          <a:solidFill>
                            <a:srgbClr val="717074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vApp5</a:t>
                      </a:r>
                      <a:endParaRPr lang="en-US" sz="1200" b="0" i="0" u="none" strike="noStrike" kern="1200" dirty="0">
                        <a:solidFill>
                          <a:srgbClr val="717074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kern="1200" dirty="0" smtClean="0">
                          <a:solidFill>
                            <a:srgbClr val="717074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s5ubu_c</a:t>
                      </a:r>
                      <a:endParaRPr lang="en-US" sz="1200" b="0" i="0" u="none" strike="noStrike" kern="1200" dirty="0">
                        <a:solidFill>
                          <a:srgbClr val="717074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Chef-knife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CI NodeJs Word Search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vApp2</a:t>
                      </a:r>
                      <a:endParaRPr lang="en-US" sz="1200" b="0" i="0" u="none" strike="noStrike" dirty="0">
                        <a:solidFill>
                          <a:srgbClr val="717074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s2ubu</a:t>
                      </a:r>
                      <a:endParaRPr lang="en-US" sz="1200" b="0" i="0" u="none" strike="noStrike" dirty="0">
                        <a:solidFill>
                          <a:srgbClr val="717074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Vca</a:t>
                      </a:r>
                      <a:r>
                        <a:rPr lang="en-US" sz="1200" b="0" i="0" u="none" strike="noStrike" dirty="0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-cli / </a:t>
                      </a:r>
                      <a:r>
                        <a:rPr lang="en-US" sz="1200" b="0" i="0" u="none" strike="noStrike" dirty="0" err="1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ansible</a:t>
                      </a:r>
                      <a:endParaRPr lang="en-US" sz="1200" b="0" i="0" u="none" strike="noStrike" dirty="0">
                        <a:solidFill>
                          <a:srgbClr val="717074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?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717074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717074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Vca</a:t>
                      </a:r>
                      <a:r>
                        <a:rPr lang="en-US" sz="1200" b="0" i="0" u="none" strike="noStrike" dirty="0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-cli / Puppet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C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717074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17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717074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17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717074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17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717074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17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1840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3960812" y="2209800"/>
            <a:ext cx="4343400" cy="2743200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979612" y="2211057"/>
            <a:ext cx="1524000" cy="2741943"/>
          </a:xfrm>
          <a:prstGeom prst="rect">
            <a:avLst/>
          </a:prstGeom>
          <a:solidFill>
            <a:srgbClr val="A0A0A0">
              <a:lumMod val="40000"/>
              <a:lumOff val="6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269" y="-304800"/>
            <a:ext cx="10969943" cy="812800"/>
          </a:xfrm>
        </p:spPr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 Continuous Integration Demo (Open Source)</a:t>
            </a:r>
            <a:endParaRPr lang="en-US" dirty="0"/>
          </a:p>
        </p:txBody>
      </p:sp>
      <p:cxnSp>
        <p:nvCxnSpPr>
          <p:cNvPr id="73" name="Straight Connector 72"/>
          <p:cNvCxnSpPr/>
          <p:nvPr/>
        </p:nvCxnSpPr>
        <p:spPr>
          <a:xfrm flipH="1">
            <a:off x="4265612" y="2895600"/>
            <a:ext cx="3733800" cy="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16"/>
          <p:cNvGrpSpPr>
            <a:grpSpLocks/>
          </p:cNvGrpSpPr>
          <p:nvPr/>
        </p:nvGrpSpPr>
        <p:grpSpPr bwMode="auto">
          <a:xfrm>
            <a:off x="4827443" y="2819400"/>
            <a:ext cx="385762" cy="165100"/>
            <a:chOff x="4868636" y="2426593"/>
            <a:chExt cx="385763" cy="165795"/>
          </a:xfrm>
        </p:grpSpPr>
        <p:sp>
          <p:nvSpPr>
            <p:cNvPr id="93" name="Rounded Rectangle 92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103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2" y="4876800"/>
            <a:ext cx="603249" cy="52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612" y="4876800"/>
            <a:ext cx="6159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4" name="Group 16"/>
          <p:cNvGrpSpPr>
            <a:grpSpLocks/>
          </p:cNvGrpSpPr>
          <p:nvPr/>
        </p:nvGrpSpPr>
        <p:grpSpPr bwMode="auto">
          <a:xfrm rot="10800000">
            <a:off x="4184650" y="2779344"/>
            <a:ext cx="385762" cy="165100"/>
            <a:chOff x="4868636" y="2426593"/>
            <a:chExt cx="385763" cy="165795"/>
          </a:xfrm>
        </p:grpSpPr>
        <p:sp>
          <p:nvSpPr>
            <p:cNvPr id="129" name="Rounded Rectangle 128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0" name="Rectangle 129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32" name="Straight Connector 131"/>
          <p:cNvCxnSpPr/>
          <p:nvPr/>
        </p:nvCxnSpPr>
        <p:spPr>
          <a:xfrm>
            <a:off x="5027612" y="29718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4378932" y="2286000"/>
            <a:ext cx="0" cy="619369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062" y="1981200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" name="TextBox 150"/>
          <p:cNvSpPr txBox="1"/>
          <p:nvPr/>
        </p:nvSpPr>
        <p:spPr>
          <a:xfrm>
            <a:off x="4570412" y="1905000"/>
            <a:ext cx="13716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devops.vcair.us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894012" y="3429000"/>
            <a:ext cx="533400" cy="473075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9807306" y="3897046"/>
            <a:ext cx="913603" cy="224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79" name="TextBox 78"/>
          <p:cNvSpPr txBox="1"/>
          <p:nvPr/>
        </p:nvSpPr>
        <p:spPr>
          <a:xfrm>
            <a:off x="836612" y="838200"/>
            <a:ext cx="19812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err="1" smtClean="0"/>
              <a:t>ck</a:t>
            </a:r>
            <a:endParaRPr lang="en-US" dirty="0" smtClean="0"/>
          </a:p>
        </p:txBody>
      </p:sp>
      <p:sp>
        <p:nvSpPr>
          <p:cNvPr id="47" name="Rectangle 46"/>
          <p:cNvSpPr/>
          <p:nvPr/>
        </p:nvSpPr>
        <p:spPr>
          <a:xfrm>
            <a:off x="4418012" y="3225800"/>
            <a:ext cx="990600" cy="1422400"/>
          </a:xfrm>
          <a:prstGeom prst="rect">
            <a:avLst/>
          </a:prstGeom>
          <a:solidFill>
            <a:srgbClr val="3981C9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5"/>
          <a:srcRect r="72534"/>
          <a:stretch/>
        </p:blipFill>
        <p:spPr>
          <a:xfrm>
            <a:off x="4624367" y="3733800"/>
            <a:ext cx="631845" cy="739838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7008812" y="3276600"/>
            <a:ext cx="762000" cy="990600"/>
          </a:xfrm>
          <a:prstGeom prst="rect">
            <a:avLst/>
          </a:prstGeom>
          <a:solidFill>
            <a:srgbClr val="3981C9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5012" y="3692596"/>
            <a:ext cx="609600" cy="42220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51" name="Group 16"/>
          <p:cNvGrpSpPr>
            <a:grpSpLocks/>
          </p:cNvGrpSpPr>
          <p:nvPr/>
        </p:nvGrpSpPr>
        <p:grpSpPr bwMode="auto">
          <a:xfrm>
            <a:off x="6399212" y="2819400"/>
            <a:ext cx="385762" cy="165100"/>
            <a:chOff x="4868636" y="2426593"/>
            <a:chExt cx="385763" cy="165795"/>
          </a:xfrm>
        </p:grpSpPr>
        <p:sp>
          <p:nvSpPr>
            <p:cNvPr id="52" name="Rounded Rectangle 51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53" name="Rectangle 52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54" name="Straight Connector 53"/>
          <p:cNvCxnSpPr/>
          <p:nvPr/>
        </p:nvCxnSpPr>
        <p:spPr>
          <a:xfrm>
            <a:off x="6593294" y="29718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16"/>
          <p:cNvGrpSpPr>
            <a:grpSpLocks/>
          </p:cNvGrpSpPr>
          <p:nvPr/>
        </p:nvGrpSpPr>
        <p:grpSpPr bwMode="auto">
          <a:xfrm rot="5400000">
            <a:off x="7765991" y="3382169"/>
            <a:ext cx="385762" cy="165100"/>
            <a:chOff x="4868636" y="2426593"/>
            <a:chExt cx="385763" cy="165795"/>
          </a:xfrm>
        </p:grpSpPr>
        <p:sp>
          <p:nvSpPr>
            <p:cNvPr id="58" name="Rounded Rectangle 57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0" name="Rectangle 59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61" name="Straight Connector 60"/>
          <p:cNvCxnSpPr/>
          <p:nvPr/>
        </p:nvCxnSpPr>
        <p:spPr>
          <a:xfrm>
            <a:off x="7999412" y="2885831"/>
            <a:ext cx="0" cy="619369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7770812" y="3466124"/>
            <a:ext cx="105510" cy="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012" y="3095769"/>
            <a:ext cx="512762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4494212" y="3429000"/>
            <a:ext cx="838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b="1" dirty="0" smtClean="0"/>
              <a:t>Knife-vcair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037012" y="3717925"/>
            <a:ext cx="762000" cy="473075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Wingdings 2" charset="2"/>
                <a:cs typeface="Wingdings 2" charset="2"/>
              </a:rPr>
              <a:t>u</a:t>
            </a:r>
            <a:endParaRPr lang="en-US" sz="1400" dirty="0" smtClean="0">
              <a:latin typeface="Wingdings 2" charset="2"/>
              <a:cs typeface="Wingdings 2" charset="2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4037012" y="3124200"/>
            <a:ext cx="2286000" cy="0"/>
          </a:xfrm>
          <a:prstGeom prst="straightConnector1">
            <a:avLst/>
          </a:prstGeom>
          <a:noFill/>
          <a:ln w="6350" cap="flat" cmpd="sng" algn="ctr">
            <a:solidFill>
              <a:schemeClr val="tx2"/>
            </a:solidFill>
            <a:prstDash val="solid"/>
            <a:tailEnd type="arrow"/>
          </a:ln>
          <a:effectLst/>
        </p:spPr>
      </p:cxnSp>
      <p:sp>
        <p:nvSpPr>
          <p:cNvPr id="72" name="TextBox 71"/>
          <p:cNvSpPr txBox="1"/>
          <p:nvPr/>
        </p:nvSpPr>
        <p:spPr>
          <a:xfrm>
            <a:off x="5484812" y="3505200"/>
            <a:ext cx="762000" cy="473075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Wingdings 2" charset="2"/>
                <a:cs typeface="Wingdings 2" charset="2"/>
              </a:rPr>
              <a:t>v</a:t>
            </a:r>
            <a:endParaRPr lang="en-US" sz="1400" dirty="0" smtClean="0">
              <a:latin typeface="Wingdings 2" charset="2"/>
              <a:cs typeface="Wingdings 2" charset="2"/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 flipH="1" flipV="1">
            <a:off x="4037012" y="3124200"/>
            <a:ext cx="500743" cy="762000"/>
          </a:xfrm>
          <a:prstGeom prst="straightConnector1">
            <a:avLst/>
          </a:prstGeom>
          <a:noFill/>
          <a:ln w="6350" cap="flat" cmpd="sng" algn="ctr">
            <a:solidFill>
              <a:schemeClr val="tx2"/>
            </a:solidFill>
            <a:prstDash val="solid"/>
            <a:tailEnd type="none"/>
          </a:ln>
          <a:effectLst/>
        </p:spPr>
      </p:cxnSp>
      <p:cxnSp>
        <p:nvCxnSpPr>
          <p:cNvPr id="76" name="Straight Arrow Connector 75"/>
          <p:cNvCxnSpPr/>
          <p:nvPr/>
        </p:nvCxnSpPr>
        <p:spPr>
          <a:xfrm>
            <a:off x="5332412" y="3505200"/>
            <a:ext cx="990600" cy="0"/>
          </a:xfrm>
          <a:prstGeom prst="straightConnector1">
            <a:avLst/>
          </a:prstGeom>
          <a:noFill/>
          <a:ln w="6350" cap="flat" cmpd="sng" algn="ctr">
            <a:solidFill>
              <a:schemeClr val="tx2"/>
            </a:solidFill>
            <a:prstDash val="solid"/>
            <a:tailEnd type="arrow"/>
          </a:ln>
          <a:effectLst/>
        </p:spPr>
      </p:cxnSp>
      <p:cxnSp>
        <p:nvCxnSpPr>
          <p:cNvPr id="78" name="Straight Arrow Connector 77"/>
          <p:cNvCxnSpPr/>
          <p:nvPr/>
        </p:nvCxnSpPr>
        <p:spPr>
          <a:xfrm>
            <a:off x="6602957" y="3886200"/>
            <a:ext cx="457200" cy="0"/>
          </a:xfrm>
          <a:prstGeom prst="straightConnector1">
            <a:avLst/>
          </a:prstGeom>
          <a:noFill/>
          <a:ln w="6350" cap="flat" cmpd="sng" algn="ctr">
            <a:solidFill>
              <a:schemeClr val="tx2"/>
            </a:solidFill>
            <a:prstDash val="solid"/>
            <a:tailEnd type="arrow"/>
          </a:ln>
          <a:effectLst/>
        </p:spPr>
      </p:cxnSp>
      <p:cxnSp>
        <p:nvCxnSpPr>
          <p:cNvPr id="80" name="Straight Arrow Connector 79"/>
          <p:cNvCxnSpPr/>
          <p:nvPr/>
        </p:nvCxnSpPr>
        <p:spPr>
          <a:xfrm flipV="1">
            <a:off x="6595164" y="3581400"/>
            <a:ext cx="0" cy="304800"/>
          </a:xfrm>
          <a:prstGeom prst="straightConnector1">
            <a:avLst/>
          </a:prstGeom>
          <a:noFill/>
          <a:ln w="6350" cap="flat" cmpd="sng" algn="ctr">
            <a:solidFill>
              <a:schemeClr val="tx2"/>
            </a:solidFill>
            <a:prstDash val="solid"/>
            <a:tailEnd type="none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6323012" y="3733800"/>
            <a:ext cx="457200" cy="3810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Wingdings 2" charset="2"/>
                <a:cs typeface="Wingdings 2" charset="2"/>
              </a:rPr>
              <a:t>w</a:t>
            </a:r>
            <a:endParaRPr lang="en-US" sz="1400" dirty="0" smtClean="0">
              <a:latin typeface="Wingdings 2" charset="2"/>
              <a:cs typeface="Wingdings 2" charset="2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3732212" y="2895600"/>
            <a:ext cx="457200" cy="457200"/>
            <a:chOff x="6246812" y="5181600"/>
            <a:chExt cx="533400" cy="457200"/>
          </a:xfrm>
        </p:grpSpPr>
        <p:sp>
          <p:nvSpPr>
            <p:cNvPr id="67" name="Oval 66"/>
            <p:cNvSpPr/>
            <p:nvPr/>
          </p:nvSpPr>
          <p:spPr>
            <a:xfrm>
              <a:off x="6246812" y="5181600"/>
              <a:ext cx="457200" cy="457200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0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323012" y="5334000"/>
              <a:ext cx="457200" cy="304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 smtClean="0">
                  <a:solidFill>
                    <a:schemeClr val="bg1"/>
                  </a:solidFill>
                </a:rPr>
                <a:t>API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2635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2514600"/>
            <a:ext cx="10969943" cy="812800"/>
          </a:xfrm>
        </p:spPr>
        <p:txBody>
          <a:bodyPr/>
          <a:lstStyle/>
          <a:p>
            <a:r>
              <a:rPr lang="en-US" dirty="0" smtClean="0"/>
              <a:t>Continuous Integration with Jenkins on vCloud Air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69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loud 36"/>
          <p:cNvSpPr/>
          <p:nvPr/>
        </p:nvSpPr>
        <p:spPr>
          <a:xfrm>
            <a:off x="3275012" y="1066800"/>
            <a:ext cx="810986" cy="685800"/>
          </a:xfrm>
          <a:prstGeom prst="cloud">
            <a:avLst/>
          </a:prstGeom>
          <a:gradFill flip="none" rotWithShape="1">
            <a:gsLst>
              <a:gs pos="48000">
                <a:srgbClr val="FFFFFF"/>
              </a:gs>
              <a:gs pos="100000">
                <a:srgbClr val="01A1E7">
                  <a:lumMod val="60000"/>
                  <a:lumOff val="4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01A1E7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960812" y="2209801"/>
            <a:ext cx="4343400" cy="2209800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979612" y="2211057"/>
            <a:ext cx="1524000" cy="2208543"/>
          </a:xfrm>
          <a:prstGeom prst="rect">
            <a:avLst/>
          </a:prstGeom>
          <a:solidFill>
            <a:srgbClr val="A0A0A0">
              <a:lumMod val="40000"/>
              <a:lumOff val="6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269" y="-304800"/>
            <a:ext cx="10969943" cy="812800"/>
          </a:xfrm>
        </p:spPr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 Continuous Integration Demo (Open Source)</a:t>
            </a:r>
            <a:endParaRPr lang="en-US" dirty="0"/>
          </a:p>
        </p:txBody>
      </p:sp>
      <p:grpSp>
        <p:nvGrpSpPr>
          <p:cNvPr id="92" name="Group 16"/>
          <p:cNvGrpSpPr>
            <a:grpSpLocks/>
          </p:cNvGrpSpPr>
          <p:nvPr/>
        </p:nvGrpSpPr>
        <p:grpSpPr bwMode="auto">
          <a:xfrm>
            <a:off x="5484812" y="2842916"/>
            <a:ext cx="385762" cy="165100"/>
            <a:chOff x="4868636" y="2426593"/>
            <a:chExt cx="385763" cy="165795"/>
          </a:xfrm>
        </p:grpSpPr>
        <p:sp>
          <p:nvSpPr>
            <p:cNvPr id="93" name="Rounded Rectangle 92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103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2" y="4343400"/>
            <a:ext cx="603249" cy="52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612" y="4419600"/>
            <a:ext cx="6159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AutoShape 40"/>
          <p:cNvSpPr>
            <a:spLocks noChangeArrowheads="1"/>
          </p:cNvSpPr>
          <p:nvPr/>
        </p:nvSpPr>
        <p:spPr bwMode="auto">
          <a:xfrm>
            <a:off x="3546475" y="5984875"/>
            <a:ext cx="895350" cy="29845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000" dirty="0">
                <a:solidFill>
                  <a:schemeClr val="bg1"/>
                </a:solidFill>
              </a:rPr>
              <a:t>Portal</a:t>
            </a:r>
          </a:p>
        </p:txBody>
      </p:sp>
      <p:pic>
        <p:nvPicPr>
          <p:cNvPr id="109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12" y="2895600"/>
            <a:ext cx="838200" cy="74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5180012" y="26670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192.168.109.3</a:t>
            </a:r>
          </a:p>
        </p:txBody>
      </p:sp>
      <p:grpSp>
        <p:nvGrpSpPr>
          <p:cNvPr id="124" name="Group 16"/>
          <p:cNvGrpSpPr>
            <a:grpSpLocks/>
          </p:cNvGrpSpPr>
          <p:nvPr/>
        </p:nvGrpSpPr>
        <p:grpSpPr bwMode="auto">
          <a:xfrm rot="10800000">
            <a:off x="4184650" y="2779344"/>
            <a:ext cx="385762" cy="165100"/>
            <a:chOff x="4868636" y="2426593"/>
            <a:chExt cx="385763" cy="165795"/>
          </a:xfrm>
        </p:grpSpPr>
        <p:sp>
          <p:nvSpPr>
            <p:cNvPr id="129" name="Rounded Rectangle 128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0" name="Rectangle 129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32" name="Straight Connector 131"/>
          <p:cNvCxnSpPr/>
          <p:nvPr/>
        </p:nvCxnSpPr>
        <p:spPr>
          <a:xfrm>
            <a:off x="5676292" y="29718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4378932" y="2286000"/>
            <a:ext cx="0" cy="619369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062" y="1981200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3" name="Straight Arrow Connector 142"/>
          <p:cNvCxnSpPr>
            <a:endCxn id="67" idx="2"/>
          </p:cNvCxnSpPr>
          <p:nvPr/>
        </p:nvCxnSpPr>
        <p:spPr>
          <a:xfrm>
            <a:off x="2741612" y="3352800"/>
            <a:ext cx="990600" cy="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151" name="TextBox 150"/>
          <p:cNvSpPr txBox="1"/>
          <p:nvPr/>
        </p:nvSpPr>
        <p:spPr>
          <a:xfrm>
            <a:off x="4570412" y="1905000"/>
            <a:ext cx="13716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devops.vcair.us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894012" y="3429000"/>
            <a:ext cx="533400" cy="473075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9807306" y="3897046"/>
            <a:ext cx="913603" cy="224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2817812" y="2057400"/>
            <a:ext cx="1295400" cy="91440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77" name="TextBox 76"/>
          <p:cNvSpPr txBox="1"/>
          <p:nvPr/>
        </p:nvSpPr>
        <p:spPr>
          <a:xfrm>
            <a:off x="2741612" y="3429000"/>
            <a:ext cx="762000" cy="473075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Wingdings 2" charset="2"/>
                <a:cs typeface="Wingdings 2" charset="2"/>
              </a:rPr>
              <a:t>uvw</a:t>
            </a:r>
            <a:endParaRPr lang="en-US" sz="1400" dirty="0" smtClean="0">
              <a:latin typeface="Wingdings 2" charset="2"/>
              <a:cs typeface="Wingdings 2" charset="2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36612" y="838200"/>
            <a:ext cx="19812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an</a:t>
            </a:r>
          </a:p>
        </p:txBody>
      </p:sp>
      <p:pic>
        <p:nvPicPr>
          <p:cNvPr id="62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612" y="3200400"/>
            <a:ext cx="512762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5" name="Group 64"/>
          <p:cNvGrpSpPr/>
          <p:nvPr/>
        </p:nvGrpSpPr>
        <p:grpSpPr>
          <a:xfrm>
            <a:off x="3732212" y="3124200"/>
            <a:ext cx="457200" cy="457200"/>
            <a:chOff x="6246812" y="5181600"/>
            <a:chExt cx="533400" cy="457200"/>
          </a:xfrm>
        </p:grpSpPr>
        <p:sp>
          <p:nvSpPr>
            <p:cNvPr id="67" name="Oval 66"/>
            <p:cNvSpPr/>
            <p:nvPr/>
          </p:nvSpPr>
          <p:spPr>
            <a:xfrm>
              <a:off x="6246812" y="5181600"/>
              <a:ext cx="457200" cy="457200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0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323012" y="5334000"/>
              <a:ext cx="457200" cy="304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 smtClean="0">
                  <a:solidFill>
                    <a:schemeClr val="bg1"/>
                  </a:solidFill>
                </a:rPr>
                <a:t>API</a:t>
              </a: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2817812" y="2590800"/>
            <a:ext cx="762000" cy="473075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sz="1400" dirty="0" smtClean="0">
              <a:latin typeface="Wingdings 2" charset="2"/>
              <a:cs typeface="Wingdings 2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90356" y="410307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 smtClean="0"/>
          </a:p>
        </p:txBody>
      </p:sp>
      <p:pic>
        <p:nvPicPr>
          <p:cNvPr id="57" name="Picture 56" descr="ansible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012" y="3733800"/>
            <a:ext cx="381000" cy="374506"/>
          </a:xfrm>
          <a:prstGeom prst="rect">
            <a:avLst/>
          </a:prstGeom>
        </p:spPr>
      </p:pic>
      <p:cxnSp>
        <p:nvCxnSpPr>
          <p:cNvPr id="66" name="Straight Connector 65"/>
          <p:cNvCxnSpPr/>
          <p:nvPr/>
        </p:nvCxnSpPr>
        <p:spPr>
          <a:xfrm flipH="1">
            <a:off x="4341812" y="2895600"/>
            <a:ext cx="1219200" cy="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98812" y="1143000"/>
            <a:ext cx="990600" cy="609600"/>
          </a:xfrm>
          <a:prstGeom prst="rect">
            <a:avLst/>
          </a:prstGeom>
        </p:spPr>
      </p:pic>
      <p:cxnSp>
        <p:nvCxnSpPr>
          <p:cNvPr id="38" name="Straight Arrow Connector 37"/>
          <p:cNvCxnSpPr/>
          <p:nvPr/>
        </p:nvCxnSpPr>
        <p:spPr>
          <a:xfrm flipH="1" flipV="1">
            <a:off x="4189412" y="1295400"/>
            <a:ext cx="2514600" cy="114300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cxnSp>
        <p:nvCxnSpPr>
          <p:cNvPr id="40" name="Straight Arrow Connector 39"/>
          <p:cNvCxnSpPr/>
          <p:nvPr/>
        </p:nvCxnSpPr>
        <p:spPr>
          <a:xfrm flipH="1">
            <a:off x="5789612" y="2438400"/>
            <a:ext cx="914400" cy="99060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2513012" y="2514600"/>
            <a:ext cx="762000" cy="473075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  <a:latin typeface="Wingdings 2" charset="2"/>
                <a:cs typeface="Wingdings 2" charset="2"/>
              </a:rPr>
              <a:t>xy</a:t>
            </a:r>
            <a:endParaRPr lang="en-US" dirty="0">
              <a:latin typeface="Wingdings 2" charset="2"/>
              <a:cs typeface="Wingdings 2" charset="2"/>
            </a:endParaRPr>
          </a:p>
        </p:txBody>
      </p:sp>
      <p:sp>
        <p:nvSpPr>
          <p:cNvPr id="47" name="Cloud 46"/>
          <p:cNvSpPr/>
          <p:nvPr/>
        </p:nvSpPr>
        <p:spPr>
          <a:xfrm>
            <a:off x="7008812" y="1143000"/>
            <a:ext cx="990600" cy="762000"/>
          </a:xfrm>
          <a:prstGeom prst="cloud">
            <a:avLst/>
          </a:prstGeom>
          <a:gradFill flip="none" rotWithShape="1">
            <a:gsLst>
              <a:gs pos="48000">
                <a:srgbClr val="FFFFFF"/>
              </a:gs>
              <a:gs pos="100000">
                <a:srgbClr val="01A1E7">
                  <a:lumMod val="60000"/>
                  <a:lumOff val="4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01A1E7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44544" y="1295400"/>
            <a:ext cx="778668" cy="406400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 flipH="1">
            <a:off x="5942012" y="1981200"/>
            <a:ext cx="1371600" cy="152400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headEnd type="stealth"/>
            <a:tailEnd type="arrow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6704012" y="2667000"/>
            <a:ext cx="762000" cy="473075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  <a:latin typeface="Wingdings 2" charset="2"/>
                <a:cs typeface="Wingdings 2" charset="2"/>
              </a:rPr>
              <a:t>x</a:t>
            </a:r>
            <a:endParaRPr lang="en-US" dirty="0">
              <a:latin typeface="Wingdings 2" charset="2"/>
              <a:cs typeface="Wingdings 2" charset="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23012" y="2346325"/>
            <a:ext cx="762000" cy="473075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  <a:latin typeface="Wingdings 2" charset="2"/>
                <a:cs typeface="Wingdings 2" charset="2"/>
              </a:rPr>
              <a:t>y</a:t>
            </a:r>
            <a:endParaRPr lang="en-US" dirty="0">
              <a:latin typeface="Wingdings 2" charset="2"/>
              <a:cs typeface="Wingdings 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90075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2" y="698500"/>
            <a:ext cx="8559800" cy="6083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79612" y="3581400"/>
            <a:ext cx="762000" cy="473075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Wingdings 2" charset="2"/>
                <a:cs typeface="Wingdings 2" charset="2"/>
              </a:rPr>
              <a:t>uvw</a:t>
            </a:r>
            <a:endParaRPr lang="en-US" sz="1400" dirty="0" smtClean="0">
              <a:latin typeface="Wingdings 2" charset="2"/>
              <a:cs typeface="Wingdings 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5482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3960812" y="2209800"/>
            <a:ext cx="4343400" cy="3124199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979612" y="2211057"/>
            <a:ext cx="1524000" cy="3122943"/>
          </a:xfrm>
          <a:prstGeom prst="rect">
            <a:avLst/>
          </a:prstGeom>
          <a:solidFill>
            <a:srgbClr val="A0A0A0">
              <a:lumMod val="40000"/>
              <a:lumOff val="6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269" y="-304800"/>
            <a:ext cx="10969943" cy="812800"/>
          </a:xfrm>
        </p:spPr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 Continuous Integration Demo (Open Source)</a:t>
            </a:r>
            <a:endParaRPr lang="en-US" dirty="0"/>
          </a:p>
        </p:txBody>
      </p:sp>
      <p:cxnSp>
        <p:nvCxnSpPr>
          <p:cNvPr id="73" name="Straight Connector 72"/>
          <p:cNvCxnSpPr/>
          <p:nvPr/>
        </p:nvCxnSpPr>
        <p:spPr>
          <a:xfrm flipH="1">
            <a:off x="4341816" y="2895600"/>
            <a:ext cx="3733796" cy="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16"/>
          <p:cNvGrpSpPr>
            <a:grpSpLocks/>
          </p:cNvGrpSpPr>
          <p:nvPr/>
        </p:nvGrpSpPr>
        <p:grpSpPr bwMode="auto">
          <a:xfrm>
            <a:off x="5484812" y="2819400"/>
            <a:ext cx="385762" cy="165100"/>
            <a:chOff x="4868636" y="2426593"/>
            <a:chExt cx="385763" cy="165795"/>
          </a:xfrm>
        </p:grpSpPr>
        <p:sp>
          <p:nvSpPr>
            <p:cNvPr id="93" name="Rounded Rectangle 92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103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812" y="5334000"/>
            <a:ext cx="603249" cy="52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612" y="5410200"/>
            <a:ext cx="6159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AutoShape 40"/>
          <p:cNvSpPr>
            <a:spLocks noChangeArrowheads="1"/>
          </p:cNvSpPr>
          <p:nvPr/>
        </p:nvSpPr>
        <p:spPr bwMode="auto">
          <a:xfrm>
            <a:off x="3546475" y="5984875"/>
            <a:ext cx="895350" cy="29845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000" dirty="0">
                <a:solidFill>
                  <a:schemeClr val="bg1"/>
                </a:solidFill>
              </a:rPr>
              <a:t>Portal</a:t>
            </a:r>
          </a:p>
        </p:txBody>
      </p:sp>
      <p:pic>
        <p:nvPicPr>
          <p:cNvPr id="109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12" y="3124200"/>
            <a:ext cx="838200" cy="74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4" name="Group 16"/>
          <p:cNvGrpSpPr>
            <a:grpSpLocks/>
          </p:cNvGrpSpPr>
          <p:nvPr/>
        </p:nvGrpSpPr>
        <p:grpSpPr bwMode="auto">
          <a:xfrm rot="10800000">
            <a:off x="3962400" y="2779344"/>
            <a:ext cx="385762" cy="165100"/>
            <a:chOff x="4868636" y="2426593"/>
            <a:chExt cx="385763" cy="165795"/>
          </a:xfrm>
        </p:grpSpPr>
        <p:sp>
          <p:nvSpPr>
            <p:cNvPr id="129" name="Rounded Rectangle 128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0" name="Rectangle 129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32" name="Straight Connector 131"/>
          <p:cNvCxnSpPr/>
          <p:nvPr/>
        </p:nvCxnSpPr>
        <p:spPr>
          <a:xfrm>
            <a:off x="5676292" y="29718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4156682" y="2286000"/>
            <a:ext cx="0" cy="619369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812" y="1981200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Rectangle 63"/>
          <p:cNvSpPr/>
          <p:nvPr/>
        </p:nvSpPr>
        <p:spPr>
          <a:xfrm>
            <a:off x="9807306" y="3897046"/>
            <a:ext cx="913603" cy="224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3579812" y="3200400"/>
            <a:ext cx="533400" cy="457200"/>
            <a:chOff x="6246812" y="5181600"/>
            <a:chExt cx="533400" cy="457200"/>
          </a:xfrm>
        </p:grpSpPr>
        <p:sp>
          <p:nvSpPr>
            <p:cNvPr id="66" name="Oval 65"/>
            <p:cNvSpPr/>
            <p:nvPr/>
          </p:nvSpPr>
          <p:spPr>
            <a:xfrm>
              <a:off x="6246812" y="5181600"/>
              <a:ext cx="457200" cy="457200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0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23012" y="5334000"/>
              <a:ext cx="457200" cy="304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 smtClean="0">
                  <a:solidFill>
                    <a:schemeClr val="bg1"/>
                  </a:solidFill>
                </a:rPr>
                <a:t>API</a:t>
              </a: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>
            <a:off x="3046412" y="3429000"/>
            <a:ext cx="533400" cy="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4412" y="3962400"/>
            <a:ext cx="664029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6682" y="3810000"/>
            <a:ext cx="858930" cy="228600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>
            <a:off x="4341812" y="2286000"/>
            <a:ext cx="2971800" cy="91440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cxnSp>
        <p:nvCxnSpPr>
          <p:cNvPr id="49" name="Straight Arrow Connector 48"/>
          <p:cNvCxnSpPr/>
          <p:nvPr/>
        </p:nvCxnSpPr>
        <p:spPr>
          <a:xfrm flipV="1">
            <a:off x="2894012" y="2286000"/>
            <a:ext cx="1143000" cy="83820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non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760412" y="914400"/>
            <a:ext cx="25146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CL1, and </a:t>
            </a:r>
            <a:r>
              <a:rPr lang="en-US" dirty="0" err="1" smtClean="0"/>
              <a:t>docker_photon</a:t>
            </a:r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4341812" y="1752600"/>
            <a:ext cx="11849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b="1" dirty="0">
                <a:latin typeface="Times"/>
                <a:cs typeface="Times"/>
              </a:rPr>
              <a:t>devops.vcair.us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265612" y="3200400"/>
            <a:ext cx="1752600" cy="1727200"/>
          </a:xfrm>
          <a:prstGeom prst="rect">
            <a:avLst/>
          </a:prstGeom>
          <a:solidFill>
            <a:srgbClr val="3981C9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170612" y="3225800"/>
            <a:ext cx="838200" cy="1041400"/>
          </a:xfrm>
          <a:prstGeom prst="rect">
            <a:avLst/>
          </a:prstGeom>
          <a:solidFill>
            <a:srgbClr val="3981C9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grpSp>
        <p:nvGrpSpPr>
          <p:cNvPr id="63" name="Group 16"/>
          <p:cNvGrpSpPr>
            <a:grpSpLocks/>
          </p:cNvGrpSpPr>
          <p:nvPr/>
        </p:nvGrpSpPr>
        <p:grpSpPr bwMode="auto">
          <a:xfrm rot="5400000">
            <a:off x="7842191" y="3382169"/>
            <a:ext cx="385762" cy="165100"/>
            <a:chOff x="4868636" y="2426593"/>
            <a:chExt cx="385763" cy="165795"/>
          </a:xfrm>
        </p:grpSpPr>
        <p:sp>
          <p:nvSpPr>
            <p:cNvPr id="65" name="Rounded Rectangle 64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7" name="Rectangle 66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68" name="Straight Connector 67"/>
          <p:cNvCxnSpPr/>
          <p:nvPr/>
        </p:nvCxnSpPr>
        <p:spPr>
          <a:xfrm>
            <a:off x="8075612" y="2885831"/>
            <a:ext cx="0" cy="619369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7647722" y="3466124"/>
            <a:ext cx="304800" cy="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12" y="3221037"/>
            <a:ext cx="512762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70"/>
          <p:cNvPicPr>
            <a:picLocks noChangeAspect="1"/>
          </p:cNvPicPr>
          <p:nvPr/>
        </p:nvPicPr>
        <p:blipFill rotWithShape="1">
          <a:blip r:embed="rId9"/>
          <a:srcRect r="72534"/>
          <a:stretch/>
        </p:blipFill>
        <p:spPr>
          <a:xfrm>
            <a:off x="4385997" y="3571631"/>
            <a:ext cx="631845" cy="739838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1812" y="4343400"/>
            <a:ext cx="664029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4" name="TextBox 73"/>
          <p:cNvSpPr txBox="1"/>
          <p:nvPr/>
        </p:nvSpPr>
        <p:spPr>
          <a:xfrm>
            <a:off x="3046412" y="3581400"/>
            <a:ext cx="457200" cy="473075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Wingdings 2" charset="2"/>
                <a:cs typeface="Wingdings 2" charset="2"/>
              </a:rPr>
              <a:t>u</a:t>
            </a:r>
            <a:endParaRPr lang="en-US" sz="1400" dirty="0" smtClean="0">
              <a:latin typeface="Wingdings 2" charset="2"/>
              <a:cs typeface="Wingdings 2" charset="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046412" y="2667000"/>
            <a:ext cx="228600" cy="6096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Wingdings 2" charset="2"/>
                <a:cs typeface="Wingdings 2" charset="2"/>
              </a:rPr>
              <a:t>v</a:t>
            </a:r>
            <a:endParaRPr lang="en-US" sz="1400" dirty="0" smtClean="0">
              <a:latin typeface="Wingdings 2" charset="2"/>
              <a:cs typeface="Wingdings 2" charset="2"/>
            </a:endParaRPr>
          </a:p>
        </p:txBody>
      </p:sp>
      <p:grpSp>
        <p:nvGrpSpPr>
          <p:cNvPr id="84" name="Group 16"/>
          <p:cNvGrpSpPr>
            <a:grpSpLocks/>
          </p:cNvGrpSpPr>
          <p:nvPr/>
        </p:nvGrpSpPr>
        <p:grpSpPr bwMode="auto">
          <a:xfrm>
            <a:off x="6399212" y="2819400"/>
            <a:ext cx="385762" cy="165100"/>
            <a:chOff x="4868636" y="2426593"/>
            <a:chExt cx="385763" cy="165795"/>
          </a:xfrm>
        </p:grpSpPr>
        <p:sp>
          <p:nvSpPr>
            <p:cNvPr id="85" name="Rounded Rectangle 84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7" name="Rectangle 86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91" name="Straight Connector 90"/>
          <p:cNvCxnSpPr/>
          <p:nvPr/>
        </p:nvCxnSpPr>
        <p:spPr>
          <a:xfrm>
            <a:off x="6593294" y="29718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062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08412" y="2209801"/>
            <a:ext cx="4800600" cy="2514600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103812" y="3225800"/>
            <a:ext cx="1219200" cy="965200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269" y="-304800"/>
            <a:ext cx="10969943" cy="812800"/>
          </a:xfrm>
        </p:spPr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 Continuous Integration Demo (Open Source)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74812" y="2211057"/>
            <a:ext cx="1520010" cy="2513343"/>
          </a:xfrm>
          <a:prstGeom prst="rect">
            <a:avLst/>
          </a:prstGeom>
          <a:solidFill>
            <a:srgbClr val="A0A0A0">
              <a:lumMod val="40000"/>
              <a:lumOff val="6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673" y="3429000"/>
            <a:ext cx="695739" cy="533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5" name="TextBox 124"/>
          <p:cNvSpPr txBox="1"/>
          <p:nvPr/>
        </p:nvSpPr>
        <p:spPr>
          <a:xfrm>
            <a:off x="5256212" y="4267200"/>
            <a:ext cx="2057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err="1" smtClean="0"/>
              <a:t>Devops</a:t>
            </a:r>
            <a:r>
              <a:rPr lang="en-US" sz="1200" dirty="0" smtClean="0"/>
              <a:t> vApp</a:t>
            </a:r>
          </a:p>
        </p:txBody>
      </p:sp>
      <p:cxnSp>
        <p:nvCxnSpPr>
          <p:cNvPr id="73" name="Straight Connector 72"/>
          <p:cNvCxnSpPr/>
          <p:nvPr/>
        </p:nvCxnSpPr>
        <p:spPr>
          <a:xfrm flipH="1">
            <a:off x="4341812" y="2878137"/>
            <a:ext cx="4110038" cy="17463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16"/>
          <p:cNvGrpSpPr>
            <a:grpSpLocks/>
          </p:cNvGrpSpPr>
          <p:nvPr/>
        </p:nvGrpSpPr>
        <p:grpSpPr bwMode="auto">
          <a:xfrm>
            <a:off x="7288212" y="2819400"/>
            <a:ext cx="385762" cy="165100"/>
            <a:chOff x="4868636" y="2426593"/>
            <a:chExt cx="385763" cy="165795"/>
          </a:xfrm>
        </p:grpSpPr>
        <p:sp>
          <p:nvSpPr>
            <p:cNvPr id="88" name="Rounded Rectangle 87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9" name="Rectangle 88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90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12" y="3221037"/>
            <a:ext cx="512762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" name="Group 16"/>
          <p:cNvGrpSpPr>
            <a:grpSpLocks/>
          </p:cNvGrpSpPr>
          <p:nvPr/>
        </p:nvGrpSpPr>
        <p:grpSpPr bwMode="auto">
          <a:xfrm>
            <a:off x="5484812" y="2819400"/>
            <a:ext cx="385762" cy="165100"/>
            <a:chOff x="4868636" y="2426593"/>
            <a:chExt cx="385763" cy="165795"/>
          </a:xfrm>
        </p:grpSpPr>
        <p:sp>
          <p:nvSpPr>
            <p:cNvPr id="93" name="Rounded Rectangle 92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00" name="Straight Connector 99"/>
          <p:cNvCxnSpPr/>
          <p:nvPr/>
        </p:nvCxnSpPr>
        <p:spPr>
          <a:xfrm>
            <a:off x="7482294" y="29718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412" y="4800600"/>
            <a:ext cx="603249" cy="52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812" y="4749800"/>
            <a:ext cx="6159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AutoShape 40"/>
          <p:cNvSpPr>
            <a:spLocks noChangeArrowheads="1"/>
          </p:cNvSpPr>
          <p:nvPr/>
        </p:nvSpPr>
        <p:spPr bwMode="auto">
          <a:xfrm>
            <a:off x="3546475" y="5984875"/>
            <a:ext cx="895350" cy="29845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000" dirty="0">
                <a:solidFill>
                  <a:schemeClr val="bg1"/>
                </a:solidFill>
              </a:rPr>
              <a:t>Portal</a:t>
            </a:r>
          </a:p>
        </p:txBody>
      </p:sp>
      <p:pic>
        <p:nvPicPr>
          <p:cNvPr id="109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61" y="2895600"/>
            <a:ext cx="838200" cy="74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5180012" y="25908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192.168.109.3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008812" y="25908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192.168.109.4</a:t>
            </a:r>
          </a:p>
        </p:txBody>
      </p:sp>
      <p:grpSp>
        <p:nvGrpSpPr>
          <p:cNvPr id="124" name="Group 16"/>
          <p:cNvGrpSpPr>
            <a:grpSpLocks/>
          </p:cNvGrpSpPr>
          <p:nvPr/>
        </p:nvGrpSpPr>
        <p:grpSpPr bwMode="auto">
          <a:xfrm rot="10800000">
            <a:off x="4184650" y="2779344"/>
            <a:ext cx="385762" cy="165100"/>
            <a:chOff x="4868636" y="2426593"/>
            <a:chExt cx="385763" cy="165795"/>
          </a:xfrm>
        </p:grpSpPr>
        <p:sp>
          <p:nvSpPr>
            <p:cNvPr id="129" name="Rounded Rectangle 128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0" name="Rectangle 129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32" name="Straight Connector 131"/>
          <p:cNvCxnSpPr/>
          <p:nvPr/>
        </p:nvCxnSpPr>
        <p:spPr>
          <a:xfrm>
            <a:off x="5676292" y="29718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4378932" y="2286000"/>
            <a:ext cx="0" cy="619369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062" y="1981200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" name="TextBox 150"/>
          <p:cNvSpPr txBox="1"/>
          <p:nvPr/>
        </p:nvSpPr>
        <p:spPr>
          <a:xfrm>
            <a:off x="4570412" y="1905000"/>
            <a:ext cx="13716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err="1">
                <a:latin typeface="Times"/>
                <a:cs typeface="Times"/>
              </a:rPr>
              <a:t>d</a:t>
            </a:r>
            <a:r>
              <a:rPr lang="en-US" sz="1200" b="1" dirty="0" err="1" smtClean="0">
                <a:latin typeface="Times"/>
                <a:cs typeface="Times"/>
              </a:rPr>
              <a:t>evops.vcloudair.io</a:t>
            </a:r>
            <a:endParaRPr lang="en-US" sz="1200" b="1" dirty="0" smtClean="0">
              <a:latin typeface="Times"/>
              <a:cs typeface="Times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2201861" y="3581400"/>
            <a:ext cx="914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b="1" dirty="0" smtClean="0"/>
              <a:t>Knife-vcair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589212" y="2514600"/>
            <a:ext cx="533400" cy="473075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1,2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6399212" y="3581400"/>
            <a:ext cx="838200" cy="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6856412" y="3657600"/>
            <a:ext cx="228600" cy="473075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3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9807306" y="3897046"/>
            <a:ext cx="913603" cy="224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3579812" y="3200400"/>
            <a:ext cx="533400" cy="457200"/>
            <a:chOff x="6246812" y="5181600"/>
            <a:chExt cx="533400" cy="457200"/>
          </a:xfrm>
        </p:grpSpPr>
        <p:sp>
          <p:nvSpPr>
            <p:cNvPr id="66" name="Oval 65"/>
            <p:cNvSpPr/>
            <p:nvPr/>
          </p:nvSpPr>
          <p:spPr>
            <a:xfrm>
              <a:off x="6246812" y="5181600"/>
              <a:ext cx="457200" cy="457200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0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23012" y="5334000"/>
              <a:ext cx="457200" cy="304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 smtClean="0">
                  <a:solidFill>
                    <a:schemeClr val="bg1"/>
                  </a:solidFill>
                </a:rPr>
                <a:t>API</a:t>
              </a: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 flipV="1">
            <a:off x="2817812" y="2057400"/>
            <a:ext cx="1295400" cy="91440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836612" y="838200"/>
            <a:ext cx="19812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err="1" smtClean="0"/>
              <a:t>ck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7510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24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381031" y="3513761"/>
            <a:ext cx="1652303" cy="1064917"/>
            <a:chOff x="2927366" y="2081687"/>
            <a:chExt cx="4191000" cy="27559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27366" y="2081687"/>
              <a:ext cx="4191000" cy="27559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19784" y="2958958"/>
              <a:ext cx="2367481" cy="1442491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107317" y="3846646"/>
            <a:ext cx="6078999" cy="56713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dirty="0" smtClean="0">
                <a:solidFill>
                  <a:srgbClr val="578BC2"/>
                </a:solidFill>
                <a:latin typeface="Arial Rounded MT Bold"/>
                <a:cs typeface="Arial Rounded MT Bold"/>
              </a:rPr>
              <a:t>DevOps Demo</a:t>
            </a:r>
          </a:p>
        </p:txBody>
      </p:sp>
    </p:spTree>
    <p:extLst>
      <p:ext uri="{BB962C8B-B14F-4D97-AF65-F5344CB8AC3E}">
        <p14:creationId xmlns:p14="http://schemas.microsoft.com/office/powerpoint/2010/main" val="4293916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732212" y="3124200"/>
            <a:ext cx="2438400" cy="2133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84612" y="3733800"/>
            <a:ext cx="2209800" cy="1219200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25</a:t>
            </a:fld>
            <a:endParaRPr lang="en-US" dirty="0"/>
          </a:p>
        </p:txBody>
      </p:sp>
      <p:pic>
        <p:nvPicPr>
          <p:cNvPr id="6" name="Picture 26" descr="MCj0433944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2" y="32004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1" descr="j02920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4114800"/>
            <a:ext cx="838200" cy="79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461" y="3810000"/>
            <a:ext cx="664029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4951412" y="4419600"/>
            <a:ext cx="7620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192.168.109.3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41812" y="39624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192.168.109.1</a:t>
            </a:r>
          </a:p>
        </p:txBody>
      </p:sp>
      <p:grpSp>
        <p:nvGrpSpPr>
          <p:cNvPr id="13" name="Group 16"/>
          <p:cNvGrpSpPr>
            <a:grpSpLocks/>
          </p:cNvGrpSpPr>
          <p:nvPr/>
        </p:nvGrpSpPr>
        <p:grpSpPr bwMode="auto">
          <a:xfrm rot="10800000">
            <a:off x="4108450" y="4227143"/>
            <a:ext cx="385762" cy="165100"/>
            <a:chOff x="4868636" y="2426593"/>
            <a:chExt cx="385763" cy="165795"/>
          </a:xfrm>
        </p:grpSpPr>
        <p:sp>
          <p:nvSpPr>
            <p:cNvPr id="14" name="Rounded Rectangle 13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6" name="Straight Connector 15"/>
          <p:cNvCxnSpPr/>
          <p:nvPr/>
        </p:nvCxnSpPr>
        <p:spPr>
          <a:xfrm>
            <a:off x="4302732" y="3657600"/>
            <a:ext cx="0" cy="619369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4413250" y="4333506"/>
            <a:ext cx="1300162" cy="9894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16"/>
          <p:cNvGrpSpPr>
            <a:grpSpLocks/>
          </p:cNvGrpSpPr>
          <p:nvPr/>
        </p:nvGrpSpPr>
        <p:grpSpPr bwMode="auto">
          <a:xfrm>
            <a:off x="4722812" y="4267199"/>
            <a:ext cx="385762" cy="165100"/>
            <a:chOff x="4868636" y="2426593"/>
            <a:chExt cx="385763" cy="165795"/>
          </a:xfrm>
        </p:grpSpPr>
        <p:sp>
          <p:nvSpPr>
            <p:cNvPr id="23" name="Rounded Rectangle 22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494212" y="33528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1000" b="1"/>
            </a:lvl1pPr>
          </a:lstStyle>
          <a:p>
            <a:r>
              <a:rPr lang="en-US" dirty="0">
                <a:latin typeface="Times"/>
                <a:cs typeface="Times"/>
              </a:rPr>
              <a:t>23.92.200.151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4922102" y="4278922"/>
            <a:ext cx="0" cy="619369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760" y="4571999"/>
            <a:ext cx="331052" cy="331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" name="Group 16"/>
          <p:cNvGrpSpPr>
            <a:grpSpLocks/>
          </p:cNvGrpSpPr>
          <p:nvPr/>
        </p:nvGrpSpPr>
        <p:grpSpPr bwMode="auto">
          <a:xfrm>
            <a:off x="4113212" y="3276600"/>
            <a:ext cx="385762" cy="165100"/>
            <a:chOff x="4868636" y="2426593"/>
            <a:chExt cx="385763" cy="165795"/>
          </a:xfrm>
        </p:grpSpPr>
        <p:sp>
          <p:nvSpPr>
            <p:cNvPr id="32" name="Rounded Rectangle 31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35" name="Cloud 34"/>
          <p:cNvSpPr/>
          <p:nvPr/>
        </p:nvSpPr>
        <p:spPr>
          <a:xfrm>
            <a:off x="9746315" y="5139548"/>
            <a:ext cx="615297" cy="524862"/>
          </a:xfrm>
          <a:prstGeom prst="cloud">
            <a:avLst/>
          </a:prstGeom>
          <a:gradFill flip="none" rotWithShape="1">
            <a:gsLst>
              <a:gs pos="48000">
                <a:srgbClr val="FFFFFF"/>
              </a:gs>
              <a:gs pos="100000">
                <a:srgbClr val="01A1E7">
                  <a:lumMod val="60000"/>
                  <a:lumOff val="4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01A1E7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36" name="Cloud 35"/>
          <p:cNvSpPr/>
          <p:nvPr/>
        </p:nvSpPr>
        <p:spPr>
          <a:xfrm>
            <a:off x="9898715" y="5291948"/>
            <a:ext cx="615297" cy="524862"/>
          </a:xfrm>
          <a:prstGeom prst="cloud">
            <a:avLst/>
          </a:prstGeom>
          <a:gradFill flip="none" rotWithShape="1">
            <a:gsLst>
              <a:gs pos="48000">
                <a:srgbClr val="FFFFFF"/>
              </a:gs>
              <a:gs pos="100000">
                <a:srgbClr val="01A1E7">
                  <a:lumMod val="60000"/>
                  <a:lumOff val="4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01A1E7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5103812" y="2876062"/>
            <a:ext cx="0" cy="439737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loud 36"/>
          <p:cNvSpPr/>
          <p:nvPr/>
        </p:nvSpPr>
        <p:spPr>
          <a:xfrm>
            <a:off x="4646611" y="2438400"/>
            <a:ext cx="914401" cy="525812"/>
          </a:xfrm>
          <a:prstGeom prst="cloud">
            <a:avLst/>
          </a:prstGeom>
          <a:gradFill flip="none" rotWithShape="1">
            <a:gsLst>
              <a:gs pos="48000">
                <a:srgbClr val="FFFFFF"/>
              </a:gs>
              <a:gs pos="100000">
                <a:srgbClr val="01A1E7">
                  <a:lumMod val="60000"/>
                  <a:lumOff val="4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01A1E7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4302732" y="3352800"/>
            <a:ext cx="0" cy="619369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1303"/>
          <p:cNvGrpSpPr/>
          <p:nvPr/>
        </p:nvGrpSpPr>
        <p:grpSpPr>
          <a:xfrm>
            <a:off x="3999892" y="3505200"/>
            <a:ext cx="609599" cy="457200"/>
            <a:chOff x="0" y="0"/>
            <a:chExt cx="803335" cy="751181"/>
          </a:xfrm>
        </p:grpSpPr>
        <p:sp>
          <p:nvSpPr>
            <p:cNvPr id="43" name="Shape 1301"/>
            <p:cNvSpPr/>
            <p:nvPr/>
          </p:nvSpPr>
          <p:spPr>
            <a:xfrm>
              <a:off x="0" y="0"/>
              <a:ext cx="803335" cy="751181"/>
            </a:xfrm>
            <a:prstGeom prst="roundRect">
              <a:avLst>
                <a:gd name="adj" fmla="val 9499"/>
              </a:avLst>
            </a:prstGeom>
            <a:gradFill flip="none" rotWithShape="1">
              <a:gsLst>
                <a:gs pos="0">
                  <a:srgbClr val="C6C6C8"/>
                </a:gs>
                <a:gs pos="100000">
                  <a:srgbClr val="E3E2E3"/>
                </a:gs>
              </a:gsLst>
              <a:lin ang="16200000" scaled="0"/>
            </a:gradFill>
            <a:ln w="12700" cap="flat">
              <a:solidFill>
                <a:srgbClr val="A6A6A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Shape 1302"/>
            <p:cNvSpPr/>
            <p:nvPr/>
          </p:nvSpPr>
          <p:spPr>
            <a:xfrm>
              <a:off x="20899" y="250478"/>
              <a:ext cx="761537" cy="2502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1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>
                  <a:solidFill>
                    <a:srgbClr val="000000"/>
                  </a:solidFill>
                </a:defRPr>
              </a:pPr>
              <a:r>
                <a:rPr kumimoji="0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old"/>
                  <a:ea typeface="Arial Bold"/>
                  <a:cs typeface="Arial Bold"/>
                  <a:sym typeface="Arial Bold"/>
                </a:rPr>
                <a:t>EDGE GATEWAY</a:t>
              </a:r>
            </a:p>
          </p:txBody>
        </p:sp>
      </p:grpSp>
      <p:sp>
        <p:nvSpPr>
          <p:cNvPr id="45" name="Rectangle 44"/>
          <p:cNvSpPr/>
          <p:nvPr/>
        </p:nvSpPr>
        <p:spPr>
          <a:xfrm>
            <a:off x="3884612" y="2725579"/>
            <a:ext cx="8621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/>
              <a:t>50.4.227.75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H="1" flipV="1">
            <a:off x="4341812" y="2344579"/>
            <a:ext cx="381000" cy="1524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808412" y="4953000"/>
            <a:ext cx="14961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/>
              <a:t>vCloud Air Data Center</a:t>
            </a:r>
            <a:endParaRPr lang="en-US" sz="1000" dirty="0"/>
          </a:p>
        </p:txBody>
      </p:sp>
      <p:sp>
        <p:nvSpPr>
          <p:cNvPr id="51" name="Rectangle 50"/>
          <p:cNvSpPr/>
          <p:nvPr/>
        </p:nvSpPr>
        <p:spPr>
          <a:xfrm>
            <a:off x="3960812" y="4724400"/>
            <a:ext cx="6619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/>
              <a:t>My VDC</a:t>
            </a:r>
            <a:endParaRPr lang="en-US" sz="1000" dirty="0"/>
          </a:p>
        </p:txBody>
      </p:sp>
      <p:cxnSp>
        <p:nvCxnSpPr>
          <p:cNvPr id="62" name="Straight Connector 61"/>
          <p:cNvCxnSpPr/>
          <p:nvPr/>
        </p:nvCxnSpPr>
        <p:spPr>
          <a:xfrm flipH="1">
            <a:off x="4185492" y="3311769"/>
            <a:ext cx="1588355" cy="11477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812" y="2133600"/>
            <a:ext cx="381000" cy="33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5332412" y="31242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1000" b="1"/>
            </a:lvl1pPr>
          </a:lstStyle>
          <a:p>
            <a:r>
              <a:rPr lang="en-US" dirty="0" smtClean="0">
                <a:latin typeface="Times"/>
                <a:cs typeface="Times"/>
              </a:rPr>
              <a:t>d2p3-ext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256212" y="4038600"/>
            <a:ext cx="17526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1000" b="1"/>
            </a:lvl1pPr>
          </a:lstStyle>
          <a:p>
            <a:r>
              <a:rPr lang="en-US" dirty="0" smtClean="0">
                <a:latin typeface="Times"/>
                <a:cs typeface="Times"/>
              </a:rPr>
              <a:t>M93300-4000-</a:t>
            </a:r>
            <a:br>
              <a:rPr lang="en-US" dirty="0" smtClean="0">
                <a:latin typeface="Times"/>
                <a:cs typeface="Times"/>
              </a:rPr>
            </a:br>
            <a:r>
              <a:rPr lang="en-US" dirty="0" smtClean="0">
                <a:latin typeface="Times"/>
                <a:cs typeface="Times"/>
              </a:rPr>
              <a:t>default-routed</a:t>
            </a:r>
            <a:endParaRPr lang="en-US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843471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76297" y="5286376"/>
            <a:ext cx="450733" cy="149224"/>
          </a:xfrm>
        </p:spPr>
        <p:txBody>
          <a:bodyPr/>
          <a:lstStyle/>
          <a:p>
            <a:fld id="{6EA6D8CF-3CDE-4807-BCD2-C9F2B831AAA5}" type="slidenum">
              <a:rPr lang="en-US" smtClean="0"/>
              <a:t>26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41612" y="1676400"/>
            <a:ext cx="4343400" cy="3200400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31812" y="1600200"/>
            <a:ext cx="1520010" cy="3200400"/>
          </a:xfrm>
          <a:prstGeom prst="rect">
            <a:avLst/>
          </a:prstGeom>
          <a:solidFill>
            <a:srgbClr val="A0A0A0">
              <a:lumMod val="40000"/>
              <a:lumOff val="6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45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2" y="4888594"/>
            <a:ext cx="603249" cy="52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2" name="TextBox 181"/>
          <p:cNvSpPr txBox="1"/>
          <p:nvPr/>
        </p:nvSpPr>
        <p:spPr>
          <a:xfrm>
            <a:off x="1446212" y="2057400"/>
            <a:ext cx="381000" cy="6096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1</a:t>
            </a:r>
          </a:p>
        </p:txBody>
      </p:sp>
      <p:pic>
        <p:nvPicPr>
          <p:cNvPr id="59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612" y="4902200"/>
            <a:ext cx="6159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Rectangle 85"/>
          <p:cNvSpPr/>
          <p:nvPr/>
        </p:nvSpPr>
        <p:spPr>
          <a:xfrm>
            <a:off x="3351212" y="2540000"/>
            <a:ext cx="1752600" cy="2108200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 rotWithShape="1">
          <a:blip r:embed="rId4"/>
          <a:srcRect r="72534"/>
          <a:stretch/>
        </p:blipFill>
        <p:spPr>
          <a:xfrm>
            <a:off x="3405167" y="3070162"/>
            <a:ext cx="631845" cy="739838"/>
          </a:xfrm>
          <a:prstGeom prst="rect">
            <a:avLst/>
          </a:prstGeom>
        </p:spPr>
      </p:pic>
      <p:pic>
        <p:nvPicPr>
          <p:cNvPr id="100" name="Picture 99" descr="Seleniu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890" y="4114800"/>
            <a:ext cx="508000" cy="457200"/>
          </a:xfrm>
          <a:prstGeom prst="rect">
            <a:avLst/>
          </a:prstGeom>
        </p:spPr>
      </p:pic>
      <p:cxnSp>
        <p:nvCxnSpPr>
          <p:cNvPr id="101" name="Straight Connector 100"/>
          <p:cNvCxnSpPr/>
          <p:nvPr/>
        </p:nvCxnSpPr>
        <p:spPr>
          <a:xfrm>
            <a:off x="6068495" y="22860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10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1183" y="2743200"/>
            <a:ext cx="570551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07" name="Group 16"/>
          <p:cNvGrpSpPr>
            <a:grpSpLocks/>
          </p:cNvGrpSpPr>
          <p:nvPr/>
        </p:nvGrpSpPr>
        <p:grpSpPr bwMode="auto">
          <a:xfrm rot="10800000">
            <a:off x="2970213" y="2133600"/>
            <a:ext cx="236722" cy="125044"/>
            <a:chOff x="4868636" y="2426593"/>
            <a:chExt cx="385763" cy="165795"/>
          </a:xfrm>
        </p:grpSpPr>
        <p:sp>
          <p:nvSpPr>
            <p:cNvPr id="108" name="Rounded Rectangle 107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9" name="Rectangle 108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10" name="Straight Connector 109"/>
          <p:cNvCxnSpPr/>
          <p:nvPr/>
        </p:nvCxnSpPr>
        <p:spPr>
          <a:xfrm>
            <a:off x="4239695" y="22860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loud 116"/>
          <p:cNvSpPr/>
          <p:nvPr/>
        </p:nvSpPr>
        <p:spPr>
          <a:xfrm>
            <a:off x="3275012" y="633043"/>
            <a:ext cx="658586" cy="586157"/>
          </a:xfrm>
          <a:prstGeom prst="cloud">
            <a:avLst/>
          </a:prstGeom>
          <a:gradFill flip="none" rotWithShape="1">
            <a:gsLst>
              <a:gs pos="48000">
                <a:srgbClr val="FFFFFF"/>
              </a:gs>
              <a:gs pos="100000">
                <a:srgbClr val="01A1E7">
                  <a:lumMod val="60000"/>
                  <a:lumOff val="4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01A1E7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118" name="Picture 117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98812" y="685800"/>
            <a:ext cx="838200" cy="558800"/>
          </a:xfrm>
          <a:prstGeom prst="rect">
            <a:avLst/>
          </a:prstGeom>
        </p:spPr>
      </p:pic>
      <p:cxnSp>
        <p:nvCxnSpPr>
          <p:cNvPr id="119" name="Straight Connector 118"/>
          <p:cNvCxnSpPr>
            <a:stCxn id="68" idx="3"/>
          </p:cNvCxnSpPr>
          <p:nvPr/>
        </p:nvCxnSpPr>
        <p:spPr>
          <a:xfrm flipH="1">
            <a:off x="3198812" y="2196803"/>
            <a:ext cx="2743200" cy="12997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endCxn id="109" idx="2"/>
          </p:cNvCxnSpPr>
          <p:nvPr/>
        </p:nvCxnSpPr>
        <p:spPr>
          <a:xfrm flipH="1">
            <a:off x="3088575" y="1828800"/>
            <a:ext cx="1679" cy="363715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012" y="15240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" name="TextBox 133"/>
          <p:cNvSpPr txBox="1"/>
          <p:nvPr/>
        </p:nvSpPr>
        <p:spPr>
          <a:xfrm>
            <a:off x="684212" y="228600"/>
            <a:ext cx="19812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Continuous Integration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408612" y="2540000"/>
            <a:ext cx="1371600" cy="1651000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000" dirty="0" smtClean="0"/>
              <a:t>Ubuntu 1</a:t>
            </a: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72293" y="3048000"/>
            <a:ext cx="459158" cy="459158"/>
          </a:xfrm>
          <a:prstGeom prst="rect">
            <a:avLst/>
          </a:prstGeom>
        </p:spPr>
      </p:pic>
      <p:pic>
        <p:nvPicPr>
          <p:cNvPr id="58" name="image97.png" descr="\\MV-FS\Projects\Cisco\References\Brand Assets\Kubrick Icons\Device Icons\Device_router_3057_default_256.pn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530832" y="2667000"/>
            <a:ext cx="372580" cy="304800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</p:pic>
      <p:cxnSp>
        <p:nvCxnSpPr>
          <p:cNvPr id="61" name="Straight Arrow Connector 60"/>
          <p:cNvCxnSpPr/>
          <p:nvPr/>
        </p:nvCxnSpPr>
        <p:spPr>
          <a:xfrm>
            <a:off x="2114953" y="2819400"/>
            <a:ext cx="550459" cy="0"/>
          </a:xfrm>
          <a:prstGeom prst="straightConnector1">
            <a:avLst/>
          </a:prstGeom>
          <a:noFill/>
          <a:ln w="3175" cap="flat" cmpd="sng" algn="ctr">
            <a:solidFill>
              <a:srgbClr val="FF7E00"/>
            </a:solidFill>
            <a:prstDash val="dash"/>
            <a:headEnd type="arrow"/>
            <a:tailEnd type="arrow"/>
          </a:ln>
          <a:effectLst/>
        </p:spPr>
      </p:cxnSp>
      <p:grpSp>
        <p:nvGrpSpPr>
          <p:cNvPr id="64" name="Group 16"/>
          <p:cNvGrpSpPr>
            <a:grpSpLocks/>
          </p:cNvGrpSpPr>
          <p:nvPr/>
        </p:nvGrpSpPr>
        <p:grpSpPr bwMode="auto">
          <a:xfrm>
            <a:off x="4105090" y="2160956"/>
            <a:ext cx="236722" cy="125044"/>
            <a:chOff x="4868636" y="2426593"/>
            <a:chExt cx="385763" cy="165795"/>
          </a:xfrm>
        </p:grpSpPr>
        <p:sp>
          <p:nvSpPr>
            <p:cNvPr id="65" name="Rounded Rectangle 64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67" name="Group 16"/>
          <p:cNvGrpSpPr>
            <a:grpSpLocks/>
          </p:cNvGrpSpPr>
          <p:nvPr/>
        </p:nvGrpSpPr>
        <p:grpSpPr bwMode="auto">
          <a:xfrm>
            <a:off x="5942012" y="2152316"/>
            <a:ext cx="236722" cy="125044"/>
            <a:chOff x="4868636" y="2426593"/>
            <a:chExt cx="385763" cy="165795"/>
          </a:xfrm>
        </p:grpSpPr>
        <p:sp>
          <p:nvSpPr>
            <p:cNvPr id="68" name="Rounded Rectangle 67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9" name="Rectangle 68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23" name="Straight Arrow Connector 122"/>
          <p:cNvCxnSpPr/>
          <p:nvPr/>
        </p:nvCxnSpPr>
        <p:spPr>
          <a:xfrm>
            <a:off x="4951412" y="2819400"/>
            <a:ext cx="457200" cy="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sp>
        <p:nvSpPr>
          <p:cNvPr id="81" name="Rectangle 80"/>
          <p:cNvSpPr/>
          <p:nvPr/>
        </p:nvSpPr>
        <p:spPr>
          <a:xfrm>
            <a:off x="5713412" y="3124200"/>
            <a:ext cx="838200" cy="304800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NodeJS</a:t>
            </a:r>
            <a:endParaRPr lang="en-US" sz="1000" dirty="0" smtClean="0"/>
          </a:p>
        </p:txBody>
      </p:sp>
      <p:pic>
        <p:nvPicPr>
          <p:cNvPr id="83" name="image97.png" descr="\\MV-FS\Projects\Cisco\References\Brand Assets\Kubrick Icons\Device Icons\Device_router_3057_default_256.pn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750032" y="2667000"/>
            <a:ext cx="372580" cy="304800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</p:pic>
      <p:cxnSp>
        <p:nvCxnSpPr>
          <p:cNvPr id="105" name="Straight Arrow Connector 104"/>
          <p:cNvCxnSpPr/>
          <p:nvPr/>
        </p:nvCxnSpPr>
        <p:spPr>
          <a:xfrm>
            <a:off x="3046412" y="2819400"/>
            <a:ext cx="1066800" cy="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106" name="Straight Arrow Connector 105"/>
          <p:cNvCxnSpPr/>
          <p:nvPr/>
        </p:nvCxnSpPr>
        <p:spPr>
          <a:xfrm>
            <a:off x="3579812" y="1295400"/>
            <a:ext cx="0" cy="17526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111" name="Straight Arrow Connector 110"/>
          <p:cNvCxnSpPr/>
          <p:nvPr/>
        </p:nvCxnSpPr>
        <p:spPr>
          <a:xfrm flipV="1">
            <a:off x="1598612" y="990600"/>
            <a:ext cx="1676400" cy="8382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113" name="Straight Arrow Connector 112"/>
          <p:cNvCxnSpPr/>
          <p:nvPr/>
        </p:nvCxnSpPr>
        <p:spPr>
          <a:xfrm flipV="1">
            <a:off x="3808412" y="1295400"/>
            <a:ext cx="0" cy="16002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114" name="Straight Arrow Connector 113"/>
          <p:cNvCxnSpPr/>
          <p:nvPr/>
        </p:nvCxnSpPr>
        <p:spPr>
          <a:xfrm flipV="1">
            <a:off x="3884612" y="2971800"/>
            <a:ext cx="381000" cy="2286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115" name="Straight Arrow Connector 114"/>
          <p:cNvCxnSpPr/>
          <p:nvPr/>
        </p:nvCxnSpPr>
        <p:spPr>
          <a:xfrm>
            <a:off x="3960812" y="3352800"/>
            <a:ext cx="304800" cy="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116" name="Straight Arrow Connector 115"/>
          <p:cNvCxnSpPr/>
          <p:nvPr/>
        </p:nvCxnSpPr>
        <p:spPr>
          <a:xfrm>
            <a:off x="4799012" y="3352800"/>
            <a:ext cx="762000" cy="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121" name="Straight Arrow Connector 120"/>
          <p:cNvCxnSpPr/>
          <p:nvPr/>
        </p:nvCxnSpPr>
        <p:spPr>
          <a:xfrm>
            <a:off x="3884612" y="3581400"/>
            <a:ext cx="228600" cy="1524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pic>
        <p:nvPicPr>
          <p:cNvPr id="133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1676400"/>
            <a:ext cx="691070" cy="61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542" y="1903743"/>
            <a:ext cx="691070" cy="61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5" name="Straight Arrow Connector 134"/>
          <p:cNvCxnSpPr/>
          <p:nvPr/>
        </p:nvCxnSpPr>
        <p:spPr>
          <a:xfrm flipV="1">
            <a:off x="4951412" y="4038600"/>
            <a:ext cx="762000" cy="2286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sp>
        <p:nvSpPr>
          <p:cNvPr id="136" name="Rectangle 135"/>
          <p:cNvSpPr/>
          <p:nvPr/>
        </p:nvSpPr>
        <p:spPr>
          <a:xfrm>
            <a:off x="4113212" y="3733800"/>
            <a:ext cx="914400" cy="304800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Word-finder</a:t>
            </a:r>
          </a:p>
        </p:txBody>
      </p:sp>
      <p:cxnSp>
        <p:nvCxnSpPr>
          <p:cNvPr id="140" name="Straight Arrow Connector 139"/>
          <p:cNvCxnSpPr/>
          <p:nvPr/>
        </p:nvCxnSpPr>
        <p:spPr>
          <a:xfrm flipV="1">
            <a:off x="1674812" y="1371600"/>
            <a:ext cx="3124200" cy="6096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146" name="Straight Arrow Connector 145"/>
          <p:cNvCxnSpPr/>
          <p:nvPr/>
        </p:nvCxnSpPr>
        <p:spPr>
          <a:xfrm>
            <a:off x="3884612" y="3810000"/>
            <a:ext cx="304800" cy="3810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pic>
        <p:nvPicPr>
          <p:cNvPr id="145" name="Picture 14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99012" y="381000"/>
            <a:ext cx="3124200" cy="1132103"/>
          </a:xfrm>
          <a:prstGeom prst="rect">
            <a:avLst/>
          </a:prstGeom>
        </p:spPr>
      </p:pic>
      <p:cxnSp>
        <p:nvCxnSpPr>
          <p:cNvPr id="151" name="Straight Arrow Connector 150"/>
          <p:cNvCxnSpPr/>
          <p:nvPr/>
        </p:nvCxnSpPr>
        <p:spPr>
          <a:xfrm flipH="1" flipV="1">
            <a:off x="3351212" y="1981200"/>
            <a:ext cx="1143000" cy="7620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sp>
        <p:nvSpPr>
          <p:cNvPr id="154" name="TextBox 153"/>
          <p:cNvSpPr txBox="1"/>
          <p:nvPr/>
        </p:nvSpPr>
        <p:spPr>
          <a:xfrm>
            <a:off x="5561012" y="1981200"/>
            <a:ext cx="19812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dirty="0" smtClean="0"/>
              <a:t>192.168.109.101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3351212" y="1524000"/>
            <a:ext cx="2438400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dirty="0" smtClean="0"/>
              <a:t>DNAT 23.92.225.131 -&gt; 192.168.109.101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618412" y="1524000"/>
            <a:ext cx="27432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 smtClean="0"/>
              <a:t>A developer commits code to the source code repository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618412" y="1981200"/>
            <a:ext cx="2590800" cy="76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 smtClean="0"/>
              <a:t>GitHub notifies Jenkins Server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618412" y="2286000"/>
            <a:ext cx="3276600" cy="76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 smtClean="0"/>
              <a:t>Jenkins checks out latest application code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618412" y="2667000"/>
            <a:ext cx="30480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 smtClean="0"/>
              <a:t>Jenkins calls the CLI to create a new VM from the cloud catalog, if a test </a:t>
            </a:r>
            <a:r>
              <a:rPr lang="en-US" sz="1200" dirty="0" err="1" smtClean="0"/>
              <a:t>vm</a:t>
            </a:r>
            <a:r>
              <a:rPr lang="en-US" sz="1200" dirty="0" smtClean="0"/>
              <a:t> is not already present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18412" y="3276600"/>
            <a:ext cx="29718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/>
              <a:t>T</a:t>
            </a:r>
            <a:r>
              <a:rPr lang="en-US" sz="1200" dirty="0" smtClean="0"/>
              <a:t>he CLI configures internet access for the VM, if needed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618412" y="3733800"/>
            <a:ext cx="3200400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 smtClean="0"/>
              <a:t>Jenkins calls Ansible to configure the new VM with App dependencies, if needed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618412" y="4267200"/>
            <a:ext cx="3124200" cy="76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 smtClean="0"/>
              <a:t>Jenkins deploys the App to the test server. 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618412" y="4572000"/>
            <a:ext cx="28956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 smtClean="0"/>
              <a:t>Jenkins calls Selenium to perform web UI validation tests against the app. Jenkins sends an email if the tests fail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618412" y="5181600"/>
            <a:ext cx="28956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 smtClean="0"/>
              <a:t>A new version of the application is available to all developers.</a:t>
            </a:r>
          </a:p>
        </p:txBody>
      </p:sp>
    </p:spTree>
    <p:extLst>
      <p:ext uri="{BB962C8B-B14F-4D97-AF65-F5344CB8AC3E}">
        <p14:creationId xmlns:p14="http://schemas.microsoft.com/office/powerpoint/2010/main" val="3729857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9081E-6 4.47582E-6 L 0.13127 4.47582E-6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63" y="0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81" grpId="0" animBg="1"/>
      <p:bldP spid="136" grpId="0" animBg="1"/>
      <p:bldP spid="136" grpId="1" animBg="1"/>
      <p:bldP spid="154" grpId="0"/>
      <p:bldP spid="155" grpId="0"/>
      <p:bldP spid="56" grpId="0"/>
      <p:bldP spid="60" grpId="0"/>
      <p:bldP spid="62" grpId="0"/>
      <p:bldP spid="63" grpId="0"/>
      <p:bldP spid="70" grpId="0"/>
      <p:bldP spid="71" grpId="0"/>
      <p:bldP spid="72" grpId="0"/>
      <p:bldP spid="73" grpId="0"/>
      <p:bldP spid="7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76297" y="5794376"/>
            <a:ext cx="450733" cy="149224"/>
          </a:xfrm>
        </p:spPr>
        <p:txBody>
          <a:bodyPr/>
          <a:lstStyle/>
          <a:p>
            <a:fld id="{6EA6D8CF-3CDE-4807-BCD2-C9F2B831AAA5}" type="slidenum">
              <a:rPr lang="en-US" smtClean="0"/>
              <a:t>27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70212" y="2133600"/>
            <a:ext cx="4114800" cy="3200400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31812" y="2108200"/>
            <a:ext cx="1520010" cy="3200400"/>
          </a:xfrm>
          <a:prstGeom prst="rect">
            <a:avLst/>
          </a:prstGeom>
          <a:solidFill>
            <a:srgbClr val="A0A0A0">
              <a:lumMod val="40000"/>
              <a:lumOff val="6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45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2" y="5269594"/>
            <a:ext cx="603249" cy="52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2" name="TextBox 181"/>
          <p:cNvSpPr txBox="1"/>
          <p:nvPr/>
        </p:nvSpPr>
        <p:spPr>
          <a:xfrm>
            <a:off x="1446212" y="2565400"/>
            <a:ext cx="381000" cy="6096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1</a:t>
            </a:r>
          </a:p>
        </p:txBody>
      </p:sp>
      <p:pic>
        <p:nvPicPr>
          <p:cNvPr id="59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212" y="5359400"/>
            <a:ext cx="768350" cy="443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Rectangle 85"/>
          <p:cNvSpPr/>
          <p:nvPr/>
        </p:nvSpPr>
        <p:spPr>
          <a:xfrm>
            <a:off x="3275012" y="2971800"/>
            <a:ext cx="2057400" cy="2184400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 rotWithShape="1">
          <a:blip r:embed="rId4"/>
          <a:srcRect r="72534"/>
          <a:stretch/>
        </p:blipFill>
        <p:spPr>
          <a:xfrm>
            <a:off x="3275012" y="3657600"/>
            <a:ext cx="631845" cy="739838"/>
          </a:xfrm>
          <a:prstGeom prst="rect">
            <a:avLst/>
          </a:prstGeom>
        </p:spPr>
      </p:pic>
      <p:pic>
        <p:nvPicPr>
          <p:cNvPr id="100" name="Picture 99" descr="Seleniu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490" y="4038600"/>
            <a:ext cx="508000" cy="457200"/>
          </a:xfrm>
          <a:prstGeom prst="rect">
            <a:avLst/>
          </a:prstGeom>
        </p:spPr>
      </p:pic>
      <p:cxnSp>
        <p:nvCxnSpPr>
          <p:cNvPr id="101" name="Straight Connector 100"/>
          <p:cNvCxnSpPr/>
          <p:nvPr/>
        </p:nvCxnSpPr>
        <p:spPr>
          <a:xfrm>
            <a:off x="6297095" y="27940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6"/>
          <p:cNvGrpSpPr>
            <a:grpSpLocks/>
          </p:cNvGrpSpPr>
          <p:nvPr/>
        </p:nvGrpSpPr>
        <p:grpSpPr bwMode="auto">
          <a:xfrm rot="10800000">
            <a:off x="3198813" y="2641600"/>
            <a:ext cx="236722" cy="125044"/>
            <a:chOff x="4868636" y="2426593"/>
            <a:chExt cx="385763" cy="165795"/>
          </a:xfrm>
        </p:grpSpPr>
        <p:sp>
          <p:nvSpPr>
            <p:cNvPr id="108" name="Rounded Rectangle 107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9" name="Rectangle 108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10" name="Straight Connector 109"/>
          <p:cNvCxnSpPr/>
          <p:nvPr/>
        </p:nvCxnSpPr>
        <p:spPr>
          <a:xfrm>
            <a:off x="4468295" y="27940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loud 116"/>
          <p:cNvSpPr/>
          <p:nvPr/>
        </p:nvSpPr>
        <p:spPr>
          <a:xfrm>
            <a:off x="2284412" y="1395043"/>
            <a:ext cx="658586" cy="586157"/>
          </a:xfrm>
          <a:prstGeom prst="cloud">
            <a:avLst/>
          </a:prstGeom>
          <a:gradFill flip="none" rotWithShape="1">
            <a:gsLst>
              <a:gs pos="48000">
                <a:srgbClr val="FFFFFF"/>
              </a:gs>
              <a:gs pos="100000">
                <a:srgbClr val="01A1E7">
                  <a:lumMod val="60000"/>
                  <a:lumOff val="4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01A1E7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118" name="Picture 117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8212" y="1447800"/>
            <a:ext cx="838200" cy="558800"/>
          </a:xfrm>
          <a:prstGeom prst="rect">
            <a:avLst/>
          </a:prstGeom>
        </p:spPr>
      </p:pic>
      <p:cxnSp>
        <p:nvCxnSpPr>
          <p:cNvPr id="119" name="Straight Connector 118"/>
          <p:cNvCxnSpPr>
            <a:stCxn id="68" idx="3"/>
          </p:cNvCxnSpPr>
          <p:nvPr/>
        </p:nvCxnSpPr>
        <p:spPr>
          <a:xfrm flipH="1">
            <a:off x="3427412" y="2704803"/>
            <a:ext cx="2743200" cy="12997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endCxn id="109" idx="2"/>
          </p:cNvCxnSpPr>
          <p:nvPr/>
        </p:nvCxnSpPr>
        <p:spPr>
          <a:xfrm flipH="1">
            <a:off x="3317175" y="2336800"/>
            <a:ext cx="1679" cy="363715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612" y="20320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" name="TextBox 133"/>
          <p:cNvSpPr txBox="1"/>
          <p:nvPr/>
        </p:nvSpPr>
        <p:spPr>
          <a:xfrm>
            <a:off x="531812" y="76200"/>
            <a:ext cx="19812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Word finder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637212" y="2971800"/>
            <a:ext cx="1371600" cy="1727200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000" dirty="0" smtClean="0"/>
              <a:t>Ubuntu 1</a:t>
            </a: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94212" y="4572000"/>
            <a:ext cx="459158" cy="459158"/>
          </a:xfrm>
          <a:prstGeom prst="rect">
            <a:avLst/>
          </a:prstGeom>
        </p:spPr>
      </p:pic>
      <p:grpSp>
        <p:nvGrpSpPr>
          <p:cNvPr id="64" name="Group 16"/>
          <p:cNvGrpSpPr>
            <a:grpSpLocks/>
          </p:cNvGrpSpPr>
          <p:nvPr/>
        </p:nvGrpSpPr>
        <p:grpSpPr bwMode="auto">
          <a:xfrm>
            <a:off x="4333690" y="2668956"/>
            <a:ext cx="236722" cy="125044"/>
            <a:chOff x="4868636" y="2426593"/>
            <a:chExt cx="385763" cy="165795"/>
          </a:xfrm>
        </p:grpSpPr>
        <p:sp>
          <p:nvSpPr>
            <p:cNvPr id="65" name="Rounded Rectangle 64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67" name="Group 16"/>
          <p:cNvGrpSpPr>
            <a:grpSpLocks/>
          </p:cNvGrpSpPr>
          <p:nvPr/>
        </p:nvGrpSpPr>
        <p:grpSpPr bwMode="auto">
          <a:xfrm>
            <a:off x="6170612" y="2660316"/>
            <a:ext cx="236722" cy="125044"/>
            <a:chOff x="4868636" y="2426593"/>
            <a:chExt cx="385763" cy="165795"/>
          </a:xfrm>
        </p:grpSpPr>
        <p:sp>
          <p:nvSpPr>
            <p:cNvPr id="68" name="Rounded Rectangle 67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9" name="Rectangle 68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23" name="Straight Arrow Connector 122"/>
          <p:cNvCxnSpPr/>
          <p:nvPr/>
        </p:nvCxnSpPr>
        <p:spPr>
          <a:xfrm>
            <a:off x="4177652" y="3481684"/>
            <a:ext cx="1447800" cy="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sp>
        <p:nvSpPr>
          <p:cNvPr id="81" name="Rectangle 80"/>
          <p:cNvSpPr/>
          <p:nvPr/>
        </p:nvSpPr>
        <p:spPr>
          <a:xfrm>
            <a:off x="5942012" y="4038600"/>
            <a:ext cx="914400" cy="304800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NodeJS</a:t>
            </a:r>
            <a:endParaRPr lang="en-US" sz="1000" dirty="0" smtClean="0"/>
          </a:p>
        </p:txBody>
      </p:sp>
      <p:cxnSp>
        <p:nvCxnSpPr>
          <p:cNvPr id="106" name="Straight Arrow Connector 105"/>
          <p:cNvCxnSpPr>
            <a:stCxn id="118" idx="2"/>
          </p:cNvCxnSpPr>
          <p:nvPr/>
        </p:nvCxnSpPr>
        <p:spPr>
          <a:xfrm>
            <a:off x="2627312" y="2006600"/>
            <a:ext cx="495300" cy="17272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11" name="Straight Arrow Connector 110"/>
          <p:cNvCxnSpPr/>
          <p:nvPr/>
        </p:nvCxnSpPr>
        <p:spPr>
          <a:xfrm flipV="1">
            <a:off x="1598612" y="1905000"/>
            <a:ext cx="685800" cy="4318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116" name="Straight Arrow Connector 115"/>
          <p:cNvCxnSpPr/>
          <p:nvPr/>
        </p:nvCxnSpPr>
        <p:spPr>
          <a:xfrm flipV="1">
            <a:off x="5027612" y="3657600"/>
            <a:ext cx="838200" cy="2032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121" name="Straight Arrow Connector 120"/>
          <p:cNvCxnSpPr/>
          <p:nvPr/>
        </p:nvCxnSpPr>
        <p:spPr>
          <a:xfrm>
            <a:off x="4136732" y="4267200"/>
            <a:ext cx="381000" cy="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none"/>
          </a:ln>
          <a:effectLst/>
        </p:spPr>
      </p:cxnSp>
      <p:pic>
        <p:nvPicPr>
          <p:cNvPr id="133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2184400"/>
            <a:ext cx="691070" cy="61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542" y="2411743"/>
            <a:ext cx="691070" cy="61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5" name="Straight Arrow Connector 134"/>
          <p:cNvCxnSpPr/>
          <p:nvPr/>
        </p:nvCxnSpPr>
        <p:spPr>
          <a:xfrm flipV="1">
            <a:off x="4953370" y="4191000"/>
            <a:ext cx="912442" cy="534378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140" name="Straight Arrow Connector 139"/>
          <p:cNvCxnSpPr/>
          <p:nvPr/>
        </p:nvCxnSpPr>
        <p:spPr>
          <a:xfrm>
            <a:off x="3046412" y="965200"/>
            <a:ext cx="762000" cy="254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pic>
        <p:nvPicPr>
          <p:cNvPr id="145" name="Picture 14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84612" y="609600"/>
            <a:ext cx="3124200" cy="113210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1" name="Straight Arrow Connector 150"/>
          <p:cNvCxnSpPr/>
          <p:nvPr/>
        </p:nvCxnSpPr>
        <p:spPr>
          <a:xfrm flipH="1" flipV="1">
            <a:off x="3503612" y="2565400"/>
            <a:ext cx="914400" cy="7112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sp>
        <p:nvSpPr>
          <p:cNvPr id="154" name="TextBox 153"/>
          <p:cNvSpPr txBox="1"/>
          <p:nvPr/>
        </p:nvSpPr>
        <p:spPr>
          <a:xfrm>
            <a:off x="5789612" y="2489200"/>
            <a:ext cx="19812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dirty="0" smtClean="0"/>
              <a:t>192.168.109.101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3503612" y="1905000"/>
            <a:ext cx="2438400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dirty="0" smtClean="0"/>
              <a:t>DNAT 23.92.225.131 -&gt; 192.168.109.101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1293812" y="965200"/>
            <a:ext cx="1752600" cy="9906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76" name="Straight Arrow Connector 75"/>
          <p:cNvCxnSpPr>
            <a:stCxn id="100" idx="3"/>
          </p:cNvCxnSpPr>
          <p:nvPr/>
        </p:nvCxnSpPr>
        <p:spPr>
          <a:xfrm flipV="1">
            <a:off x="5019490" y="3810000"/>
            <a:ext cx="930644" cy="4572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sp>
        <p:nvSpPr>
          <p:cNvPr id="78" name="Rectangle 77"/>
          <p:cNvSpPr/>
          <p:nvPr/>
        </p:nvSpPr>
        <p:spPr>
          <a:xfrm>
            <a:off x="5942012" y="3581400"/>
            <a:ext cx="914400" cy="228600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Word-finder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4113212" y="3276600"/>
            <a:ext cx="304800" cy="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none"/>
          </a:ln>
          <a:effectLst/>
        </p:spPr>
      </p:cxnSp>
      <p:pic>
        <p:nvPicPr>
          <p:cNvPr id="97" name="Picture 9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74812" y="2362200"/>
            <a:ext cx="304800" cy="304800"/>
          </a:xfrm>
          <a:prstGeom prst="rect">
            <a:avLst/>
          </a:prstGeom>
        </p:spPr>
      </p:pic>
      <p:cxnSp>
        <p:nvCxnSpPr>
          <p:cNvPr id="122" name="Straight Arrow Connector 121"/>
          <p:cNvCxnSpPr/>
          <p:nvPr/>
        </p:nvCxnSpPr>
        <p:spPr>
          <a:xfrm>
            <a:off x="4165892" y="4747916"/>
            <a:ext cx="381000" cy="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24" name="Straight Arrow Connector 123"/>
          <p:cNvCxnSpPr/>
          <p:nvPr/>
        </p:nvCxnSpPr>
        <p:spPr>
          <a:xfrm>
            <a:off x="4113212" y="3810000"/>
            <a:ext cx="381000" cy="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none"/>
          </a:ln>
          <a:effectLst/>
        </p:spPr>
      </p:cxnSp>
      <p:sp>
        <p:nvSpPr>
          <p:cNvPr id="136" name="Rectangle 135"/>
          <p:cNvSpPr/>
          <p:nvPr/>
        </p:nvSpPr>
        <p:spPr>
          <a:xfrm>
            <a:off x="4341812" y="3657600"/>
            <a:ext cx="914400" cy="304800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Word-finder</a:t>
            </a: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89492" y="2373958"/>
            <a:ext cx="304800" cy="304800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08412" y="3352800"/>
            <a:ext cx="304800" cy="304800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08412" y="3048000"/>
            <a:ext cx="304800" cy="304800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08412" y="4572000"/>
            <a:ext cx="304800" cy="304800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808412" y="3657600"/>
            <a:ext cx="304800" cy="304800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808412" y="4114800"/>
            <a:ext cx="304800" cy="30480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370012" y="1447800"/>
            <a:ext cx="304800" cy="304800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439783" y="3251200"/>
            <a:ext cx="633946" cy="254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43247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28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99012" y="1828800"/>
            <a:ext cx="3944453" cy="2337446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10" name="Picture 26" descr="MCj0433944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2" y="2514600"/>
            <a:ext cx="777027" cy="732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298130" y="3048000"/>
            <a:ext cx="304801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sz="1400" dirty="0" smtClean="0">
              <a:latin typeface="Silom"/>
              <a:cs typeface="Silom"/>
            </a:endParaRPr>
          </a:p>
        </p:txBody>
      </p:sp>
      <p:pic>
        <p:nvPicPr>
          <p:cNvPr id="13" name="image97.png" descr="\\MV-FS\Projects\Cisco\References\Brand Assets\Kubrick Icons\Device Icons\Device_router_3057_default_256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19323" y="1974157"/>
            <a:ext cx="683825" cy="27745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</p:pic>
      <p:grpSp>
        <p:nvGrpSpPr>
          <p:cNvPr id="15" name="Group 14"/>
          <p:cNvGrpSpPr/>
          <p:nvPr/>
        </p:nvGrpSpPr>
        <p:grpSpPr>
          <a:xfrm>
            <a:off x="7770812" y="1524000"/>
            <a:ext cx="992000" cy="685800"/>
            <a:chOff x="5402385" y="1763343"/>
            <a:chExt cx="986691" cy="707114"/>
          </a:xfrm>
        </p:grpSpPr>
        <p:sp>
          <p:nvSpPr>
            <p:cNvPr id="16" name="Cloud 15"/>
            <p:cNvSpPr/>
            <p:nvPr/>
          </p:nvSpPr>
          <p:spPr>
            <a:xfrm>
              <a:off x="5402385" y="1763343"/>
              <a:ext cx="986691" cy="707114"/>
            </a:xfrm>
            <a:prstGeom prst="cloud">
              <a:avLst/>
            </a:prstGeom>
            <a:gradFill flip="none" rotWithShape="1">
              <a:gsLst>
                <a:gs pos="48000">
                  <a:srgbClr val="FFFFFF"/>
                </a:gs>
                <a:gs pos="100000">
                  <a:srgbClr val="01A1E7">
                    <a:lumMod val="60000"/>
                    <a:lumOff val="4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0" cap="flat" cmpd="sng" algn="ctr">
              <a:solidFill>
                <a:srgbClr val="01A1E7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lIns="68589" tIns="34295" rIns="68589" bIns="34295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A0A0A0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87999" y="1856154"/>
              <a:ext cx="604967" cy="432051"/>
            </a:xfrm>
            <a:prstGeom prst="rect">
              <a:avLst/>
            </a:prstGeom>
          </p:spPr>
        </p:pic>
      </p:grpSp>
      <p:cxnSp>
        <p:nvCxnSpPr>
          <p:cNvPr id="18" name="Straight Arrow Connector 17"/>
          <p:cNvCxnSpPr/>
          <p:nvPr/>
        </p:nvCxnSpPr>
        <p:spPr>
          <a:xfrm>
            <a:off x="5157276" y="2241844"/>
            <a:ext cx="1470536" cy="806156"/>
          </a:xfrm>
          <a:prstGeom prst="straightConnector1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grpSp>
        <p:nvGrpSpPr>
          <p:cNvPr id="19" name="Group 1303"/>
          <p:cNvGrpSpPr/>
          <p:nvPr/>
        </p:nvGrpSpPr>
        <p:grpSpPr>
          <a:xfrm>
            <a:off x="4316827" y="2442998"/>
            <a:ext cx="862895" cy="452602"/>
            <a:chOff x="0" y="988958"/>
            <a:chExt cx="803335" cy="751180"/>
          </a:xfrm>
        </p:grpSpPr>
        <p:sp>
          <p:nvSpPr>
            <p:cNvPr id="20" name="Shape 1301"/>
            <p:cNvSpPr/>
            <p:nvPr/>
          </p:nvSpPr>
          <p:spPr>
            <a:xfrm>
              <a:off x="0" y="988958"/>
              <a:ext cx="803335" cy="751180"/>
            </a:xfrm>
            <a:prstGeom prst="roundRect">
              <a:avLst>
                <a:gd name="adj" fmla="val 9499"/>
              </a:avLst>
            </a:prstGeom>
            <a:gradFill flip="none" rotWithShape="1">
              <a:gsLst>
                <a:gs pos="0">
                  <a:srgbClr val="C6C6C8"/>
                </a:gs>
                <a:gs pos="100000">
                  <a:srgbClr val="E3E2E3"/>
                </a:gs>
              </a:gsLst>
              <a:lin ang="16200000" scaled="0"/>
            </a:gradFill>
            <a:ln w="12700" cap="flat">
              <a:solidFill>
                <a:srgbClr val="A6A6A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Shape 1302"/>
            <p:cNvSpPr/>
            <p:nvPr/>
          </p:nvSpPr>
          <p:spPr>
            <a:xfrm>
              <a:off x="20900" y="1211305"/>
              <a:ext cx="761537" cy="3064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1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>
                  <a:solidFill>
                    <a:srgbClr val="000000"/>
                  </a:solidFill>
                </a:defRPr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old"/>
                  <a:ea typeface="Arial Bold"/>
                  <a:cs typeface="Arial Bold"/>
                  <a:sym typeface="Arial Bold"/>
                </a:rPr>
                <a:t>VDC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old"/>
                  <a:ea typeface="Arial Bold"/>
                  <a:cs typeface="Arial Bold"/>
                  <a:sym typeface="Arial Bold"/>
                </a:rPr>
                <a:t> </a:t>
              </a:r>
              <a:r>
                <a:rPr lang="en-US" sz="1200" kern="0" dirty="0" smtClean="0">
                  <a:solidFill>
                    <a:srgbClr val="000000"/>
                  </a:solidFill>
                </a:rPr>
                <a:t>API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 Bold"/>
              </a:endParaRPr>
            </a:p>
          </p:txBody>
        </p:sp>
      </p:grpSp>
      <p:grpSp>
        <p:nvGrpSpPr>
          <p:cNvPr id="22" name="Group 1303"/>
          <p:cNvGrpSpPr/>
          <p:nvPr/>
        </p:nvGrpSpPr>
        <p:grpSpPr>
          <a:xfrm>
            <a:off x="4113212" y="3125293"/>
            <a:ext cx="1316903" cy="608507"/>
            <a:chOff x="-177783" y="0"/>
            <a:chExt cx="1332412" cy="618668"/>
          </a:xfrm>
        </p:grpSpPr>
        <p:sp>
          <p:nvSpPr>
            <p:cNvPr id="23" name="Shape 1301"/>
            <p:cNvSpPr/>
            <p:nvPr/>
          </p:nvSpPr>
          <p:spPr>
            <a:xfrm>
              <a:off x="0" y="0"/>
              <a:ext cx="946056" cy="618668"/>
            </a:xfrm>
            <a:prstGeom prst="roundRect">
              <a:avLst>
                <a:gd name="adj" fmla="val 9499"/>
              </a:avLst>
            </a:prstGeom>
            <a:gradFill flip="none" rotWithShape="1">
              <a:gsLst>
                <a:gs pos="0">
                  <a:srgbClr val="C6C6C8"/>
                </a:gs>
                <a:gs pos="100000">
                  <a:srgbClr val="E3E2E3"/>
                </a:gs>
              </a:gsLst>
              <a:lin ang="16200000" scaled="0"/>
            </a:gradFill>
            <a:ln w="12700" cap="flat">
              <a:solidFill>
                <a:srgbClr val="A6A6A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Shape 1302"/>
            <p:cNvSpPr/>
            <p:nvPr/>
          </p:nvSpPr>
          <p:spPr>
            <a:xfrm>
              <a:off x="-177783" y="145621"/>
              <a:ext cx="1332412" cy="3503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1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>
                  <a:solidFill>
                    <a:srgbClr val="000000"/>
                  </a:solidFill>
                </a:defRPr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old"/>
                  <a:ea typeface="Arial Bold"/>
                  <a:cs typeface="Arial Bold"/>
                  <a:sym typeface="Arial Bold"/>
                </a:rPr>
                <a:t>EDGE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old"/>
                  <a:ea typeface="Arial Bold"/>
                  <a:cs typeface="Arial Bold"/>
                  <a:sym typeface="Arial Bold"/>
                </a:rPr>
                <a:t>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>
                  <a:solidFill>
                    <a:srgbClr val="000000"/>
                  </a:solidFill>
                </a:defRPr>
              </a:pP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old"/>
                  <a:ea typeface="Arial Bold"/>
                  <a:cs typeface="Arial Bold"/>
                  <a:sym typeface="Arial Bold"/>
                </a:rPr>
                <a:t>GA</a:t>
              </a:r>
              <a:r>
                <a:rPr kumimoji="0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old"/>
                  <a:ea typeface="Arial Bold"/>
                  <a:cs typeface="Arial Bold"/>
                  <a:sym typeface="Arial Bold"/>
                </a:rPr>
                <a:t>TEWAY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436812" y="2286000"/>
            <a:ext cx="1504148" cy="1488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1A1E7"/>
              </a:buClr>
              <a:buSzPct val="70000"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Create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Vapp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/ VM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32" name="Group 16"/>
          <p:cNvGrpSpPr>
            <a:grpSpLocks/>
          </p:cNvGrpSpPr>
          <p:nvPr/>
        </p:nvGrpSpPr>
        <p:grpSpPr bwMode="auto">
          <a:xfrm rot="10800000">
            <a:off x="4875212" y="3887292"/>
            <a:ext cx="385762" cy="165100"/>
            <a:chOff x="4868636" y="2426593"/>
            <a:chExt cx="385763" cy="165795"/>
          </a:xfrm>
        </p:grpSpPr>
        <p:sp>
          <p:nvSpPr>
            <p:cNvPr id="33" name="Rounded Rectangle 32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35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450" y="3200400"/>
            <a:ext cx="513854" cy="513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" name="Straight Connector 35"/>
          <p:cNvCxnSpPr/>
          <p:nvPr/>
        </p:nvCxnSpPr>
        <p:spPr>
          <a:xfrm>
            <a:off x="6920852" y="3658692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16"/>
          <p:cNvGrpSpPr>
            <a:grpSpLocks/>
          </p:cNvGrpSpPr>
          <p:nvPr/>
        </p:nvGrpSpPr>
        <p:grpSpPr bwMode="auto">
          <a:xfrm rot="10800000">
            <a:off x="6727533" y="3887292"/>
            <a:ext cx="385762" cy="165100"/>
            <a:chOff x="4868636" y="2426593"/>
            <a:chExt cx="385763" cy="165795"/>
          </a:xfrm>
        </p:grpSpPr>
        <p:sp>
          <p:nvSpPr>
            <p:cNvPr id="38" name="Rounded Rectangle 37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40" name="Straight Connector 39"/>
          <p:cNvCxnSpPr/>
          <p:nvPr/>
        </p:nvCxnSpPr>
        <p:spPr>
          <a:xfrm>
            <a:off x="5061632" y="37338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71" idx="1"/>
            <a:endCxn id="33" idx="1"/>
          </p:cNvCxnSpPr>
          <p:nvPr/>
        </p:nvCxnSpPr>
        <p:spPr>
          <a:xfrm flipH="1">
            <a:off x="4875212" y="3992563"/>
            <a:ext cx="2754960" cy="1092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2212" y="3200400"/>
            <a:ext cx="609600" cy="4673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4" name="TextBox 43"/>
          <p:cNvSpPr txBox="1"/>
          <p:nvPr/>
        </p:nvSpPr>
        <p:spPr>
          <a:xfrm>
            <a:off x="2284412" y="2346325"/>
            <a:ext cx="304800" cy="473075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Wingdings 2" charset="2"/>
                <a:cs typeface="Wingdings 2" charset="2"/>
              </a:rPr>
              <a:t>u</a:t>
            </a:r>
            <a:endParaRPr lang="en-US" sz="2000" dirty="0" smtClean="0">
              <a:latin typeface="Wingdings 2" charset="2"/>
              <a:cs typeface="Wingdings 2" charset="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284412" y="2362200"/>
            <a:ext cx="762000" cy="473075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sz="2000" dirty="0" smtClean="0">
              <a:solidFill>
                <a:srgbClr val="FF0000"/>
              </a:solidFill>
              <a:latin typeface="Wingdings 2" charset="2"/>
              <a:cs typeface="Wingdings 2" charset="2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589212" y="3200400"/>
            <a:ext cx="4038600" cy="0"/>
          </a:xfrm>
          <a:prstGeom prst="straightConnector1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cxnSp>
        <p:nvCxnSpPr>
          <p:cNvPr id="49" name="Straight Arrow Connector 48"/>
          <p:cNvCxnSpPr/>
          <p:nvPr/>
        </p:nvCxnSpPr>
        <p:spPr>
          <a:xfrm flipH="1">
            <a:off x="2603997" y="2500411"/>
            <a:ext cx="2538853" cy="14189"/>
          </a:xfrm>
          <a:prstGeom prst="straightConnector1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cxnSp>
        <p:nvCxnSpPr>
          <p:cNvPr id="50" name="Straight Arrow Connector 49"/>
          <p:cNvCxnSpPr/>
          <p:nvPr/>
        </p:nvCxnSpPr>
        <p:spPr>
          <a:xfrm>
            <a:off x="5116806" y="2244905"/>
            <a:ext cx="0" cy="269695"/>
          </a:xfrm>
          <a:prstGeom prst="straightConnector1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5637212" y="4572000"/>
            <a:ext cx="457200" cy="473075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Wingdings 2" charset="2"/>
                <a:cs typeface="Wingdings 2" charset="2"/>
              </a:rPr>
              <a:t>w</a:t>
            </a:r>
            <a:endParaRPr lang="en-US" sz="1400" dirty="0" smtClean="0">
              <a:latin typeface="Wingdings 2" charset="2"/>
              <a:cs typeface="Wingdings 2" charset="2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637212" y="3200400"/>
            <a:ext cx="609600" cy="5334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</a:t>
            </a:r>
            <a:r>
              <a:rPr lang="en-US" sz="1200" dirty="0" smtClean="0"/>
              <a:t>sh</a:t>
            </a:r>
            <a:br>
              <a:rPr lang="en-US" sz="1200" dirty="0" smtClean="0"/>
            </a:br>
            <a:r>
              <a:rPr lang="en-US" sz="1200" dirty="0" smtClean="0"/>
              <a:t>Proxy VM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5971270" y="36576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16"/>
          <p:cNvGrpSpPr>
            <a:grpSpLocks/>
          </p:cNvGrpSpPr>
          <p:nvPr/>
        </p:nvGrpSpPr>
        <p:grpSpPr bwMode="auto">
          <a:xfrm rot="10800000">
            <a:off x="5784850" y="3886200"/>
            <a:ext cx="385762" cy="165100"/>
            <a:chOff x="4868636" y="2426593"/>
            <a:chExt cx="385763" cy="165795"/>
          </a:xfrm>
        </p:grpSpPr>
        <p:sp>
          <p:nvSpPr>
            <p:cNvPr id="56" name="Rounded Rectangle 55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57" name="Rectangle 56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2284412" y="2971800"/>
            <a:ext cx="1504148" cy="1488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1A1E7"/>
              </a:buClr>
              <a:buSzPct val="70000"/>
              <a:buFontTx/>
              <a:buNone/>
              <a:tabLst/>
              <a:defRPr/>
            </a:pPr>
            <a:r>
              <a:rPr lang="en-US" sz="1200" kern="0" dirty="0" smtClean="0">
                <a:solidFill>
                  <a:sysClr val="windowText" lastClr="000000"/>
                </a:solidFill>
              </a:rPr>
              <a:t>SSH into VM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208212" y="2971800"/>
            <a:ext cx="685800" cy="374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0000"/>
                </a:solidFill>
                <a:latin typeface="Wingdings 2" charset="2"/>
                <a:cs typeface="Wingdings 2" charset="2"/>
              </a:rPr>
              <a:t>v</a:t>
            </a:r>
            <a:endParaRPr lang="en-US" sz="2000" dirty="0">
              <a:latin typeface="Wingdings 2" charset="2"/>
              <a:cs typeface="Wingdings 2" charset="2"/>
            </a:endParaRPr>
          </a:p>
        </p:txBody>
      </p:sp>
      <p:sp>
        <p:nvSpPr>
          <p:cNvPr id="65" name="Freeform 64"/>
          <p:cNvSpPr/>
          <p:nvPr/>
        </p:nvSpPr>
        <p:spPr>
          <a:xfrm>
            <a:off x="4467753" y="3386377"/>
            <a:ext cx="2845859" cy="1185623"/>
          </a:xfrm>
          <a:custGeom>
            <a:avLst/>
            <a:gdLst>
              <a:gd name="connsiteX0" fmla="*/ 2822304 w 2966064"/>
              <a:gd name="connsiteY0" fmla="*/ 0 h 2073967"/>
              <a:gd name="connsiteX1" fmla="*/ 2810545 w 2966064"/>
              <a:gd name="connsiteY1" fmla="*/ 1587364 h 2073967"/>
              <a:gd name="connsiteX2" fmla="*/ 1234758 w 2966064"/>
              <a:gd name="connsiteY2" fmla="*/ 2069453 h 2073967"/>
              <a:gd name="connsiteX3" fmla="*/ 270471 w 2966064"/>
              <a:gd name="connsiteY3" fmla="*/ 1375716 h 2073967"/>
              <a:gd name="connsiteX4" fmla="*/ 0 w 2966064"/>
              <a:gd name="connsiteY4" fmla="*/ 399781 h 2073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6064" h="2073967">
                <a:moveTo>
                  <a:pt x="2822304" y="0"/>
                </a:moveTo>
                <a:cubicBezTo>
                  <a:pt x="2948720" y="621227"/>
                  <a:pt x="3075136" y="1242455"/>
                  <a:pt x="2810545" y="1587364"/>
                </a:cubicBezTo>
                <a:cubicBezTo>
                  <a:pt x="2545954" y="1932273"/>
                  <a:pt x="1658104" y="2104728"/>
                  <a:pt x="1234758" y="2069453"/>
                </a:cubicBezTo>
                <a:cubicBezTo>
                  <a:pt x="811412" y="2034178"/>
                  <a:pt x="476264" y="1653995"/>
                  <a:pt x="270471" y="1375716"/>
                </a:cubicBezTo>
                <a:cubicBezTo>
                  <a:pt x="64678" y="1097437"/>
                  <a:pt x="43118" y="542840"/>
                  <a:pt x="0" y="399781"/>
                </a:cubicBezTo>
              </a:path>
            </a:pathLst>
          </a:cu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>
            <a:off x="4570412" y="3733801"/>
            <a:ext cx="3229560" cy="1295399"/>
          </a:xfrm>
          <a:custGeom>
            <a:avLst/>
            <a:gdLst>
              <a:gd name="connsiteX0" fmla="*/ 2822304 w 2966064"/>
              <a:gd name="connsiteY0" fmla="*/ 0 h 2073967"/>
              <a:gd name="connsiteX1" fmla="*/ 2810545 w 2966064"/>
              <a:gd name="connsiteY1" fmla="*/ 1587364 h 2073967"/>
              <a:gd name="connsiteX2" fmla="*/ 1234758 w 2966064"/>
              <a:gd name="connsiteY2" fmla="*/ 2069453 h 2073967"/>
              <a:gd name="connsiteX3" fmla="*/ 270471 w 2966064"/>
              <a:gd name="connsiteY3" fmla="*/ 1375716 h 2073967"/>
              <a:gd name="connsiteX4" fmla="*/ 0 w 2966064"/>
              <a:gd name="connsiteY4" fmla="*/ 399781 h 2073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6064" h="2073967">
                <a:moveTo>
                  <a:pt x="2822304" y="0"/>
                </a:moveTo>
                <a:cubicBezTo>
                  <a:pt x="2948720" y="621227"/>
                  <a:pt x="3075136" y="1242455"/>
                  <a:pt x="2810545" y="1587364"/>
                </a:cubicBezTo>
                <a:cubicBezTo>
                  <a:pt x="2545954" y="1932273"/>
                  <a:pt x="1658104" y="2104728"/>
                  <a:pt x="1234758" y="2069453"/>
                </a:cubicBezTo>
                <a:cubicBezTo>
                  <a:pt x="811412" y="2034178"/>
                  <a:pt x="476264" y="1653995"/>
                  <a:pt x="270471" y="1375716"/>
                </a:cubicBezTo>
                <a:cubicBezTo>
                  <a:pt x="64678" y="1097437"/>
                  <a:pt x="43118" y="542840"/>
                  <a:pt x="0" y="399781"/>
                </a:cubicBezTo>
              </a:path>
            </a:pathLst>
          </a:custGeom>
          <a:ln w="508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/>
          <p:nvPr/>
        </p:nvCxnSpPr>
        <p:spPr>
          <a:xfrm>
            <a:off x="7816592" y="36576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16"/>
          <p:cNvGrpSpPr>
            <a:grpSpLocks/>
          </p:cNvGrpSpPr>
          <p:nvPr/>
        </p:nvGrpSpPr>
        <p:grpSpPr bwMode="auto">
          <a:xfrm rot="10800000">
            <a:off x="7630172" y="3886200"/>
            <a:ext cx="385762" cy="165100"/>
            <a:chOff x="4868636" y="2426593"/>
            <a:chExt cx="385763" cy="165795"/>
          </a:xfrm>
        </p:grpSpPr>
        <p:sp>
          <p:nvSpPr>
            <p:cNvPr id="71" name="Rounded Rectangle 70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72" name="Rectangle 71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6575132" y="3036242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192.168.109.7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275012" y="33528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23.92.225.177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89612" y="4552016"/>
            <a:ext cx="1905000" cy="2485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1A1E7"/>
              </a:buClr>
              <a:buSzPct val="70000"/>
              <a:buFontTx/>
              <a:buNone/>
              <a:tabLst/>
              <a:defRPr/>
            </a:pPr>
            <a:r>
              <a:rPr lang="en-US" sz="1200" kern="0" dirty="0" smtClean="0">
                <a:solidFill>
                  <a:sysClr val="windowText" lastClr="000000"/>
                </a:solidFill>
              </a:rPr>
              <a:t>Chef Client Bootstraps to Chef Server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046412" y="3886200"/>
            <a:ext cx="1504148" cy="1488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1A1E7"/>
              </a:buClr>
              <a:buSzPct val="70000"/>
              <a:buFontTx/>
              <a:buNone/>
              <a:tabLst/>
              <a:defRPr/>
            </a:pPr>
            <a:r>
              <a:rPr lang="en-US" sz="1200" kern="0" dirty="0" smtClean="0">
                <a:solidFill>
                  <a:sysClr val="windowText" lastClr="000000"/>
                </a:solidFill>
              </a:rPr>
              <a:t>Hairpin NAT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1A1E7"/>
              </a:buClr>
              <a:buSzPct val="70000"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Connection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Refused</a:t>
            </a:r>
            <a:b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</a:b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if not configured correctly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484812" y="3024484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192.168.109.3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542212" y="3036242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192.168.109.2</a:t>
            </a:r>
          </a:p>
        </p:txBody>
      </p:sp>
    </p:spTree>
    <p:extLst>
      <p:ext uri="{BB962C8B-B14F-4D97-AF65-F5344CB8AC3E}">
        <p14:creationId xmlns:p14="http://schemas.microsoft.com/office/powerpoint/2010/main" val="615114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828800"/>
            <a:ext cx="10969943" cy="4191000"/>
          </a:xfrm>
        </p:spPr>
        <p:txBody>
          <a:bodyPr/>
          <a:lstStyle/>
          <a:p>
            <a:r>
              <a:rPr lang="en-US" dirty="0" smtClean="0"/>
              <a:t>What Is it?</a:t>
            </a:r>
          </a:p>
          <a:p>
            <a:pPr lvl="1"/>
            <a:r>
              <a:rPr lang="en-US" dirty="0" smtClean="0"/>
              <a:t>A demo of open source DevOps tools running on vCloud Air</a:t>
            </a:r>
          </a:p>
          <a:p>
            <a:pPr lvl="1"/>
            <a:r>
              <a:rPr lang="en-US" dirty="0" smtClean="0"/>
              <a:t>An Asset for the SE community to support customer discussions regarding DevOps.</a:t>
            </a:r>
          </a:p>
          <a:p>
            <a:pPr lvl="1"/>
            <a:r>
              <a:rPr lang="en-US" dirty="0" smtClean="0"/>
              <a:t>The samples can be shared with customers.</a:t>
            </a:r>
          </a:p>
          <a:p>
            <a:pPr lvl="1"/>
            <a:endParaRPr lang="en-US" dirty="0"/>
          </a:p>
          <a:p>
            <a:r>
              <a:rPr lang="en-US" dirty="0" smtClean="0"/>
              <a:t>How does it work?</a:t>
            </a:r>
          </a:p>
          <a:p>
            <a:pPr lvl="1"/>
            <a:r>
              <a:rPr lang="en-US" dirty="0" smtClean="0"/>
              <a:t>The demo is hosted as the web site </a:t>
            </a:r>
          </a:p>
          <a:p>
            <a:pPr lvl="1"/>
            <a:r>
              <a:rPr lang="en-US" dirty="0" smtClean="0"/>
              <a:t>It contains running servers for Jenkins, Chef, Selenium and Artifactory.</a:t>
            </a:r>
          </a:p>
          <a:p>
            <a:pPr lvl="1"/>
            <a:r>
              <a:rPr lang="en-US" dirty="0" smtClean="0"/>
              <a:t>Each scenario describes a Continuous Integration workflow or a partial step of a workflow.</a:t>
            </a:r>
          </a:p>
          <a:p>
            <a:pPr lvl="1"/>
            <a:r>
              <a:rPr lang="en-US" dirty="0" smtClean="0"/>
              <a:t>Each scenario can be run live through the Jenkins console.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6" descr="devopsDemo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228600"/>
            <a:ext cx="59436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046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Scenarios</a:t>
            </a:r>
          </a:p>
          <a:p>
            <a:pPr lvl="1"/>
            <a:r>
              <a:rPr lang="en-US" dirty="0"/>
              <a:t>Create </a:t>
            </a:r>
            <a:r>
              <a:rPr lang="en-US" dirty="0" smtClean="0"/>
              <a:t>an Ubuntu Server </a:t>
            </a:r>
            <a:r>
              <a:rPr lang="en-US" dirty="0"/>
              <a:t>on vCloud Air using the Chef vCloud Air Knife </a:t>
            </a:r>
            <a:r>
              <a:rPr lang="en-US" dirty="0" smtClean="0"/>
              <a:t>plugin.</a:t>
            </a:r>
          </a:p>
          <a:p>
            <a:pPr lvl="1"/>
            <a:r>
              <a:rPr lang="en-US" dirty="0"/>
              <a:t>Create a Photon Server on vCloud Air using vCloud Air CLI</a:t>
            </a:r>
            <a:endParaRPr lang="en-US" dirty="0" smtClean="0"/>
          </a:p>
          <a:p>
            <a:pPr lvl="1"/>
            <a:r>
              <a:rPr lang="en-US" dirty="0"/>
              <a:t>Deploy a D</a:t>
            </a:r>
            <a:r>
              <a:rPr lang="en-US" dirty="0" smtClean="0"/>
              <a:t>ocker </a:t>
            </a:r>
            <a:r>
              <a:rPr lang="en-US" dirty="0"/>
              <a:t>container on a Photon </a:t>
            </a:r>
            <a:r>
              <a:rPr lang="en-US" dirty="0" smtClean="0"/>
              <a:t>Server</a:t>
            </a:r>
          </a:p>
          <a:p>
            <a:pPr lvl="1"/>
            <a:r>
              <a:rPr lang="en-US" dirty="0"/>
              <a:t>Use chef to configure a Server as a standard Web </a:t>
            </a:r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Continuous </a:t>
            </a:r>
            <a:r>
              <a:rPr lang="en-US" dirty="0"/>
              <a:t>Integration of </a:t>
            </a:r>
            <a:r>
              <a:rPr lang="en-US" dirty="0" smtClean="0"/>
              <a:t>a Spring Boot </a:t>
            </a:r>
            <a:r>
              <a:rPr lang="en-US" dirty="0"/>
              <a:t>Project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387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Details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524000"/>
            <a:ext cx="10969943" cy="4495800"/>
          </a:xfrm>
        </p:spPr>
        <p:txBody>
          <a:bodyPr/>
          <a:lstStyle/>
          <a:p>
            <a:r>
              <a:rPr lang="en-US" dirty="0"/>
              <a:t>Available at   </a:t>
            </a:r>
            <a:r>
              <a:rPr lang="en-US" dirty="0" smtClean="0">
                <a:hlinkClick r:id="rId2"/>
              </a:rPr>
              <a:t>http://devops.vcloudair.io</a:t>
            </a:r>
            <a:endParaRPr lang="en-US" dirty="0" smtClean="0"/>
          </a:p>
          <a:p>
            <a:r>
              <a:rPr lang="en-US" dirty="0" smtClean="0"/>
              <a:t>Packaged as a vApp, currently deployed to a subscription VDC</a:t>
            </a:r>
            <a:endParaRPr lang="en-US" dirty="0"/>
          </a:p>
          <a:p>
            <a:r>
              <a:rPr lang="en-US" dirty="0" smtClean="0"/>
              <a:t>Accessible to anyone, but login required to run demo scenarios.</a:t>
            </a:r>
          </a:p>
          <a:p>
            <a:r>
              <a:rPr lang="en-US" dirty="0" smtClean="0"/>
              <a:t>Login available to all SE’s latest credentials stored in vault.</a:t>
            </a:r>
          </a:p>
          <a:p>
            <a:r>
              <a:rPr lang="en-US" dirty="0"/>
              <a:t>Up to date credentials are available in a document on Vault.</a:t>
            </a:r>
          </a:p>
          <a:p>
            <a:pPr lvl="1"/>
            <a:r>
              <a:rPr lang="en-US" dirty="0"/>
              <a:t>(this keeps the credentials out of the </a:t>
            </a:r>
            <a:r>
              <a:rPr lang="en-US" dirty="0" err="1"/>
              <a:t>git</a:t>
            </a:r>
            <a:r>
              <a:rPr lang="en-US" dirty="0"/>
              <a:t> repo and available to SE’s </a:t>
            </a:r>
            <a:br>
              <a:rPr lang="en-US" dirty="0"/>
            </a:br>
            <a:r>
              <a:rPr lang="en-US" dirty="0"/>
              <a:t>with SSO Authentication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Currently a private repo on GitHub (for now).</a:t>
            </a:r>
            <a:endParaRPr lang="en-US" dirty="0"/>
          </a:p>
          <a:p>
            <a:r>
              <a:rPr lang="en-US" dirty="0" smtClean="0"/>
              <a:t>User ‘vcadevops’ has GitHub and vCloud Air Accounts.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856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612" y="1066800"/>
            <a:ext cx="8128000" cy="4699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</p:spPr>
        <p:txBody>
          <a:bodyPr/>
          <a:lstStyle/>
          <a:p>
            <a:r>
              <a:rPr lang="en-US" dirty="0" smtClean="0"/>
              <a:t>Demo Details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420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more scenarios</a:t>
            </a:r>
          </a:p>
          <a:p>
            <a:r>
              <a:rPr lang="en-US" dirty="0" smtClean="0"/>
              <a:t>Add support for onDemand</a:t>
            </a:r>
          </a:p>
          <a:p>
            <a:r>
              <a:rPr lang="en-US" dirty="0" smtClean="0"/>
              <a:t>Add a ‘last demo’ date time to the main page to warn of concurrent demos.</a:t>
            </a:r>
          </a:p>
          <a:p>
            <a:r>
              <a:rPr lang="en-US" dirty="0" smtClean="0"/>
              <a:t>Expand Ansible and Artifactory scenarios.</a:t>
            </a:r>
          </a:p>
          <a:p>
            <a:r>
              <a:rPr lang="en-US" dirty="0"/>
              <a:t>Looking for SE volunteers to participate in making the demo even better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875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ight Arrow 40"/>
          <p:cNvSpPr/>
          <p:nvPr/>
        </p:nvSpPr>
        <p:spPr>
          <a:xfrm>
            <a:off x="5027612" y="4800600"/>
            <a:ext cx="304800" cy="175846"/>
          </a:xfrm>
          <a:prstGeom prst="rightArrow">
            <a:avLst/>
          </a:prstGeom>
          <a:solidFill>
            <a:srgbClr val="C2CD2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2" name="Right Arrow 41"/>
          <p:cNvSpPr/>
          <p:nvPr/>
        </p:nvSpPr>
        <p:spPr>
          <a:xfrm>
            <a:off x="6475412" y="4800600"/>
            <a:ext cx="304800" cy="175846"/>
          </a:xfrm>
          <a:prstGeom prst="rightArrow">
            <a:avLst/>
          </a:prstGeom>
          <a:solidFill>
            <a:srgbClr val="C2CD2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3" name="Right Arrow 42"/>
          <p:cNvSpPr/>
          <p:nvPr/>
        </p:nvSpPr>
        <p:spPr>
          <a:xfrm>
            <a:off x="7999412" y="4800600"/>
            <a:ext cx="304800" cy="175846"/>
          </a:xfrm>
          <a:prstGeom prst="rightArrow">
            <a:avLst/>
          </a:prstGeom>
          <a:solidFill>
            <a:srgbClr val="C2CD2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4" name="Right Arrow 43"/>
          <p:cNvSpPr/>
          <p:nvPr/>
        </p:nvSpPr>
        <p:spPr>
          <a:xfrm>
            <a:off x="9523412" y="4800600"/>
            <a:ext cx="304800" cy="175846"/>
          </a:xfrm>
          <a:prstGeom prst="rightArrow">
            <a:avLst/>
          </a:prstGeom>
          <a:solidFill>
            <a:srgbClr val="C2CD2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0" name="Right Arrow 39"/>
          <p:cNvSpPr/>
          <p:nvPr/>
        </p:nvSpPr>
        <p:spPr>
          <a:xfrm>
            <a:off x="3503612" y="4800600"/>
            <a:ext cx="304800" cy="175846"/>
          </a:xfrm>
          <a:prstGeom prst="rightArrow">
            <a:avLst/>
          </a:prstGeom>
          <a:solidFill>
            <a:srgbClr val="C2CD2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DevOps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Enabling Business Agility &amp; IT Alignment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412" y="1820986"/>
            <a:ext cx="6172200" cy="17526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836612" y="4495800"/>
            <a:ext cx="1219200" cy="762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6612" y="4114800"/>
            <a:ext cx="3581400" cy="30480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Continuous Delivery Pipeline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84212" y="5638800"/>
            <a:ext cx="112014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DevOps – Extending Agile principles beyond boundaries of code to the entire delivered service Essentially enabling infrastructure as code    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9828212" y="4495800"/>
            <a:ext cx="1143000" cy="762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</a:t>
            </a:r>
          </a:p>
        </p:txBody>
      </p:sp>
      <p:sp>
        <p:nvSpPr>
          <p:cNvPr id="33" name="Right Arrow 32"/>
          <p:cNvSpPr/>
          <p:nvPr/>
        </p:nvSpPr>
        <p:spPr>
          <a:xfrm>
            <a:off x="2055812" y="4800600"/>
            <a:ext cx="304800" cy="175846"/>
          </a:xfrm>
          <a:prstGeom prst="rightArrow">
            <a:avLst/>
          </a:prstGeom>
          <a:solidFill>
            <a:srgbClr val="C2CD2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8" name="Rounded Rectangle 27"/>
          <p:cNvSpPr/>
          <p:nvPr/>
        </p:nvSpPr>
        <p:spPr>
          <a:xfrm>
            <a:off x="2327955" y="4495800"/>
            <a:ext cx="1219200" cy="762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3819298" y="4495800"/>
            <a:ext cx="1219200" cy="762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5310641" y="4495800"/>
            <a:ext cx="1219200" cy="762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6801984" y="4495800"/>
            <a:ext cx="1219200" cy="762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Release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8293327" y="4495800"/>
            <a:ext cx="1219200" cy="762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Deploy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722812" y="3573586"/>
            <a:ext cx="2169266" cy="54121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 smtClean="0">
                <a:solidFill>
                  <a:srgbClr val="717074"/>
                </a:solidFill>
                <a:latin typeface="Calibri"/>
                <a:cs typeface="Calibri"/>
              </a:rPr>
              <a:t>Frequent releases</a:t>
            </a:r>
          </a:p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 smtClean="0">
                <a:solidFill>
                  <a:srgbClr val="717074"/>
                </a:solidFill>
                <a:latin typeface="Calibri"/>
                <a:cs typeface="Calibri"/>
              </a:rPr>
              <a:t>Meet Business needs </a:t>
            </a:r>
          </a:p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 smtClean="0">
                <a:solidFill>
                  <a:srgbClr val="717074"/>
                </a:solidFill>
                <a:latin typeface="Calibri"/>
                <a:cs typeface="Calibri"/>
              </a:rPr>
              <a:t>Small Incremental changes 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856412" y="3573586"/>
            <a:ext cx="2423476" cy="533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 smtClean="0">
                <a:solidFill>
                  <a:srgbClr val="717074"/>
                </a:solidFill>
                <a:latin typeface="Calibri"/>
                <a:cs typeface="Calibri"/>
              </a:rPr>
              <a:t>Keep Environments Stables</a:t>
            </a:r>
          </a:p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 smtClean="0">
                <a:solidFill>
                  <a:srgbClr val="717074"/>
                </a:solidFill>
                <a:latin typeface="Calibri"/>
                <a:cs typeface="Calibri"/>
              </a:rPr>
              <a:t>Reduce Risk, infrequent releases</a:t>
            </a:r>
          </a:p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 smtClean="0">
                <a:solidFill>
                  <a:srgbClr val="717074"/>
                </a:solidFill>
                <a:latin typeface="Calibri"/>
                <a:cs typeface="Calibri"/>
              </a:rPr>
              <a:t>Slow infrastructure provisioning</a:t>
            </a:r>
          </a:p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 smtClean="0">
                <a:solidFill>
                  <a:srgbClr val="717074"/>
                </a:solidFill>
                <a:latin typeface="Calibri"/>
                <a:cs typeface="Calibri"/>
              </a:rPr>
              <a:t>Formal handover </a:t>
            </a:r>
          </a:p>
        </p:txBody>
      </p:sp>
    </p:spTree>
    <p:extLst>
      <p:ext uri="{BB962C8B-B14F-4D97-AF65-F5344CB8AC3E}">
        <p14:creationId xmlns:p14="http://schemas.microsoft.com/office/powerpoint/2010/main" val="3524112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/>
          <p:cNvSpPr/>
          <p:nvPr/>
        </p:nvSpPr>
        <p:spPr bwMode="auto">
          <a:xfrm>
            <a:off x="213771" y="2603505"/>
            <a:ext cx="11636476" cy="3200399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6327"/>
            <a:endParaRPr lang="en-US" sz="1800" b="1" dirty="0" err="1">
              <a:solidFill>
                <a:srgbClr val="003D79"/>
              </a:solidFill>
              <a:latin typeface="+mn-lt"/>
              <a:ea typeface="+mn-ea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Products - </a:t>
            </a:r>
            <a:r>
              <a:rPr lang="en-US" dirty="0" err="1" smtClean="0"/>
              <a:t>vRealize</a:t>
            </a:r>
            <a:r>
              <a:rPr lang="en-US" dirty="0" smtClean="0"/>
              <a:t> Code Stream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0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10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9</a:t>
            </a:fld>
            <a:endParaRPr lang="en-US"/>
          </a:p>
        </p:txBody>
      </p:sp>
      <p:sp>
        <p:nvSpPr>
          <p:cNvPr id="64" name="Rounded Rectangle 63"/>
          <p:cNvSpPr/>
          <p:nvPr/>
        </p:nvSpPr>
        <p:spPr bwMode="auto">
          <a:xfrm>
            <a:off x="674335" y="4207856"/>
            <a:ext cx="1218883" cy="45720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327"/>
            <a:endParaRPr lang="en-US" sz="10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73" name="Rounded Rectangle 172"/>
          <p:cNvSpPr/>
          <p:nvPr/>
        </p:nvSpPr>
        <p:spPr bwMode="auto">
          <a:xfrm>
            <a:off x="471188" y="3849497"/>
            <a:ext cx="5002497" cy="164592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6327"/>
            <a:endParaRPr lang="en-US" sz="1600" b="1" dirty="0" err="1">
              <a:solidFill>
                <a:srgbClr val="003D79"/>
              </a:solidFill>
              <a:latin typeface="+mn-lt"/>
              <a:ea typeface="+mn-ea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381878" y="3912997"/>
            <a:ext cx="318111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333333"/>
                </a:solidFill>
                <a:latin typeface="+mn-lt"/>
                <a:ea typeface="+mn-ea"/>
              </a:rPr>
              <a:t>Development</a:t>
            </a:r>
          </a:p>
        </p:txBody>
      </p:sp>
      <p:sp>
        <p:nvSpPr>
          <p:cNvPr id="170" name="Rounded Rectangle 169"/>
          <p:cNvSpPr/>
          <p:nvPr/>
        </p:nvSpPr>
        <p:spPr bwMode="auto">
          <a:xfrm>
            <a:off x="2426478" y="4271356"/>
            <a:ext cx="1218883" cy="45720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327"/>
            <a:r>
              <a:rPr lang="en-US" sz="1000" b="1" dirty="0" smtClean="0">
                <a:solidFill>
                  <a:srgbClr val="000000"/>
                </a:solidFill>
                <a:latin typeface="+mn-lt"/>
                <a:ea typeface="+mn-ea"/>
              </a:rPr>
              <a:t>Build &amp; Integration</a:t>
            </a:r>
            <a:endParaRPr lang="en-US" sz="10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75" name="Rounded Rectangle 174"/>
          <p:cNvSpPr/>
          <p:nvPr/>
        </p:nvSpPr>
        <p:spPr bwMode="auto">
          <a:xfrm>
            <a:off x="4077048" y="4271356"/>
            <a:ext cx="1218883" cy="45720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327"/>
            <a:r>
              <a:rPr lang="en-US" sz="1000" b="1" dirty="0" smtClean="0">
                <a:solidFill>
                  <a:srgbClr val="000000"/>
                </a:solidFill>
                <a:latin typeface="+mn-lt"/>
                <a:ea typeface="+mn-ea"/>
              </a:rPr>
              <a:t>Package &amp; Repository</a:t>
            </a:r>
            <a:endParaRPr lang="en-US" sz="10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38" name="Rounded Rectangle 37"/>
          <p:cNvSpPr/>
          <p:nvPr/>
        </p:nvSpPr>
        <p:spPr bwMode="auto">
          <a:xfrm>
            <a:off x="1601193" y="4919056"/>
            <a:ext cx="1218883" cy="45720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327"/>
            <a:r>
              <a:rPr lang="en-US" sz="1000" b="1" dirty="0" smtClean="0">
                <a:solidFill>
                  <a:srgbClr val="000000"/>
                </a:solidFill>
                <a:latin typeface="+mn-lt"/>
                <a:ea typeface="+mn-ea"/>
              </a:rPr>
              <a:t>Test Automation</a:t>
            </a:r>
            <a:endParaRPr lang="en-US" sz="10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cxnSp>
        <p:nvCxnSpPr>
          <p:cNvPr id="4" name="Elbow Connector 3"/>
          <p:cNvCxnSpPr/>
          <p:nvPr/>
        </p:nvCxnSpPr>
        <p:spPr>
          <a:xfrm>
            <a:off x="1935540" y="4503131"/>
            <a:ext cx="215844" cy="419100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5400000">
            <a:off x="2726430" y="4832877"/>
            <a:ext cx="411602" cy="224308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rot="10800000">
            <a:off x="1385352" y="4731731"/>
            <a:ext cx="215844" cy="419100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007488" y="4423756"/>
            <a:ext cx="431688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645361" y="4493606"/>
            <a:ext cx="431688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rot="5400000" flipH="1" flipV="1">
            <a:off x="2121703" y="4604760"/>
            <a:ext cx="419100" cy="215844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 bwMode="auto">
          <a:xfrm>
            <a:off x="606619" y="4144356"/>
            <a:ext cx="1218883" cy="45720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327"/>
            <a:endParaRPr lang="en-US" sz="10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6" name="Rounded Rectangle 65"/>
          <p:cNvSpPr/>
          <p:nvPr/>
        </p:nvSpPr>
        <p:spPr bwMode="auto">
          <a:xfrm>
            <a:off x="691264" y="4207856"/>
            <a:ext cx="1218883" cy="45720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327"/>
            <a:endParaRPr lang="en-US" sz="10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775908" y="4271356"/>
            <a:ext cx="1218883" cy="45720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327"/>
            <a:r>
              <a:rPr lang="en-US" sz="1000" b="1" dirty="0" smtClean="0">
                <a:solidFill>
                  <a:srgbClr val="000000"/>
                </a:solidFill>
                <a:latin typeface="+mn-lt"/>
                <a:ea typeface="+mn-ea"/>
              </a:rPr>
              <a:t>Integrated Dev. Env. </a:t>
            </a:r>
            <a:endParaRPr lang="en-US" sz="10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7359" y="5003809"/>
            <a:ext cx="1828324" cy="3682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lvl="1" algn="ctr" defTabSz="816327" eaLnBrk="0" hangingPunct="0">
              <a:spcAft>
                <a:spcPts val="0"/>
              </a:spcAft>
              <a:buClr>
                <a:srgbClr val="0095D3">
                  <a:lumMod val="75000"/>
                </a:srgbClr>
              </a:buClr>
              <a:buSzPct val="115000"/>
              <a:defRPr/>
            </a:pPr>
            <a:r>
              <a:rPr lang="en-US" sz="1400" i="1" dirty="0" smtClean="0">
                <a:solidFill>
                  <a:schemeClr val="tx2"/>
                </a:solidFill>
                <a:ea typeface="ＭＳ Ｐゴシック"/>
              </a:rPr>
              <a:t>Continuous </a:t>
            </a:r>
          </a:p>
          <a:p>
            <a:pPr marL="0" lvl="1" algn="ctr" defTabSz="816327" eaLnBrk="0" hangingPunct="0">
              <a:spcAft>
                <a:spcPts val="0"/>
              </a:spcAft>
              <a:buClr>
                <a:srgbClr val="0095D3">
                  <a:lumMod val="75000"/>
                </a:srgbClr>
              </a:buClr>
              <a:buSzPct val="115000"/>
              <a:defRPr/>
            </a:pPr>
            <a:r>
              <a:rPr lang="en-US" sz="1400" i="1" dirty="0" smtClean="0">
                <a:solidFill>
                  <a:schemeClr val="tx2"/>
                </a:solidFill>
                <a:ea typeface="ＭＳ Ｐゴシック"/>
              </a:rPr>
              <a:t>Integration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071300" y="2688552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chemeClr val="tx2"/>
                </a:solidFill>
                <a:ea typeface="+mn-ea"/>
              </a:rPr>
              <a:t>CONTINUOUS DELIVERY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5753569" y="3849497"/>
            <a:ext cx="1706436" cy="164592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6327"/>
            <a:endParaRPr lang="en-US" sz="1800" b="1" dirty="0" err="1">
              <a:solidFill>
                <a:srgbClr val="003D79"/>
              </a:solidFill>
              <a:latin typeface="+mn-lt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44390" y="39129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1" dirty="0" smtClean="0">
                <a:solidFill>
                  <a:srgbClr val="333333"/>
                </a:solidFill>
                <a:latin typeface="+mn-lt"/>
                <a:ea typeface="+mn-ea"/>
              </a:rPr>
              <a:t>Test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5536793" y="4865249"/>
            <a:ext cx="1632123" cy="924214"/>
            <a:chOff x="3447020" y="2037374"/>
            <a:chExt cx="979530" cy="739371"/>
          </a:xfrm>
        </p:grpSpPr>
        <p:grpSp>
          <p:nvGrpSpPr>
            <p:cNvPr id="19" name="Group 18"/>
            <p:cNvGrpSpPr/>
            <p:nvPr/>
          </p:nvGrpSpPr>
          <p:grpSpPr>
            <a:xfrm>
              <a:off x="3772352" y="2037374"/>
              <a:ext cx="654198" cy="432055"/>
              <a:chOff x="2220081" y="2277655"/>
              <a:chExt cx="872262" cy="576072"/>
            </a:xfrm>
          </p:grpSpPr>
          <p:pic>
            <p:nvPicPr>
              <p:cNvPr id="20" name="Picture 2" descr="C:\Users\Abject-3D\Desktop\VMWare Files\FINAL diagrams\Basic Virtualization\3D PNGs\ICON_ThinApp_3D_Q408_Comm_7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308377" y="2277655"/>
                <a:ext cx="694706" cy="576072"/>
              </a:xfrm>
              <a:prstGeom prst="rect">
                <a:avLst/>
              </a:prstGeom>
              <a:noFill/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2220081" y="2514122"/>
                <a:ext cx="575930" cy="229806"/>
              </a:xfrm>
              <a:prstGeom prst="rect">
                <a:avLst/>
              </a:prstGeom>
              <a:noFill/>
              <a:scene3d>
                <a:camera prst="orthographicFront">
                  <a:rot lat="2400000" lon="2520000" rev="0"/>
                </a:camera>
                <a:lightRig rig="threePt" dir="t"/>
              </a:scene3d>
              <a:sp3d z="38100"/>
            </p:spPr>
            <p:txBody>
              <a:bodyPr wrap="square" rtlCol="0">
                <a:spAutoFit/>
                <a:scene3d>
                  <a:camera prst="isometricOffAxis2Top">
                    <a:rot lat="18075715" lon="2520000" rev="18141449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en-US" sz="800" b="1" dirty="0" smtClean="0">
                    <a:solidFill>
                      <a:schemeClr val="bg1"/>
                    </a:solidFill>
                    <a:latin typeface="+mn-lt"/>
                    <a:ea typeface="+mn-ea"/>
                  </a:rPr>
                  <a:t>APP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516415" y="2517508"/>
                <a:ext cx="575928" cy="229806"/>
              </a:xfrm>
              <a:prstGeom prst="rect">
                <a:avLst/>
              </a:prstGeom>
              <a:noFill/>
              <a:scene3d>
                <a:camera prst="orthographicFront">
                  <a:rot lat="2508239" lon="18798000" rev="21330771"/>
                </a:camera>
                <a:lightRig rig="threePt" dir="t"/>
              </a:scene3d>
              <a:sp3d z="38100"/>
            </p:spPr>
            <p:txBody>
              <a:bodyPr wrap="square" rtlCol="0">
                <a:spAutoFit/>
                <a:scene3d>
                  <a:camera prst="isometricOffAxis2Top">
                    <a:rot lat="18075715" lon="2520000" rev="18141449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en-US" sz="800" b="1" dirty="0" smtClean="0">
                    <a:solidFill>
                      <a:schemeClr val="bg1"/>
                    </a:solidFill>
                    <a:latin typeface="+mn-lt"/>
                    <a:ea typeface="+mn-ea"/>
                  </a:rPr>
                  <a:t>APP</a:t>
                </a:r>
              </a:p>
            </p:txBody>
          </p:sp>
        </p:grpSp>
        <p:pic>
          <p:nvPicPr>
            <p:cNvPr id="28" name="Picture 27" descr="ICON_Cloud_Q30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47020" y="2316682"/>
              <a:ext cx="723423" cy="460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Pentagon 1"/>
          <p:cNvSpPr/>
          <p:nvPr/>
        </p:nvSpPr>
        <p:spPr>
          <a:xfrm rot="5400000">
            <a:off x="6508362" y="4063125"/>
            <a:ext cx="196850" cy="1379707"/>
          </a:xfrm>
          <a:prstGeom prst="homePlate">
            <a:avLst/>
          </a:prstGeom>
          <a:gradFill flip="none" rotWithShape="1">
            <a:gsLst>
              <a:gs pos="100000">
                <a:schemeClr val="accent6"/>
              </a:gs>
              <a:gs pos="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8881" y="4240560"/>
            <a:ext cx="1375814" cy="48450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88" name="Arc 35"/>
          <p:cNvSpPr>
            <a:spLocks/>
          </p:cNvSpPr>
          <p:nvPr/>
        </p:nvSpPr>
        <p:spPr bwMode="auto">
          <a:xfrm rot="20087165">
            <a:off x="5461829" y="4285886"/>
            <a:ext cx="1218883" cy="749964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8180"/>
              <a:gd name="T1" fmla="*/ 0 h 21600"/>
              <a:gd name="T2" fmla="*/ 18180 w 18180"/>
              <a:gd name="T3" fmla="*/ 9937 h 21600"/>
              <a:gd name="T4" fmla="*/ 0 w 1818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180" h="21600" fill="none" extrusionOk="0">
                <a:moveTo>
                  <a:pt x="0" y="-1"/>
                </a:moveTo>
                <a:cubicBezTo>
                  <a:pt x="7356" y="-1"/>
                  <a:pt x="14207" y="3744"/>
                  <a:pt x="18180" y="9936"/>
                </a:cubicBezTo>
              </a:path>
              <a:path w="18180" h="21600" stroke="0" extrusionOk="0">
                <a:moveTo>
                  <a:pt x="0" y="-1"/>
                </a:moveTo>
                <a:cubicBezTo>
                  <a:pt x="7356" y="-1"/>
                  <a:pt x="14207" y="3744"/>
                  <a:pt x="18180" y="9936"/>
                </a:cubicBezTo>
                <a:lnTo>
                  <a:pt x="0" y="21600"/>
                </a:lnTo>
                <a:close/>
              </a:path>
            </a:pathLst>
          </a:custGeom>
          <a:noFill/>
          <a:ln w="50800">
            <a:solidFill>
              <a:schemeClr val="accent6"/>
            </a:solidFill>
            <a:round/>
            <a:headEnd type="oval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AD1D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Rounded Rectangle 89"/>
          <p:cNvSpPr/>
          <p:nvPr/>
        </p:nvSpPr>
        <p:spPr bwMode="auto">
          <a:xfrm>
            <a:off x="474010" y="3200403"/>
            <a:ext cx="11105374" cy="41910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327"/>
            <a:r>
              <a:rPr lang="en-US" sz="1600" b="1" dirty="0" smtClean="0">
                <a:solidFill>
                  <a:schemeClr val="accent6"/>
                </a:solidFill>
                <a:latin typeface="+mn-lt"/>
                <a:ea typeface="+mn-ea"/>
              </a:rPr>
              <a:t>Release Pipeline</a:t>
            </a:r>
            <a:endParaRPr lang="en-US" sz="1600" b="1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9785204" y="3849497"/>
            <a:ext cx="1706436" cy="164592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6327"/>
            <a:endParaRPr lang="en-US" sz="1600" b="1" dirty="0" err="1">
              <a:solidFill>
                <a:srgbClr val="003D79"/>
              </a:solidFill>
              <a:latin typeface="+mn-lt"/>
              <a:ea typeface="+mn-ea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9566313" y="4865249"/>
            <a:ext cx="1636350" cy="924214"/>
            <a:chOff x="3447020" y="2037374"/>
            <a:chExt cx="982066" cy="739371"/>
          </a:xfrm>
        </p:grpSpPr>
        <p:grpSp>
          <p:nvGrpSpPr>
            <p:cNvPr id="59" name="Group 58"/>
            <p:cNvGrpSpPr/>
            <p:nvPr/>
          </p:nvGrpSpPr>
          <p:grpSpPr>
            <a:xfrm>
              <a:off x="3772348" y="2037374"/>
              <a:ext cx="656738" cy="432055"/>
              <a:chOff x="2220080" y="2277655"/>
              <a:chExt cx="875650" cy="576072"/>
            </a:xfrm>
          </p:grpSpPr>
          <p:pic>
            <p:nvPicPr>
              <p:cNvPr id="61" name="Picture 2" descr="C:\Users\Abject-3D\Desktop\VMWare Files\FINAL diagrams\Basic Virtualization\3D PNGs\ICON_ThinApp_3D_Q408_Comm_7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308377" y="2277655"/>
                <a:ext cx="694706" cy="576072"/>
              </a:xfrm>
              <a:prstGeom prst="rect">
                <a:avLst/>
              </a:prstGeom>
              <a:noFill/>
            </p:spPr>
          </p:pic>
          <p:sp>
            <p:nvSpPr>
              <p:cNvPr id="62" name="TextBox 61"/>
              <p:cNvSpPr txBox="1"/>
              <p:nvPr/>
            </p:nvSpPr>
            <p:spPr>
              <a:xfrm>
                <a:off x="2220080" y="2507348"/>
                <a:ext cx="575930" cy="229806"/>
              </a:xfrm>
              <a:prstGeom prst="rect">
                <a:avLst/>
              </a:prstGeom>
              <a:noFill/>
              <a:scene3d>
                <a:camera prst="orthographicFront">
                  <a:rot lat="2400000" lon="2520000" rev="0"/>
                </a:camera>
                <a:lightRig rig="threePt" dir="t"/>
              </a:scene3d>
              <a:sp3d z="38100"/>
            </p:spPr>
            <p:txBody>
              <a:bodyPr wrap="square" rtlCol="0">
                <a:spAutoFit/>
                <a:scene3d>
                  <a:camera prst="isometricOffAxis2Top">
                    <a:rot lat="18075715" lon="2520000" rev="18141449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en-US" sz="800" b="1" dirty="0" smtClean="0">
                    <a:solidFill>
                      <a:schemeClr val="bg1"/>
                    </a:solidFill>
                    <a:latin typeface="+mn-lt"/>
                    <a:ea typeface="+mn-ea"/>
                  </a:rPr>
                  <a:t>APP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519802" y="2514122"/>
                <a:ext cx="575928" cy="229806"/>
              </a:xfrm>
              <a:prstGeom prst="rect">
                <a:avLst/>
              </a:prstGeom>
              <a:noFill/>
              <a:scene3d>
                <a:camera prst="orthographicFront">
                  <a:rot lat="2508239" lon="18798000" rev="21330771"/>
                </a:camera>
                <a:lightRig rig="threePt" dir="t"/>
              </a:scene3d>
              <a:sp3d z="38100"/>
            </p:spPr>
            <p:txBody>
              <a:bodyPr wrap="square" rtlCol="0">
                <a:spAutoFit/>
                <a:scene3d>
                  <a:camera prst="isometricOffAxis2Top">
                    <a:rot lat="18075715" lon="2520000" rev="18141449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en-US" sz="800" b="1" dirty="0" smtClean="0">
                    <a:solidFill>
                      <a:schemeClr val="bg1"/>
                    </a:solidFill>
                    <a:latin typeface="+mn-lt"/>
                    <a:ea typeface="+mn-ea"/>
                  </a:rPr>
                  <a:t>APP</a:t>
                </a:r>
              </a:p>
            </p:txBody>
          </p:sp>
        </p:grpSp>
        <p:pic>
          <p:nvPicPr>
            <p:cNvPr id="60" name="Picture 59" descr="ICON_Cloud_Q30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47020" y="2316682"/>
              <a:ext cx="723423" cy="460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6" name="Pentagon 45"/>
          <p:cNvSpPr/>
          <p:nvPr/>
        </p:nvSpPr>
        <p:spPr>
          <a:xfrm rot="5400000">
            <a:off x="10539997" y="4063125"/>
            <a:ext cx="196850" cy="1379707"/>
          </a:xfrm>
          <a:prstGeom prst="homePlate">
            <a:avLst/>
          </a:prstGeom>
          <a:gradFill flip="none" rotWithShape="1">
            <a:gsLst>
              <a:gs pos="100000">
                <a:schemeClr val="accent6"/>
              </a:gs>
              <a:gs pos="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0517" y="4240560"/>
            <a:ext cx="1375814" cy="48450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9883860" y="3912998"/>
            <a:ext cx="1132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1" dirty="0" smtClean="0">
                <a:solidFill>
                  <a:srgbClr val="333333"/>
                </a:solidFill>
                <a:latin typeface="+mn-lt"/>
                <a:ea typeface="+mn-ea"/>
              </a:rPr>
              <a:t>Production</a:t>
            </a:r>
          </a:p>
        </p:txBody>
      </p:sp>
      <p:sp>
        <p:nvSpPr>
          <p:cNvPr id="49" name="Rounded Rectangle 48"/>
          <p:cNvSpPr/>
          <p:nvPr/>
        </p:nvSpPr>
        <p:spPr bwMode="auto">
          <a:xfrm>
            <a:off x="7804520" y="3849497"/>
            <a:ext cx="1706436" cy="164592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6327"/>
            <a:endParaRPr lang="en-US" sz="1600" b="1" dirty="0" err="1">
              <a:solidFill>
                <a:srgbClr val="003D79"/>
              </a:solidFill>
              <a:latin typeface="+mn-lt"/>
              <a:ea typeface="+mn-ea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7585629" y="4865249"/>
            <a:ext cx="1636350" cy="924214"/>
            <a:chOff x="3447020" y="2037374"/>
            <a:chExt cx="982066" cy="739371"/>
          </a:xfrm>
        </p:grpSpPr>
        <p:grpSp>
          <p:nvGrpSpPr>
            <p:cNvPr id="52" name="Group 51"/>
            <p:cNvGrpSpPr/>
            <p:nvPr/>
          </p:nvGrpSpPr>
          <p:grpSpPr>
            <a:xfrm>
              <a:off x="3772348" y="2037374"/>
              <a:ext cx="656738" cy="432055"/>
              <a:chOff x="2220080" y="2277655"/>
              <a:chExt cx="875650" cy="576072"/>
            </a:xfrm>
          </p:grpSpPr>
          <p:pic>
            <p:nvPicPr>
              <p:cNvPr id="54" name="Picture 2" descr="C:\Users\Abject-3D\Desktop\VMWare Files\FINAL diagrams\Basic Virtualization\3D PNGs\ICON_ThinApp_3D_Q408_Comm_7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308377" y="2277655"/>
                <a:ext cx="694706" cy="576072"/>
              </a:xfrm>
              <a:prstGeom prst="rect">
                <a:avLst/>
              </a:prstGeom>
              <a:noFill/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2220080" y="2507348"/>
                <a:ext cx="575930" cy="229806"/>
              </a:xfrm>
              <a:prstGeom prst="rect">
                <a:avLst/>
              </a:prstGeom>
              <a:noFill/>
              <a:scene3d>
                <a:camera prst="orthographicFront">
                  <a:rot lat="2400000" lon="2520000" rev="0"/>
                </a:camera>
                <a:lightRig rig="threePt" dir="t"/>
              </a:scene3d>
              <a:sp3d z="38100"/>
            </p:spPr>
            <p:txBody>
              <a:bodyPr wrap="square" rtlCol="0">
                <a:spAutoFit/>
                <a:scene3d>
                  <a:camera prst="isometricOffAxis2Top">
                    <a:rot lat="18075715" lon="2520000" rev="18141449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en-US" sz="800" b="1" dirty="0" smtClean="0">
                    <a:solidFill>
                      <a:schemeClr val="bg1"/>
                    </a:solidFill>
                    <a:latin typeface="+mn-lt"/>
                    <a:ea typeface="+mn-ea"/>
                  </a:rPr>
                  <a:t>APP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519802" y="2514122"/>
                <a:ext cx="575928" cy="229806"/>
              </a:xfrm>
              <a:prstGeom prst="rect">
                <a:avLst/>
              </a:prstGeom>
              <a:noFill/>
              <a:scene3d>
                <a:camera prst="orthographicFront">
                  <a:rot lat="2508239" lon="18798000" rev="21330771"/>
                </a:camera>
                <a:lightRig rig="threePt" dir="t"/>
              </a:scene3d>
              <a:sp3d z="38100"/>
            </p:spPr>
            <p:txBody>
              <a:bodyPr wrap="square" rtlCol="0">
                <a:spAutoFit/>
                <a:scene3d>
                  <a:camera prst="isometricOffAxis2Top">
                    <a:rot lat="18075715" lon="2520000" rev="18141449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en-US" sz="800" b="1" dirty="0" smtClean="0">
                    <a:solidFill>
                      <a:schemeClr val="bg1"/>
                    </a:solidFill>
                    <a:latin typeface="+mn-lt"/>
                    <a:ea typeface="+mn-ea"/>
                  </a:rPr>
                  <a:t>APP</a:t>
                </a:r>
              </a:p>
            </p:txBody>
          </p:sp>
        </p:grpSp>
        <p:pic>
          <p:nvPicPr>
            <p:cNvPr id="53" name="Picture 52" descr="ICON_Cloud_Q30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47020" y="2316682"/>
              <a:ext cx="723423" cy="460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7" name="Pentagon 56"/>
          <p:cNvSpPr/>
          <p:nvPr/>
        </p:nvSpPr>
        <p:spPr>
          <a:xfrm rot="5400000">
            <a:off x="8559313" y="4063125"/>
            <a:ext cx="196850" cy="1379707"/>
          </a:xfrm>
          <a:prstGeom prst="homePlate">
            <a:avLst/>
          </a:prstGeom>
          <a:gradFill flip="none" rotWithShape="1">
            <a:gsLst>
              <a:gs pos="100000">
                <a:schemeClr val="accent6"/>
              </a:gs>
              <a:gs pos="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9832" y="4240560"/>
            <a:ext cx="1375814" cy="48450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68" name="TextBox 67"/>
          <p:cNvSpPr txBox="1"/>
          <p:nvPr/>
        </p:nvSpPr>
        <p:spPr>
          <a:xfrm>
            <a:off x="8297619" y="3912998"/>
            <a:ext cx="540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1" dirty="0" smtClean="0">
                <a:solidFill>
                  <a:srgbClr val="333333"/>
                </a:solidFill>
              </a:rPr>
              <a:t>UAT</a:t>
            </a:r>
            <a:endParaRPr lang="en-US" sz="1400" b="1" dirty="0" smtClean="0">
              <a:solidFill>
                <a:srgbClr val="333333"/>
              </a:solidFill>
              <a:latin typeface="+mn-lt"/>
              <a:ea typeface="+mn-ea"/>
            </a:endParaRPr>
          </a:p>
        </p:txBody>
      </p:sp>
      <p:sp>
        <p:nvSpPr>
          <p:cNvPr id="89" name="Arc 35"/>
          <p:cNvSpPr>
            <a:spLocks/>
          </p:cNvSpPr>
          <p:nvPr/>
        </p:nvSpPr>
        <p:spPr bwMode="auto">
          <a:xfrm rot="20087165">
            <a:off x="7607493" y="4285886"/>
            <a:ext cx="1218883" cy="749964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8180"/>
              <a:gd name="T1" fmla="*/ 0 h 21600"/>
              <a:gd name="T2" fmla="*/ 18180 w 18180"/>
              <a:gd name="T3" fmla="*/ 9937 h 21600"/>
              <a:gd name="T4" fmla="*/ 0 w 1818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180" h="21600" fill="none" extrusionOk="0">
                <a:moveTo>
                  <a:pt x="0" y="-1"/>
                </a:moveTo>
                <a:cubicBezTo>
                  <a:pt x="7356" y="-1"/>
                  <a:pt x="14207" y="3744"/>
                  <a:pt x="18180" y="9936"/>
                </a:cubicBezTo>
              </a:path>
              <a:path w="18180" h="21600" stroke="0" extrusionOk="0">
                <a:moveTo>
                  <a:pt x="0" y="-1"/>
                </a:moveTo>
                <a:cubicBezTo>
                  <a:pt x="7356" y="-1"/>
                  <a:pt x="14207" y="3744"/>
                  <a:pt x="18180" y="9936"/>
                </a:cubicBezTo>
                <a:lnTo>
                  <a:pt x="0" y="21600"/>
                </a:lnTo>
                <a:close/>
              </a:path>
            </a:pathLst>
          </a:custGeom>
          <a:noFill/>
          <a:ln w="50800">
            <a:solidFill>
              <a:schemeClr val="accent6"/>
            </a:solidFill>
            <a:round/>
            <a:headEnd type="oval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AD1D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Arc 35"/>
          <p:cNvSpPr>
            <a:spLocks/>
          </p:cNvSpPr>
          <p:nvPr/>
        </p:nvSpPr>
        <p:spPr bwMode="auto">
          <a:xfrm rot="20087165">
            <a:off x="9554319" y="4285886"/>
            <a:ext cx="1218883" cy="749964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8180"/>
              <a:gd name="T1" fmla="*/ 0 h 21600"/>
              <a:gd name="T2" fmla="*/ 18180 w 18180"/>
              <a:gd name="T3" fmla="*/ 9937 h 21600"/>
              <a:gd name="T4" fmla="*/ 0 w 1818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180" h="21600" fill="none" extrusionOk="0">
                <a:moveTo>
                  <a:pt x="0" y="-1"/>
                </a:moveTo>
                <a:cubicBezTo>
                  <a:pt x="7356" y="-1"/>
                  <a:pt x="14207" y="3744"/>
                  <a:pt x="18180" y="9936"/>
                </a:cubicBezTo>
              </a:path>
              <a:path w="18180" h="21600" stroke="0" extrusionOk="0">
                <a:moveTo>
                  <a:pt x="0" y="-1"/>
                </a:moveTo>
                <a:cubicBezTo>
                  <a:pt x="7356" y="-1"/>
                  <a:pt x="14207" y="3744"/>
                  <a:pt x="18180" y="9936"/>
                </a:cubicBezTo>
                <a:lnTo>
                  <a:pt x="0" y="21600"/>
                </a:lnTo>
                <a:close/>
              </a:path>
            </a:pathLst>
          </a:custGeom>
          <a:noFill/>
          <a:ln w="50800">
            <a:solidFill>
              <a:schemeClr val="accent6"/>
            </a:solidFill>
            <a:round/>
            <a:headEnd type="oval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AD1D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Content Placeholder 79"/>
          <p:cNvSpPr>
            <a:spLocks noGrp="1"/>
          </p:cNvSpPr>
          <p:nvPr>
            <p:ph idx="1"/>
          </p:nvPr>
        </p:nvSpPr>
        <p:spPr>
          <a:xfrm>
            <a:off x="609441" y="1117600"/>
            <a:ext cx="10969943" cy="1358900"/>
          </a:xfrm>
          <a:noFill/>
        </p:spPr>
        <p:txBody>
          <a:bodyPr/>
          <a:lstStyle/>
          <a:p>
            <a:pPr marL="0" lvl="1" indent="0" algn="ctr" defTabSz="816327" eaLnBrk="0" hangingPunct="0">
              <a:lnSpc>
                <a:spcPct val="100000"/>
              </a:lnSpc>
              <a:buClr>
                <a:schemeClr val="tx1"/>
              </a:buClr>
              <a:buSzPct val="115000"/>
              <a:buNone/>
              <a:defRPr/>
            </a:pPr>
            <a:r>
              <a:rPr lang="en-US" sz="2400" i="1" dirty="0"/>
              <a:t>Extend the agility provided by </a:t>
            </a:r>
            <a:endParaRPr lang="en-US" sz="2400" i="1" dirty="0" smtClean="0"/>
          </a:p>
          <a:p>
            <a:pPr marL="0" lvl="1" indent="0" algn="ctr" defTabSz="816327" eaLnBrk="0" hangingPunct="0">
              <a:lnSpc>
                <a:spcPct val="100000"/>
              </a:lnSpc>
              <a:buClr>
                <a:schemeClr val="tx1"/>
              </a:buClr>
              <a:buSzPct val="115000"/>
              <a:buNone/>
              <a:defRPr/>
            </a:pPr>
            <a:r>
              <a:rPr lang="en-US" sz="2400" i="1" dirty="0" smtClean="0"/>
              <a:t>Continuous </a:t>
            </a:r>
            <a:r>
              <a:rPr lang="en-US" sz="2400" i="1" dirty="0"/>
              <a:t>Integration into </a:t>
            </a:r>
            <a:r>
              <a:rPr lang="en-US" sz="2400" i="1" dirty="0" smtClean="0"/>
              <a:t>Continuous Delivery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352943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1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22" presetClass="entr" presetSubtype="8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22" presetClass="entr" presetSubtype="1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22" presetClass="entr" presetSubtype="8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000"/>
                            </p:stCondLst>
                            <p:childTnLst>
                              <p:par>
                                <p:cTn id="49" presetID="22" presetClass="entr" presetSubtype="1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8" grpId="0" animBg="1"/>
      <p:bldP spid="46" grpId="0" animBg="1"/>
      <p:bldP spid="57" grpId="0" animBg="1"/>
      <p:bldP spid="89" grpId="0" animBg="1"/>
      <p:bldP spid="7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lank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smtClean="0"/>
        </a:defPPr>
      </a:lstStyle>
    </a:txDef>
  </a:objectDefaults>
  <a:extraClrSchemeLst/>
  <a:custClrLst>
    <a:custClr name="PMS130">
      <a:srgbClr val="FDB813"/>
    </a:custClr>
    <a:custClr name="PMS144">
      <a:srgbClr val="F8981D"/>
    </a:custClr>
    <a:custClr name="PMS180">
      <a:srgbClr val="D9541E"/>
    </a:custClr>
    <a:custClr name="PMS1807">
      <a:srgbClr val="9E3039"/>
    </a:custClr>
    <a:custClr name="PMS195">
      <a:srgbClr val="820024"/>
    </a:custClr>
    <a:custClr name="PMS174">
      <a:srgbClr val="9A3B26"/>
    </a:custClr>
    <a:custClr name="PMS7519">
      <a:srgbClr val="574319"/>
    </a:custClr>
    <a:custClr name="PMS654">
      <a:srgbClr val="003D79"/>
    </a:custClr>
  </a:custClrLst>
</a:theme>
</file>

<file path=ppt/theme/theme2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blank.potx</Template>
  <TotalTime>0</TotalTime>
  <Words>1354</Words>
  <Application>Microsoft Macintosh PowerPoint</Application>
  <PresentationFormat>Custom</PresentationFormat>
  <Paragraphs>409</Paragraphs>
  <Slides>28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blank</vt:lpstr>
      <vt:lpstr>PowerPoint Presentation</vt:lpstr>
      <vt:lpstr>Continuous Integration with Jenkins on vCloud Air</vt:lpstr>
      <vt:lpstr>PowerPoint Presentation</vt:lpstr>
      <vt:lpstr>Scenarios</vt:lpstr>
      <vt:lpstr>Demo Details </vt:lpstr>
      <vt:lpstr>Demo Details </vt:lpstr>
      <vt:lpstr>Next Steps</vt:lpstr>
      <vt:lpstr>What is DevOps</vt:lpstr>
      <vt:lpstr>New Products - vRealize Code Stream </vt:lpstr>
      <vt:lpstr>Devops Continuous Integration Demo (Open Source)</vt:lpstr>
      <vt:lpstr>Devops Continuous Integration Demo (Open Source)</vt:lpstr>
      <vt:lpstr>Continuous Integration Pivotal Cloud Foundry on vCloud Air</vt:lpstr>
      <vt:lpstr>PowerPoint Presentation</vt:lpstr>
      <vt:lpstr>PowerPoint Presentation</vt:lpstr>
      <vt:lpstr>PowerPoint Presentation</vt:lpstr>
      <vt:lpstr>Devops Continuous Integration Demo (Open Source)</vt:lpstr>
      <vt:lpstr>Devops Continuous Integration Demo (Open Source)</vt:lpstr>
      <vt:lpstr>Scenarios</vt:lpstr>
      <vt:lpstr>Devops Continuous Integration Demo (Open Source)</vt:lpstr>
      <vt:lpstr>Devops Continuous Integration Demo (Open Source)</vt:lpstr>
      <vt:lpstr>PowerPoint Presentation</vt:lpstr>
      <vt:lpstr>Devops Continuous Integration Demo (Open Source)</vt:lpstr>
      <vt:lpstr>Devops Continuous Integration Demo (Open Source)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2013-12-13T12:14:49Z</dcterms:created>
  <dcterms:modified xsi:type="dcterms:W3CDTF">2015-10-29T16:00:02Z</dcterms:modified>
</cp:coreProperties>
</file>