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18"/>
  </p:notesMasterIdLst>
  <p:handoutMasterIdLst>
    <p:handoutMasterId r:id="rId19"/>
  </p:handoutMasterIdLst>
  <p:sldIdLst>
    <p:sldId id="487" r:id="rId2"/>
    <p:sldId id="488" r:id="rId3"/>
    <p:sldId id="492" r:id="rId4"/>
    <p:sldId id="489" r:id="rId5"/>
    <p:sldId id="490" r:id="rId6"/>
    <p:sldId id="491" r:id="rId7"/>
    <p:sldId id="477" r:id="rId8"/>
    <p:sldId id="478" r:id="rId9"/>
    <p:sldId id="479" r:id="rId10"/>
    <p:sldId id="480" r:id="rId11"/>
    <p:sldId id="481" r:id="rId12"/>
    <p:sldId id="483" r:id="rId13"/>
    <p:sldId id="484" r:id="rId14"/>
    <p:sldId id="485" r:id="rId15"/>
    <p:sldId id="486" r:id="rId16"/>
    <p:sldId id="482" r:id="rId17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Cincinatus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3" autoAdjust="0"/>
    <p:restoredTop sz="97258" autoAdjust="0"/>
  </p:normalViewPr>
  <p:slideViewPr>
    <p:cSldViewPr>
      <p:cViewPr>
        <p:scale>
          <a:sx n="130" d="100"/>
          <a:sy n="130" d="100"/>
        </p:scale>
        <p:origin x="-80" y="984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5/13/15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5/13/15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Devops?</a:t>
            </a:r>
          </a:p>
          <a:p>
            <a:r>
              <a:rPr lang="en-US" dirty="0" smtClean="0"/>
              <a:t>Organization discipline</a:t>
            </a:r>
            <a:r>
              <a:rPr lang="en-US" baseline="0" dirty="0" smtClean="0"/>
              <a:t>  - increases the co-operation and collaboration between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and Operations teams to improve the software development and delivery process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</a:t>
            </a:r>
            <a:r>
              <a:rPr lang="en-US" baseline="0" dirty="0" err="1" smtClean="0"/>
              <a:t>Continous</a:t>
            </a:r>
            <a:r>
              <a:rPr lang="en-US" baseline="0" dirty="0" smtClean="0"/>
              <a:t> Delivery</a:t>
            </a:r>
          </a:p>
          <a:p>
            <a:r>
              <a:rPr lang="en-US" baseline="0" dirty="0" smtClean="0"/>
              <a:t>Continuous Delivery – </a:t>
            </a:r>
            <a:r>
              <a:rPr lang="en-US" dirty="0" smtClean="0"/>
              <a:t>Continuous Delivery is a software development discipline where you build software in such a way that the software can be released to production at any time. </a:t>
            </a:r>
          </a:p>
          <a:p>
            <a:r>
              <a:rPr lang="en-US" dirty="0" smtClean="0"/>
              <a:t>“Martin Fowler</a:t>
            </a:r>
            <a:r>
              <a:rPr lang="en-US" baseline="0" dirty="0" smtClean="0"/>
              <a:t> Definition”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Implementing Continuous Delivery relies on a number of processes and capabilities</a:t>
            </a:r>
          </a:p>
          <a:p>
            <a:r>
              <a:rPr lang="en-US" baseline="0" dirty="0" smtClean="0"/>
              <a:t>Continuous Integration</a:t>
            </a:r>
          </a:p>
          <a:p>
            <a:r>
              <a:rPr lang="en-US" baseline="0" dirty="0" smtClean="0"/>
              <a:t>Configuration Management</a:t>
            </a:r>
          </a:p>
          <a:p>
            <a:r>
              <a:rPr lang="en-US" baseline="0" dirty="0" smtClean="0"/>
              <a:t>Infrastructure Provisioning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3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Continuous Integration to keep software working </a:t>
            </a:r>
          </a:p>
          <a:p>
            <a:pPr marL="0" lvl="1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at all times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More frequent releases 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Fewer bugs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Bugs caught earlier 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Continuous Integration Requirements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Check</a:t>
            </a:r>
            <a:r>
              <a:rPr lang="en-US" baseline="0" dirty="0" smtClean="0"/>
              <a:t> in regularly, at least a couple of times a day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Create a comprehensive automated test suite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Keep the build and test process short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Manage your development workspace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0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vcadevops.vcloudair.io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8.emf"/><Relationship Id="rId13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wmf"/><Relationship Id="rId3" Type="http://schemas.openxmlformats.org/officeDocument/2006/relationships/image" Target="../media/image34.png"/><Relationship Id="rId4" Type="http://schemas.openxmlformats.org/officeDocument/2006/relationships/image" Target="../media/image35.emf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5.png"/><Relationship Id="rId8" Type="http://schemas.openxmlformats.org/officeDocument/2006/relationships/image" Target="../media/image36.emf"/><Relationship Id="rId9" Type="http://schemas.openxmlformats.org/officeDocument/2006/relationships/image" Target="../media/image37.png"/><Relationship Id="rId10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30.png"/><Relationship Id="rId13" Type="http://schemas.openxmlformats.org/officeDocument/2006/relationships/image" Target="../media/image38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36.emf"/><Relationship Id="rId6" Type="http://schemas.openxmlformats.org/officeDocument/2006/relationships/image" Target="../media/image37.png"/><Relationship Id="rId7" Type="http://schemas.openxmlformats.org/officeDocument/2006/relationships/image" Target="../media/image33.wmf"/><Relationship Id="rId8" Type="http://schemas.openxmlformats.org/officeDocument/2006/relationships/image" Target="../media/image35.emf"/><Relationship Id="rId9" Type="http://schemas.openxmlformats.org/officeDocument/2006/relationships/image" Target="../media/image34.png"/><Relationship Id="rId10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3.wmf"/><Relationship Id="rId5" Type="http://schemas.openxmlformats.org/officeDocument/2006/relationships/image" Target="../media/image35.emf"/><Relationship Id="rId6" Type="http://schemas.openxmlformats.org/officeDocument/2006/relationships/image" Target="../media/image34.png"/><Relationship Id="rId7" Type="http://schemas.openxmlformats.org/officeDocument/2006/relationships/image" Target="../media/image38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4" Type="http://schemas.openxmlformats.org/officeDocument/2006/relationships/image" Target="../media/image35.emf"/><Relationship Id="rId5" Type="http://schemas.openxmlformats.org/officeDocument/2006/relationships/image" Target="../media/image34.png"/><Relationship Id="rId6" Type="http://schemas.openxmlformats.org/officeDocument/2006/relationships/image" Target="../media/image38.emf"/><Relationship Id="rId7" Type="http://schemas.openxmlformats.org/officeDocument/2006/relationships/image" Target="../media/image26.png"/><Relationship Id="rId8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3.wmf"/><Relationship Id="rId5" Type="http://schemas.openxmlformats.org/officeDocument/2006/relationships/image" Target="../media/image35.emf"/><Relationship Id="rId6" Type="http://schemas.openxmlformats.org/officeDocument/2006/relationships/image" Target="../media/image34.png"/><Relationship Id="rId7" Type="http://schemas.openxmlformats.org/officeDocument/2006/relationships/image" Target="../media/image38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3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4" Type="http://schemas.openxmlformats.org/officeDocument/2006/relationships/image" Target="../media/image34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evops.vcloudair.i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24.png"/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828800"/>
            <a:ext cx="10969943" cy="4191000"/>
          </a:xfrm>
        </p:spPr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 demo of open source </a:t>
            </a:r>
            <a:r>
              <a:rPr lang="en-US" dirty="0" err="1" smtClean="0"/>
              <a:t>DevOps</a:t>
            </a:r>
            <a:r>
              <a:rPr lang="en-US" dirty="0" smtClean="0"/>
              <a:t> tools running on vCloud Air</a:t>
            </a:r>
          </a:p>
          <a:p>
            <a:pPr lvl="1"/>
            <a:r>
              <a:rPr lang="en-US" dirty="0" smtClean="0"/>
              <a:t>An Asset for the SE community to support customer discussions regarding </a:t>
            </a:r>
            <a:r>
              <a:rPr lang="en-US" dirty="0" err="1" smtClean="0"/>
              <a:t>DevOps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samples can be shared with customers.</a:t>
            </a:r>
          </a:p>
          <a:p>
            <a:pPr lvl="1"/>
            <a:endParaRPr lang="en-US" dirty="0"/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The demo is hosted as the web site at  </a:t>
            </a:r>
            <a:r>
              <a:rPr lang="en-US" dirty="0" smtClean="0">
                <a:hlinkClick r:id="rId3" action="ppaction://hlinkfile"/>
              </a:rPr>
              <a:t>vcadevops.vcloudair.io</a:t>
            </a:r>
            <a:endParaRPr lang="en-US" dirty="0" smtClean="0"/>
          </a:p>
          <a:p>
            <a:pPr lvl="1"/>
            <a:r>
              <a:rPr lang="en-US" dirty="0" smtClean="0"/>
              <a:t>It contains running servers for Jenkins, Chef, Selenium and Artifactory.</a:t>
            </a:r>
          </a:p>
          <a:p>
            <a:pPr lvl="1"/>
            <a:r>
              <a:rPr lang="en-US" dirty="0" smtClean="0"/>
              <a:t>Each scenario describes a Continuous Integration workflow or a partial step of a workflow.</a:t>
            </a:r>
          </a:p>
          <a:p>
            <a:pPr lvl="1"/>
            <a:r>
              <a:rPr lang="en-US" dirty="0" smtClean="0"/>
              <a:t>Each scenario can be run live through the Jenkins console.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 descr="devopsDemo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28600"/>
            <a:ext cx="5943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4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78976" y="1753857"/>
            <a:ext cx="5144236" cy="3046743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180012" y="1371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2,3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1812" y="1828800"/>
            <a:ext cx="1520010" cy="2971800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5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48885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1" y="2284743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>
            <a:off x="2284412" y="990600"/>
            <a:ext cx="34290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2513012" y="2813050"/>
            <a:ext cx="533400" cy="457200"/>
            <a:chOff x="6246812" y="5181600"/>
            <a:chExt cx="533400" cy="457200"/>
          </a:xfrm>
        </p:grpSpPr>
        <p:sp>
          <p:nvSpPr>
            <p:cNvPr id="52" name="Oval 51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1370012" y="990600"/>
            <a:ext cx="914400" cy="1143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tailEnd type="none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446212" y="20574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pic>
        <p:nvPicPr>
          <p:cNvPr id="59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4902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3219450" y="2768600"/>
            <a:ext cx="3789362" cy="1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3295650" y="3048000"/>
            <a:ext cx="631845" cy="739838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250" y="31242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0" name="TextBox 89"/>
          <p:cNvSpPr txBox="1"/>
          <p:nvPr/>
        </p:nvSpPr>
        <p:spPr>
          <a:xfrm>
            <a:off x="4570412" y="4075724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Devops vApp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4812" y="3124200"/>
            <a:ext cx="7620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7156450" y="23622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6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27638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" name="Group 16"/>
          <p:cNvGrpSpPr>
            <a:grpSpLocks/>
          </p:cNvGrpSpPr>
          <p:nvPr/>
        </p:nvGrpSpPr>
        <p:grpSpPr bwMode="auto">
          <a:xfrm>
            <a:off x="4870450" y="2362200"/>
            <a:ext cx="385762" cy="165100"/>
            <a:chOff x="4868636" y="2426593"/>
            <a:chExt cx="385763" cy="165795"/>
          </a:xfrm>
        </p:grpSpPr>
        <p:sp>
          <p:nvSpPr>
            <p:cNvPr id="98" name="Rounded Rectangle 9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0" name="Picture 99" descr="Seleniu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3077307"/>
            <a:ext cx="609600" cy="54864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7350532" y="2514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9650" y="38100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4" name="TextBox 103"/>
          <p:cNvSpPr txBox="1"/>
          <p:nvPr/>
        </p:nvSpPr>
        <p:spPr>
          <a:xfrm>
            <a:off x="3752850" y="38100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grpSp>
        <p:nvGrpSpPr>
          <p:cNvPr id="107" name="Group 16"/>
          <p:cNvGrpSpPr>
            <a:grpSpLocks/>
          </p:cNvGrpSpPr>
          <p:nvPr/>
        </p:nvGrpSpPr>
        <p:grpSpPr bwMode="auto">
          <a:xfrm rot="10800000">
            <a:off x="2914650" y="2322144"/>
            <a:ext cx="385762" cy="165100"/>
            <a:chOff x="4868636" y="2426593"/>
            <a:chExt cx="385763" cy="165795"/>
          </a:xfrm>
        </p:grpSpPr>
        <p:sp>
          <p:nvSpPr>
            <p:cNvPr id="108" name="Rounded Rectangle 1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5074502" y="2514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5942012" y="711200"/>
            <a:ext cx="838200" cy="86381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5812" y="838200"/>
            <a:ext cx="1066800" cy="711200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 flipH="1">
            <a:off x="3275012" y="24209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090254" y="18288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1524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" name="Straight Arrow Connector 121"/>
          <p:cNvCxnSpPr/>
          <p:nvPr/>
        </p:nvCxnSpPr>
        <p:spPr>
          <a:xfrm flipH="1">
            <a:off x="3960812" y="1447800"/>
            <a:ext cx="1828800" cy="12192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headEnd type="arrow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>
          <a:xfrm flipH="1">
            <a:off x="3884612" y="3048000"/>
            <a:ext cx="27432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headEnd type="arrow"/>
            <a:tailEnd type="arrow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494212" y="2819400"/>
            <a:ext cx="685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4,5,6,7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1674812" y="2057400"/>
            <a:ext cx="990600" cy="8382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1674812" y="25146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8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436812" y="12954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</a:t>
            </a:r>
            <a:r>
              <a:rPr lang="en-US" sz="1200" b="1" dirty="0" smtClean="0">
                <a:latin typeface="Times"/>
                <a:cs typeface="Times"/>
              </a:rPr>
              <a:t>evops.vcloudair.io</a:t>
            </a: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46612" y="3124200"/>
            <a:ext cx="747712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4" name="TextBox 133"/>
          <p:cNvSpPr txBox="1"/>
          <p:nvPr/>
        </p:nvSpPr>
        <p:spPr>
          <a:xfrm>
            <a:off x="684212" y="2286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sb2</a:t>
            </a:r>
          </a:p>
        </p:txBody>
      </p:sp>
    </p:spTree>
    <p:extLst>
      <p:ext uri="{BB962C8B-B14F-4D97-AF65-F5344CB8AC3E}">
        <p14:creationId xmlns:p14="http://schemas.microsoft.com/office/powerpoint/2010/main" val="332794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60812" y="2209801"/>
            <a:ext cx="52578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65612" y="3225800"/>
            <a:ext cx="2971800" cy="1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smtClean="0"/>
              <a:t>Devops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796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4341812" y="3505200"/>
            <a:ext cx="631845" cy="7398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35814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532924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Devops vApp</a:t>
            </a: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12" y="3581400"/>
            <a:ext cx="7620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3" name="Straight Connector 72"/>
          <p:cNvCxnSpPr>
            <a:stCxn id="78" idx="3"/>
          </p:cNvCxnSpPr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16"/>
          <p:cNvGrpSpPr>
            <a:grpSpLocks/>
          </p:cNvGrpSpPr>
          <p:nvPr/>
        </p:nvGrpSpPr>
        <p:grpSpPr bwMode="auto">
          <a:xfrm>
            <a:off x="8451850" y="2819400"/>
            <a:ext cx="385762" cy="165100"/>
            <a:chOff x="4868636" y="2426593"/>
            <a:chExt cx="385763" cy="165795"/>
          </a:xfrm>
        </p:grpSpPr>
        <p:sp>
          <p:nvSpPr>
            <p:cNvPr id="78" name="Rounded Rectangle 7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5168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27" name="Picture 26" descr="Seleniu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3573780"/>
            <a:ext cx="609600" cy="548640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77108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3200400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48006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1" y="26670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3272112"/>
            <a:ext cx="457200" cy="26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5812" y="42672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/>
          <p:cNvSpPr txBox="1"/>
          <p:nvPr/>
        </p:nvSpPr>
        <p:spPr>
          <a:xfrm>
            <a:off x="4799012" y="42672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2374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228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192.168.109.7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646612" y="19050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23.92.225.171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646612" y="2209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192.168.109.1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084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1" name="Straight Connector 130"/>
          <p:cNvCxnSpPr/>
          <p:nvPr/>
        </p:nvCxnSpPr>
        <p:spPr>
          <a:xfrm>
            <a:off x="86480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027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4180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:8100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0276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:8200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0182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:8081</a:t>
            </a:r>
          </a:p>
        </p:txBody>
      </p:sp>
      <p:sp>
        <p:nvSpPr>
          <p:cNvPr id="142" name="Cloud 141"/>
          <p:cNvSpPr/>
          <p:nvPr/>
        </p:nvSpPr>
        <p:spPr>
          <a:xfrm>
            <a:off x="8228012" y="1143000"/>
            <a:ext cx="838200" cy="86381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1812" y="1270000"/>
            <a:ext cx="1066800" cy="711200"/>
          </a:xfrm>
          <a:prstGeom prst="rect">
            <a:avLst/>
          </a:prstGeom>
        </p:spPr>
      </p:pic>
      <p:cxnSp>
        <p:nvCxnSpPr>
          <p:cNvPr id="143" name="Straight Arrow Connector 142"/>
          <p:cNvCxnSpPr/>
          <p:nvPr/>
        </p:nvCxnSpPr>
        <p:spPr>
          <a:xfrm flipV="1">
            <a:off x="2963861" y="2209800"/>
            <a:ext cx="838200" cy="685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3198812" y="28956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  <a:r>
              <a:rPr lang="en-US" sz="1200" b="1" dirty="0" err="1" smtClean="0">
                <a:latin typeface="Times"/>
                <a:cs typeface="Times"/>
              </a:rPr>
              <a:t>ssh</a:t>
            </a:r>
            <a:r>
              <a:rPr lang="en-US" sz="1200" b="1" dirty="0" smtClean="0">
                <a:latin typeface="Times"/>
                <a:cs typeface="Time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http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5789612" y="2971800"/>
            <a:ext cx="0" cy="304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5865812" y="2819400"/>
            <a:ext cx="3810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http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5865812" y="3200400"/>
            <a:ext cx="3048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418012" y="16764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</a:t>
            </a:r>
            <a:r>
              <a:rPr lang="en-US" sz="1200" b="1" dirty="0" smtClean="0">
                <a:latin typeface="Times"/>
                <a:cs typeface="Times"/>
              </a:rPr>
              <a:t>evops.vcloudair.io</a:t>
            </a: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4783" y="37338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3" name="TextBox 152"/>
          <p:cNvSpPr txBox="1"/>
          <p:nvPr/>
        </p:nvSpPr>
        <p:spPr>
          <a:xfrm>
            <a:off x="2360612" y="35052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3732212" y="3200400"/>
            <a:ext cx="533400" cy="457200"/>
            <a:chOff x="6246812" y="5181600"/>
            <a:chExt cx="533400" cy="457200"/>
          </a:xfrm>
        </p:grpSpPr>
        <p:sp>
          <p:nvSpPr>
            <p:cNvPr id="156" name="Oval 15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158" name="Straight Arrow Connector 157"/>
          <p:cNvCxnSpPr/>
          <p:nvPr/>
        </p:nvCxnSpPr>
        <p:spPr>
          <a:xfrm flipV="1">
            <a:off x="3351212" y="3505200"/>
            <a:ext cx="304800" cy="152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191135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63"/>
          <p:cNvSpPr txBox="1"/>
          <p:nvPr/>
        </p:nvSpPr>
        <p:spPr>
          <a:xfrm>
            <a:off x="760412" y="6858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300769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8412" y="2209801"/>
            <a:ext cx="48006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03812" y="3225800"/>
            <a:ext cx="1219200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smtClean="0"/>
              <a:t>Devops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48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73" y="34290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Devops vApp</a:t>
            </a:r>
          </a:p>
        </p:txBody>
      </p:sp>
      <p:cxnSp>
        <p:nvCxnSpPr>
          <p:cNvPr id="73" name="Straight Connector 72"/>
          <p:cNvCxnSpPr>
            <a:stCxn id="78" idx="3"/>
          </p:cNvCxnSpPr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2882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7482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749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0088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" name="Straight Arrow Connector 142"/>
          <p:cNvCxnSpPr/>
          <p:nvPr/>
        </p:nvCxnSpPr>
        <p:spPr>
          <a:xfrm>
            <a:off x="2741612" y="3352800"/>
            <a:ext cx="6096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</a:t>
            </a:r>
            <a:r>
              <a:rPr lang="en-US" sz="1200" b="1" dirty="0" smtClean="0">
                <a:latin typeface="Times"/>
                <a:cs typeface="Times"/>
              </a:rPr>
              <a:t>evops.vcloudair.io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201861" y="35814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98812" y="3641725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1,2,3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399212" y="3581400"/>
            <a:ext cx="838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856412" y="3657600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V="1">
            <a:off x="2817812" y="2057400"/>
            <a:ext cx="12954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3351212" y="2270125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263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8412" y="2209801"/>
            <a:ext cx="48006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03812" y="3225800"/>
            <a:ext cx="1219200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smtClean="0"/>
              <a:t>Devops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48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2562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Devops vApp</a:t>
            </a: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2882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7482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749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396240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15668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3884612" y="17526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</a:t>
            </a:r>
            <a:r>
              <a:rPr lang="en-US" sz="1200" b="1" dirty="0" smtClean="0">
                <a:latin typeface="Times"/>
                <a:cs typeface="Times"/>
              </a:rPr>
              <a:t>evops.vcloudair.io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75012" y="3048000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1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2741612" y="3276600"/>
            <a:ext cx="838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8583" y="35052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5012" y="3733800"/>
            <a:ext cx="858930" cy="2286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418012" y="2743200"/>
            <a:ext cx="29718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>
          <a:xfrm flipV="1">
            <a:off x="2741612" y="2133600"/>
            <a:ext cx="1143000" cy="8382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2817812" y="2574925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412" y="914400"/>
            <a:ext cx="2514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CL1, and </a:t>
            </a:r>
            <a:r>
              <a:rPr lang="en-US" dirty="0" err="1" smtClean="0"/>
              <a:t>docker_photon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06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8412" y="2209801"/>
            <a:ext cx="48006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03812" y="3225800"/>
            <a:ext cx="1219200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smtClean="0"/>
              <a:t>Devops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48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73" y="34290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Devops vApp</a:t>
            </a: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2882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7482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749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0088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</a:t>
            </a:r>
            <a:r>
              <a:rPr lang="en-US" sz="1200" b="1" dirty="0" smtClean="0">
                <a:latin typeface="Times"/>
                <a:cs typeface="Times"/>
              </a:rPr>
              <a:t>evops.vcloudair.io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201861" y="35814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89212" y="2514600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1,2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399212" y="3581400"/>
            <a:ext cx="838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856412" y="3657600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V="1">
            <a:off x="2817812" y="2057400"/>
            <a:ext cx="12954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751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81031" y="3513761"/>
            <a:ext cx="1652303" cy="1064917"/>
            <a:chOff x="2927366" y="2081687"/>
            <a:chExt cx="4191000" cy="2755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7366" y="2081687"/>
              <a:ext cx="4191000" cy="27559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9784" y="2958958"/>
              <a:ext cx="2367481" cy="1442491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107317" y="3846646"/>
            <a:ext cx="6078999" cy="5671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578BC2"/>
                </a:solidFill>
                <a:latin typeface="Arial Rounded MT Bold"/>
                <a:cs typeface="Arial Rounded MT Bold"/>
              </a:rPr>
              <a:t>DevOps Demo</a:t>
            </a:r>
          </a:p>
        </p:txBody>
      </p:sp>
    </p:spTree>
    <p:extLst>
      <p:ext uri="{BB962C8B-B14F-4D97-AF65-F5344CB8AC3E}">
        <p14:creationId xmlns:p14="http://schemas.microsoft.com/office/powerpoint/2010/main" val="4293916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26" descr="MCj043394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3200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4114800"/>
            <a:ext cx="838200" cy="79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752600"/>
            <a:ext cx="992188" cy="8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261" y="38100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347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Details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24000"/>
            <a:ext cx="10969943" cy="4495800"/>
          </a:xfrm>
        </p:spPr>
        <p:txBody>
          <a:bodyPr/>
          <a:lstStyle/>
          <a:p>
            <a:r>
              <a:rPr lang="en-US" dirty="0"/>
              <a:t>Available at  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devops.vcloudair.io</a:t>
            </a:r>
            <a:endParaRPr lang="en-US" dirty="0" smtClean="0"/>
          </a:p>
          <a:p>
            <a:r>
              <a:rPr lang="en-US" dirty="0" smtClean="0"/>
              <a:t>Packaged as a </a:t>
            </a:r>
            <a:r>
              <a:rPr lang="en-US" dirty="0" err="1" smtClean="0"/>
              <a:t>vApp</a:t>
            </a:r>
            <a:r>
              <a:rPr lang="en-US" dirty="0" smtClean="0"/>
              <a:t>, currently deployed to a subscription VDC</a:t>
            </a:r>
            <a:endParaRPr lang="en-US" dirty="0"/>
          </a:p>
          <a:p>
            <a:r>
              <a:rPr lang="en-US" dirty="0" smtClean="0"/>
              <a:t>Accessible to anyone, but login required to run demo scenarios.</a:t>
            </a:r>
          </a:p>
          <a:p>
            <a:r>
              <a:rPr lang="en-US" dirty="0" smtClean="0"/>
              <a:t>Login available to all SE’s latest credentials stored in vault.</a:t>
            </a:r>
          </a:p>
          <a:p>
            <a:r>
              <a:rPr lang="en-US" dirty="0"/>
              <a:t>Up to date credentials are available in a document on Vault.</a:t>
            </a:r>
          </a:p>
          <a:p>
            <a:pPr lvl="1"/>
            <a:r>
              <a:rPr lang="en-US" dirty="0"/>
              <a:t>(this keeps the credentials out of the </a:t>
            </a:r>
            <a:r>
              <a:rPr lang="en-US" dirty="0" err="1"/>
              <a:t>git</a:t>
            </a:r>
            <a:r>
              <a:rPr lang="en-US" dirty="0"/>
              <a:t> repo and available to SE’s </a:t>
            </a:r>
            <a:br>
              <a:rPr lang="en-US" dirty="0"/>
            </a:br>
            <a:r>
              <a:rPr lang="en-US" dirty="0"/>
              <a:t>with SSO Authentication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Currently a private repo on </a:t>
            </a:r>
            <a:r>
              <a:rPr lang="en-US" dirty="0" err="1" smtClean="0"/>
              <a:t>GitHub</a:t>
            </a:r>
            <a:r>
              <a:rPr lang="en-US" dirty="0" smtClean="0"/>
              <a:t> (for now).</a:t>
            </a:r>
            <a:endParaRPr lang="en-US" dirty="0"/>
          </a:p>
          <a:p>
            <a:r>
              <a:rPr lang="en-US" dirty="0" smtClean="0"/>
              <a:t>User ‘</a:t>
            </a:r>
            <a:r>
              <a:rPr lang="en-US" dirty="0" err="1" smtClean="0"/>
              <a:t>vcadevops</a:t>
            </a:r>
            <a:r>
              <a:rPr lang="en-US" dirty="0" smtClean="0"/>
              <a:t>’ has </a:t>
            </a:r>
            <a:r>
              <a:rPr lang="en-US" dirty="0" err="1" smtClean="0"/>
              <a:t>GitHub</a:t>
            </a:r>
            <a:r>
              <a:rPr lang="en-US" dirty="0" smtClean="0"/>
              <a:t> and vCloud Air Accounts.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Scenarios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an Ubuntu Server </a:t>
            </a:r>
            <a:r>
              <a:rPr lang="en-US" dirty="0"/>
              <a:t>on vCloud Air using the Chef vCloud Air Knife </a:t>
            </a:r>
            <a:r>
              <a:rPr lang="en-US" dirty="0" smtClean="0"/>
              <a:t>plugin.</a:t>
            </a:r>
          </a:p>
          <a:p>
            <a:pPr lvl="1"/>
            <a:r>
              <a:rPr lang="en-US" dirty="0"/>
              <a:t>Create a Photon Server on vCloud Air using vCloud Air CLI</a:t>
            </a:r>
            <a:endParaRPr lang="en-US" dirty="0" smtClean="0"/>
          </a:p>
          <a:p>
            <a:pPr lvl="1"/>
            <a:r>
              <a:rPr lang="en-US" dirty="0"/>
              <a:t>Deploy a D</a:t>
            </a:r>
            <a:r>
              <a:rPr lang="en-US" dirty="0" smtClean="0"/>
              <a:t>ocker </a:t>
            </a:r>
            <a:r>
              <a:rPr lang="en-US" dirty="0"/>
              <a:t>container on a Photon </a:t>
            </a:r>
            <a:r>
              <a:rPr lang="en-US" dirty="0" smtClean="0"/>
              <a:t>Server</a:t>
            </a:r>
          </a:p>
          <a:p>
            <a:pPr lvl="1"/>
            <a:r>
              <a:rPr lang="en-US" dirty="0"/>
              <a:t>Use chef to configure a Server as a standard Web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Integration of </a:t>
            </a:r>
            <a:r>
              <a:rPr lang="en-US" dirty="0" smtClean="0"/>
              <a:t>a Spring Boot </a:t>
            </a:r>
            <a:r>
              <a:rPr lang="en-US" dirty="0"/>
              <a:t>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8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scenarios</a:t>
            </a:r>
          </a:p>
          <a:p>
            <a:r>
              <a:rPr lang="en-US" dirty="0" smtClean="0"/>
              <a:t>Add support for onDemand</a:t>
            </a:r>
          </a:p>
          <a:p>
            <a:r>
              <a:rPr lang="en-US" dirty="0" smtClean="0"/>
              <a:t>Add a ‘last demo’ date time to the main page to warn of concurrent demos.</a:t>
            </a:r>
          </a:p>
          <a:p>
            <a:r>
              <a:rPr lang="en-US" dirty="0" smtClean="0"/>
              <a:t>Expand Ansible and Artifactory </a:t>
            </a:r>
            <a:r>
              <a:rPr lang="en-US" smtClean="0"/>
              <a:t>scenarios.</a:t>
            </a:r>
            <a:endParaRPr lang="en-US" dirty="0" smtClean="0"/>
          </a:p>
          <a:p>
            <a:r>
              <a:rPr lang="en-US" dirty="0"/>
              <a:t>Looking for SE volunteers to participate in making the demo even better.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7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ight Arrow 40"/>
          <p:cNvSpPr/>
          <p:nvPr/>
        </p:nvSpPr>
        <p:spPr>
          <a:xfrm>
            <a:off x="50276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2" name="Right Arrow 41"/>
          <p:cNvSpPr/>
          <p:nvPr/>
        </p:nvSpPr>
        <p:spPr>
          <a:xfrm>
            <a:off x="6475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3" name="Right Arrow 42"/>
          <p:cNvSpPr/>
          <p:nvPr/>
        </p:nvSpPr>
        <p:spPr>
          <a:xfrm>
            <a:off x="7999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4" name="Right Arrow 43"/>
          <p:cNvSpPr/>
          <p:nvPr/>
        </p:nvSpPr>
        <p:spPr>
          <a:xfrm>
            <a:off x="9523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0" name="Right Arrow 39"/>
          <p:cNvSpPr/>
          <p:nvPr/>
        </p:nvSpPr>
        <p:spPr>
          <a:xfrm>
            <a:off x="35036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Enabling Business Agility &amp; IT Alignment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2" y="1820986"/>
            <a:ext cx="6172200" cy="1752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36612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612" y="4114800"/>
            <a:ext cx="3581400" cy="3048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Continuous Delivery Pipeline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4212" y="5638800"/>
            <a:ext cx="112014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DevOps – Extending Agile principles beyond boundaries of code to the entire delivered service Essentially enabling infrastructure as code   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828212" y="4495800"/>
            <a:ext cx="11430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20558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2327955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819298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310641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801984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293327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22812" y="3573586"/>
            <a:ext cx="2169266" cy="5412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Frequent releases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Meet Business needs 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Small Incremental changes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56412" y="3573586"/>
            <a:ext cx="2423476" cy="533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Keep Environments Stables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Reduce Risk, infrequent releases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Slow infrastructure provisioning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Formal handover </a:t>
            </a:r>
          </a:p>
        </p:txBody>
      </p:sp>
    </p:spTree>
    <p:extLst>
      <p:ext uri="{BB962C8B-B14F-4D97-AF65-F5344CB8AC3E}">
        <p14:creationId xmlns:p14="http://schemas.microsoft.com/office/powerpoint/2010/main" val="352411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 bwMode="auto">
          <a:xfrm>
            <a:off x="213771" y="2603505"/>
            <a:ext cx="11636476" cy="3200399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8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Products - </a:t>
            </a:r>
            <a:r>
              <a:rPr lang="en-US" dirty="0" err="1" smtClean="0"/>
              <a:t>vRealize</a:t>
            </a:r>
            <a:r>
              <a:rPr lang="en-US" dirty="0" smtClean="0"/>
              <a:t> Code Stream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/>
          </a:p>
        </p:txBody>
      </p:sp>
      <p:sp>
        <p:nvSpPr>
          <p:cNvPr id="64" name="Rounded Rectangle 63"/>
          <p:cNvSpPr/>
          <p:nvPr/>
        </p:nvSpPr>
        <p:spPr bwMode="auto">
          <a:xfrm>
            <a:off x="674335" y="42078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3" name="Rounded Rectangle 172"/>
          <p:cNvSpPr/>
          <p:nvPr/>
        </p:nvSpPr>
        <p:spPr bwMode="auto">
          <a:xfrm>
            <a:off x="471188" y="3849497"/>
            <a:ext cx="5002497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381878" y="3912997"/>
            <a:ext cx="31811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Development</a:t>
            </a:r>
          </a:p>
        </p:txBody>
      </p:sp>
      <p:sp>
        <p:nvSpPr>
          <p:cNvPr id="170" name="Rounded Rectangle 169"/>
          <p:cNvSpPr/>
          <p:nvPr/>
        </p:nvSpPr>
        <p:spPr bwMode="auto">
          <a:xfrm>
            <a:off x="242647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Build &amp; Integration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5" name="Rounded Rectangle 174"/>
          <p:cNvSpPr/>
          <p:nvPr/>
        </p:nvSpPr>
        <p:spPr bwMode="auto">
          <a:xfrm>
            <a:off x="407704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Package &amp; Repository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1601193" y="49190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Test Automation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cxnSp>
        <p:nvCxnSpPr>
          <p:cNvPr id="4" name="Elbow Connector 3"/>
          <p:cNvCxnSpPr/>
          <p:nvPr/>
        </p:nvCxnSpPr>
        <p:spPr>
          <a:xfrm>
            <a:off x="1935540" y="4503131"/>
            <a:ext cx="215844" cy="4191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>
            <a:off x="2726430" y="4832877"/>
            <a:ext cx="411602" cy="22430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>
            <a:off x="1385352" y="4731731"/>
            <a:ext cx="215844" cy="4191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07488" y="4423756"/>
            <a:ext cx="4316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645361" y="4493606"/>
            <a:ext cx="4316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H="1" flipV="1">
            <a:off x="2121703" y="4604760"/>
            <a:ext cx="419100" cy="215844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606619" y="4144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691264" y="42078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77590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Integrated Dev. Env. 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59" y="5003809"/>
            <a:ext cx="1828324" cy="3682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lvl="1" algn="ctr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400" i="1" dirty="0" smtClean="0">
                <a:solidFill>
                  <a:schemeClr val="tx2"/>
                </a:solidFill>
                <a:ea typeface="ＭＳ Ｐゴシック"/>
              </a:rPr>
              <a:t>Continuous </a:t>
            </a:r>
          </a:p>
          <a:p>
            <a:pPr marL="0" lvl="1" algn="ctr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400" i="1" dirty="0" smtClean="0">
                <a:solidFill>
                  <a:schemeClr val="tx2"/>
                </a:solidFill>
                <a:ea typeface="ＭＳ Ｐゴシック"/>
              </a:rPr>
              <a:t>Integration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71300" y="268855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  <a:ea typeface="+mn-ea"/>
              </a:rPr>
              <a:t>CONTINUOUS DELIVERY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753569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8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4390" y="3912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Test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536793" y="4865249"/>
            <a:ext cx="1632123" cy="924214"/>
            <a:chOff x="3447020" y="2037374"/>
            <a:chExt cx="979530" cy="739371"/>
          </a:xfrm>
        </p:grpSpPr>
        <p:grpSp>
          <p:nvGrpSpPr>
            <p:cNvPr id="19" name="Group 18"/>
            <p:cNvGrpSpPr/>
            <p:nvPr/>
          </p:nvGrpSpPr>
          <p:grpSpPr>
            <a:xfrm>
              <a:off x="3772352" y="2037374"/>
              <a:ext cx="654198" cy="432055"/>
              <a:chOff x="2220081" y="2277655"/>
              <a:chExt cx="872262" cy="576072"/>
            </a:xfrm>
          </p:grpSpPr>
          <p:pic>
            <p:nvPicPr>
              <p:cNvPr id="20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2220081" y="2514122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16415" y="2517508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28" name="Picture 27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Pentagon 1"/>
          <p:cNvSpPr/>
          <p:nvPr/>
        </p:nvSpPr>
        <p:spPr>
          <a:xfrm rot="5400000">
            <a:off x="6508362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881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8" name="Arc 35"/>
          <p:cNvSpPr>
            <a:spLocks/>
          </p:cNvSpPr>
          <p:nvPr/>
        </p:nvSpPr>
        <p:spPr bwMode="auto">
          <a:xfrm rot="20087165">
            <a:off x="5461829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ounded Rectangle 89"/>
          <p:cNvSpPr/>
          <p:nvPr/>
        </p:nvSpPr>
        <p:spPr bwMode="auto">
          <a:xfrm>
            <a:off x="474010" y="3200403"/>
            <a:ext cx="11105374" cy="4191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600" b="1" dirty="0" smtClean="0">
                <a:solidFill>
                  <a:schemeClr val="accent6"/>
                </a:solidFill>
                <a:latin typeface="+mn-lt"/>
                <a:ea typeface="+mn-ea"/>
              </a:rPr>
              <a:t>Release Pipeline</a:t>
            </a:r>
            <a:endParaRPr lang="en-US" sz="16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9785204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566313" y="4865249"/>
            <a:ext cx="1636350" cy="924214"/>
            <a:chOff x="3447020" y="2037374"/>
            <a:chExt cx="982066" cy="739371"/>
          </a:xfrm>
        </p:grpSpPr>
        <p:grpSp>
          <p:nvGrpSpPr>
            <p:cNvPr id="59" name="Group 58"/>
            <p:cNvGrpSpPr/>
            <p:nvPr/>
          </p:nvGrpSpPr>
          <p:grpSpPr>
            <a:xfrm>
              <a:off x="3772348" y="2037374"/>
              <a:ext cx="656738" cy="432055"/>
              <a:chOff x="2220080" y="2277655"/>
              <a:chExt cx="875650" cy="576072"/>
            </a:xfrm>
          </p:grpSpPr>
          <p:pic>
            <p:nvPicPr>
              <p:cNvPr id="61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2220080" y="2507348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19802" y="2514122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60" name="Picture 59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" name="Pentagon 45"/>
          <p:cNvSpPr/>
          <p:nvPr/>
        </p:nvSpPr>
        <p:spPr>
          <a:xfrm rot="5400000">
            <a:off x="10539997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0517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883860" y="3912998"/>
            <a:ext cx="1132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Production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7804520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585629" y="4865249"/>
            <a:ext cx="1636350" cy="924214"/>
            <a:chOff x="3447020" y="2037374"/>
            <a:chExt cx="982066" cy="739371"/>
          </a:xfrm>
        </p:grpSpPr>
        <p:grpSp>
          <p:nvGrpSpPr>
            <p:cNvPr id="52" name="Group 51"/>
            <p:cNvGrpSpPr/>
            <p:nvPr/>
          </p:nvGrpSpPr>
          <p:grpSpPr>
            <a:xfrm>
              <a:off x="3772348" y="2037374"/>
              <a:ext cx="656738" cy="432055"/>
              <a:chOff x="2220080" y="2277655"/>
              <a:chExt cx="875650" cy="576072"/>
            </a:xfrm>
          </p:grpSpPr>
          <p:pic>
            <p:nvPicPr>
              <p:cNvPr id="54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2220080" y="2507348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519802" y="2514122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53" name="Picture 52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7" name="Pentagon 56"/>
          <p:cNvSpPr/>
          <p:nvPr/>
        </p:nvSpPr>
        <p:spPr>
          <a:xfrm rot="5400000">
            <a:off x="8559313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832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8" name="TextBox 67"/>
          <p:cNvSpPr txBox="1"/>
          <p:nvPr/>
        </p:nvSpPr>
        <p:spPr>
          <a:xfrm>
            <a:off x="8297619" y="3912998"/>
            <a:ext cx="540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</a:rPr>
              <a:t>UAT</a:t>
            </a:r>
            <a:endParaRPr lang="en-US" sz="1400" b="1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89" name="Arc 35"/>
          <p:cNvSpPr>
            <a:spLocks/>
          </p:cNvSpPr>
          <p:nvPr/>
        </p:nvSpPr>
        <p:spPr bwMode="auto">
          <a:xfrm rot="20087165">
            <a:off x="7607493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Arc 35"/>
          <p:cNvSpPr>
            <a:spLocks/>
          </p:cNvSpPr>
          <p:nvPr/>
        </p:nvSpPr>
        <p:spPr bwMode="auto">
          <a:xfrm rot="20087165">
            <a:off x="9554319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>
          <a:xfrm>
            <a:off x="609441" y="1117600"/>
            <a:ext cx="10969943" cy="1358900"/>
          </a:xfrm>
          <a:noFill/>
        </p:spPr>
        <p:txBody>
          <a:bodyPr/>
          <a:lstStyle/>
          <a:p>
            <a:pPr marL="0" lvl="1" indent="0" algn="ctr" defTabSz="816327" eaLnBrk="0" hangingPunct="0">
              <a:lnSpc>
                <a:spcPct val="100000"/>
              </a:lnSpc>
              <a:buClr>
                <a:schemeClr val="tx1"/>
              </a:buClr>
              <a:buSzPct val="115000"/>
              <a:buNone/>
              <a:defRPr/>
            </a:pPr>
            <a:r>
              <a:rPr lang="en-US" sz="2400" i="1" dirty="0"/>
              <a:t>Extend the agility provided by </a:t>
            </a:r>
            <a:endParaRPr lang="en-US" sz="2400" i="1" dirty="0" smtClean="0"/>
          </a:p>
          <a:p>
            <a:pPr marL="0" lvl="1" indent="0" algn="ctr" defTabSz="816327" eaLnBrk="0" hangingPunct="0">
              <a:lnSpc>
                <a:spcPct val="100000"/>
              </a:lnSpc>
              <a:buClr>
                <a:schemeClr val="tx1"/>
              </a:buClr>
              <a:buSzPct val="115000"/>
              <a:buNone/>
              <a:defRPr/>
            </a:pPr>
            <a:r>
              <a:rPr lang="en-US" sz="2400" i="1" dirty="0" smtClean="0"/>
              <a:t>Continuous </a:t>
            </a:r>
            <a:r>
              <a:rPr lang="en-US" sz="2400" i="1" dirty="0"/>
              <a:t>Integration into </a:t>
            </a:r>
            <a:r>
              <a:rPr lang="en-US" sz="2400" i="1" dirty="0" smtClean="0"/>
              <a:t>Continuous Delivery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294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8" grpId="0" animBg="1"/>
      <p:bldP spid="46" grpId="0" animBg="1"/>
      <p:bldP spid="57" grpId="0" animBg="1"/>
      <p:bldP spid="89" grpId="0" animBg="1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smtClean="0"/>
              <a:t>Devops Continuous Integration Demo (Open Source)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95697" y="57435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26776" y="2211057"/>
            <a:ext cx="6058636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9012" y="2211057"/>
            <a:ext cx="2053410" cy="2928491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2024" y="5139548"/>
            <a:ext cx="621877" cy="67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loud 9"/>
          <p:cNvSpPr/>
          <p:nvPr/>
        </p:nvSpPr>
        <p:spPr>
          <a:xfrm>
            <a:off x="9746315" y="51395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Shape 1322"/>
          <p:cNvSpPr/>
          <p:nvPr/>
        </p:nvSpPr>
        <p:spPr>
          <a:xfrm>
            <a:off x="1880195" y="1691663"/>
            <a:ext cx="1367328" cy="294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Shape 1323"/>
          <p:cNvSpPr/>
          <p:nvPr/>
        </p:nvSpPr>
        <p:spPr>
          <a:xfrm>
            <a:off x="2837371" y="1691663"/>
            <a:ext cx="1457484" cy="153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1280"/>
          <p:cNvGrpSpPr/>
          <p:nvPr/>
        </p:nvGrpSpPr>
        <p:grpSpPr>
          <a:xfrm>
            <a:off x="2731915" y="1539098"/>
            <a:ext cx="560496" cy="227545"/>
            <a:chOff x="0" y="0"/>
            <a:chExt cx="624718" cy="231246"/>
          </a:xfrm>
        </p:grpSpPr>
        <p:sp>
          <p:nvSpPr>
            <p:cNvPr id="65" name="Shape 1273"/>
            <p:cNvSpPr/>
            <p:nvPr/>
          </p:nvSpPr>
          <p:spPr>
            <a:xfrm>
              <a:off x="0" y="-1"/>
              <a:ext cx="624720" cy="231248"/>
            </a:xfrm>
            <a:prstGeom prst="rect">
              <a:avLst/>
            </a:prstGeom>
            <a:solidFill>
              <a:srgbClr val="626265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6" name="Shape 1274"/>
            <p:cNvSpPr/>
            <p:nvPr/>
          </p:nvSpPr>
          <p:spPr>
            <a:xfrm>
              <a:off x="23439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7" name="Shape 1275"/>
            <p:cNvSpPr/>
            <p:nvPr/>
          </p:nvSpPr>
          <p:spPr>
            <a:xfrm>
              <a:off x="3206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8" name="Shape 1276"/>
            <p:cNvSpPr/>
            <p:nvPr/>
          </p:nvSpPr>
          <p:spPr>
            <a:xfrm>
              <a:off x="406893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9" name="Shape 1277"/>
            <p:cNvSpPr/>
            <p:nvPr/>
          </p:nvSpPr>
          <p:spPr>
            <a:xfrm>
              <a:off x="4931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0" name="Shape 1278"/>
            <p:cNvSpPr/>
            <p:nvPr/>
          </p:nvSpPr>
          <p:spPr>
            <a:xfrm>
              <a:off x="61890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1" name="Shape 1279"/>
            <p:cNvSpPr/>
            <p:nvPr/>
          </p:nvSpPr>
          <p:spPr>
            <a:xfrm>
              <a:off x="148141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4" name="Group 1303"/>
          <p:cNvGrpSpPr/>
          <p:nvPr/>
        </p:nvGrpSpPr>
        <p:grpSpPr>
          <a:xfrm>
            <a:off x="3930331" y="1852268"/>
            <a:ext cx="720751" cy="739160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sp>
        <p:nvSpPr>
          <p:cNvPr id="15" name="Shape 1312"/>
          <p:cNvSpPr/>
          <p:nvPr/>
        </p:nvSpPr>
        <p:spPr>
          <a:xfrm>
            <a:off x="2327345" y="1766643"/>
            <a:ext cx="1511855" cy="192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4" tIns="34295" rIns="34294" bIns="34295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ranklin Gothic Book"/>
                <a:cs typeface="Franklin Gothic Book"/>
              </a:rPr>
              <a:t>VPN/Direct Connect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Franklin Gothic Book"/>
              <a:cs typeface="Franklin Gothic Book"/>
            </a:endParaRPr>
          </a:p>
        </p:txBody>
      </p:sp>
      <p:pic>
        <p:nvPicPr>
          <p:cNvPr id="16" name="image97.png" descr="\\MV-FS\Projects\Cisco\References\Brand Assets\Kubrick Icons\Device Icons\Device_router_3057_default_25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8363" y="1933287"/>
            <a:ext cx="650342" cy="408819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3110148" y="3180681"/>
            <a:ext cx="1093577" cy="5549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Code replicated to cloud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alphaModFix amt="56000"/>
          </a:blip>
          <a:stretch>
            <a:fillRect/>
          </a:stretch>
        </p:blipFill>
        <p:spPr>
          <a:xfrm>
            <a:off x="1044228" y="2306254"/>
            <a:ext cx="1316384" cy="33255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4721383" y="2968562"/>
            <a:ext cx="762000" cy="8922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412" y="3962400"/>
            <a:ext cx="762000" cy="58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812" y="1117600"/>
            <a:ext cx="1295400" cy="862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5212" y="812800"/>
            <a:ext cx="1179095" cy="5334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6812" y="27686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4570412" y="2616200"/>
            <a:ext cx="3048000" cy="22606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8228013" y="3005948"/>
            <a:ext cx="1524000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332412" y="1778000"/>
            <a:ext cx="1295400" cy="10160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 flipV="1">
            <a:off x="7999412" y="1854200"/>
            <a:ext cx="2286000" cy="254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10285412" y="1879600"/>
            <a:ext cx="838200" cy="9652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5332412" y="2946400"/>
            <a:ext cx="8382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5561012" y="49530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vApp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456612" y="41656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CentOS</a:t>
            </a:r>
            <a:r>
              <a:rPr lang="en-US" sz="1200" dirty="0" smtClean="0"/>
              <a:t> Test 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9012" y="31750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9599612" y="35560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133" name="Straight Arrow Connector 132"/>
          <p:cNvCxnSpPr/>
          <p:nvPr/>
        </p:nvCxnSpPr>
        <p:spPr>
          <a:xfrm>
            <a:off x="5408612" y="3632200"/>
            <a:ext cx="914400" cy="55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6" name="Straight Arrow Connector 135"/>
          <p:cNvCxnSpPr>
            <a:stCxn id="72" idx="3"/>
            <a:endCxn id="161" idx="1"/>
          </p:cNvCxnSpPr>
          <p:nvPr/>
        </p:nvCxnSpPr>
        <p:spPr>
          <a:xfrm>
            <a:off x="5483383" y="3414681"/>
            <a:ext cx="763429" cy="204819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9" name="Straight Arrow Connector 138"/>
          <p:cNvCxnSpPr>
            <a:stCxn id="74" idx="3"/>
          </p:cNvCxnSpPr>
          <p:nvPr/>
        </p:nvCxnSpPr>
        <p:spPr>
          <a:xfrm flipV="1">
            <a:off x="7237412" y="3556000"/>
            <a:ext cx="914400" cy="6985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 flipV="1">
            <a:off x="7161212" y="3784600"/>
            <a:ext cx="1447800" cy="609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2" y="3098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5" name="Straight Arrow Connector 144"/>
          <p:cNvCxnSpPr/>
          <p:nvPr/>
        </p:nvCxnSpPr>
        <p:spPr>
          <a:xfrm>
            <a:off x="11276012" y="838200"/>
            <a:ext cx="76200" cy="2057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>
          <a:xfrm flipH="1">
            <a:off x="6246812" y="838200"/>
            <a:ext cx="5029200" cy="50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none"/>
          </a:ln>
          <a:effectLst/>
        </p:spPr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6812" y="33528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2" name="Rectangle 171"/>
          <p:cNvSpPr/>
          <p:nvPr/>
        </p:nvSpPr>
        <p:spPr>
          <a:xfrm>
            <a:off x="8612046" y="36322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8609012" y="36322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 flipV="1">
            <a:off x="5027612" y="1447800"/>
            <a:ext cx="0" cy="1371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0666412" y="2819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18212" y="1752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399212" y="2286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5484812" y="1981200"/>
            <a:ext cx="1143000" cy="914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5789612" y="3048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89612" y="3505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5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789612" y="4191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6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770812" y="3429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7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807805" y="3886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8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875212" y="1828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9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895012" y="16764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400">
                <a:latin typeface="Silom"/>
                <a:cs typeface="Silom"/>
              </a:defRPr>
            </a:lvl1pPr>
          </a:lstStyle>
          <a:p>
            <a:r>
              <a:rPr lang="en-US" dirty="0"/>
              <a:t>10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0514012" y="3657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11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341812" y="5486400"/>
            <a:ext cx="2743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Developer Checks in code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err="1" smtClean="0"/>
              <a:t>GitHub</a:t>
            </a:r>
            <a:r>
              <a:rPr lang="en-US" sz="1200" dirty="0" smtClean="0"/>
              <a:t> Notifies Jenkins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Jenkins Checks out code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err="1" smtClean="0"/>
              <a:t>Gradle</a:t>
            </a:r>
            <a:r>
              <a:rPr lang="en-US" sz="1200" dirty="0" smtClean="0"/>
              <a:t> Builds product and</a:t>
            </a:r>
            <a:br>
              <a:rPr lang="en-US" sz="1200" dirty="0" smtClean="0"/>
            </a:br>
            <a:r>
              <a:rPr lang="en-US" sz="1200" dirty="0" err="1" smtClean="0"/>
              <a:t>artifactory</a:t>
            </a:r>
            <a:r>
              <a:rPr lang="en-US" sz="1200" dirty="0" smtClean="0"/>
              <a:t> resolves dependencies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Jenkins saves binary to </a:t>
            </a:r>
            <a:r>
              <a:rPr lang="en-US" sz="1200" dirty="0" err="1" smtClean="0"/>
              <a:t>artifactory</a:t>
            </a:r>
            <a:endParaRPr lang="en-US" sz="1200" dirty="0" smtClean="0"/>
          </a:p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sp>
        <p:nvSpPr>
          <p:cNvPr id="202" name="TextBox 201"/>
          <p:cNvSpPr txBox="1"/>
          <p:nvPr/>
        </p:nvSpPr>
        <p:spPr>
          <a:xfrm>
            <a:off x="7161212" y="5486400"/>
            <a:ext cx="2743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Jenkins signals chef to create VM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Chef creates VM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Chef deploys App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Jenkins signals </a:t>
            </a:r>
            <a:r>
              <a:rPr lang="en-US" sz="1200" dirty="0" err="1" smtClean="0"/>
              <a:t>HipChat</a:t>
            </a:r>
            <a:endParaRPr lang="en-US" sz="1200" dirty="0" smtClean="0"/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/>
              <a:t> </a:t>
            </a:r>
            <a:r>
              <a:rPr lang="en-US" sz="1200" dirty="0" err="1" smtClean="0"/>
              <a:t>Hipchat</a:t>
            </a:r>
            <a:r>
              <a:rPr lang="en-US" sz="1200" dirty="0" smtClean="0"/>
              <a:t> notifies developer build deploy complete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 Developer tests code</a:t>
            </a:r>
          </a:p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sp>
        <p:nvSpPr>
          <p:cNvPr id="203" name="TextBox 202"/>
          <p:cNvSpPr txBox="1"/>
          <p:nvPr/>
        </p:nvSpPr>
        <p:spPr>
          <a:xfrm>
            <a:off x="937024" y="5396184"/>
            <a:ext cx="1118788" cy="6998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TODO: Add unit testing using spring and </a:t>
            </a:r>
            <a:r>
              <a:rPr lang="en-US" sz="1000" kern="0" noProof="0" dirty="0" err="1" smtClean="0">
                <a:solidFill>
                  <a:sysClr val="windowText" lastClr="000000"/>
                </a:solidFill>
              </a:rPr>
              <a:t>jenkins</a:t>
            </a:r>
            <a:endParaRPr lang="en-US" sz="1000" kern="0" noProof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</a:t>
            </a:r>
            <a:r>
              <a:rPr kumimoji="0" lang="en-US" sz="10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catalog sync to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 on-premise</a:t>
            </a: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12405" y="4611213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234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399212" y="2378075"/>
            <a:ext cx="2971800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41275"/>
            <a:ext cx="10969943" cy="812800"/>
          </a:xfrm>
        </p:spPr>
        <p:txBody>
          <a:bodyPr/>
          <a:lstStyle/>
          <a:p>
            <a:r>
              <a:rPr lang="en-US" dirty="0" smtClean="0"/>
              <a:t>Continuous Integration</a:t>
            </a:r>
            <a:br>
              <a:rPr lang="en-US" dirty="0" smtClean="0"/>
            </a:br>
            <a:r>
              <a:rPr lang="en-US" sz="1800" dirty="0" smtClean="0"/>
              <a:t>Pivotal Cloud Foundry on vCloud Air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7326" y="6175376"/>
            <a:ext cx="450733" cy="1492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9452" y="3815146"/>
            <a:ext cx="696923" cy="8160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24508" y="2954784"/>
            <a:ext cx="1811867" cy="1828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859975" y="2954784"/>
            <a:ext cx="1676400" cy="885124"/>
            <a:chOff x="6355239" y="156543"/>
            <a:chExt cx="713910" cy="5968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4108" y="156543"/>
              <a:ext cx="396172" cy="39617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55239" y="487505"/>
              <a:ext cx="713910" cy="26587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Rectangle 9"/>
          <p:cNvSpPr/>
          <p:nvPr/>
        </p:nvSpPr>
        <p:spPr>
          <a:xfrm>
            <a:off x="6724508" y="2954784"/>
            <a:ext cx="1811867" cy="8382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856412" y="4359275"/>
            <a:ext cx="838200" cy="304800"/>
          </a:xfrm>
          <a:prstGeom prst="rect">
            <a:avLst/>
          </a:prstGeom>
          <a:solidFill>
            <a:srgbClr val="5ECCFE">
              <a:lumMod val="75000"/>
            </a:srgbClr>
          </a:solidFill>
          <a:ln w="317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 smtClean="0">
                <a:solidFill>
                  <a:srgbClr val="FFFFFF"/>
                </a:solidFill>
                <a:latin typeface="Ubuntu"/>
                <a:cs typeface="Ubuntu"/>
              </a:rPr>
              <a:t>mCare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cs typeface="Ubuntu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33012" y="1235075"/>
            <a:ext cx="1371600" cy="914400"/>
          </a:xfrm>
          <a:prstGeom prst="rect">
            <a:avLst/>
          </a:prstGeom>
        </p:spPr>
      </p:pic>
      <p:sp>
        <p:nvSpPr>
          <p:cNvPr id="20" name="Cloud 19"/>
          <p:cNvSpPr/>
          <p:nvPr/>
        </p:nvSpPr>
        <p:spPr>
          <a:xfrm>
            <a:off x="8688775" y="1964184"/>
            <a:ext cx="1215637" cy="75441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492" y="2063150"/>
            <a:ext cx="730423" cy="45740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8609012" y="2301875"/>
            <a:ext cx="1905000" cy="1752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32" name="Picture 26" descr="MCj043394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2" y="4206875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 flipV="1">
            <a:off x="10895012" y="2225675"/>
            <a:ext cx="0" cy="182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>
          <a:xfrm flipH="1">
            <a:off x="7770812" y="4664075"/>
            <a:ext cx="25146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303212" y="1219200"/>
            <a:ext cx="5943600" cy="4648200"/>
          </a:xfrm>
        </p:spPr>
        <p:txBody>
          <a:bodyPr/>
          <a:lstStyle/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sz="2000" dirty="0" smtClean="0"/>
              <a:t>A web app deployed on PCF is managed with  Continuous Integration</a:t>
            </a:r>
          </a:p>
          <a:p>
            <a:pPr lvl="1"/>
            <a:endParaRPr lang="en-US" sz="2000" dirty="0"/>
          </a:p>
          <a:p>
            <a:pPr marL="274320" lvl="1" indent="0">
              <a:buNone/>
            </a:pPr>
            <a:r>
              <a:rPr lang="en-US" sz="2000" dirty="0" smtClean="0"/>
              <a:t>1) The Developer commits changes to </a:t>
            </a:r>
            <a:r>
              <a:rPr lang="en-US" sz="2000" dirty="0" err="1" smtClean="0"/>
              <a:t>GitHub</a:t>
            </a:r>
            <a:endParaRPr lang="en-US" sz="2000" dirty="0" smtClean="0"/>
          </a:p>
          <a:p>
            <a:pPr marL="274320" lvl="1" indent="0">
              <a:buNone/>
            </a:pPr>
            <a:r>
              <a:rPr lang="en-US" sz="2000" dirty="0" smtClean="0"/>
              <a:t>2)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notifies Jenkins</a:t>
            </a:r>
          </a:p>
          <a:p>
            <a:pPr marL="274320" lvl="1" indent="0">
              <a:buNone/>
            </a:pPr>
            <a:r>
              <a:rPr lang="en-US" sz="2000" dirty="0" smtClean="0"/>
              <a:t>3) Jenkins co-ordinates 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Code Checkout from </a:t>
            </a:r>
            <a:r>
              <a:rPr lang="en-US" sz="2000" dirty="0" err="1" smtClean="0"/>
              <a:t>GitHub</a:t>
            </a:r>
            <a:endParaRPr lang="en-US" sz="2000" dirty="0" smtClean="0"/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Builds the new version of the app</a:t>
            </a:r>
          </a:p>
          <a:p>
            <a:pPr marL="274320" lvl="1" indent="0">
              <a:buNone/>
            </a:pPr>
            <a:r>
              <a:rPr lang="en-US" sz="2000" dirty="0" smtClean="0"/>
              <a:t>    - Deploys new and old versions </a:t>
            </a:r>
            <a:r>
              <a:rPr lang="en-US" sz="2000" dirty="0"/>
              <a:t>s</a:t>
            </a:r>
            <a:r>
              <a:rPr lang="en-US" sz="2000" dirty="0" smtClean="0"/>
              <a:t>ide </a:t>
            </a:r>
            <a:r>
              <a:rPr lang="en-US" sz="2000" dirty="0"/>
              <a:t>by s</a:t>
            </a:r>
            <a:r>
              <a:rPr lang="en-US" sz="2000" dirty="0" smtClean="0"/>
              <a:t>ide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Unit Test new version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If tests succeed, cutover to new app version</a:t>
            </a:r>
          </a:p>
          <a:p>
            <a:pPr marL="274320" lvl="1" indent="0">
              <a:buNone/>
            </a:pPr>
            <a:r>
              <a:rPr lang="en-US" sz="2000" dirty="0" smtClean="0"/>
              <a:t>4) Developer has access to new version</a:t>
            </a:r>
            <a:endParaRPr lang="en-US" sz="2000" dirty="0"/>
          </a:p>
          <a:p>
            <a:pPr lvl="1"/>
            <a:endParaRPr lang="en-US" sz="2000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1123612" y="38258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209212" y="27590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18412" y="39782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7542212" y="4130675"/>
            <a:ext cx="3048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9828212" y="43592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4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675812" y="4951250"/>
            <a:ext cx="1219200" cy="5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6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12176" y="1753857"/>
            <a:ext cx="5144236" cy="2818143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6323012" y="1447800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14" name="Group 1303"/>
          <p:cNvGrpSpPr/>
          <p:nvPr/>
        </p:nvGrpSpPr>
        <p:grpSpPr>
          <a:xfrm>
            <a:off x="1415731" y="1776068"/>
            <a:ext cx="640081" cy="509932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2208212" y="2590800"/>
            <a:ext cx="990600" cy="115991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612" y="2819400"/>
            <a:ext cx="838200" cy="642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612" y="812523"/>
            <a:ext cx="1066800" cy="709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12" y="23114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2132012" y="2159000"/>
            <a:ext cx="2895600" cy="20320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5408613" y="2548748"/>
            <a:ext cx="1219199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>
            <a:stCxn id="75" idx="1"/>
          </p:cNvCxnSpPr>
          <p:nvPr/>
        </p:nvCxnSpPr>
        <p:spPr>
          <a:xfrm flipH="1">
            <a:off x="2741612" y="1167477"/>
            <a:ext cx="1524000" cy="1347123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>
            <a:off x="5484812" y="1143000"/>
            <a:ext cx="19050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7389812" y="1143000"/>
            <a:ext cx="8564" cy="1433759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3046412" y="2438400"/>
            <a:ext cx="609600" cy="482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28178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DevOps vApp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484812" y="37084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UbuntuTest 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012" y="27178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6780212" y="30988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>
            <a:off x="2970212" y="3581400"/>
            <a:ext cx="23622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6416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Rectangle 171"/>
          <p:cNvSpPr/>
          <p:nvPr/>
        </p:nvSpPr>
        <p:spPr>
          <a:xfrm>
            <a:off x="5561012" y="31750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561012" y="31750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7085012" y="22098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427412" y="1447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427412" y="1981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2817812" y="1600200"/>
            <a:ext cx="1447800" cy="1295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3427412" y="2667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427412" y="3200400"/>
            <a:ext cx="609600" cy="3810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5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427412" y="3657600"/>
            <a:ext cx="304800" cy="1524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6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085012" y="3200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7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046412" y="3124200"/>
            <a:ext cx="8382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>
          <a:xfrm>
            <a:off x="4722812" y="3200400"/>
            <a:ext cx="6096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1751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ank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blank.potx</Template>
  <TotalTime>0</TotalTime>
  <Words>828</Words>
  <Application>Microsoft Macintosh PowerPoint</Application>
  <PresentationFormat>Custom</PresentationFormat>
  <Paragraphs>241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</vt:lpstr>
      <vt:lpstr>PowerPoint Presentation</vt:lpstr>
      <vt:lpstr>Demo Details </vt:lpstr>
      <vt:lpstr>Scenarios</vt:lpstr>
      <vt:lpstr>Next Steps</vt:lpstr>
      <vt:lpstr>What is DevOps</vt:lpstr>
      <vt:lpstr>New Products - vRealize Code Stream </vt:lpstr>
      <vt:lpstr>Devops Continuous Integration Demo (Open Source)</vt:lpstr>
      <vt:lpstr>Continuous Integration Pivotal Cloud Foundry on vCloud Air</vt:lpstr>
      <vt:lpstr>PowerPoint Presentation</vt:lpstr>
      <vt:lpstr>PowerPoint Presentation</vt:lpstr>
      <vt:lpstr>Devops Continuous Integration Demo (Open Source)</vt:lpstr>
      <vt:lpstr>Devops Continuous Integration Demo (Open Source)</vt:lpstr>
      <vt:lpstr>Devops Continuous Integration Demo (Open Source)</vt:lpstr>
      <vt:lpstr>Devops Continuous Integration Demo (Open Source)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2013-12-13T12:14:49Z</dcterms:created>
  <dcterms:modified xsi:type="dcterms:W3CDTF">2015-05-14T18:51:43Z</dcterms:modified>
</cp:coreProperties>
</file>