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13"/>
  </p:notesMasterIdLst>
  <p:handoutMasterIdLst>
    <p:handoutMasterId r:id="rId14"/>
  </p:handoutMasterIdLst>
  <p:sldIdLst>
    <p:sldId id="464" r:id="rId2"/>
    <p:sldId id="475" r:id="rId3"/>
    <p:sldId id="477" r:id="rId4"/>
    <p:sldId id="478" r:id="rId5"/>
    <p:sldId id="479" r:id="rId6"/>
    <p:sldId id="480" r:id="rId7"/>
    <p:sldId id="481" r:id="rId8"/>
    <p:sldId id="483" r:id="rId9"/>
    <p:sldId id="484" r:id="rId10"/>
    <p:sldId id="485" r:id="rId11"/>
    <p:sldId id="482" r:id="rId12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Cincinatus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3" autoAdjust="0"/>
    <p:restoredTop sz="97258" autoAdjust="0"/>
  </p:normalViewPr>
  <p:slideViewPr>
    <p:cSldViewPr>
      <p:cViewPr>
        <p:scale>
          <a:sx n="130" d="100"/>
          <a:sy n="130" d="100"/>
        </p:scale>
        <p:origin x="352" y="1288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4/30/15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4/30/15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Devops?</a:t>
            </a:r>
          </a:p>
          <a:p>
            <a:r>
              <a:rPr lang="en-US" dirty="0" smtClean="0"/>
              <a:t>Organization discipline</a:t>
            </a:r>
            <a:r>
              <a:rPr lang="en-US" baseline="0" dirty="0" smtClean="0"/>
              <a:t>  - increases the co-operation and collaboration between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and Operations teams to improve the software development and delivery process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</a:t>
            </a:r>
            <a:r>
              <a:rPr lang="en-US" baseline="0" dirty="0" err="1" smtClean="0"/>
              <a:t>Continous</a:t>
            </a:r>
            <a:r>
              <a:rPr lang="en-US" baseline="0" dirty="0" smtClean="0"/>
              <a:t> Delivery</a:t>
            </a:r>
          </a:p>
          <a:p>
            <a:r>
              <a:rPr lang="en-US" baseline="0" dirty="0" smtClean="0"/>
              <a:t>Continuous Delivery – </a:t>
            </a:r>
            <a:r>
              <a:rPr lang="en-US" dirty="0" smtClean="0"/>
              <a:t>Continuous Delivery is a software development discipline where you build software in such a way that the software can be released to production at any time. </a:t>
            </a:r>
          </a:p>
          <a:p>
            <a:r>
              <a:rPr lang="en-US" dirty="0" smtClean="0"/>
              <a:t>“Martin Fowler</a:t>
            </a:r>
            <a:r>
              <a:rPr lang="en-US" baseline="0" dirty="0" smtClean="0"/>
              <a:t> Definition”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Implementing Continuous Delivery relies on a number of processes and capabilities</a:t>
            </a:r>
          </a:p>
          <a:p>
            <a:r>
              <a:rPr lang="en-US" baseline="0" dirty="0" smtClean="0"/>
              <a:t>Continuous Integration</a:t>
            </a:r>
          </a:p>
          <a:p>
            <a:r>
              <a:rPr lang="en-US" baseline="0" dirty="0" smtClean="0"/>
              <a:t>Configuration Management</a:t>
            </a:r>
          </a:p>
          <a:p>
            <a:r>
              <a:rPr lang="en-US" baseline="0" dirty="0" smtClean="0"/>
              <a:t>Infrastructure Provisioning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3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Continuous Integration to keep software working </a:t>
            </a:r>
          </a:p>
          <a:p>
            <a:pPr marL="0" lvl="1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at all times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More frequent releases 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Fewer bugs</a:t>
            </a:r>
          </a:p>
          <a:p>
            <a:pPr marL="285750" lvl="1" indent="-285750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buFont typeface="Arial"/>
              <a:buChar char="•"/>
              <a:defRPr/>
            </a:pPr>
            <a:r>
              <a:rPr lang="en-US" sz="1200" i="1" dirty="0" smtClean="0">
                <a:solidFill>
                  <a:schemeClr val="tx2"/>
                </a:solidFill>
                <a:ea typeface="ＭＳ Ｐゴシック"/>
              </a:rPr>
              <a:t>Bugs caught earlier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Continuous Integration Requirements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Check</a:t>
            </a:r>
            <a:r>
              <a:rPr lang="en-US" baseline="0" dirty="0" smtClean="0"/>
              <a:t> in regularly, at least a couple of times a day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Create a comprehensive automated test suite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Keep the build and test process short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Manage your development workspace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2.wmf"/><Relationship Id="rId5" Type="http://schemas.openxmlformats.org/officeDocument/2006/relationships/image" Target="../media/image34.emf"/><Relationship Id="rId6" Type="http://schemas.openxmlformats.org/officeDocument/2006/relationships/image" Target="../media/image33.png"/><Relationship Id="rId7" Type="http://schemas.openxmlformats.org/officeDocument/2006/relationships/image" Target="../media/image37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4" Type="http://schemas.openxmlformats.org/officeDocument/2006/relationships/image" Target="../media/image33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23.png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7.emf"/><Relationship Id="rId13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wmf"/><Relationship Id="rId3" Type="http://schemas.openxmlformats.org/officeDocument/2006/relationships/image" Target="../media/image33.png"/><Relationship Id="rId4" Type="http://schemas.openxmlformats.org/officeDocument/2006/relationships/image" Target="../media/image34.emf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Relationship Id="rId8" Type="http://schemas.openxmlformats.org/officeDocument/2006/relationships/image" Target="../media/image35.emf"/><Relationship Id="rId9" Type="http://schemas.openxmlformats.org/officeDocument/2006/relationships/image" Target="../media/image36.png"/><Relationship Id="rId10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9.png"/><Relationship Id="rId13" Type="http://schemas.openxmlformats.org/officeDocument/2006/relationships/image" Target="../media/image37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35.emf"/><Relationship Id="rId6" Type="http://schemas.openxmlformats.org/officeDocument/2006/relationships/image" Target="../media/image36.png"/><Relationship Id="rId7" Type="http://schemas.openxmlformats.org/officeDocument/2006/relationships/image" Target="../media/image32.wmf"/><Relationship Id="rId8" Type="http://schemas.openxmlformats.org/officeDocument/2006/relationships/image" Target="../media/image34.emf"/><Relationship Id="rId9" Type="http://schemas.openxmlformats.org/officeDocument/2006/relationships/image" Target="../media/image33.png"/><Relationship Id="rId10" Type="http://schemas.openxmlformats.org/officeDocument/2006/relationships/image" Target="../media/image3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2.wmf"/><Relationship Id="rId5" Type="http://schemas.openxmlformats.org/officeDocument/2006/relationships/image" Target="../media/image34.emf"/><Relationship Id="rId6" Type="http://schemas.openxmlformats.org/officeDocument/2006/relationships/image" Target="../media/image33.png"/><Relationship Id="rId7" Type="http://schemas.openxmlformats.org/officeDocument/2006/relationships/image" Target="../media/image37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4.emf"/><Relationship Id="rId5" Type="http://schemas.openxmlformats.org/officeDocument/2006/relationships/image" Target="../media/image33.png"/><Relationship Id="rId6" Type="http://schemas.openxmlformats.org/officeDocument/2006/relationships/image" Target="../media/image37.emf"/><Relationship Id="rId7" Type="http://schemas.openxmlformats.org/officeDocument/2006/relationships/image" Target="../media/image25.png"/><Relationship Id="rId8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ight Arrow 40"/>
          <p:cNvSpPr/>
          <p:nvPr/>
        </p:nvSpPr>
        <p:spPr>
          <a:xfrm>
            <a:off x="50276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2" name="Right Arrow 41"/>
          <p:cNvSpPr/>
          <p:nvPr/>
        </p:nvSpPr>
        <p:spPr>
          <a:xfrm>
            <a:off x="6475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3" name="Right Arrow 42"/>
          <p:cNvSpPr/>
          <p:nvPr/>
        </p:nvSpPr>
        <p:spPr>
          <a:xfrm>
            <a:off x="7999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4" name="Right Arrow 43"/>
          <p:cNvSpPr/>
          <p:nvPr/>
        </p:nvSpPr>
        <p:spPr>
          <a:xfrm>
            <a:off x="95234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0" name="Right Arrow 39"/>
          <p:cNvSpPr/>
          <p:nvPr/>
        </p:nvSpPr>
        <p:spPr>
          <a:xfrm>
            <a:off x="35036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Enabling Business Agility &amp; IT Alignment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1820986"/>
            <a:ext cx="6172200" cy="1752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36612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612" y="4114800"/>
            <a:ext cx="3581400" cy="3048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Continuous Delivery Pipeline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4212" y="5638800"/>
            <a:ext cx="112014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DevOps – Extending Agile principles beyond boundaries of code to the entire delivered service Essentially enabling infrastructure as code   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828212" y="4495800"/>
            <a:ext cx="11430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2055812" y="4800600"/>
            <a:ext cx="304800" cy="175846"/>
          </a:xfrm>
          <a:prstGeom prst="rightArrow">
            <a:avLst/>
          </a:prstGeom>
          <a:solidFill>
            <a:srgbClr val="C2CD2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2327955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819298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310641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801984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293327" y="4495800"/>
            <a:ext cx="1219200" cy="762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22812" y="3573586"/>
            <a:ext cx="2169266" cy="5412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Frequent releases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Meet Business needs 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Small Incremental changes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56412" y="3573586"/>
            <a:ext cx="2423476" cy="533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Keep Environments Stables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Reduce Risk, infrequent releases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Slow infrastructure provisioning</a:t>
            </a:r>
          </a:p>
          <a:p>
            <a:pPr marL="171450" indent="-171450">
              <a:lnSpc>
                <a:spcPct val="90000"/>
              </a:lnSpc>
              <a:buFont typeface="Arial"/>
              <a:buChar char="•"/>
            </a:pPr>
            <a:r>
              <a:rPr lang="en-US" sz="1200" dirty="0" smtClean="0">
                <a:solidFill>
                  <a:srgbClr val="717074"/>
                </a:solidFill>
                <a:latin typeface="Calibri"/>
                <a:cs typeface="Calibri"/>
              </a:rPr>
              <a:t>Formal handover </a:t>
            </a:r>
          </a:p>
        </p:txBody>
      </p:sp>
    </p:spTree>
    <p:extLst>
      <p:ext uri="{BB962C8B-B14F-4D97-AF65-F5344CB8AC3E}">
        <p14:creationId xmlns:p14="http://schemas.microsoft.com/office/powerpoint/2010/main" val="44581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412" y="2209801"/>
            <a:ext cx="48006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3812" y="3225800"/>
            <a:ext cx="1219200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smtClean="0"/>
              <a:t>Devops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48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73" y="34290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Devops vApp</a:t>
            </a:r>
            <a:endParaRPr lang="en-US" sz="1200" dirty="0" smtClean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2882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7482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749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0088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  <a:endParaRPr lang="en-US" sz="1200" b="1" dirty="0" smtClean="0">
              <a:latin typeface="Times"/>
              <a:cs typeface="Times"/>
            </a:endParaRP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</a:t>
            </a:r>
            <a:r>
              <a:rPr lang="en-US" sz="1200" b="1" dirty="0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201861" y="35814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  <a:endParaRPr lang="en-US" sz="1200" b="1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2589212" y="2514600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1,2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399212" y="3581400"/>
            <a:ext cx="838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856412" y="36576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51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26" descr="MCj043394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3200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4114800"/>
            <a:ext cx="838200" cy="79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752600"/>
            <a:ext cx="992188" cy="8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261" y="38100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347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 bwMode="auto">
          <a:xfrm>
            <a:off x="213771" y="2603505"/>
            <a:ext cx="11636476" cy="3200399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8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Products - </a:t>
            </a:r>
            <a:r>
              <a:rPr lang="en-US" dirty="0" err="1" smtClean="0"/>
              <a:t>vRealize</a:t>
            </a:r>
            <a:r>
              <a:rPr lang="en-US" dirty="0" smtClean="0"/>
              <a:t> Code Stream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</a:t>
            </a:fld>
            <a:endParaRPr lang="en-US"/>
          </a:p>
        </p:txBody>
      </p:sp>
      <p:sp>
        <p:nvSpPr>
          <p:cNvPr id="64" name="Rounded Rectangle 63"/>
          <p:cNvSpPr/>
          <p:nvPr/>
        </p:nvSpPr>
        <p:spPr bwMode="auto">
          <a:xfrm>
            <a:off x="674335" y="42078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3" name="Rounded Rectangle 172"/>
          <p:cNvSpPr/>
          <p:nvPr/>
        </p:nvSpPr>
        <p:spPr bwMode="auto">
          <a:xfrm>
            <a:off x="471188" y="3849497"/>
            <a:ext cx="5002497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381878" y="3912997"/>
            <a:ext cx="31811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Development</a:t>
            </a:r>
          </a:p>
        </p:txBody>
      </p:sp>
      <p:sp>
        <p:nvSpPr>
          <p:cNvPr id="170" name="Rounded Rectangle 169"/>
          <p:cNvSpPr/>
          <p:nvPr/>
        </p:nvSpPr>
        <p:spPr bwMode="auto">
          <a:xfrm>
            <a:off x="242647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Build &amp; Integration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5" name="Rounded Rectangle 174"/>
          <p:cNvSpPr/>
          <p:nvPr/>
        </p:nvSpPr>
        <p:spPr bwMode="auto">
          <a:xfrm>
            <a:off x="407704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Package &amp; Repository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1601193" y="49190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Test Automation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cxnSp>
        <p:nvCxnSpPr>
          <p:cNvPr id="4" name="Elbow Connector 3"/>
          <p:cNvCxnSpPr/>
          <p:nvPr/>
        </p:nvCxnSpPr>
        <p:spPr>
          <a:xfrm>
            <a:off x="1935540" y="4503131"/>
            <a:ext cx="215844" cy="4191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>
            <a:off x="2726430" y="4832877"/>
            <a:ext cx="411602" cy="224308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>
            <a:off x="1385352" y="4731731"/>
            <a:ext cx="215844" cy="41910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07488" y="4423756"/>
            <a:ext cx="4316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645361" y="4493606"/>
            <a:ext cx="4316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H="1" flipV="1">
            <a:off x="2121703" y="4604760"/>
            <a:ext cx="419100" cy="215844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606619" y="4144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691264" y="42078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775908" y="4271356"/>
            <a:ext cx="1218883" cy="4572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000" b="1" dirty="0" smtClean="0">
                <a:solidFill>
                  <a:srgbClr val="000000"/>
                </a:solidFill>
                <a:latin typeface="+mn-lt"/>
                <a:ea typeface="+mn-ea"/>
              </a:rPr>
              <a:t>Integrated Dev. Env. </a:t>
            </a:r>
            <a:endParaRPr 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59" y="5003809"/>
            <a:ext cx="1828324" cy="3682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lvl="1" algn="ctr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400" i="1" dirty="0" smtClean="0">
                <a:solidFill>
                  <a:schemeClr val="tx2"/>
                </a:solidFill>
                <a:ea typeface="ＭＳ Ｐゴシック"/>
              </a:rPr>
              <a:t>Continuous </a:t>
            </a:r>
          </a:p>
          <a:p>
            <a:pPr marL="0" lvl="1" algn="ctr" defTabSz="816327" eaLnBrk="0" hangingPunct="0">
              <a:spcAft>
                <a:spcPts val="0"/>
              </a:spcAft>
              <a:buClr>
                <a:srgbClr val="0095D3">
                  <a:lumMod val="75000"/>
                </a:srgbClr>
              </a:buClr>
              <a:buSzPct val="115000"/>
              <a:defRPr/>
            </a:pPr>
            <a:r>
              <a:rPr lang="en-US" sz="1400" i="1" dirty="0" smtClean="0">
                <a:solidFill>
                  <a:schemeClr val="tx2"/>
                </a:solidFill>
                <a:ea typeface="ＭＳ Ｐゴシック"/>
              </a:rPr>
              <a:t>Integration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71300" y="268855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  <a:ea typeface="+mn-ea"/>
              </a:rPr>
              <a:t>CONTINUOUS DELIVERY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753569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8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4390" y="3912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Test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536793" y="4865249"/>
            <a:ext cx="1632123" cy="924214"/>
            <a:chOff x="3447020" y="2037374"/>
            <a:chExt cx="979530" cy="739371"/>
          </a:xfrm>
        </p:grpSpPr>
        <p:grpSp>
          <p:nvGrpSpPr>
            <p:cNvPr id="19" name="Group 18"/>
            <p:cNvGrpSpPr/>
            <p:nvPr/>
          </p:nvGrpSpPr>
          <p:grpSpPr>
            <a:xfrm>
              <a:off x="3772352" y="2037374"/>
              <a:ext cx="654198" cy="432055"/>
              <a:chOff x="2220081" y="2277655"/>
              <a:chExt cx="872262" cy="576072"/>
            </a:xfrm>
          </p:grpSpPr>
          <p:pic>
            <p:nvPicPr>
              <p:cNvPr id="20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2220081" y="2514122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16415" y="2517508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28" name="Picture 27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Pentagon 1"/>
          <p:cNvSpPr/>
          <p:nvPr/>
        </p:nvSpPr>
        <p:spPr>
          <a:xfrm rot="5400000">
            <a:off x="6508362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881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8" name="Arc 35"/>
          <p:cNvSpPr>
            <a:spLocks/>
          </p:cNvSpPr>
          <p:nvPr/>
        </p:nvSpPr>
        <p:spPr bwMode="auto">
          <a:xfrm rot="20087165">
            <a:off x="5461829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ounded Rectangle 89"/>
          <p:cNvSpPr/>
          <p:nvPr/>
        </p:nvSpPr>
        <p:spPr bwMode="auto">
          <a:xfrm>
            <a:off x="474010" y="3200403"/>
            <a:ext cx="11105374" cy="41910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16327"/>
            <a:r>
              <a:rPr lang="en-US" sz="1600" b="1" dirty="0" smtClean="0">
                <a:solidFill>
                  <a:schemeClr val="accent6"/>
                </a:solidFill>
                <a:latin typeface="+mn-lt"/>
                <a:ea typeface="+mn-ea"/>
              </a:rPr>
              <a:t>Release Pipeline</a:t>
            </a:r>
            <a:endParaRPr lang="en-US" sz="16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9785204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566313" y="4865249"/>
            <a:ext cx="1636350" cy="924214"/>
            <a:chOff x="3447020" y="2037374"/>
            <a:chExt cx="982066" cy="739371"/>
          </a:xfrm>
        </p:grpSpPr>
        <p:grpSp>
          <p:nvGrpSpPr>
            <p:cNvPr id="59" name="Group 58"/>
            <p:cNvGrpSpPr/>
            <p:nvPr/>
          </p:nvGrpSpPr>
          <p:grpSpPr>
            <a:xfrm>
              <a:off x="3772348" y="2037374"/>
              <a:ext cx="656738" cy="432055"/>
              <a:chOff x="2220080" y="2277655"/>
              <a:chExt cx="875650" cy="576072"/>
            </a:xfrm>
          </p:grpSpPr>
          <p:pic>
            <p:nvPicPr>
              <p:cNvPr id="61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2220080" y="2507348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19802" y="2514122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60" name="Picture 59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" name="Pentagon 45"/>
          <p:cNvSpPr/>
          <p:nvPr/>
        </p:nvSpPr>
        <p:spPr>
          <a:xfrm rot="5400000">
            <a:off x="10539997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0517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883860" y="3912998"/>
            <a:ext cx="1132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  <a:latin typeface="+mn-lt"/>
                <a:ea typeface="+mn-ea"/>
              </a:rPr>
              <a:t>Production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7804520" y="3849497"/>
            <a:ext cx="1706436" cy="1645920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>
            <a:outerShdw blurRad="533400" sx="102000" sy="102000" algn="ctr" rotWithShape="0">
              <a:schemeClr val="tx2">
                <a:lumMod val="40000"/>
                <a:lumOff val="60000"/>
                <a:alpha val="86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16327"/>
            <a:endParaRPr lang="en-US" sz="1600" b="1" dirty="0" err="1">
              <a:solidFill>
                <a:srgbClr val="003D79"/>
              </a:solidFill>
              <a:latin typeface="+mn-lt"/>
              <a:ea typeface="+mn-ea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585629" y="4865249"/>
            <a:ext cx="1636350" cy="924214"/>
            <a:chOff x="3447020" y="2037374"/>
            <a:chExt cx="982066" cy="739371"/>
          </a:xfrm>
        </p:grpSpPr>
        <p:grpSp>
          <p:nvGrpSpPr>
            <p:cNvPr id="52" name="Group 51"/>
            <p:cNvGrpSpPr/>
            <p:nvPr/>
          </p:nvGrpSpPr>
          <p:grpSpPr>
            <a:xfrm>
              <a:off x="3772348" y="2037374"/>
              <a:ext cx="656738" cy="432055"/>
              <a:chOff x="2220080" y="2277655"/>
              <a:chExt cx="875650" cy="576072"/>
            </a:xfrm>
          </p:grpSpPr>
          <p:pic>
            <p:nvPicPr>
              <p:cNvPr id="54" name="Picture 2" descr="C:\Users\Abject-3D\Desktop\VMWare Files\FINAL diagrams\Basic Virtualization\3D PNGs\ICON_ThinApp_3D_Q408_Comm_7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308377" y="2277655"/>
                <a:ext cx="694706" cy="576072"/>
              </a:xfrm>
              <a:prstGeom prst="rect">
                <a:avLst/>
              </a:prstGeom>
              <a:noFill/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2220080" y="2507348"/>
                <a:ext cx="575930" cy="229806"/>
              </a:xfrm>
              <a:prstGeom prst="rect">
                <a:avLst/>
              </a:prstGeom>
              <a:noFill/>
              <a:scene3d>
                <a:camera prst="orthographicFront">
                  <a:rot lat="2400000" lon="2520000" rev="0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519802" y="2514122"/>
                <a:ext cx="575928" cy="229806"/>
              </a:xfrm>
              <a:prstGeom prst="rect">
                <a:avLst/>
              </a:prstGeom>
              <a:noFill/>
              <a:scene3d>
                <a:camera prst="orthographicFront">
                  <a:rot lat="2508239" lon="18798000" rev="21330771"/>
                </a:camera>
                <a:lightRig rig="threePt" dir="t"/>
              </a:scene3d>
              <a:sp3d z="38100"/>
            </p:spPr>
            <p:txBody>
              <a:bodyPr wrap="square" rtlCol="0">
                <a:spAutoFit/>
                <a:scene3d>
                  <a:camera prst="isometricOffAxis2Top">
                    <a:rot lat="18075715" lon="2520000" rev="18141449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+mn-lt"/>
                    <a:ea typeface="+mn-ea"/>
                  </a:rPr>
                  <a:t>APP</a:t>
                </a:r>
              </a:p>
            </p:txBody>
          </p:sp>
        </p:grpSp>
        <p:pic>
          <p:nvPicPr>
            <p:cNvPr id="53" name="Picture 52" descr="ICON_Cloud_Q30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7020" y="2316682"/>
              <a:ext cx="723423" cy="46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" name="Pentagon 56"/>
          <p:cNvSpPr/>
          <p:nvPr/>
        </p:nvSpPr>
        <p:spPr>
          <a:xfrm rot="5400000">
            <a:off x="8559313" y="4063125"/>
            <a:ext cx="196850" cy="1379707"/>
          </a:xfrm>
          <a:prstGeom prst="homePlate">
            <a:avLst/>
          </a:prstGeom>
          <a:gradFill flip="none" rotWithShape="1">
            <a:gsLst>
              <a:gs pos="100000">
                <a:schemeClr val="accent6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832" y="4240560"/>
            <a:ext cx="1375814" cy="4845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8" name="TextBox 67"/>
          <p:cNvSpPr txBox="1"/>
          <p:nvPr/>
        </p:nvSpPr>
        <p:spPr>
          <a:xfrm>
            <a:off x="8297619" y="3912998"/>
            <a:ext cx="540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333333"/>
                </a:solidFill>
              </a:rPr>
              <a:t>UAT</a:t>
            </a:r>
            <a:endParaRPr lang="en-US" sz="1400" b="1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89" name="Arc 35"/>
          <p:cNvSpPr>
            <a:spLocks/>
          </p:cNvSpPr>
          <p:nvPr/>
        </p:nvSpPr>
        <p:spPr bwMode="auto">
          <a:xfrm rot="20087165">
            <a:off x="7607493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Arc 35"/>
          <p:cNvSpPr>
            <a:spLocks/>
          </p:cNvSpPr>
          <p:nvPr/>
        </p:nvSpPr>
        <p:spPr bwMode="auto">
          <a:xfrm rot="20087165">
            <a:off x="9554319" y="4285886"/>
            <a:ext cx="1218883" cy="74996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180"/>
              <a:gd name="T1" fmla="*/ 0 h 21600"/>
              <a:gd name="T2" fmla="*/ 18180 w 18180"/>
              <a:gd name="T3" fmla="*/ 9937 h 21600"/>
              <a:gd name="T4" fmla="*/ 0 w 18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80" h="21600" fill="none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</a:path>
              <a:path w="18180" h="21600" stroke="0" extrusionOk="0">
                <a:moveTo>
                  <a:pt x="0" y="-1"/>
                </a:moveTo>
                <a:cubicBezTo>
                  <a:pt x="7356" y="-1"/>
                  <a:pt x="14207" y="3744"/>
                  <a:pt x="18180" y="993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accent6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AD1D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>
          <a:xfrm>
            <a:off x="609441" y="1117600"/>
            <a:ext cx="10969943" cy="1358900"/>
          </a:xfrm>
          <a:noFill/>
        </p:spPr>
        <p:txBody>
          <a:bodyPr/>
          <a:lstStyle/>
          <a:p>
            <a:pPr marL="0" lvl="1" indent="0" algn="ctr" defTabSz="816327" eaLnBrk="0" hangingPunct="0">
              <a:lnSpc>
                <a:spcPct val="100000"/>
              </a:lnSpc>
              <a:buClr>
                <a:schemeClr val="tx1"/>
              </a:buClr>
              <a:buSzPct val="115000"/>
              <a:buNone/>
              <a:defRPr/>
            </a:pPr>
            <a:r>
              <a:rPr lang="en-US" sz="2400" i="1" dirty="0"/>
              <a:t>Extend the agility provided by </a:t>
            </a:r>
            <a:endParaRPr lang="en-US" sz="2400" i="1" dirty="0" smtClean="0"/>
          </a:p>
          <a:p>
            <a:pPr marL="0" lvl="1" indent="0" algn="ctr" defTabSz="816327" eaLnBrk="0" hangingPunct="0">
              <a:lnSpc>
                <a:spcPct val="100000"/>
              </a:lnSpc>
              <a:buClr>
                <a:schemeClr val="tx1"/>
              </a:buClr>
              <a:buSzPct val="115000"/>
              <a:buNone/>
              <a:defRPr/>
            </a:pPr>
            <a:r>
              <a:rPr lang="en-US" sz="2400" i="1" dirty="0" smtClean="0"/>
              <a:t>Continuous </a:t>
            </a:r>
            <a:r>
              <a:rPr lang="en-US" sz="2400" i="1" dirty="0"/>
              <a:t>Integration into </a:t>
            </a:r>
            <a:r>
              <a:rPr lang="en-US" sz="2400" i="1" dirty="0" smtClean="0"/>
              <a:t>Continuous Delivery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4539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2" presetClass="entr" presetSubtype="1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8" grpId="0" animBg="1"/>
      <p:bldP spid="46" grpId="0" animBg="1"/>
      <p:bldP spid="57" grpId="0" animBg="1"/>
      <p:bldP spid="89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smtClean="0"/>
              <a:t>Devops Continuous Integration Demo (Open Source)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95697" y="57435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26776" y="2211057"/>
            <a:ext cx="6058636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9012" y="2211057"/>
            <a:ext cx="2053410" cy="2928491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2024" y="5139548"/>
            <a:ext cx="621877" cy="67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9"/>
          <p:cNvSpPr/>
          <p:nvPr/>
        </p:nvSpPr>
        <p:spPr>
          <a:xfrm>
            <a:off x="9746315" y="5139548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Shape 1322"/>
          <p:cNvSpPr/>
          <p:nvPr/>
        </p:nvSpPr>
        <p:spPr>
          <a:xfrm>
            <a:off x="1880195" y="1691663"/>
            <a:ext cx="1367328" cy="294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Shape 1323"/>
          <p:cNvSpPr/>
          <p:nvPr/>
        </p:nvSpPr>
        <p:spPr>
          <a:xfrm>
            <a:off x="2837371" y="1691663"/>
            <a:ext cx="1457484" cy="153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660066"/>
            </a:solidFill>
            <a:prstDash val="dash"/>
            <a:round/>
          </a:ln>
        </p:spPr>
        <p:txBody>
          <a:bodyPr lIns="68589" tIns="34295" rIns="68589" bIns="34295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1280"/>
          <p:cNvGrpSpPr/>
          <p:nvPr/>
        </p:nvGrpSpPr>
        <p:grpSpPr>
          <a:xfrm>
            <a:off x="2731915" y="1539098"/>
            <a:ext cx="560496" cy="227545"/>
            <a:chOff x="0" y="0"/>
            <a:chExt cx="624718" cy="231246"/>
          </a:xfrm>
        </p:grpSpPr>
        <p:sp>
          <p:nvSpPr>
            <p:cNvPr id="65" name="Shape 1273"/>
            <p:cNvSpPr/>
            <p:nvPr/>
          </p:nvSpPr>
          <p:spPr>
            <a:xfrm>
              <a:off x="0" y="-1"/>
              <a:ext cx="624720" cy="231248"/>
            </a:xfrm>
            <a:prstGeom prst="rect">
              <a:avLst/>
            </a:prstGeom>
            <a:solidFill>
              <a:srgbClr val="626265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6" name="Shape 1274"/>
            <p:cNvSpPr/>
            <p:nvPr/>
          </p:nvSpPr>
          <p:spPr>
            <a:xfrm>
              <a:off x="23439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7" name="Shape 1275"/>
            <p:cNvSpPr/>
            <p:nvPr/>
          </p:nvSpPr>
          <p:spPr>
            <a:xfrm>
              <a:off x="3206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8" name="Shape 1276"/>
            <p:cNvSpPr/>
            <p:nvPr/>
          </p:nvSpPr>
          <p:spPr>
            <a:xfrm>
              <a:off x="406893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69" name="Shape 1277"/>
            <p:cNvSpPr/>
            <p:nvPr/>
          </p:nvSpPr>
          <p:spPr>
            <a:xfrm>
              <a:off x="493142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0" name="Shape 1278"/>
            <p:cNvSpPr/>
            <p:nvPr/>
          </p:nvSpPr>
          <p:spPr>
            <a:xfrm>
              <a:off x="61890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  <p:sp>
          <p:nvSpPr>
            <p:cNvPr id="71" name="Shape 1279"/>
            <p:cNvSpPr/>
            <p:nvPr/>
          </p:nvSpPr>
          <p:spPr>
            <a:xfrm>
              <a:off x="148141" y="84959"/>
              <a:ext cx="59741" cy="6060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95D3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4" name="Group 1303"/>
          <p:cNvGrpSpPr/>
          <p:nvPr/>
        </p:nvGrpSpPr>
        <p:grpSpPr>
          <a:xfrm>
            <a:off x="3930331" y="1852268"/>
            <a:ext cx="720751" cy="739160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sp>
        <p:nvSpPr>
          <p:cNvPr id="15" name="Shape 1312"/>
          <p:cNvSpPr/>
          <p:nvPr/>
        </p:nvSpPr>
        <p:spPr>
          <a:xfrm>
            <a:off x="2327345" y="1766643"/>
            <a:ext cx="1511855" cy="19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4" tIns="34295" rIns="34294" bIns="34295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/>
                </a:solidFill>
              </a:defRPr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ranklin Gothic Book"/>
                <a:cs typeface="Franklin Gothic Book"/>
              </a:rPr>
              <a:t>VPN/Direct Connect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Franklin Gothic Book"/>
              <a:cs typeface="Franklin Gothic Book"/>
            </a:endParaRPr>
          </a:p>
        </p:txBody>
      </p:sp>
      <p:pic>
        <p:nvPicPr>
          <p:cNvPr id="16" name="image97.png" descr="\\MV-FS\Projects\Cisco\References\Brand Assets\Kubrick Icons\Device Icons\Device_router_3057_default_25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8363" y="1933287"/>
            <a:ext cx="650342" cy="408819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35" name="TextBox 34"/>
          <p:cNvSpPr txBox="1"/>
          <p:nvPr/>
        </p:nvSpPr>
        <p:spPr>
          <a:xfrm>
            <a:off x="3110148" y="3180681"/>
            <a:ext cx="1093577" cy="5549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Code replicated to cloud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alphaModFix amt="56000"/>
          </a:blip>
          <a:stretch>
            <a:fillRect/>
          </a:stretch>
        </p:blipFill>
        <p:spPr>
          <a:xfrm>
            <a:off x="1044228" y="2306254"/>
            <a:ext cx="1316384" cy="33255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4721383" y="2968562"/>
            <a:ext cx="762000" cy="8922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412" y="3962400"/>
            <a:ext cx="762000" cy="58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812" y="1117600"/>
            <a:ext cx="1295400" cy="862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5212" y="812800"/>
            <a:ext cx="1179095" cy="5334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6812" y="27686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4570412" y="2616200"/>
            <a:ext cx="3048000" cy="22606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8228013" y="3005948"/>
            <a:ext cx="1524000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332412" y="1778000"/>
            <a:ext cx="1295400" cy="10160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 flipV="1">
            <a:off x="7999412" y="1854200"/>
            <a:ext cx="2286000" cy="254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10285412" y="1879600"/>
            <a:ext cx="838200" cy="96520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5332412" y="2946400"/>
            <a:ext cx="8382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5561012" y="49530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vApp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456612" y="41656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 smtClean="0"/>
              <a:t>CentOS</a:t>
            </a:r>
            <a:r>
              <a:rPr lang="en-US" sz="1200" dirty="0" smtClean="0"/>
              <a:t> Test 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9012" y="31750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9599612" y="35560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7E00"/>
            </a:solidFill>
            <a:prstDash val="dash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>
          <a:xfrm>
            <a:off x="5408612" y="3632200"/>
            <a:ext cx="914400" cy="55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6" name="Straight Arrow Connector 135"/>
          <p:cNvCxnSpPr>
            <a:stCxn id="72" idx="3"/>
            <a:endCxn id="161" idx="1"/>
          </p:cNvCxnSpPr>
          <p:nvPr/>
        </p:nvCxnSpPr>
        <p:spPr>
          <a:xfrm>
            <a:off x="5483383" y="3414681"/>
            <a:ext cx="763429" cy="204819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39" name="Straight Arrow Connector 138"/>
          <p:cNvCxnSpPr>
            <a:stCxn id="74" idx="3"/>
          </p:cNvCxnSpPr>
          <p:nvPr/>
        </p:nvCxnSpPr>
        <p:spPr>
          <a:xfrm flipV="1">
            <a:off x="7237412" y="3556000"/>
            <a:ext cx="914400" cy="6985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 flipV="1">
            <a:off x="7161212" y="3784600"/>
            <a:ext cx="1447800" cy="609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2" y="3098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5" name="Straight Arrow Connector 144"/>
          <p:cNvCxnSpPr/>
          <p:nvPr/>
        </p:nvCxnSpPr>
        <p:spPr>
          <a:xfrm>
            <a:off x="11276012" y="838200"/>
            <a:ext cx="76200" cy="2057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 flipH="1">
            <a:off x="6246812" y="838200"/>
            <a:ext cx="5029200" cy="50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none"/>
          </a:ln>
          <a:effectLst/>
        </p:spPr>
      </p:cxnSp>
      <p:pic>
        <p:nvPicPr>
          <p:cNvPr id="161" name="Picture 1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6812" y="33528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2" name="Rectangle 171"/>
          <p:cNvSpPr/>
          <p:nvPr/>
        </p:nvSpPr>
        <p:spPr>
          <a:xfrm>
            <a:off x="8612046" y="36322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8609012" y="36322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5027612" y="1447800"/>
            <a:ext cx="0" cy="1371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0666412" y="2819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18212" y="1752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399212" y="2286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5484812" y="1981200"/>
            <a:ext cx="1143000" cy="914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5789612" y="3048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89612" y="3505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789612" y="4191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6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770812" y="3429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7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807805" y="3886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8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4875212" y="1828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9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0895012" y="16764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400">
                <a:latin typeface="Silom"/>
                <a:cs typeface="Silom"/>
              </a:defRPr>
            </a:lvl1pPr>
          </a:lstStyle>
          <a:p>
            <a:r>
              <a:rPr lang="en-US" dirty="0"/>
              <a:t>10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0514012" y="3657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11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341812" y="5486400"/>
            <a:ext cx="2743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Developer Checks in code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err="1" smtClean="0"/>
              <a:t>GitHub</a:t>
            </a:r>
            <a:r>
              <a:rPr lang="en-US" sz="1200" dirty="0" smtClean="0"/>
              <a:t> Notifies Jenkins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Jenkins Checks out code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err="1" smtClean="0"/>
              <a:t>Gradle</a:t>
            </a:r>
            <a:r>
              <a:rPr lang="en-US" sz="1200" dirty="0" smtClean="0"/>
              <a:t> Builds product and</a:t>
            </a:r>
            <a:br>
              <a:rPr lang="en-US" sz="1200" dirty="0" smtClean="0"/>
            </a:br>
            <a:r>
              <a:rPr lang="en-US" sz="1200" dirty="0" err="1" smtClean="0"/>
              <a:t>artifactory</a:t>
            </a:r>
            <a:r>
              <a:rPr lang="en-US" sz="1200" dirty="0" smtClean="0"/>
              <a:t> resolves dependencies</a:t>
            </a:r>
          </a:p>
          <a:p>
            <a:pPr marL="228600" indent="-228600">
              <a:lnSpc>
                <a:spcPct val="90000"/>
              </a:lnSpc>
              <a:buAutoNum type="arabicParenR"/>
            </a:pPr>
            <a:r>
              <a:rPr lang="en-US" sz="1200" dirty="0" smtClean="0"/>
              <a:t>Jenkins saves binary to </a:t>
            </a:r>
            <a:r>
              <a:rPr lang="en-US" sz="1200" dirty="0" err="1" smtClean="0"/>
              <a:t>artifactory</a:t>
            </a:r>
            <a:endParaRPr lang="en-US" sz="1200" dirty="0" smtClean="0"/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202" name="TextBox 201"/>
          <p:cNvSpPr txBox="1"/>
          <p:nvPr/>
        </p:nvSpPr>
        <p:spPr>
          <a:xfrm>
            <a:off x="7161212" y="5486400"/>
            <a:ext cx="2743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Jenkins signals chef to create VM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Chef creates VM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Chef deploys App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Jenkins signals </a:t>
            </a:r>
            <a:r>
              <a:rPr lang="en-US" sz="1200" dirty="0" err="1" smtClean="0"/>
              <a:t>HipChat</a:t>
            </a:r>
            <a:endParaRPr lang="en-US" sz="1200" dirty="0" smtClean="0"/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/>
              <a:t> </a:t>
            </a:r>
            <a:r>
              <a:rPr lang="en-US" sz="1200" dirty="0" err="1" smtClean="0"/>
              <a:t>Hipchat</a:t>
            </a:r>
            <a:r>
              <a:rPr lang="en-US" sz="1200" dirty="0" smtClean="0"/>
              <a:t> notifies developer build deploy complete</a:t>
            </a:r>
          </a:p>
          <a:p>
            <a:pPr marL="228600" indent="-228600">
              <a:lnSpc>
                <a:spcPct val="90000"/>
              </a:lnSpc>
              <a:buFont typeface="+mj-lt"/>
              <a:buAutoNum type="arabicParenR" startAt="6"/>
            </a:pPr>
            <a:r>
              <a:rPr lang="en-US" sz="1200" dirty="0" smtClean="0"/>
              <a:t> Developer tests code</a:t>
            </a:r>
          </a:p>
          <a:p>
            <a:pPr>
              <a:lnSpc>
                <a:spcPct val="90000"/>
              </a:lnSpc>
            </a:pPr>
            <a:endParaRPr lang="en-US" sz="1200" dirty="0" smtClean="0"/>
          </a:p>
        </p:txBody>
      </p:sp>
      <p:sp>
        <p:nvSpPr>
          <p:cNvPr id="203" name="TextBox 202"/>
          <p:cNvSpPr txBox="1"/>
          <p:nvPr/>
        </p:nvSpPr>
        <p:spPr>
          <a:xfrm>
            <a:off x="937024" y="5396184"/>
            <a:ext cx="1118788" cy="6998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TODO: Add unit testing using spring and </a:t>
            </a:r>
            <a:r>
              <a:rPr lang="en-US" sz="1000" kern="0" noProof="0" dirty="0" err="1" smtClean="0">
                <a:solidFill>
                  <a:sysClr val="windowText" lastClr="000000"/>
                </a:solidFill>
              </a:rPr>
              <a:t>jenkins</a:t>
            </a:r>
            <a:endParaRPr lang="en-US" sz="1000" kern="0" noProof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1A1E7"/>
              </a:buClr>
              <a:buSzPct val="70000"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</a:t>
            </a:r>
            <a:r>
              <a:rPr kumimoji="0" lang="en-US" sz="10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catalog sync to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 on-premise</a:t>
            </a: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2405" y="4611213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234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399212" y="2378075"/>
            <a:ext cx="2971800" cy="2928491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41275"/>
            <a:ext cx="10969943" cy="812800"/>
          </a:xfrm>
        </p:spPr>
        <p:txBody>
          <a:bodyPr/>
          <a:lstStyle/>
          <a:p>
            <a:r>
              <a:rPr lang="en-US" dirty="0" smtClean="0"/>
              <a:t>Continuous Integration</a:t>
            </a:r>
            <a:br>
              <a:rPr lang="en-US" dirty="0" smtClean="0"/>
            </a:br>
            <a:r>
              <a:rPr lang="en-US" sz="1800" dirty="0" smtClean="0"/>
              <a:t>Pivotal Cloud Foundry on vCloud Air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97326" y="6175376"/>
            <a:ext cx="450733" cy="1492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9452" y="3815146"/>
            <a:ext cx="696923" cy="8160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24508" y="2954784"/>
            <a:ext cx="1811867" cy="1828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859975" y="2954784"/>
            <a:ext cx="1676400" cy="885124"/>
            <a:chOff x="6355239" y="156543"/>
            <a:chExt cx="713910" cy="5968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4108" y="156543"/>
              <a:ext cx="396172" cy="3961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55239" y="487505"/>
              <a:ext cx="713910" cy="26587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Rectangle 9"/>
          <p:cNvSpPr/>
          <p:nvPr/>
        </p:nvSpPr>
        <p:spPr>
          <a:xfrm>
            <a:off x="6724508" y="2954784"/>
            <a:ext cx="1811867" cy="8382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856412" y="4359275"/>
            <a:ext cx="838200" cy="304800"/>
          </a:xfrm>
          <a:prstGeom prst="rect">
            <a:avLst/>
          </a:prstGeom>
          <a:solidFill>
            <a:srgbClr val="5ECCFE">
              <a:lumMod val="75000"/>
            </a:srgbClr>
          </a:solidFill>
          <a:ln w="317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err="1" smtClean="0">
                <a:solidFill>
                  <a:srgbClr val="FFFFFF"/>
                </a:solidFill>
                <a:latin typeface="Ubuntu"/>
                <a:cs typeface="Ubuntu"/>
              </a:rPr>
              <a:t>mCare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cs typeface="Ubuntu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33012" y="1235075"/>
            <a:ext cx="1371600" cy="914400"/>
          </a:xfrm>
          <a:prstGeom prst="rect">
            <a:avLst/>
          </a:prstGeom>
        </p:spPr>
      </p:pic>
      <p:sp>
        <p:nvSpPr>
          <p:cNvPr id="20" name="Cloud 19"/>
          <p:cNvSpPr/>
          <p:nvPr/>
        </p:nvSpPr>
        <p:spPr>
          <a:xfrm>
            <a:off x="8688775" y="1964184"/>
            <a:ext cx="1215637" cy="75441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492" y="2063150"/>
            <a:ext cx="730423" cy="45740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8609012" y="2301875"/>
            <a:ext cx="1905000" cy="1752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32" name="Picture 26" descr="MCj043394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420687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 flipV="1">
            <a:off x="10895012" y="2225675"/>
            <a:ext cx="0" cy="18288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>
          <a:xfrm flipH="1">
            <a:off x="7770812" y="4664075"/>
            <a:ext cx="25146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303212" y="1219200"/>
            <a:ext cx="5943600" cy="4648200"/>
          </a:xfrm>
        </p:spPr>
        <p:txBody>
          <a:bodyPr/>
          <a:lstStyle/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sz="2000" dirty="0" smtClean="0"/>
              <a:t>A web app deployed on PCF is managed with  Continuous Integration</a:t>
            </a:r>
          </a:p>
          <a:p>
            <a:pPr lvl="1"/>
            <a:endParaRPr lang="en-US" sz="2000" dirty="0"/>
          </a:p>
          <a:p>
            <a:pPr marL="274320" lvl="1" indent="0">
              <a:buNone/>
            </a:pPr>
            <a:r>
              <a:rPr lang="en-US" sz="2000" dirty="0" smtClean="0"/>
              <a:t>1) The Developer commits changes to </a:t>
            </a:r>
            <a:r>
              <a:rPr lang="en-US" sz="2000" dirty="0" err="1" smtClean="0"/>
              <a:t>GitHub</a:t>
            </a:r>
            <a:endParaRPr lang="en-US" sz="2000" dirty="0" smtClean="0"/>
          </a:p>
          <a:p>
            <a:pPr marL="274320" lvl="1" indent="0">
              <a:buNone/>
            </a:pPr>
            <a:r>
              <a:rPr lang="en-US" sz="2000" dirty="0" smtClean="0"/>
              <a:t>2)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notifies Jenkins</a:t>
            </a:r>
          </a:p>
          <a:p>
            <a:pPr marL="274320" lvl="1" indent="0">
              <a:buNone/>
            </a:pPr>
            <a:r>
              <a:rPr lang="en-US" sz="2000" dirty="0" smtClean="0"/>
              <a:t>3) Jenkins co-ordinates 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Code Checkout from </a:t>
            </a:r>
            <a:r>
              <a:rPr lang="en-US" sz="2000" dirty="0" err="1" smtClean="0"/>
              <a:t>GitHub</a:t>
            </a:r>
            <a:endParaRPr lang="en-US" sz="2000" dirty="0" smtClean="0"/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Builds the new version of the app</a:t>
            </a:r>
          </a:p>
          <a:p>
            <a:pPr marL="274320" lvl="1" indent="0">
              <a:buNone/>
            </a:pPr>
            <a:r>
              <a:rPr lang="en-US" sz="2000" dirty="0" smtClean="0"/>
              <a:t>    - Deploys new and old versions </a:t>
            </a:r>
            <a:r>
              <a:rPr lang="en-US" sz="2000" dirty="0"/>
              <a:t>s</a:t>
            </a:r>
            <a:r>
              <a:rPr lang="en-US" sz="2000" dirty="0" smtClean="0"/>
              <a:t>ide </a:t>
            </a:r>
            <a:r>
              <a:rPr lang="en-US" sz="2000" dirty="0"/>
              <a:t>by s</a:t>
            </a:r>
            <a:r>
              <a:rPr lang="en-US" sz="2000" dirty="0" smtClean="0"/>
              <a:t>ide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Unit Test new version</a:t>
            </a:r>
          </a:p>
          <a:p>
            <a:pPr marL="27432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- If tests succeed, cutover to new app version</a:t>
            </a:r>
          </a:p>
          <a:p>
            <a:pPr marL="274320" lvl="1" indent="0">
              <a:buNone/>
            </a:pPr>
            <a:r>
              <a:rPr lang="en-US" sz="2000" dirty="0" smtClean="0"/>
              <a:t>4) Developer has access to new version</a:t>
            </a:r>
            <a:endParaRPr lang="en-US" sz="2000" dirty="0"/>
          </a:p>
          <a:p>
            <a:pPr lvl="1"/>
            <a:endParaRPr lang="en-US" sz="2000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1123612" y="38258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209212" y="27590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18412" y="39782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542212" y="4130675"/>
            <a:ext cx="304800" cy="152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9828212" y="4359275"/>
            <a:ext cx="304800" cy="4572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4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675812" y="4951250"/>
            <a:ext cx="1219200" cy="5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12176" y="1753857"/>
            <a:ext cx="5144236" cy="2818143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6323012" y="1447800"/>
            <a:ext cx="615297" cy="524862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14" name="Group 1303"/>
          <p:cNvGrpSpPr/>
          <p:nvPr/>
        </p:nvGrpSpPr>
        <p:grpSpPr>
          <a:xfrm>
            <a:off x="1415731" y="1776068"/>
            <a:ext cx="640081" cy="509932"/>
            <a:chOff x="0" y="0"/>
            <a:chExt cx="803335" cy="751181"/>
          </a:xfrm>
        </p:grpSpPr>
        <p:sp>
          <p:nvSpPr>
            <p:cNvPr id="63" name="Shape 1301"/>
            <p:cNvSpPr/>
            <p:nvPr/>
          </p:nvSpPr>
          <p:spPr>
            <a:xfrm>
              <a:off x="0" y="0"/>
              <a:ext cx="803335" cy="751181"/>
            </a:xfrm>
            <a:prstGeom prst="roundRect">
              <a:avLst>
                <a:gd name="adj" fmla="val 9499"/>
              </a:avLst>
            </a:prstGeom>
            <a:gradFill flip="none" rotWithShape="1">
              <a:gsLst>
                <a:gs pos="0">
                  <a:srgbClr val="C6C6C8"/>
                </a:gs>
                <a:gs pos="100000">
                  <a:srgbClr val="E3E2E3"/>
                </a:gs>
              </a:gsLst>
              <a:lin ang="16200000" scaled="0"/>
            </a:gradFill>
            <a:ln w="12700" cap="flat">
              <a:solidFill>
                <a:srgbClr val="A6A6A6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Shape 1302"/>
            <p:cNvSpPr/>
            <p:nvPr/>
          </p:nvSpPr>
          <p:spPr>
            <a:xfrm>
              <a:off x="20899" y="250478"/>
              <a:ext cx="761537" cy="250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100">
                  <a:solidFill>
                    <a:srgbClr val="0095D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old"/>
                  <a:ea typeface="Arial Bold"/>
                  <a:cs typeface="Arial Bold"/>
                  <a:sym typeface="Arial Bold"/>
                </a:rPr>
                <a:t>EDGE GATEWAY</a:t>
              </a: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2208212" y="2590800"/>
            <a:ext cx="990600" cy="115991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612" y="2819400"/>
            <a:ext cx="838200" cy="642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612" y="812523"/>
            <a:ext cx="1066800" cy="709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12" y="2311400"/>
            <a:ext cx="1204912" cy="348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Rectangle 79"/>
          <p:cNvSpPr/>
          <p:nvPr/>
        </p:nvSpPr>
        <p:spPr>
          <a:xfrm>
            <a:off x="2132012" y="2159000"/>
            <a:ext cx="2895600" cy="20320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5408613" y="2548748"/>
            <a:ext cx="1219199" cy="1066800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85" name="Straight Arrow Connector 84"/>
          <p:cNvCxnSpPr>
            <a:stCxn id="75" idx="1"/>
          </p:cNvCxnSpPr>
          <p:nvPr/>
        </p:nvCxnSpPr>
        <p:spPr>
          <a:xfrm flipH="1">
            <a:off x="2741612" y="1167477"/>
            <a:ext cx="1524000" cy="1347123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>
          <a:xfrm flipH="1">
            <a:off x="5484812" y="1143000"/>
            <a:ext cx="19050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7389812" y="1143000"/>
            <a:ext cx="8564" cy="1433759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tailEnd type="none"/>
          </a:ln>
          <a:effectLst/>
        </p:spPr>
      </p:cxnSp>
      <p:cxnSp>
        <p:nvCxnSpPr>
          <p:cNvPr id="121" name="Straight Arrow Connector 120"/>
          <p:cNvCxnSpPr/>
          <p:nvPr/>
        </p:nvCxnSpPr>
        <p:spPr>
          <a:xfrm flipV="1">
            <a:off x="3046412" y="2438400"/>
            <a:ext cx="609600" cy="4826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28178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 </a:t>
            </a:r>
            <a:r>
              <a:rPr lang="en-US" sz="1200" dirty="0" smtClean="0"/>
              <a:t>DevOps vApp</a:t>
            </a:r>
            <a:endParaRPr lang="en-US" sz="12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5484812" y="37084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UbuntuTest </a:t>
            </a:r>
            <a:r>
              <a:rPr lang="en-US" sz="1200" dirty="0" smtClean="0"/>
              <a:t>VM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012" y="2717800"/>
            <a:ext cx="893445" cy="533400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 flipH="1">
            <a:off x="6780212" y="3098800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>
            <a:off x="2970212" y="3581400"/>
            <a:ext cx="23622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pic>
        <p:nvPicPr>
          <p:cNvPr id="144" name="Picture 26" descr="MCj04339440000[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6416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Rectangle 171"/>
          <p:cNvSpPr/>
          <p:nvPr/>
        </p:nvSpPr>
        <p:spPr>
          <a:xfrm>
            <a:off x="5561012" y="3175000"/>
            <a:ext cx="888077" cy="33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561012" y="3175000"/>
            <a:ext cx="914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venir Next"/>
              </a:rPr>
              <a:t>Spring Boot </a:t>
            </a:r>
            <a:br>
              <a:rPr lang="en-US" sz="1200" dirty="0" smtClean="0">
                <a:latin typeface="Avenir Next"/>
              </a:rPr>
            </a:br>
            <a:r>
              <a:rPr lang="en-US" sz="1200" dirty="0" smtClean="0">
                <a:latin typeface="Avenir Next"/>
              </a:rPr>
              <a:t>Web App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7085012" y="22098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427412" y="14478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427412" y="19812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2817812" y="1600200"/>
            <a:ext cx="1447800" cy="12954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3427412" y="26670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427412" y="3200400"/>
            <a:ext cx="609600" cy="3810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5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427412" y="3657600"/>
            <a:ext cx="304800" cy="1524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6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085012" y="3200400"/>
            <a:ext cx="381000" cy="228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7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046412" y="3124200"/>
            <a:ext cx="8382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>
          <a:xfrm>
            <a:off x="4722812" y="3200400"/>
            <a:ext cx="6096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175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76297" y="5286376"/>
            <a:ext cx="450733" cy="149224"/>
          </a:xfrm>
        </p:spPr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78976" y="1753857"/>
            <a:ext cx="5144236" cy="3046743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180012" y="1371600"/>
            <a:ext cx="304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2,3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1812" y="1828800"/>
            <a:ext cx="1520010" cy="2971800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5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4888594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1" y="2284743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>
            <a:off x="2284412" y="990600"/>
            <a:ext cx="3429000" cy="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2513012" y="2813050"/>
            <a:ext cx="533400" cy="457200"/>
            <a:chOff x="6246812" y="5181600"/>
            <a:chExt cx="533400" cy="457200"/>
          </a:xfrm>
        </p:grpSpPr>
        <p:sp>
          <p:nvSpPr>
            <p:cNvPr id="52" name="Oval 51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1370012" y="990600"/>
            <a:ext cx="914400" cy="1143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tailEnd type="none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446212" y="20574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</a:t>
            </a:r>
          </a:p>
        </p:txBody>
      </p:sp>
      <p:pic>
        <p:nvPicPr>
          <p:cNvPr id="59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49022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3219450" y="2768600"/>
            <a:ext cx="3789362" cy="1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5"/>
          <a:srcRect r="72534"/>
          <a:stretch/>
        </p:blipFill>
        <p:spPr>
          <a:xfrm>
            <a:off x="3295650" y="3048000"/>
            <a:ext cx="631845" cy="73983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250" y="31242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0" name="TextBox 89"/>
          <p:cNvSpPr txBox="1"/>
          <p:nvPr/>
        </p:nvSpPr>
        <p:spPr>
          <a:xfrm>
            <a:off x="4570412" y="4075724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Devops vApp</a:t>
            </a:r>
            <a:endParaRPr lang="en-US" sz="1200" dirty="0" smtClean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4812" y="3124200"/>
            <a:ext cx="7620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7156450" y="23622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6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27638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" name="Group 16"/>
          <p:cNvGrpSpPr>
            <a:grpSpLocks/>
          </p:cNvGrpSpPr>
          <p:nvPr/>
        </p:nvGrpSpPr>
        <p:grpSpPr bwMode="auto">
          <a:xfrm>
            <a:off x="4870450" y="2362200"/>
            <a:ext cx="385762" cy="165100"/>
            <a:chOff x="4868636" y="2426593"/>
            <a:chExt cx="385763" cy="165795"/>
          </a:xfrm>
        </p:grpSpPr>
        <p:sp>
          <p:nvSpPr>
            <p:cNvPr id="98" name="Rounded Rectangle 9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00" name="Picture 99" descr="Seleniu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3077307"/>
            <a:ext cx="609600" cy="548640"/>
          </a:xfrm>
          <a:prstGeom prst="rect">
            <a:avLst/>
          </a:prstGeom>
        </p:spPr>
      </p:pic>
      <p:cxnSp>
        <p:nvCxnSpPr>
          <p:cNvPr id="101" name="Straight Connector 100"/>
          <p:cNvCxnSpPr/>
          <p:nvPr/>
        </p:nvCxnSpPr>
        <p:spPr>
          <a:xfrm>
            <a:off x="7350532" y="2514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9650" y="38100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3752850" y="38100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  <a:endParaRPr lang="en-US" sz="1200" b="1" dirty="0" smtClean="0"/>
          </a:p>
        </p:txBody>
      </p:sp>
      <p:grpSp>
        <p:nvGrpSpPr>
          <p:cNvPr id="107" name="Group 16"/>
          <p:cNvGrpSpPr>
            <a:grpSpLocks/>
          </p:cNvGrpSpPr>
          <p:nvPr/>
        </p:nvGrpSpPr>
        <p:grpSpPr bwMode="auto">
          <a:xfrm rot="10800000">
            <a:off x="2914650" y="2322144"/>
            <a:ext cx="385762" cy="165100"/>
            <a:chOff x="4868636" y="2426593"/>
            <a:chExt cx="385763" cy="165795"/>
          </a:xfrm>
        </p:grpSpPr>
        <p:sp>
          <p:nvSpPr>
            <p:cNvPr id="108" name="Rounded Rectangle 10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5074502" y="25146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5942012" y="711200"/>
            <a:ext cx="838200" cy="86381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5812" y="838200"/>
            <a:ext cx="1066800" cy="711200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 flipH="1">
            <a:off x="3275012" y="24209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090254" y="18288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524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" name="Straight Arrow Connector 121"/>
          <p:cNvCxnSpPr/>
          <p:nvPr/>
        </p:nvCxnSpPr>
        <p:spPr>
          <a:xfrm flipH="1">
            <a:off x="3960812" y="1447800"/>
            <a:ext cx="1828800" cy="12192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headEnd type="arrow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>
          <a:xfrm flipH="1">
            <a:off x="3884612" y="3048000"/>
            <a:ext cx="2743200" cy="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dash"/>
            <a:headEnd type="arrow"/>
            <a:tailEnd type="arrow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494212" y="2819400"/>
            <a:ext cx="685800" cy="3048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4,5,6,7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1674812" y="2057400"/>
            <a:ext cx="990600" cy="838200"/>
          </a:xfrm>
          <a:prstGeom prst="straightConnector1">
            <a:avLst/>
          </a:prstGeom>
          <a:noFill/>
          <a:ln w="3175" cap="flat" cmpd="sng" algn="ctr">
            <a:solidFill>
              <a:srgbClr val="111111">
                <a:lumMod val="50000"/>
                <a:lumOff val="50000"/>
              </a:srgbClr>
            </a:solidFill>
            <a:prstDash val="dash"/>
            <a:tailEnd type="arrow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1674812" y="2514600"/>
            <a:ext cx="381000" cy="609600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8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436812" y="12954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</a:t>
            </a:r>
            <a:r>
              <a:rPr lang="en-US" sz="1200" b="1" dirty="0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46612" y="3124200"/>
            <a:ext cx="747712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4" name="TextBox 133"/>
          <p:cNvSpPr txBox="1"/>
          <p:nvPr/>
        </p:nvSpPr>
        <p:spPr>
          <a:xfrm>
            <a:off x="684212" y="2286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sb2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794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60812" y="2209801"/>
            <a:ext cx="52578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5612" y="3225800"/>
            <a:ext cx="2971800" cy="12700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smtClean="0"/>
              <a:t>Devops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796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"/>
          <a:srcRect r="72534"/>
          <a:stretch/>
        </p:blipFill>
        <p:spPr>
          <a:xfrm>
            <a:off x="4341812" y="3505200"/>
            <a:ext cx="631845" cy="73983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35814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532924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Devops vApp</a:t>
            </a:r>
            <a:endParaRPr lang="en-US" sz="1200" dirty="0" smtClean="0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12" y="3581400"/>
            <a:ext cx="762000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3" name="Straight Connector 72"/>
          <p:cNvCxnSpPr>
            <a:stCxn id="78" idx="3"/>
          </p:cNvCxnSpPr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16"/>
          <p:cNvGrpSpPr>
            <a:grpSpLocks/>
          </p:cNvGrpSpPr>
          <p:nvPr/>
        </p:nvGrpSpPr>
        <p:grpSpPr bwMode="auto">
          <a:xfrm>
            <a:off x="8451850" y="2819400"/>
            <a:ext cx="385762" cy="165100"/>
            <a:chOff x="4868636" y="2426593"/>
            <a:chExt cx="385763" cy="165795"/>
          </a:xfrm>
        </p:grpSpPr>
        <p:sp>
          <p:nvSpPr>
            <p:cNvPr id="78" name="Rounded Rectangle 7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5168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27" name="Picture 26" descr="Seleniu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573780"/>
            <a:ext cx="609600" cy="548640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77108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3200400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48006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1" y="26670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3272112"/>
            <a:ext cx="457200" cy="26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5812" y="42672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4799012" y="4267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  <a:endParaRPr lang="en-US" sz="1200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2374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228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192.168.109.7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646612" y="19050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23.92.225.171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646612" y="2209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192.168.109.1</a:t>
            </a:r>
            <a:endParaRPr lang="en-US" sz="1200" b="1" dirty="0" smtClean="0">
              <a:latin typeface="Times"/>
              <a:cs typeface="Times"/>
            </a:endParaRP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084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1" name="Straight Connector 130"/>
          <p:cNvCxnSpPr/>
          <p:nvPr/>
        </p:nvCxnSpPr>
        <p:spPr>
          <a:xfrm>
            <a:off x="86480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027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4180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:8100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0276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:8200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018212" y="3352800"/>
            <a:ext cx="4572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:8081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42" name="Cloud 141"/>
          <p:cNvSpPr/>
          <p:nvPr/>
        </p:nvSpPr>
        <p:spPr>
          <a:xfrm>
            <a:off x="8228012" y="1143000"/>
            <a:ext cx="838200" cy="863810"/>
          </a:xfrm>
          <a:prstGeom prst="cloud">
            <a:avLst/>
          </a:prstGeom>
          <a:gradFill flip="none" rotWithShape="1">
            <a:gsLst>
              <a:gs pos="48000">
                <a:srgbClr val="FFFFFF"/>
              </a:gs>
              <a:gs pos="100000">
                <a:srgbClr val="01A1E7">
                  <a:lumMod val="60000"/>
                  <a:lumOff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 cap="flat" cmpd="sng" algn="ctr">
            <a:solidFill>
              <a:srgbClr val="01A1E7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1812" y="1270000"/>
            <a:ext cx="1066800" cy="711200"/>
          </a:xfrm>
          <a:prstGeom prst="rect">
            <a:avLst/>
          </a:prstGeom>
        </p:spPr>
      </p:pic>
      <p:cxnSp>
        <p:nvCxnSpPr>
          <p:cNvPr id="143" name="Straight Arrow Connector 142"/>
          <p:cNvCxnSpPr/>
          <p:nvPr/>
        </p:nvCxnSpPr>
        <p:spPr>
          <a:xfrm flipV="1">
            <a:off x="2963861" y="2209800"/>
            <a:ext cx="838200" cy="685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3198812" y="28956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  <a:r>
              <a:rPr lang="en-US" sz="1200" b="1" dirty="0" err="1" smtClean="0">
                <a:latin typeface="Times"/>
                <a:cs typeface="Times"/>
              </a:rPr>
              <a:t>s</a:t>
            </a:r>
            <a:r>
              <a:rPr lang="en-US" sz="1200" b="1" dirty="0" err="1" smtClean="0">
                <a:latin typeface="Times"/>
                <a:cs typeface="Times"/>
              </a:rPr>
              <a:t>sh</a:t>
            </a:r>
            <a:r>
              <a:rPr lang="en-US" sz="1200" b="1" dirty="0" smtClean="0">
                <a:latin typeface="Times"/>
                <a:cs typeface="Time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  <a:endParaRPr lang="en-US" sz="1200" b="1" dirty="0" smtClean="0">
              <a:latin typeface="Times"/>
              <a:cs typeface="Times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5789612" y="2971800"/>
            <a:ext cx="0" cy="3048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5865812" y="2819400"/>
            <a:ext cx="381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http</a:t>
            </a:r>
            <a:endParaRPr lang="en-US" sz="1200" b="1" dirty="0" smtClean="0">
              <a:latin typeface="Times"/>
              <a:cs typeface="Times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5865812" y="3200400"/>
            <a:ext cx="3048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418012" y="16764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</a:t>
            </a:r>
            <a:r>
              <a:rPr lang="en-US" sz="1200" b="1" dirty="0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4783" y="37338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3" name="TextBox 152"/>
          <p:cNvSpPr txBox="1"/>
          <p:nvPr/>
        </p:nvSpPr>
        <p:spPr>
          <a:xfrm>
            <a:off x="2360612" y="35052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  <a:endParaRPr lang="en-US" sz="1200" b="1" dirty="0" smtClean="0"/>
          </a:p>
        </p:txBody>
      </p:sp>
      <p:grpSp>
        <p:nvGrpSpPr>
          <p:cNvPr id="155" name="Group 154"/>
          <p:cNvGrpSpPr/>
          <p:nvPr/>
        </p:nvGrpSpPr>
        <p:grpSpPr>
          <a:xfrm>
            <a:off x="3732212" y="3200400"/>
            <a:ext cx="533400" cy="457200"/>
            <a:chOff x="6246812" y="5181600"/>
            <a:chExt cx="533400" cy="457200"/>
          </a:xfrm>
        </p:grpSpPr>
        <p:sp>
          <p:nvSpPr>
            <p:cNvPr id="156" name="Oval 15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58" name="Straight Arrow Connector 157"/>
          <p:cNvCxnSpPr/>
          <p:nvPr/>
        </p:nvCxnSpPr>
        <p:spPr>
          <a:xfrm flipV="1">
            <a:off x="3351212" y="3505200"/>
            <a:ext cx="304800" cy="152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191135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63"/>
          <p:cNvSpPr txBox="1"/>
          <p:nvPr/>
        </p:nvSpPr>
        <p:spPr>
          <a:xfrm>
            <a:off x="760412" y="6858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Environment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769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412" y="2209801"/>
            <a:ext cx="48006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3812" y="3225800"/>
            <a:ext cx="1219200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smtClean="0"/>
              <a:t>Devops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48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73" y="3429000"/>
            <a:ext cx="695739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TextBox 124"/>
          <p:cNvSpPr txBox="1"/>
          <p:nvPr/>
        </p:nvSpPr>
        <p:spPr>
          <a:xfrm>
            <a:off x="52562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Devops vApp</a:t>
            </a:r>
            <a:endParaRPr lang="en-US" sz="1200" dirty="0" smtClean="0"/>
          </a:p>
        </p:txBody>
      </p:sp>
      <p:cxnSp>
        <p:nvCxnSpPr>
          <p:cNvPr id="73" name="Straight Connector 72"/>
          <p:cNvCxnSpPr>
            <a:stCxn id="78" idx="3"/>
          </p:cNvCxnSpPr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2882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7482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749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1800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192.168.109.3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008812" y="2590800"/>
            <a:ext cx="10668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 smtClean="0">
                <a:latin typeface="Times"/>
                <a:cs typeface="Times"/>
              </a:rPr>
              <a:t>192.168.109.4</a:t>
            </a:r>
            <a:endParaRPr lang="en-US" sz="1200" b="1" dirty="0" smtClean="0">
              <a:latin typeface="Times"/>
              <a:cs typeface="Times"/>
            </a:endParaRPr>
          </a:p>
        </p:txBody>
      </p:sp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418465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37893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" name="Straight Arrow Connector 142"/>
          <p:cNvCxnSpPr/>
          <p:nvPr/>
        </p:nvCxnSpPr>
        <p:spPr>
          <a:xfrm>
            <a:off x="2741612" y="3352800"/>
            <a:ext cx="6096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151" name="TextBox 150"/>
          <p:cNvSpPr txBox="1"/>
          <p:nvPr/>
        </p:nvSpPr>
        <p:spPr>
          <a:xfrm>
            <a:off x="4570412" y="19050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</a:t>
            </a:r>
            <a:r>
              <a:rPr lang="en-US" sz="1200" b="1" dirty="0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201861" y="35814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 dirty="0" smtClean="0"/>
              <a:t>Knife-vcair</a:t>
            </a:r>
            <a:endParaRPr lang="en-US" sz="1200" b="1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3198812" y="3641725"/>
            <a:ext cx="5334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1,2,3</a:t>
            </a:r>
            <a:endParaRPr lang="en-US" sz="1400" dirty="0" smtClean="0">
              <a:latin typeface="Silom"/>
              <a:cs typeface="Silom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399212" y="3581400"/>
            <a:ext cx="838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856412" y="36576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5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V="1">
            <a:off x="2817812" y="2057400"/>
            <a:ext cx="1295400" cy="9144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3351212" y="2270125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4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6612" y="838200"/>
            <a:ext cx="19812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263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08412" y="2209801"/>
            <a:ext cx="4800600" cy="2514600"/>
          </a:xfrm>
          <a:prstGeom prst="rect">
            <a:avLst/>
          </a:prstGeom>
          <a:solidFill>
            <a:srgbClr val="01A1E7">
              <a:lumMod val="20000"/>
              <a:lumOff val="8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3812" y="3225800"/>
            <a:ext cx="1219200" cy="9652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69" y="-304800"/>
            <a:ext cx="10969943" cy="812800"/>
          </a:xfrm>
        </p:spPr>
        <p:txBody>
          <a:bodyPr/>
          <a:lstStyle/>
          <a:p>
            <a:r>
              <a:rPr lang="en-US" dirty="0" smtClean="0"/>
              <a:t>Devops Continuous Integration Demo (Open Source)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4812" y="2211057"/>
            <a:ext cx="1520010" cy="2513343"/>
          </a:xfrm>
          <a:prstGeom prst="rect">
            <a:avLst/>
          </a:prstGeom>
          <a:solidFill>
            <a:srgbClr val="A0A0A0">
              <a:lumMod val="40000"/>
              <a:lumOff val="60000"/>
            </a:srgbClr>
          </a:solidFill>
          <a:ln w="9525" cap="flat" cmpd="sng" algn="ctr">
            <a:solidFill>
              <a:srgbClr val="505050">
                <a:lumMod val="50000"/>
              </a:srgbClr>
            </a:solidFill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256212" y="4267200"/>
            <a:ext cx="20574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Devops vApp</a:t>
            </a:r>
            <a:endParaRPr lang="en-US" sz="1200" dirty="0" smtClean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341812" y="2878137"/>
            <a:ext cx="4110038" cy="17463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16"/>
          <p:cNvGrpSpPr>
            <a:grpSpLocks/>
          </p:cNvGrpSpPr>
          <p:nvPr/>
        </p:nvGrpSpPr>
        <p:grpSpPr bwMode="auto">
          <a:xfrm>
            <a:off x="7288212" y="2819400"/>
            <a:ext cx="385762" cy="165100"/>
            <a:chOff x="4868636" y="2426593"/>
            <a:chExt cx="385763" cy="165795"/>
          </a:xfrm>
        </p:grpSpPr>
        <p:sp>
          <p:nvSpPr>
            <p:cNvPr id="88" name="Rounded Rectangle 87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221037"/>
            <a:ext cx="5127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16"/>
          <p:cNvGrpSpPr>
            <a:grpSpLocks/>
          </p:cNvGrpSpPr>
          <p:nvPr/>
        </p:nvGrpSpPr>
        <p:grpSpPr bwMode="auto">
          <a:xfrm>
            <a:off x="5484812" y="2819400"/>
            <a:ext cx="385762" cy="165100"/>
            <a:chOff x="4868636" y="2426593"/>
            <a:chExt cx="385763" cy="165795"/>
          </a:xfrm>
        </p:grpSpPr>
        <p:sp>
          <p:nvSpPr>
            <p:cNvPr id="93" name="Rounded Rectangle 92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7482294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4800600"/>
            <a:ext cx="603249" cy="5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4749800"/>
            <a:ext cx="6159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AutoShape 40"/>
          <p:cNvSpPr>
            <a:spLocks noChangeArrowheads="1"/>
          </p:cNvSpPr>
          <p:nvPr/>
        </p:nvSpPr>
        <p:spPr bwMode="auto">
          <a:xfrm>
            <a:off x="3546475" y="5984875"/>
            <a:ext cx="895350" cy="2984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000" dirty="0">
                <a:solidFill>
                  <a:schemeClr val="bg1"/>
                </a:solidFill>
              </a:rPr>
              <a:t>Portal</a:t>
            </a:r>
          </a:p>
        </p:txBody>
      </p:sp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2895600"/>
            <a:ext cx="838200" cy="7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6"/>
          <p:cNvGrpSpPr>
            <a:grpSpLocks/>
          </p:cNvGrpSpPr>
          <p:nvPr/>
        </p:nvGrpSpPr>
        <p:grpSpPr bwMode="auto">
          <a:xfrm rot="10800000">
            <a:off x="3962400" y="2779344"/>
            <a:ext cx="385762" cy="165100"/>
            <a:chOff x="4868636" y="2426593"/>
            <a:chExt cx="385763" cy="165795"/>
          </a:xfrm>
        </p:grpSpPr>
        <p:sp>
          <p:nvSpPr>
            <p:cNvPr id="129" name="Rounded Rectangle 128"/>
            <p:cNvSpPr/>
            <p:nvPr/>
          </p:nvSpPr>
          <p:spPr>
            <a:xfrm rot="10800000">
              <a:off x="4868636" y="2426593"/>
              <a:ext cx="385763" cy="11797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 rot="10800000">
              <a:off x="5009923" y="2514273"/>
              <a:ext cx="103188" cy="781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132" name="Straight Connector 131"/>
          <p:cNvCxnSpPr/>
          <p:nvPr/>
        </p:nvCxnSpPr>
        <p:spPr>
          <a:xfrm>
            <a:off x="5676292" y="2971800"/>
            <a:ext cx="0" cy="228600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156682" y="2286000"/>
            <a:ext cx="0" cy="619369"/>
          </a:xfrm>
          <a:prstGeom prst="line">
            <a:avLst/>
          </a:prstGeom>
          <a:ln w="1905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9812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3884612" y="1752600"/>
            <a:ext cx="13716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Times"/>
                <a:cs typeface="Times"/>
              </a:rPr>
              <a:t>d</a:t>
            </a:r>
            <a:r>
              <a:rPr lang="en-US" sz="1200" b="1" dirty="0" smtClean="0">
                <a:latin typeface="Times"/>
                <a:cs typeface="Times"/>
              </a:rPr>
              <a:t>evops.vcloudair.io</a:t>
            </a:r>
            <a:endParaRPr lang="en-US" sz="1200" b="1" dirty="0" smtClean="0">
              <a:latin typeface="Times"/>
              <a:cs typeface="Time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012" y="3048000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Silom"/>
                <a:cs typeface="Silom"/>
              </a:rPr>
              <a:t>1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7306" y="3897046"/>
            <a:ext cx="913603" cy="22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9812" y="3200400"/>
            <a:ext cx="533400" cy="457200"/>
            <a:chOff x="6246812" y="5181600"/>
            <a:chExt cx="533400" cy="457200"/>
          </a:xfrm>
        </p:grpSpPr>
        <p:sp>
          <p:nvSpPr>
            <p:cNvPr id="66" name="Oval 65"/>
            <p:cNvSpPr/>
            <p:nvPr/>
          </p:nvSpPr>
          <p:spPr>
            <a:xfrm>
              <a:off x="6246812" y="5181600"/>
              <a:ext cx="457200" cy="457200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23012" y="5334000"/>
              <a:ext cx="457200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API</a:t>
              </a:r>
              <a:endParaRPr lang="en-US" sz="14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2741612" y="3276600"/>
            <a:ext cx="8382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8583" y="3505200"/>
            <a:ext cx="664029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5012" y="3733800"/>
            <a:ext cx="858930" cy="2286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418012" y="2743200"/>
            <a:ext cx="2971800" cy="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>
          <a:xfrm flipV="1">
            <a:off x="2741612" y="2133600"/>
            <a:ext cx="1143000" cy="838200"/>
          </a:xfrm>
          <a:prstGeom prst="straightConnector1">
            <a:avLst/>
          </a:prstGeom>
          <a:noFill/>
          <a:ln w="6350" cap="flat" cmpd="sng" algn="ctr">
            <a:solidFill>
              <a:srgbClr val="111111">
                <a:lumMod val="50000"/>
                <a:lumOff val="50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2817812" y="2574925"/>
            <a:ext cx="228600" cy="473075"/>
          </a:xfrm>
          <a:prstGeom prst="rect">
            <a:avLst/>
          </a:prstGeom>
          <a:noFill/>
          <a:effectLst>
            <a:glow rad="101600">
              <a:schemeClr val="tx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latin typeface="Silom"/>
                <a:cs typeface="Silom"/>
              </a:rPr>
              <a:t>2</a:t>
            </a:r>
            <a:endParaRPr lang="en-US" sz="1400" dirty="0" smtClean="0">
              <a:latin typeface="Silom"/>
              <a:cs typeface="Silo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412" y="914400"/>
            <a:ext cx="2514600" cy="15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CL1, and </a:t>
            </a:r>
            <a:r>
              <a:rPr lang="en-US" dirty="0" err="1" smtClean="0"/>
              <a:t>docker_photon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06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ank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blank.potx</Template>
  <TotalTime>0</TotalTime>
  <Words>555</Words>
  <Application>Microsoft Macintosh PowerPoint</Application>
  <PresentationFormat>Custom</PresentationFormat>
  <Paragraphs>197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</vt:lpstr>
      <vt:lpstr>What is DevOps</vt:lpstr>
      <vt:lpstr>New Products - vRealize Code Stream </vt:lpstr>
      <vt:lpstr>Devops Continuous Integration Demo (Open Source)</vt:lpstr>
      <vt:lpstr>Continuous Integration Pivotal Cloud Foundry on vCloud Air</vt:lpstr>
      <vt:lpstr>PowerPoint Presentation</vt:lpstr>
      <vt:lpstr>PowerPoint Presentation</vt:lpstr>
      <vt:lpstr>Devops Continuous Integration Demo (Open Source)</vt:lpstr>
      <vt:lpstr>Devops Continuous Integration Demo (Open Source)</vt:lpstr>
      <vt:lpstr>Devops Continuous Integration Demo (Open Source)</vt:lpstr>
      <vt:lpstr>Devops Continuous Integration Demo (Open Source)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2015-05-11T13:33:01Z</dcterms:modified>
</cp:coreProperties>
</file>