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493" r:id="rId2"/>
    <p:sldId id="487" r:id="rId3"/>
    <p:sldId id="492" r:id="rId4"/>
    <p:sldId id="488" r:id="rId5"/>
    <p:sldId id="494" r:id="rId6"/>
    <p:sldId id="489" r:id="rId7"/>
    <p:sldId id="490" r:id="rId8"/>
    <p:sldId id="491" r:id="rId9"/>
    <p:sldId id="477" r:id="rId10"/>
    <p:sldId id="478" r:id="rId11"/>
    <p:sldId id="479" r:id="rId12"/>
    <p:sldId id="480" r:id="rId13"/>
    <p:sldId id="481" r:id="rId14"/>
    <p:sldId id="483" r:id="rId15"/>
    <p:sldId id="484" r:id="rId16"/>
    <p:sldId id="485" r:id="rId17"/>
    <p:sldId id="486" r:id="rId18"/>
    <p:sldId id="482" r:id="rId19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incinatu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3" autoAdjust="0"/>
    <p:restoredTop sz="97258" autoAdjust="0"/>
  </p:normalViewPr>
  <p:slideViewPr>
    <p:cSldViewPr>
      <p:cViewPr>
        <p:scale>
          <a:sx n="130" d="100"/>
          <a:sy n="130" d="100"/>
        </p:scale>
        <p:origin x="-80" y="-72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5/13/15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5/13/15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  <a:p>
            <a:r>
              <a:rPr lang="en-US" dirty="0" smtClean="0"/>
              <a:t>Organization discipline</a:t>
            </a:r>
            <a:r>
              <a:rPr lang="en-US" baseline="0" dirty="0" smtClean="0"/>
              <a:t>  - increases the co-operation and collaboration between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Operations teams to improve the software development and delivery process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Continous</a:t>
            </a:r>
            <a:r>
              <a:rPr lang="en-US" baseline="0" dirty="0" smtClean="0"/>
              <a:t> Delivery</a:t>
            </a:r>
          </a:p>
          <a:p>
            <a:r>
              <a:rPr lang="en-US" baseline="0" dirty="0" smtClean="0"/>
              <a:t>Continuous Delivery – </a:t>
            </a:r>
            <a:r>
              <a:rPr lang="en-US" dirty="0" smtClean="0"/>
              <a:t>Continuous Delivery is a software development discipline where you build software in such a way that the software can be released to production at any time. </a:t>
            </a:r>
          </a:p>
          <a:p>
            <a:r>
              <a:rPr lang="en-US" dirty="0" smtClean="0"/>
              <a:t>“Martin Fowler</a:t>
            </a:r>
            <a:r>
              <a:rPr lang="en-US" baseline="0" dirty="0" smtClean="0"/>
              <a:t> Definition”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Implementing Continuous Delivery relies on a number of processes and capabilities</a:t>
            </a:r>
          </a:p>
          <a:p>
            <a:r>
              <a:rPr lang="en-US" baseline="0" dirty="0" smtClean="0"/>
              <a:t>Continuous Integration</a:t>
            </a:r>
          </a:p>
          <a:p>
            <a:r>
              <a:rPr lang="en-US" baseline="0" dirty="0" smtClean="0"/>
              <a:t>Configuration Management</a:t>
            </a:r>
          </a:p>
          <a:p>
            <a:r>
              <a:rPr lang="en-US" baseline="0" dirty="0" smtClean="0"/>
              <a:t>Infrastructure Provisioning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Continuous Integration to keep software working </a:t>
            </a:r>
          </a:p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at all times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More frequent releases 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Fewer bugs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Bugs caught earlier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Continuous Integration Requirements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Check</a:t>
            </a:r>
            <a:r>
              <a:rPr lang="en-US" baseline="0" dirty="0" smtClean="0"/>
              <a:t> in regularly, at least a couple of times a day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Create a comprehensive automated test suite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Keep the build and test process short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Manage your development workspace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9.emf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5.png"/><Relationship Id="rId4" Type="http://schemas.openxmlformats.org/officeDocument/2006/relationships/image" Target="../media/image36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6.png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31.png"/><Relationship Id="rId13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37.emf"/><Relationship Id="rId6" Type="http://schemas.openxmlformats.org/officeDocument/2006/relationships/image" Target="../media/image38.png"/><Relationship Id="rId7" Type="http://schemas.openxmlformats.org/officeDocument/2006/relationships/image" Target="../media/image34.wmf"/><Relationship Id="rId8" Type="http://schemas.openxmlformats.org/officeDocument/2006/relationships/image" Target="../media/image36.emf"/><Relationship Id="rId9" Type="http://schemas.openxmlformats.org/officeDocument/2006/relationships/image" Target="../media/image35.png"/><Relationship Id="rId10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4.wmf"/><Relationship Id="rId5" Type="http://schemas.openxmlformats.org/officeDocument/2006/relationships/image" Target="../media/image36.emf"/><Relationship Id="rId6" Type="http://schemas.openxmlformats.org/officeDocument/2006/relationships/image" Target="../media/image35.png"/><Relationship Id="rId7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6.emf"/><Relationship Id="rId5" Type="http://schemas.openxmlformats.org/officeDocument/2006/relationships/image" Target="../media/image35.png"/><Relationship Id="rId6" Type="http://schemas.openxmlformats.org/officeDocument/2006/relationships/image" Target="../media/image39.emf"/><Relationship Id="rId7" Type="http://schemas.openxmlformats.org/officeDocument/2006/relationships/image" Target="../media/image27.png"/><Relationship Id="rId8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4.wmf"/><Relationship Id="rId5" Type="http://schemas.openxmlformats.org/officeDocument/2006/relationships/image" Target="../media/image36.emf"/><Relationship Id="rId6" Type="http://schemas.openxmlformats.org/officeDocument/2006/relationships/image" Target="../media/image35.png"/><Relationship Id="rId7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3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4" Type="http://schemas.openxmlformats.org/officeDocument/2006/relationships/image" Target="../media/image35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evops.vcloudair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devopsDemo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9812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399212" y="2378075"/>
            <a:ext cx="2971800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275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sz="1800" dirty="0" smtClean="0"/>
              <a:t>Pivotal Cloud Foundry on vCloud Air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7326" y="6175376"/>
            <a:ext cx="450733" cy="1492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9452" y="3815146"/>
            <a:ext cx="696923" cy="816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4508" y="2954784"/>
            <a:ext cx="1811867" cy="1828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859975" y="2954784"/>
            <a:ext cx="1676400" cy="885124"/>
            <a:chOff x="6355239" y="156543"/>
            <a:chExt cx="713910" cy="596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108" y="156543"/>
              <a:ext cx="396172" cy="3961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5239" y="487505"/>
              <a:ext cx="713910" cy="2658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6724508" y="2954784"/>
            <a:ext cx="1811867" cy="8382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6412" y="4359275"/>
            <a:ext cx="838200" cy="304800"/>
          </a:xfrm>
          <a:prstGeom prst="rect">
            <a:avLst/>
          </a:prstGeom>
          <a:solidFill>
            <a:srgbClr val="5ECCFE">
              <a:lumMod val="75000"/>
            </a:srgbClr>
          </a:solidFill>
          <a:ln w="317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rgbClr val="FFFFFF"/>
                </a:solidFill>
                <a:latin typeface="Ubuntu"/>
                <a:cs typeface="Ubuntu"/>
              </a:rPr>
              <a:t>mCare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cs typeface="Ubuntu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3012" y="1235075"/>
            <a:ext cx="1371600" cy="914400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688775" y="1964184"/>
            <a:ext cx="1215637" cy="7544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92" y="2063150"/>
            <a:ext cx="730423" cy="45740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9012" y="2301875"/>
            <a:ext cx="1905000" cy="175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32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420687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10895012" y="2225675"/>
            <a:ext cx="0" cy="182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7770812" y="4664075"/>
            <a:ext cx="2514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5943600" cy="4648200"/>
          </a:xfrm>
        </p:spPr>
        <p:txBody>
          <a:bodyPr/>
          <a:lstStyle/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sz="2000" dirty="0" smtClean="0"/>
              <a:t>A web app deployed on PCF is managed with  Continuous Integration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/>
              <a:t>1) The Developer commits changes to GitHub</a:t>
            </a:r>
          </a:p>
          <a:p>
            <a:pPr marL="274320" lvl="1" indent="0">
              <a:buNone/>
            </a:pPr>
            <a:r>
              <a:rPr lang="en-US" sz="2000" dirty="0" smtClean="0"/>
              <a:t>2) GitHub notifies Jenkins</a:t>
            </a:r>
          </a:p>
          <a:p>
            <a:pPr marL="274320" lvl="1" indent="0">
              <a:buNone/>
            </a:pPr>
            <a:r>
              <a:rPr lang="en-US" sz="2000" dirty="0" smtClean="0"/>
              <a:t>3) Jenkins co-ordinates 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Code Checkout from GitHub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Builds the new version of the app</a:t>
            </a:r>
          </a:p>
          <a:p>
            <a:pPr marL="274320" lvl="1" indent="0">
              <a:buNone/>
            </a:pPr>
            <a:r>
              <a:rPr lang="en-US" sz="2000" dirty="0" smtClean="0"/>
              <a:t>    - Deploys new and old versions </a:t>
            </a:r>
            <a:r>
              <a:rPr lang="en-US" sz="2000" dirty="0"/>
              <a:t>s</a:t>
            </a:r>
            <a:r>
              <a:rPr lang="en-US" sz="2000" dirty="0" smtClean="0"/>
              <a:t>ide </a:t>
            </a:r>
            <a:r>
              <a:rPr lang="en-US" sz="2000" dirty="0"/>
              <a:t>by s</a:t>
            </a:r>
            <a:r>
              <a:rPr lang="en-US" sz="2000" dirty="0" smtClean="0"/>
              <a:t>ide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Unit Test new version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If tests succeed, cutover to new app version</a:t>
            </a:r>
          </a:p>
          <a:p>
            <a:pPr marL="274320" lvl="1" indent="0">
              <a:buNone/>
            </a:pPr>
            <a:r>
              <a:rPr lang="en-US" sz="2000" dirty="0" smtClean="0"/>
              <a:t>4) Developer has access to new version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1123612" y="38258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09212" y="27590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8412" y="3978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542212" y="4130675"/>
            <a:ext cx="3048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9828212" y="4359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75812" y="4951250"/>
            <a:ext cx="1219200" cy="5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2176" y="1753857"/>
            <a:ext cx="5144236" cy="28181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323012" y="1447800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4" name="Group 1303"/>
          <p:cNvGrpSpPr/>
          <p:nvPr/>
        </p:nvGrpSpPr>
        <p:grpSpPr>
          <a:xfrm>
            <a:off x="1415731" y="1776068"/>
            <a:ext cx="640081" cy="509932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208212" y="2590800"/>
            <a:ext cx="990600" cy="115991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2819400"/>
            <a:ext cx="838200" cy="642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12" y="812523"/>
            <a:ext cx="1066800" cy="709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12" y="23114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2132012" y="2159000"/>
            <a:ext cx="2895600" cy="2032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408613" y="2548748"/>
            <a:ext cx="1219199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>
            <a:stCxn id="75" idx="1"/>
          </p:cNvCxnSpPr>
          <p:nvPr/>
        </p:nvCxnSpPr>
        <p:spPr>
          <a:xfrm flipH="1">
            <a:off x="2741612" y="1167477"/>
            <a:ext cx="1524000" cy="1347123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>
            <a:off x="5484812" y="1143000"/>
            <a:ext cx="1905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7389812" y="1143000"/>
            <a:ext cx="8564" cy="1433759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3046412" y="2438400"/>
            <a:ext cx="609600" cy="48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8178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DevOps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84812" y="37084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12" y="27178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6780212" y="30988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>
            <a:off x="2970212" y="3581400"/>
            <a:ext cx="2362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641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Rectangle 171"/>
          <p:cNvSpPr/>
          <p:nvPr/>
        </p:nvSpPr>
        <p:spPr>
          <a:xfrm>
            <a:off x="5561012" y="31750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561012" y="31750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85012" y="22098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27412" y="1447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427412" y="1981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2817812" y="1600200"/>
            <a:ext cx="1447800" cy="1295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427412" y="2667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27412" y="3200400"/>
            <a:ext cx="6096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27412" y="3657600"/>
            <a:ext cx="304800" cy="1524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6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085012" y="3200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7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046412" y="3124200"/>
            <a:ext cx="838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4722812" y="3200400"/>
            <a:ext cx="609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75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976" y="1753857"/>
            <a:ext cx="5144236" cy="30467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80012" y="1371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2,3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1812" y="1828800"/>
            <a:ext cx="1520010" cy="29718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" y="2284743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284412" y="990600"/>
            <a:ext cx="3429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513012" y="2813050"/>
            <a:ext cx="533400" cy="457200"/>
            <a:chOff x="6246812" y="5181600"/>
            <a:chExt cx="533400" cy="457200"/>
          </a:xfrm>
        </p:grpSpPr>
        <p:sp>
          <p:nvSpPr>
            <p:cNvPr id="52" name="Oval 51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1370012" y="990600"/>
            <a:ext cx="914400" cy="1143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19450" y="2768600"/>
            <a:ext cx="3789362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3295650" y="3048000"/>
            <a:ext cx="631845" cy="73983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31242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4570412" y="40757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812" y="31242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7156450" y="23622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6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7638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16"/>
          <p:cNvGrpSpPr>
            <a:grpSpLocks/>
          </p:cNvGrpSpPr>
          <p:nvPr/>
        </p:nvGrpSpPr>
        <p:grpSpPr bwMode="auto">
          <a:xfrm>
            <a:off x="4870450" y="2362200"/>
            <a:ext cx="385762" cy="165100"/>
            <a:chOff x="4868636" y="2426593"/>
            <a:chExt cx="385763" cy="165795"/>
          </a:xfrm>
        </p:grpSpPr>
        <p:sp>
          <p:nvSpPr>
            <p:cNvPr id="98" name="Rounded Rectangle 9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77307"/>
            <a:ext cx="609600" cy="54864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735053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9650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3752850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14650" y="2322144"/>
            <a:ext cx="385762" cy="165100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07450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5942012" y="7112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838200"/>
            <a:ext cx="1066800" cy="711200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H="1">
            <a:off x="3275012" y="24209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90254" y="1828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/>
          <p:cNvCxnSpPr/>
          <p:nvPr/>
        </p:nvCxnSpPr>
        <p:spPr>
          <a:xfrm flipH="1">
            <a:off x="3960812" y="1447800"/>
            <a:ext cx="1828800" cy="1219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>
          <a:xfrm flipH="1">
            <a:off x="3884612" y="3048000"/>
            <a:ext cx="2743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headEnd type="arrow"/>
            <a:tailEnd type="arrow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494212" y="2819400"/>
            <a:ext cx="685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4,5,6,7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1674812" y="2057400"/>
            <a:ext cx="990600" cy="838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674812" y="25146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8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36812" y="1295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2" y="3124200"/>
            <a:ext cx="74771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sb2</a:t>
            </a:r>
          </a:p>
        </p:txBody>
      </p:sp>
    </p:spTree>
    <p:extLst>
      <p:ext uri="{BB962C8B-B14F-4D97-AF65-F5344CB8AC3E}">
        <p14:creationId xmlns:p14="http://schemas.microsoft.com/office/powerpoint/2010/main" val="332794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1"/>
            <a:ext cx="52578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3225800"/>
            <a:ext cx="2971800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6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41812" y="3505200"/>
            <a:ext cx="631845" cy="7398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5814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5329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12" y="35814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8451850" y="2819400"/>
            <a:ext cx="385762" cy="165100"/>
            <a:chOff x="4868636" y="2426593"/>
            <a:chExt cx="385763" cy="165795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5168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73780"/>
            <a:ext cx="609600" cy="54864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77108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26670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272112"/>
            <a:ext cx="457200" cy="26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812" y="4267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4799012" y="4267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374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28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46612" y="1905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466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084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86480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27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180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:8100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276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:8200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0182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:8081</a:t>
            </a:r>
          </a:p>
        </p:txBody>
      </p:sp>
      <p:sp>
        <p:nvSpPr>
          <p:cNvPr id="142" name="Cloud 141"/>
          <p:cNvSpPr/>
          <p:nvPr/>
        </p:nvSpPr>
        <p:spPr>
          <a:xfrm>
            <a:off x="8228012" y="11430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12" y="1270000"/>
            <a:ext cx="1066800" cy="711200"/>
          </a:xfrm>
          <a:prstGeom prst="rect">
            <a:avLst/>
          </a:prstGeom>
        </p:spPr>
      </p:pic>
      <p:cxnSp>
        <p:nvCxnSpPr>
          <p:cNvPr id="143" name="Straight Arrow Connector 142"/>
          <p:cNvCxnSpPr/>
          <p:nvPr/>
        </p:nvCxnSpPr>
        <p:spPr>
          <a:xfrm flipV="1">
            <a:off x="2963861" y="2209800"/>
            <a:ext cx="838200" cy="685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198812" y="28956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  <a:r>
              <a:rPr lang="en-US" sz="1200" b="1" dirty="0" err="1" smtClean="0">
                <a:latin typeface="Times"/>
                <a:cs typeface="Times"/>
              </a:rPr>
              <a:t>ssh</a:t>
            </a: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89612" y="29718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865812" y="2819400"/>
            <a:ext cx="381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865812" y="320040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676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4783" y="37338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" name="TextBox 152"/>
          <p:cNvSpPr txBox="1"/>
          <p:nvPr/>
        </p:nvSpPr>
        <p:spPr>
          <a:xfrm>
            <a:off x="2360612" y="3505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32212" y="3200400"/>
            <a:ext cx="533400" cy="4572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 flipV="1">
            <a:off x="3351212" y="3505200"/>
            <a:ext cx="304800" cy="152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9113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7604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00769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/>
          <p:nvPr/>
        </p:nvCxnSpPr>
        <p:spPr>
          <a:xfrm>
            <a:off x="2741612" y="33528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98812" y="3641725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1,2,3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351212" y="2270125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63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396240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5668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3884612" y="17526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012" y="30480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1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2741612" y="32766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583" y="3505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5012" y="3733800"/>
            <a:ext cx="858930" cy="2286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418012" y="2743200"/>
            <a:ext cx="2971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V="1">
            <a:off x="2741612" y="2133600"/>
            <a:ext cx="1143000" cy="8382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817812" y="2574925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412" y="914400"/>
            <a:ext cx="2514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CL1, and </a:t>
            </a:r>
            <a:r>
              <a:rPr lang="en-US" dirty="0" err="1" smtClean="0"/>
              <a:t>docker_photon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06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89212" y="25146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1031" y="3513761"/>
            <a:ext cx="1652303" cy="1064917"/>
            <a:chOff x="2927366" y="2081687"/>
            <a:chExt cx="4191000" cy="275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366" y="2081687"/>
              <a:ext cx="4191000" cy="275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784" y="2958958"/>
              <a:ext cx="2367481" cy="144249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107317" y="3846646"/>
            <a:ext cx="6078999" cy="567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578BC2"/>
                </a:solidFill>
                <a:latin typeface="Arial Rounded MT Bold"/>
                <a:cs typeface="Arial Rounded MT Bold"/>
              </a:rPr>
              <a:t>DevOps Demo</a:t>
            </a:r>
          </a:p>
        </p:txBody>
      </p:sp>
    </p:spTree>
    <p:extLst>
      <p:ext uri="{BB962C8B-B14F-4D97-AF65-F5344CB8AC3E}">
        <p14:creationId xmlns:p14="http://schemas.microsoft.com/office/powerpoint/2010/main" val="429391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3200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4114800"/>
            <a:ext cx="838200" cy="79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52600"/>
            <a:ext cx="992188" cy="8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61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47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28800"/>
            <a:ext cx="10969943" cy="4191000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 demo of open source DevOps tools running on vCloud Air</a:t>
            </a:r>
          </a:p>
          <a:p>
            <a:pPr lvl="1"/>
            <a:r>
              <a:rPr lang="en-US" dirty="0" smtClean="0"/>
              <a:t>An Asset for the SE community to support customer discussions regarding DevOps.</a:t>
            </a:r>
          </a:p>
          <a:p>
            <a:pPr lvl="1"/>
            <a:r>
              <a:rPr lang="en-US" dirty="0" smtClean="0"/>
              <a:t>The samples can be shared with customers.</a:t>
            </a:r>
          </a:p>
          <a:p>
            <a:pPr lvl="1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The demo is hosted as the web site </a:t>
            </a:r>
          </a:p>
          <a:p>
            <a:pPr lvl="1"/>
            <a:r>
              <a:rPr lang="en-US" dirty="0" smtClean="0"/>
              <a:t>It contains running servers for Jenkins, Chef, Selenium and Artifactory.</a:t>
            </a:r>
          </a:p>
          <a:p>
            <a:pPr lvl="1"/>
            <a:r>
              <a:rPr lang="en-US" dirty="0" smtClean="0"/>
              <a:t>Each scenario describes a Continuous Integration workflow or a partial step of a workflow.</a:t>
            </a:r>
          </a:p>
          <a:p>
            <a:pPr lvl="1"/>
            <a:r>
              <a:rPr lang="en-US" dirty="0" smtClean="0"/>
              <a:t>Each scenario can be run live through the Jenkins console.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devopsDemo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86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Scenarios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an Ubuntu Server </a:t>
            </a:r>
            <a:r>
              <a:rPr lang="en-US" dirty="0"/>
              <a:t>on vCloud Air using the Chef vCloud Air Knife </a:t>
            </a:r>
            <a:r>
              <a:rPr lang="en-US" dirty="0" smtClean="0"/>
              <a:t>plugin.</a:t>
            </a:r>
          </a:p>
          <a:p>
            <a:pPr lvl="1"/>
            <a:r>
              <a:rPr lang="en-US" dirty="0"/>
              <a:t>Create a Photon Server on vCloud Air using vCloud Air CLI</a:t>
            </a:r>
            <a:endParaRPr lang="en-US" dirty="0" smtClean="0"/>
          </a:p>
          <a:p>
            <a:pPr lvl="1"/>
            <a:r>
              <a:rPr lang="en-US" dirty="0"/>
              <a:t>Deploy a D</a:t>
            </a:r>
            <a:r>
              <a:rPr lang="en-US" dirty="0" smtClean="0"/>
              <a:t>ocker </a:t>
            </a:r>
            <a:r>
              <a:rPr lang="en-US" dirty="0"/>
              <a:t>container on a Photon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Use chef to configure a Server as a standard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Integration of </a:t>
            </a:r>
            <a:r>
              <a:rPr lang="en-US" dirty="0" smtClean="0"/>
              <a:t>a Spring Boot </a:t>
            </a:r>
            <a:r>
              <a:rPr lang="en-US" dirty="0"/>
              <a:t>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10969943" cy="4495800"/>
          </a:xfrm>
        </p:spPr>
        <p:txBody>
          <a:bodyPr/>
          <a:lstStyle/>
          <a:p>
            <a:r>
              <a:rPr lang="en-US" dirty="0"/>
              <a:t>Available at   </a:t>
            </a:r>
            <a:r>
              <a:rPr lang="en-US" dirty="0" smtClean="0">
                <a:hlinkClick r:id="rId2"/>
              </a:rPr>
              <a:t>http://devops.vcloudair.io</a:t>
            </a:r>
            <a:endParaRPr lang="en-US" dirty="0" smtClean="0"/>
          </a:p>
          <a:p>
            <a:r>
              <a:rPr lang="en-US" dirty="0" smtClean="0"/>
              <a:t>Packaged as a vApp, currently deployed to a subscription VDC</a:t>
            </a:r>
            <a:endParaRPr lang="en-US" dirty="0"/>
          </a:p>
          <a:p>
            <a:r>
              <a:rPr lang="en-US" dirty="0" smtClean="0"/>
              <a:t>Accessible to anyone, but login required to run demo scenarios.</a:t>
            </a:r>
          </a:p>
          <a:p>
            <a:r>
              <a:rPr lang="en-US" dirty="0" smtClean="0"/>
              <a:t>Login available to all SE’s latest credentials stored in vault.</a:t>
            </a:r>
          </a:p>
          <a:p>
            <a:r>
              <a:rPr lang="en-US" dirty="0"/>
              <a:t>Up to date credentials are available in a document on Vault.</a:t>
            </a:r>
          </a:p>
          <a:p>
            <a:pPr lvl="1"/>
            <a:r>
              <a:rPr lang="en-US" dirty="0"/>
              <a:t>(this keeps the credentials out of the </a:t>
            </a:r>
            <a:r>
              <a:rPr lang="en-US" dirty="0" err="1"/>
              <a:t>git</a:t>
            </a:r>
            <a:r>
              <a:rPr lang="en-US" dirty="0"/>
              <a:t> repo and available to SE’s </a:t>
            </a:r>
            <a:br>
              <a:rPr lang="en-US" dirty="0"/>
            </a:br>
            <a:r>
              <a:rPr lang="en-US" dirty="0"/>
              <a:t>with SSO Authentication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Currently a private repo on GitHub (for now).</a:t>
            </a:r>
            <a:endParaRPr lang="en-US" dirty="0"/>
          </a:p>
          <a:p>
            <a:r>
              <a:rPr lang="en-US" dirty="0" smtClean="0"/>
              <a:t>User ‘vcadevops’ has GitHub and vCloud Air Accounts.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5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066800"/>
            <a:ext cx="8128000" cy="4699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2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scenarios</a:t>
            </a:r>
          </a:p>
          <a:p>
            <a:r>
              <a:rPr lang="en-US" dirty="0" smtClean="0"/>
              <a:t>Add support for onDemand</a:t>
            </a:r>
          </a:p>
          <a:p>
            <a:r>
              <a:rPr lang="en-US" dirty="0" smtClean="0"/>
              <a:t>Add a ‘last demo’ date time to the main page to warn of concurrent demos.</a:t>
            </a:r>
          </a:p>
          <a:p>
            <a:r>
              <a:rPr lang="en-US" dirty="0" smtClean="0"/>
              <a:t>Expand Ansible and Artifactory scenarios.</a:t>
            </a:r>
          </a:p>
          <a:p>
            <a:r>
              <a:rPr lang="en-US" dirty="0"/>
              <a:t>Looking for SE volunteers to participate in making the demo even better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7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/>
          <p:cNvSpPr/>
          <p:nvPr/>
        </p:nvSpPr>
        <p:spPr>
          <a:xfrm>
            <a:off x="5027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6475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ight Arrow 42"/>
          <p:cNvSpPr/>
          <p:nvPr/>
        </p:nvSpPr>
        <p:spPr>
          <a:xfrm>
            <a:off x="7999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9523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ight Arrow 39"/>
          <p:cNvSpPr/>
          <p:nvPr/>
        </p:nvSpPr>
        <p:spPr>
          <a:xfrm>
            <a:off x="3503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Enabling Business Agility &amp; IT Alignment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820986"/>
            <a:ext cx="6172200" cy="1752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6612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612" y="4114800"/>
            <a:ext cx="3581400" cy="3048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Delivery Pipeline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212" y="5638800"/>
            <a:ext cx="11201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DevOps – Extending Agile principles beyond boundaries of code to the entire delivered service Essentially enabling infrastructure as code   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828212" y="4495800"/>
            <a:ext cx="11430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0558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2327955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9298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10641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01984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93327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2812" y="3573586"/>
            <a:ext cx="2169266" cy="541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Meet Business needs 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Small Incremental changes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6412" y="3573586"/>
            <a:ext cx="2423476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Keep Environments Stables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Reduce Risk, infrequent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Slow infrastructure provisioning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Formal handover </a:t>
            </a:r>
          </a:p>
        </p:txBody>
      </p:sp>
    </p:spTree>
    <p:extLst>
      <p:ext uri="{BB962C8B-B14F-4D97-AF65-F5344CB8AC3E}">
        <p14:creationId xmlns:p14="http://schemas.microsoft.com/office/powerpoint/2010/main" val="35241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13771" y="2603505"/>
            <a:ext cx="11636476" cy="3200399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Products - </a:t>
            </a:r>
            <a:r>
              <a:rPr lang="en-US" dirty="0" err="1" smtClean="0"/>
              <a:t>vRealize</a:t>
            </a:r>
            <a:r>
              <a:rPr lang="en-US" dirty="0" smtClean="0"/>
              <a:t> Code Stream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 bwMode="auto">
          <a:xfrm>
            <a:off x="674335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1188" y="3849497"/>
            <a:ext cx="5002497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81878" y="3912997"/>
            <a:ext cx="3181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Development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42647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Build &amp; Integration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7704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Package &amp; Repository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1601193" y="49190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Test Automation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935540" y="45031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2726430" y="4832877"/>
            <a:ext cx="411602" cy="2243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385352" y="47317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7488" y="442375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45361" y="449360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2121703" y="4604760"/>
            <a:ext cx="419100" cy="21584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606619" y="4144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91264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77590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Integrated Dev. Env. 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59" y="5003809"/>
            <a:ext cx="1828324" cy="3682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Continuous </a:t>
            </a:r>
          </a:p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Integration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71300" y="26885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  <a:ea typeface="+mn-ea"/>
              </a:rPr>
              <a:t>CONTINUOUS DELIVERY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53569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4390" y="3912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Test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536793" y="4865249"/>
            <a:ext cx="1632123" cy="924214"/>
            <a:chOff x="3447020" y="2037374"/>
            <a:chExt cx="979530" cy="739371"/>
          </a:xfrm>
        </p:grpSpPr>
        <p:grpSp>
          <p:nvGrpSpPr>
            <p:cNvPr id="19" name="Group 18"/>
            <p:cNvGrpSpPr/>
            <p:nvPr/>
          </p:nvGrpSpPr>
          <p:grpSpPr>
            <a:xfrm>
              <a:off x="3772352" y="2037374"/>
              <a:ext cx="654198" cy="432055"/>
              <a:chOff x="2220081" y="2277655"/>
              <a:chExt cx="872262" cy="576072"/>
            </a:xfrm>
          </p:grpSpPr>
          <p:pic>
            <p:nvPicPr>
              <p:cNvPr id="20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220081" y="2514122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6415" y="2517508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28" name="Picture 27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Pentagon 1"/>
          <p:cNvSpPr/>
          <p:nvPr/>
        </p:nvSpPr>
        <p:spPr>
          <a:xfrm rot="5400000">
            <a:off x="6508362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1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8" name="Arc 35"/>
          <p:cNvSpPr>
            <a:spLocks/>
          </p:cNvSpPr>
          <p:nvPr/>
        </p:nvSpPr>
        <p:spPr bwMode="auto">
          <a:xfrm rot="20087165">
            <a:off x="546182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ounded Rectangle 89"/>
          <p:cNvSpPr/>
          <p:nvPr/>
        </p:nvSpPr>
        <p:spPr bwMode="auto">
          <a:xfrm>
            <a:off x="474010" y="3200403"/>
            <a:ext cx="11105374" cy="4191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600" b="1" dirty="0" smtClean="0">
                <a:solidFill>
                  <a:schemeClr val="accent6"/>
                </a:solidFill>
                <a:latin typeface="+mn-lt"/>
                <a:ea typeface="+mn-ea"/>
              </a:rPr>
              <a:t>Release Pipeline</a:t>
            </a:r>
            <a:endParaRPr lang="en-US" sz="16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785204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566313" y="4865249"/>
            <a:ext cx="1636350" cy="924214"/>
            <a:chOff x="3447020" y="2037374"/>
            <a:chExt cx="982066" cy="739371"/>
          </a:xfrm>
        </p:grpSpPr>
        <p:grpSp>
          <p:nvGrpSpPr>
            <p:cNvPr id="59" name="Group 58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61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60" name="Picture 59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Pentagon 45"/>
          <p:cNvSpPr/>
          <p:nvPr/>
        </p:nvSpPr>
        <p:spPr>
          <a:xfrm rot="5400000">
            <a:off x="10539997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17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883860" y="3912998"/>
            <a:ext cx="113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Production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7804520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85629" y="4865249"/>
            <a:ext cx="1636350" cy="924214"/>
            <a:chOff x="3447020" y="2037374"/>
            <a:chExt cx="982066" cy="739371"/>
          </a:xfrm>
        </p:grpSpPr>
        <p:grpSp>
          <p:nvGrpSpPr>
            <p:cNvPr id="52" name="Group 51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54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53" name="Picture 52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Pentagon 56"/>
          <p:cNvSpPr/>
          <p:nvPr/>
        </p:nvSpPr>
        <p:spPr>
          <a:xfrm rot="5400000">
            <a:off x="8559313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32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8297619" y="3912998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</a:rPr>
              <a:t>UAT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9" name="Arc 35"/>
          <p:cNvSpPr>
            <a:spLocks/>
          </p:cNvSpPr>
          <p:nvPr/>
        </p:nvSpPr>
        <p:spPr bwMode="auto">
          <a:xfrm rot="20087165">
            <a:off x="7607493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rc 35"/>
          <p:cNvSpPr>
            <a:spLocks/>
          </p:cNvSpPr>
          <p:nvPr/>
        </p:nvSpPr>
        <p:spPr bwMode="auto">
          <a:xfrm rot="20087165">
            <a:off x="955431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609441" y="1117600"/>
            <a:ext cx="10969943" cy="1358900"/>
          </a:xfrm>
          <a:noFill/>
        </p:spPr>
        <p:txBody>
          <a:bodyPr/>
          <a:lstStyle/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/>
              <a:t>Extend the agility provided by </a:t>
            </a:r>
            <a:endParaRPr lang="en-US" sz="2400" i="1" dirty="0" smtClean="0"/>
          </a:p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 smtClean="0"/>
              <a:t>Continuous </a:t>
            </a:r>
            <a:r>
              <a:rPr lang="en-US" sz="2400" i="1" dirty="0"/>
              <a:t>Integration into </a:t>
            </a:r>
            <a:r>
              <a:rPr lang="en-US" sz="2400" i="1" dirty="0" smtClean="0"/>
              <a:t>Continuous Delivery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294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46" grpId="0" animBg="1"/>
      <p:bldP spid="57" grpId="0" animBg="1"/>
      <p:bldP spid="89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3418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Developer Checks in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GitHub Notifies Jenkins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Checks out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Gradle</a:t>
            </a:r>
            <a:r>
              <a:rPr lang="en-US" sz="1200" dirty="0" smtClean="0"/>
              <a:t> Builds product and</a:t>
            </a:r>
            <a:br>
              <a:rPr lang="en-US" sz="1200" dirty="0" smtClean="0"/>
            </a:br>
            <a:r>
              <a:rPr lang="en-US" sz="1200" dirty="0" err="1" smtClean="0"/>
              <a:t>artifactory</a:t>
            </a:r>
            <a:r>
              <a:rPr lang="en-US" sz="1200" dirty="0" smtClean="0"/>
              <a:t> resolves dependencies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saves binary to </a:t>
            </a:r>
            <a:r>
              <a:rPr lang="en-US" sz="1200" dirty="0" err="1" smtClean="0"/>
              <a:t>artifactory</a:t>
            </a: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71612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chef to create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creates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deploys App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</a:t>
            </a:r>
            <a:r>
              <a:rPr lang="en-US" sz="1200" dirty="0" err="1" smtClean="0"/>
              <a:t>HipChat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/>
              <a:t> </a:t>
            </a:r>
            <a:r>
              <a:rPr lang="en-US" sz="1200" dirty="0" err="1" smtClean="0"/>
              <a:t>Hipchat</a:t>
            </a:r>
            <a:r>
              <a:rPr lang="en-US" sz="1200" dirty="0" smtClean="0"/>
              <a:t> notifies developer build deploy complete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 Developer tests code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4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0</TotalTime>
  <Words>832</Words>
  <Application>Microsoft Macintosh PowerPoint</Application>
  <PresentationFormat>Custom</PresentationFormat>
  <Paragraphs>246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</vt:lpstr>
      <vt:lpstr>PowerPoint Presentation</vt:lpstr>
      <vt:lpstr>PowerPoint Presentation</vt:lpstr>
      <vt:lpstr>Scenarios</vt:lpstr>
      <vt:lpstr>Demo Details </vt:lpstr>
      <vt:lpstr>Demo Details </vt:lpstr>
      <vt:lpstr>Next Steps</vt:lpstr>
      <vt:lpstr>What is DevOps</vt:lpstr>
      <vt:lpstr>New Products - vRealize Code Stream </vt:lpstr>
      <vt:lpstr>Devops Continuous Integration Demo (Open Source)</vt:lpstr>
      <vt:lpstr>Continuous Integration Pivotal Cloud Foundry on vCloud Air</vt:lpstr>
      <vt:lpstr>PowerPoint Presentation</vt:lpstr>
      <vt:lpstr>PowerPoint Presentation</vt:lpstr>
      <vt:lpstr>Devops Continuous Integration Demo (Open Source)</vt:lpstr>
      <vt:lpstr>Devops Continuous Integration Demo (Open Source)</vt:lpstr>
      <vt:lpstr>Devops Continuous Integration Demo (Open Source)</vt:lpstr>
      <vt:lpstr>Devops Continuous Integration Demo (Open Source)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2015-05-15T15:00:14Z</dcterms:modified>
</cp:coreProperties>
</file>