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64" autoAdjust="0"/>
  </p:normalViewPr>
  <p:slideViewPr>
    <p:cSldViewPr snapToGrid="0" snapToObjects="1">
      <p:cViewPr>
        <p:scale>
          <a:sx n="130" d="100"/>
          <a:sy n="130" d="100"/>
        </p:scale>
        <p:origin x="-520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2E75-8E68-0048-B6FC-17EFD423FB96}" type="datetimeFigureOut">
              <a:rPr lang="en-US" smtClean="0"/>
              <a:t>3/31/15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6367-045C-294A-A7A9-8FF097419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7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2E75-8E68-0048-B6FC-17EFD423FB96}" type="datetimeFigureOut">
              <a:rPr lang="en-US" smtClean="0"/>
              <a:t>3/31/15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6367-045C-294A-A7A9-8FF097419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2E75-8E68-0048-B6FC-17EFD423FB96}" type="datetimeFigureOut">
              <a:rPr lang="en-US" smtClean="0"/>
              <a:t>3/31/15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6367-045C-294A-A7A9-8FF097419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2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2E75-8E68-0048-B6FC-17EFD423FB96}" type="datetimeFigureOut">
              <a:rPr lang="en-US" smtClean="0"/>
              <a:t>3/31/15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6367-045C-294A-A7A9-8FF097419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5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2E75-8E68-0048-B6FC-17EFD423FB96}" type="datetimeFigureOut">
              <a:rPr lang="en-US" smtClean="0"/>
              <a:t>3/31/15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6367-045C-294A-A7A9-8FF097419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7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2E75-8E68-0048-B6FC-17EFD423FB96}" type="datetimeFigureOut">
              <a:rPr lang="en-US" smtClean="0"/>
              <a:t>3/31/15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6367-045C-294A-A7A9-8FF097419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7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2E75-8E68-0048-B6FC-17EFD423FB96}" type="datetimeFigureOut">
              <a:rPr lang="en-US" smtClean="0"/>
              <a:t>3/31/15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6367-045C-294A-A7A9-8FF097419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7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2E75-8E68-0048-B6FC-17EFD423FB96}" type="datetimeFigureOut">
              <a:rPr lang="en-US" smtClean="0"/>
              <a:t>3/31/15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6367-045C-294A-A7A9-8FF097419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6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2E75-8E68-0048-B6FC-17EFD423FB96}" type="datetimeFigureOut">
              <a:rPr lang="en-US" smtClean="0"/>
              <a:t>3/31/15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6367-045C-294A-A7A9-8FF097419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6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2E75-8E68-0048-B6FC-17EFD423FB96}" type="datetimeFigureOut">
              <a:rPr lang="en-US" smtClean="0"/>
              <a:t>3/31/15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6367-045C-294A-A7A9-8FF097419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9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2E75-8E68-0048-B6FC-17EFD423FB96}" type="datetimeFigureOut">
              <a:rPr lang="en-US" smtClean="0"/>
              <a:t>3/31/15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6367-045C-294A-A7A9-8FF097419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9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82E75-8E68-0048-B6FC-17EFD423FB96}" type="datetimeFigureOut">
              <a:rPr lang="en-US" smtClean="0"/>
              <a:t>3/31/15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26367-045C-294A-A7A9-8FF097419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1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3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405" y="196133"/>
            <a:ext cx="6403446" cy="81280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Developer </a:t>
            </a:r>
            <a:r>
              <a:rPr lang="en-US" sz="2400" dirty="0" err="1" smtClean="0"/>
              <a:t>Devops</a:t>
            </a:r>
            <a:r>
              <a:rPr lang="en-US" sz="2400" dirty="0" smtClean="0"/>
              <a:t> Demo (Open Source)</a:t>
            </a:r>
            <a:br>
              <a:rPr lang="en-US" sz="24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Enables a developer to deploy and provision a </a:t>
            </a:r>
            <a:r>
              <a:rPr lang="en-US" sz="1600" dirty="0" err="1" smtClean="0"/>
              <a:t>vm</a:t>
            </a:r>
            <a:r>
              <a:rPr lang="en-US" sz="1600" dirty="0" smtClean="0"/>
              <a:t> to </a:t>
            </a:r>
            <a:r>
              <a:rPr lang="en-US" sz="1600" dirty="0" err="1" smtClean="0"/>
              <a:t>vCloud</a:t>
            </a:r>
            <a:r>
              <a:rPr lang="en-US" sz="1600" dirty="0" smtClean="0"/>
              <a:t> Air using a </a:t>
            </a:r>
            <a:br>
              <a:rPr lang="en-US" sz="1600" dirty="0" smtClean="0"/>
            </a:br>
            <a:r>
              <a:rPr lang="en-US" sz="1600" dirty="0" smtClean="0"/>
              <a:t>Enterprise Standard </a:t>
            </a:r>
            <a:r>
              <a:rPr lang="en-US" sz="1600" dirty="0" err="1" smtClean="0"/>
              <a:t>vm</a:t>
            </a:r>
            <a:r>
              <a:rPr lang="en-US" sz="1600" dirty="0" smtClean="0"/>
              <a:t> template and cookbooks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756958" y="1830972"/>
            <a:ext cx="2511340" cy="2337446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0563" y="1830972"/>
            <a:ext cx="2337084" cy="2337446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3384" y="1436933"/>
            <a:ext cx="550991" cy="79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83" y="2859228"/>
            <a:ext cx="960564" cy="7476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0" name="Rectangle 79"/>
          <p:cNvSpPr/>
          <p:nvPr/>
        </p:nvSpPr>
        <p:spPr>
          <a:xfrm>
            <a:off x="6153951" y="3123108"/>
            <a:ext cx="552788" cy="729767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4253209" y="2103116"/>
            <a:ext cx="487668" cy="6847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arrow"/>
          </a:ln>
          <a:effectLst/>
        </p:spPr>
      </p:cxnSp>
      <p:pic>
        <p:nvPicPr>
          <p:cNvPr id="144" name="Picture 26" descr="MCj0433944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375" y="2446636"/>
            <a:ext cx="582922" cy="732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" name="TextBox 188"/>
          <p:cNvSpPr txBox="1"/>
          <p:nvPr/>
        </p:nvSpPr>
        <p:spPr>
          <a:xfrm>
            <a:off x="5925291" y="3123108"/>
            <a:ext cx="22866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3309881" y="4471631"/>
            <a:ext cx="3552770" cy="16829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VCA-CLI Creates new VM from Corp Catalog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endParaRPr lang="en-US" sz="1200" dirty="0" smtClean="0"/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VCA-CLI Configures GW Access</a:t>
            </a:r>
          </a:p>
          <a:p>
            <a:pPr>
              <a:lnSpc>
                <a:spcPct val="90000"/>
              </a:lnSpc>
            </a:pPr>
            <a:endParaRPr lang="en-US" sz="1200" dirty="0" smtClean="0"/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Provision VM with Chef Knife Solo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endParaRPr lang="en-US" sz="1200" dirty="0" smtClean="0"/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Deploy App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endParaRPr lang="en-US" sz="1200" dirty="0" smtClean="0"/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Test</a:t>
            </a:r>
            <a:endParaRPr lang="en-US" sz="1200" dirty="0" smtClean="0"/>
          </a:p>
          <a:p>
            <a:pPr>
              <a:lnSpc>
                <a:spcPct val="90000"/>
              </a:lnSpc>
            </a:pPr>
            <a:endParaRPr lang="en-US" sz="1200" dirty="0" smtClean="0"/>
          </a:p>
        </p:txBody>
      </p:sp>
      <p:pic>
        <p:nvPicPr>
          <p:cNvPr id="82" name="image97.png" descr="\\MV-FS\Projects\Cisco\References\Brand Assets\Kubrick Icons\Device Icons\Device_router_3057_default_256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02527" y="1978083"/>
            <a:ext cx="508167" cy="286406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pic>
        <p:nvPicPr>
          <p:cNvPr id="83" name="image97.png" descr="\\MV-FS\Projects\Cisco\References\Brand Assets\Kubrick Icons\Device Icons\Device_router_3057_default_256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40877" y="1974156"/>
            <a:ext cx="513002" cy="27745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86" name="TextBox 85"/>
          <p:cNvSpPr txBox="1"/>
          <p:nvPr/>
        </p:nvSpPr>
        <p:spPr>
          <a:xfrm>
            <a:off x="3957861" y="1520797"/>
            <a:ext cx="1128405" cy="5549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Synchronized</a:t>
            </a:r>
            <a:r>
              <a:rPr kumimoji="0" lang="en-US" sz="9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900" kern="0" noProof="0" dirty="0" smtClean="0">
                <a:solidFill>
                  <a:sysClr val="windowText" lastClr="000000"/>
                </a:solidFill>
              </a:rPr>
              <a:t>Catalog</a:t>
            </a:r>
            <a:br>
              <a:rPr lang="en-US" sz="900" kern="0" noProof="0" dirty="0" smtClean="0">
                <a:solidFill>
                  <a:sysClr val="windowText" lastClr="000000"/>
                </a:solidFill>
              </a:rPr>
            </a:br>
            <a:r>
              <a:rPr lang="en-US" sz="900" kern="0" noProof="0" dirty="0" smtClean="0">
                <a:solidFill>
                  <a:sysClr val="windowText" lastClr="000000"/>
                </a:solidFill>
              </a:rPr>
              <a:t> of </a:t>
            </a:r>
            <a:r>
              <a:rPr kumimoji="0" lang="en-US" sz="9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VM</a:t>
            </a:r>
            <a:r>
              <a:rPr kumimoji="0" lang="en-US" sz="900" b="0" i="0" u="none" strike="noStrike" kern="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Images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939051" y="2446636"/>
            <a:ext cx="199113" cy="1545930"/>
          </a:xfrm>
          <a:prstGeom prst="rect">
            <a:avLst/>
          </a:prstGeom>
          <a:noFill/>
          <a:ln w="38100" cap="flat" cmpd="sng" algn="ctr">
            <a:noFill/>
            <a:prstDash val="sysDot"/>
            <a:tailEnd type="none"/>
          </a:ln>
          <a:effectLst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 smtClean="0">
                <a:latin typeface="Silom"/>
                <a:cs typeface="Silom"/>
              </a:rPr>
              <a:t>1</a:t>
            </a:r>
          </a:p>
          <a:p>
            <a:pPr>
              <a:lnSpc>
                <a:spcPct val="90000"/>
              </a:lnSpc>
            </a:pPr>
            <a:endParaRPr lang="en-US" sz="1000" dirty="0" smtClean="0">
              <a:latin typeface="Silom"/>
              <a:cs typeface="Silom"/>
            </a:endParaRPr>
          </a:p>
          <a:p>
            <a:pPr>
              <a:lnSpc>
                <a:spcPct val="90000"/>
              </a:lnSpc>
            </a:pPr>
            <a:r>
              <a:rPr lang="en-US" sz="1000" dirty="0" smtClean="0">
                <a:latin typeface="Silom"/>
                <a:cs typeface="Silom"/>
              </a:rPr>
              <a:t>2</a:t>
            </a:r>
            <a:br>
              <a:rPr lang="en-US" sz="1000" dirty="0" smtClean="0">
                <a:latin typeface="Silom"/>
                <a:cs typeface="Silom"/>
              </a:rPr>
            </a:br>
            <a:endParaRPr lang="en-US" sz="1000" dirty="0">
              <a:latin typeface="Silom"/>
              <a:cs typeface="Silom"/>
            </a:endParaRPr>
          </a:p>
          <a:p>
            <a:pPr>
              <a:lnSpc>
                <a:spcPct val="90000"/>
              </a:lnSpc>
            </a:pPr>
            <a:endParaRPr lang="en-US" sz="1000" dirty="0">
              <a:latin typeface="Silom"/>
              <a:cs typeface="Silom"/>
            </a:endParaRPr>
          </a:p>
          <a:p>
            <a:pPr>
              <a:lnSpc>
                <a:spcPct val="90000"/>
              </a:lnSpc>
            </a:pPr>
            <a:r>
              <a:rPr lang="en-US" sz="1000" dirty="0" smtClean="0">
                <a:latin typeface="Silom"/>
                <a:cs typeface="Silom"/>
              </a:rPr>
              <a:t>3</a:t>
            </a:r>
          </a:p>
          <a:p>
            <a:pPr>
              <a:lnSpc>
                <a:spcPct val="90000"/>
              </a:lnSpc>
            </a:pPr>
            <a:endParaRPr lang="en-US" sz="1000" dirty="0">
              <a:latin typeface="Silom"/>
              <a:cs typeface="Silom"/>
            </a:endParaRPr>
          </a:p>
          <a:p>
            <a:pPr>
              <a:lnSpc>
                <a:spcPct val="90000"/>
              </a:lnSpc>
            </a:pPr>
            <a:r>
              <a:rPr lang="en-US" sz="1000" dirty="0" smtClean="0">
                <a:latin typeface="Silom"/>
                <a:cs typeface="Silom"/>
              </a:rPr>
              <a:t>4</a:t>
            </a:r>
          </a:p>
          <a:p>
            <a:pPr>
              <a:lnSpc>
                <a:spcPct val="90000"/>
              </a:lnSpc>
            </a:pPr>
            <a:endParaRPr lang="en-US" sz="1000" dirty="0">
              <a:latin typeface="Silom"/>
              <a:cs typeface="Silom"/>
            </a:endParaRPr>
          </a:p>
          <a:p>
            <a:pPr>
              <a:lnSpc>
                <a:spcPct val="90000"/>
              </a:lnSpc>
            </a:pPr>
            <a:r>
              <a:rPr lang="en-US" sz="1000" dirty="0" smtClean="0">
                <a:latin typeface="Silom"/>
                <a:cs typeface="Silom"/>
              </a:rPr>
              <a:t>5</a:t>
            </a:r>
          </a:p>
          <a:p>
            <a:pPr>
              <a:lnSpc>
                <a:spcPct val="90000"/>
              </a:lnSpc>
            </a:pPr>
            <a:endParaRPr lang="en-US" sz="1000" dirty="0">
              <a:latin typeface="Silom"/>
              <a:cs typeface="Silom"/>
            </a:endParaRPr>
          </a:p>
        </p:txBody>
      </p:sp>
      <p:cxnSp>
        <p:nvCxnSpPr>
          <p:cNvPr id="160" name="Straight Arrow Connector 159"/>
          <p:cNvCxnSpPr/>
          <p:nvPr/>
        </p:nvCxnSpPr>
        <p:spPr>
          <a:xfrm>
            <a:off x="4522064" y="2819604"/>
            <a:ext cx="0" cy="370694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cxnSp>
        <p:nvCxnSpPr>
          <p:cNvPr id="165" name="Straight Arrow Connector 164"/>
          <p:cNvCxnSpPr/>
          <p:nvPr/>
        </p:nvCxnSpPr>
        <p:spPr>
          <a:xfrm>
            <a:off x="1703647" y="3281892"/>
            <a:ext cx="1235404" cy="0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174" name="Straight Arrow Connector 173"/>
          <p:cNvCxnSpPr/>
          <p:nvPr/>
        </p:nvCxnSpPr>
        <p:spPr>
          <a:xfrm>
            <a:off x="3153969" y="3285277"/>
            <a:ext cx="2999982" cy="0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grpSp>
        <p:nvGrpSpPr>
          <p:cNvPr id="152" name="Group 151"/>
          <p:cNvGrpSpPr/>
          <p:nvPr/>
        </p:nvGrpSpPr>
        <p:grpSpPr>
          <a:xfrm>
            <a:off x="6594746" y="1479493"/>
            <a:ext cx="893713" cy="748610"/>
            <a:chOff x="5402385" y="1763343"/>
            <a:chExt cx="986691" cy="707114"/>
          </a:xfrm>
        </p:grpSpPr>
        <p:sp>
          <p:nvSpPr>
            <p:cNvPr id="10" name="Cloud 9"/>
            <p:cNvSpPr/>
            <p:nvPr/>
          </p:nvSpPr>
          <p:spPr>
            <a:xfrm>
              <a:off x="5402385" y="1763343"/>
              <a:ext cx="986691" cy="707114"/>
            </a:xfrm>
            <a:prstGeom prst="cloud">
              <a:avLst/>
            </a:prstGeom>
            <a:gradFill flip="none" rotWithShape="1">
              <a:gsLst>
                <a:gs pos="48000">
                  <a:srgbClr val="FFFFFF"/>
                </a:gs>
                <a:gs pos="100000">
                  <a:srgbClr val="01A1E7">
                    <a:lumMod val="60000"/>
                    <a:lumOff val="4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 cap="flat" cmpd="sng" algn="ctr">
              <a:solidFill>
                <a:srgbClr val="01A1E7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68589" tIns="34295" rIns="68589" bIns="34295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87999" y="1856154"/>
              <a:ext cx="604967" cy="432051"/>
            </a:xfrm>
            <a:prstGeom prst="rect">
              <a:avLst/>
            </a:prstGeom>
          </p:spPr>
        </p:pic>
      </p:grpSp>
      <p:cxnSp>
        <p:nvCxnSpPr>
          <p:cNvPr id="183" name="Straight Arrow Connector 182"/>
          <p:cNvCxnSpPr/>
          <p:nvPr/>
        </p:nvCxnSpPr>
        <p:spPr>
          <a:xfrm flipH="1">
            <a:off x="3153969" y="2812667"/>
            <a:ext cx="1395051" cy="0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187" name="Straight Arrow Connector 186"/>
          <p:cNvCxnSpPr/>
          <p:nvPr/>
        </p:nvCxnSpPr>
        <p:spPr>
          <a:xfrm>
            <a:off x="5069427" y="2241844"/>
            <a:ext cx="1049126" cy="881264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cxnSp>
        <p:nvCxnSpPr>
          <p:cNvPr id="197" name="Straight Arrow Connector 196"/>
          <p:cNvCxnSpPr/>
          <p:nvPr/>
        </p:nvCxnSpPr>
        <p:spPr>
          <a:xfrm flipH="1">
            <a:off x="3153969" y="2509674"/>
            <a:ext cx="1904636" cy="14189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198" name="Straight Arrow Connector 197"/>
          <p:cNvCxnSpPr/>
          <p:nvPr/>
        </p:nvCxnSpPr>
        <p:spPr>
          <a:xfrm>
            <a:off x="5039067" y="2244904"/>
            <a:ext cx="0" cy="318035"/>
          </a:xfrm>
          <a:prstGeom prst="straightConnector1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grpSp>
        <p:nvGrpSpPr>
          <p:cNvPr id="90" name="Group 1303"/>
          <p:cNvGrpSpPr/>
          <p:nvPr/>
        </p:nvGrpSpPr>
        <p:grpSpPr>
          <a:xfrm>
            <a:off x="4438926" y="2442998"/>
            <a:ext cx="647340" cy="376606"/>
            <a:chOff x="0" y="988958"/>
            <a:chExt cx="803335" cy="751180"/>
          </a:xfrm>
        </p:grpSpPr>
        <p:sp>
          <p:nvSpPr>
            <p:cNvPr id="91" name="Shape 1301"/>
            <p:cNvSpPr/>
            <p:nvPr/>
          </p:nvSpPr>
          <p:spPr>
            <a:xfrm>
              <a:off x="0" y="988958"/>
              <a:ext cx="803335" cy="751180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Shape 1302"/>
            <p:cNvSpPr/>
            <p:nvPr/>
          </p:nvSpPr>
          <p:spPr>
            <a:xfrm>
              <a:off x="20901" y="996213"/>
              <a:ext cx="761538" cy="7366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Arial Bold"/>
                </a:rPr>
                <a:t>VDC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lang="en-US" sz="1200" kern="0" dirty="0" smtClean="0">
                  <a:solidFill>
                    <a:srgbClr val="000000"/>
                  </a:solidFill>
                </a:rPr>
                <a:t>API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 Bold"/>
              </a:endParaRPr>
            </a:p>
          </p:txBody>
        </p:sp>
      </p:grpSp>
      <p:cxnSp>
        <p:nvCxnSpPr>
          <p:cNvPr id="204" name="Straight Arrow Connector 203"/>
          <p:cNvCxnSpPr/>
          <p:nvPr/>
        </p:nvCxnSpPr>
        <p:spPr>
          <a:xfrm>
            <a:off x="3138164" y="3509629"/>
            <a:ext cx="3015787" cy="20176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205" name="Straight Arrow Connector 204"/>
          <p:cNvCxnSpPr/>
          <p:nvPr/>
        </p:nvCxnSpPr>
        <p:spPr>
          <a:xfrm>
            <a:off x="3153969" y="3755185"/>
            <a:ext cx="2999982" cy="0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grpSp>
        <p:nvGrpSpPr>
          <p:cNvPr id="14" name="Group 1303"/>
          <p:cNvGrpSpPr/>
          <p:nvPr/>
        </p:nvGrpSpPr>
        <p:grpSpPr>
          <a:xfrm>
            <a:off x="4351005" y="3200692"/>
            <a:ext cx="1006678" cy="652183"/>
            <a:chOff x="-100845" y="0"/>
            <a:chExt cx="1154629" cy="618668"/>
          </a:xfrm>
        </p:grpSpPr>
        <p:sp>
          <p:nvSpPr>
            <p:cNvPr id="63" name="Shape 1301"/>
            <p:cNvSpPr/>
            <p:nvPr/>
          </p:nvSpPr>
          <p:spPr>
            <a:xfrm>
              <a:off x="0" y="0"/>
              <a:ext cx="946056" cy="618668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Shape 1302"/>
            <p:cNvSpPr/>
            <p:nvPr/>
          </p:nvSpPr>
          <p:spPr>
            <a:xfrm>
              <a:off x="-100845" y="145619"/>
              <a:ext cx="1154629" cy="350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 GA</a:t>
              </a:r>
              <a:r>
                <a:rPr kumimoji="0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TEWAY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3118786" y="2308243"/>
            <a:ext cx="1128405" cy="148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Create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3100644" y="3020161"/>
            <a:ext cx="1128405" cy="148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Provision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3088545" y="3287715"/>
            <a:ext cx="1128405" cy="148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Deploy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3128395" y="3547388"/>
            <a:ext cx="1012733" cy="2126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Test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6047087" y="3303102"/>
            <a:ext cx="735806" cy="2944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lang="en-US" sz="1400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/>
                <a:cs typeface="Bookman Old Style"/>
              </a:rPr>
              <a:t>VM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Bookman Old Style"/>
              <a:cs typeface="Bookman Old Style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098314" y="2594917"/>
            <a:ext cx="1128405" cy="148868"/>
          </a:xfrm>
          <a:prstGeom prst="rect">
            <a:avLst/>
          </a:prstGeom>
          <a:noFill/>
          <a:ln w="38100" cap="flat" cmpd="sng" algn="ctr">
            <a:noFill/>
            <a:prstDash val="sysDot"/>
            <a:tailEnd type="none"/>
          </a:ln>
          <a:effectLst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Config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Network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759620" y="2587311"/>
            <a:ext cx="944027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Cookbooks</a:t>
            </a:r>
            <a:endParaRPr lang="en-US" sz="1200" dirty="0"/>
          </a:p>
        </p:txBody>
      </p:sp>
      <p:sp>
        <p:nvSpPr>
          <p:cNvPr id="254" name="TextBox 253"/>
          <p:cNvSpPr txBox="1"/>
          <p:nvPr/>
        </p:nvSpPr>
        <p:spPr>
          <a:xfrm>
            <a:off x="752852" y="3628601"/>
            <a:ext cx="951520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Application</a:t>
            </a:r>
          </a:p>
          <a:p>
            <a:r>
              <a:rPr lang="en-US" sz="1200" dirty="0"/>
              <a:t>C</a:t>
            </a:r>
            <a:r>
              <a:rPr lang="en-US" sz="1200" dirty="0" smtClean="0"/>
              <a:t>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4028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35" y="-155388"/>
            <a:ext cx="8229600" cy="812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Devops</a:t>
            </a:r>
            <a:r>
              <a:rPr lang="en-US" sz="2400" dirty="0" smtClean="0"/>
              <a:t> Continuous Integration Demo (Open Source)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170908" y="2211058"/>
            <a:ext cx="4177361" cy="2928491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6231" y="2211058"/>
            <a:ext cx="1276180" cy="2928491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760" y="1839510"/>
            <a:ext cx="466529" cy="67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03"/>
          <p:cNvGrpSpPr/>
          <p:nvPr/>
        </p:nvGrpSpPr>
        <p:grpSpPr>
          <a:xfrm>
            <a:off x="2887998" y="3430642"/>
            <a:ext cx="540704" cy="739160"/>
            <a:chOff x="0" y="0"/>
            <a:chExt cx="803335" cy="751181"/>
          </a:xfrm>
        </p:grpSpPr>
        <p:sp>
          <p:nvSpPr>
            <p:cNvPr id="63" name="Shape 1301"/>
            <p:cNvSpPr/>
            <p:nvPr/>
          </p:nvSpPr>
          <p:spPr>
            <a:xfrm>
              <a:off x="0" y="0"/>
              <a:ext cx="803335" cy="751181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Shape 1302"/>
            <p:cNvSpPr/>
            <p:nvPr/>
          </p:nvSpPr>
          <p:spPr>
            <a:xfrm>
              <a:off x="20899" y="250478"/>
              <a:ext cx="761537" cy="250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 GATEWAY</a:t>
              </a:r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3"/>
          <a:srcRect r="72534"/>
          <a:stretch/>
        </p:blipFill>
        <p:spPr>
          <a:xfrm>
            <a:off x="3551729" y="3232325"/>
            <a:ext cx="571649" cy="89223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617" y="4011254"/>
            <a:ext cx="654538" cy="4825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884" y="939415"/>
            <a:ext cx="971803" cy="8620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7716" y="2905366"/>
            <a:ext cx="903919" cy="348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0" name="Rectangle 79"/>
          <p:cNvSpPr/>
          <p:nvPr/>
        </p:nvSpPr>
        <p:spPr>
          <a:xfrm>
            <a:off x="3494453" y="2616200"/>
            <a:ext cx="2286595" cy="22606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6010815" y="3015717"/>
            <a:ext cx="749037" cy="1159652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3868658" y="4687413"/>
            <a:ext cx="1543452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 </a:t>
            </a:r>
            <a:r>
              <a:rPr lang="en-US" sz="1200" dirty="0" smtClean="0"/>
              <a:t>vApp</a:t>
            </a:r>
            <a:endParaRPr lang="en-US" sz="1200" dirty="0" smtClean="0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5833" y="3096848"/>
            <a:ext cx="486685" cy="533400"/>
          </a:xfrm>
          <a:prstGeom prst="rect">
            <a:avLst/>
          </a:prstGeom>
        </p:spPr>
      </p:pic>
      <p:pic>
        <p:nvPicPr>
          <p:cNvPr id="144" name="Picture 26" descr="MCj04339440000[1]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9" y="3087742"/>
            <a:ext cx="51448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" name="Picture 1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7715" y="3372338"/>
            <a:ext cx="914638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2" name="Rectangle 171"/>
          <p:cNvSpPr/>
          <p:nvPr/>
        </p:nvSpPr>
        <p:spPr>
          <a:xfrm>
            <a:off x="6145833" y="3557951"/>
            <a:ext cx="483760" cy="5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6145834" y="3573586"/>
            <a:ext cx="4981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 smtClean="0">
                <a:latin typeface="Avenir Next"/>
              </a:rPr>
              <a:t>Spring </a:t>
            </a:r>
            <a:br>
              <a:rPr lang="en-US" sz="1100" dirty="0" smtClean="0">
                <a:latin typeface="Avenir Next"/>
              </a:rPr>
            </a:br>
            <a:r>
              <a:rPr lang="en-US" sz="1100" dirty="0" smtClean="0">
                <a:latin typeface="Avenir Next"/>
              </a:rPr>
              <a:t>Web App</a:t>
            </a:r>
            <a:endParaRPr lang="en-US" sz="1100" dirty="0" smtClean="0">
              <a:latin typeface="Avenir Next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972005" y="1855837"/>
            <a:ext cx="22866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4060039" y="3243380"/>
            <a:ext cx="22866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969774" y="3102693"/>
            <a:ext cx="22866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1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3868658" y="5638800"/>
            <a:ext cx="2806970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Developer Checks code into </a:t>
            </a:r>
            <a:r>
              <a:rPr lang="en-US" sz="1200" dirty="0" err="1"/>
              <a:t>G</a:t>
            </a:r>
            <a:r>
              <a:rPr lang="en-US" sz="1200" dirty="0" err="1" smtClean="0"/>
              <a:t>itHub</a:t>
            </a:r>
            <a:endParaRPr lang="en-US" sz="1200" dirty="0" smtClean="0"/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GitHub</a:t>
            </a:r>
            <a:r>
              <a:rPr lang="en-US" sz="1200" dirty="0" smtClean="0"/>
              <a:t> Notifies Jenkins and </a:t>
            </a:r>
            <a:r>
              <a:rPr lang="en-US" sz="1200" dirty="0" smtClean="0"/>
              <a:t>Jenkins Checks out code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Gradle</a:t>
            </a:r>
            <a:r>
              <a:rPr lang="en-US" sz="1200" dirty="0" smtClean="0"/>
              <a:t> Builds product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Jenkins saves binary to </a:t>
            </a:r>
            <a:r>
              <a:rPr lang="en-US" sz="1200" dirty="0" smtClean="0"/>
              <a:t>artifactory</a:t>
            </a:r>
            <a:endParaRPr lang="en-US" sz="1200" dirty="0" smtClean="0"/>
          </a:p>
          <a:p>
            <a:pPr marL="228600" indent="-228600">
              <a:lnSpc>
                <a:spcPct val="90000"/>
              </a:lnSpc>
              <a:buFontTx/>
              <a:buAutoNum type="arabicParenR"/>
            </a:pPr>
            <a:r>
              <a:rPr lang="en-US" sz="1200" dirty="0" smtClean="0"/>
              <a:t>Jenkins uses chef client to  create VM and </a:t>
            </a:r>
            <a:r>
              <a:rPr lang="en-US" sz="1200" dirty="0" smtClean="0"/>
              <a:t>boostrap</a:t>
            </a:r>
            <a:r>
              <a:rPr lang="en-US" sz="1200" dirty="0" smtClean="0"/>
              <a:t> the </a:t>
            </a:r>
            <a:r>
              <a:rPr lang="en-US" sz="1200" dirty="0" smtClean="0"/>
              <a:t>vm</a:t>
            </a:r>
            <a:r>
              <a:rPr lang="en-US" sz="1200" dirty="0" smtClean="0"/>
              <a:t> from chef server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endParaRPr lang="en-US" sz="1200" dirty="0" smtClean="0"/>
          </a:p>
          <a:p>
            <a:pPr>
              <a:lnSpc>
                <a:spcPct val="90000"/>
              </a:lnSpc>
            </a:pPr>
            <a:endParaRPr lang="en-US" sz="1200" dirty="0" smtClean="0"/>
          </a:p>
        </p:txBody>
      </p:sp>
      <p:pic>
        <p:nvPicPr>
          <p:cNvPr id="213" name="Picture 2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6963" y="4630751"/>
            <a:ext cx="498151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3" name="Cloud 72"/>
          <p:cNvSpPr/>
          <p:nvPr/>
        </p:nvSpPr>
        <p:spPr>
          <a:xfrm>
            <a:off x="6653210" y="1875375"/>
            <a:ext cx="845516" cy="711039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00309" y="1974341"/>
            <a:ext cx="547960" cy="457405"/>
          </a:xfrm>
          <a:prstGeom prst="rect">
            <a:avLst/>
          </a:prstGeom>
        </p:spPr>
      </p:pic>
      <p:cxnSp>
        <p:nvCxnSpPr>
          <p:cNvPr id="78" name="Straight Arrow Connector 77"/>
          <p:cNvCxnSpPr>
            <a:endCxn id="83" idx="1"/>
          </p:cNvCxnSpPr>
          <p:nvPr/>
        </p:nvCxnSpPr>
        <p:spPr>
          <a:xfrm flipV="1">
            <a:off x="2493782" y="4964846"/>
            <a:ext cx="487668" cy="6847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arrow"/>
          </a:ln>
          <a:effectLst/>
        </p:spPr>
      </p:cxnSp>
      <p:pic>
        <p:nvPicPr>
          <p:cNvPr id="82" name="image97.png" descr="\\MV-FS\Projects\Cisco\References\Brand Assets\Kubrick Icons\Device Icons\Device_router_3057_default_256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943100" y="4839813"/>
            <a:ext cx="508167" cy="286406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pic>
        <p:nvPicPr>
          <p:cNvPr id="83" name="image97.png" descr="\\MV-FS\Projects\Cisco\References\Brand Assets\Kubrick Icons\Device Icons\Device_router_3057_default_256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981450" y="4826117"/>
            <a:ext cx="513002" cy="27745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84" name="TextBox 83"/>
          <p:cNvSpPr txBox="1"/>
          <p:nvPr/>
        </p:nvSpPr>
        <p:spPr>
          <a:xfrm>
            <a:off x="2198434" y="4419639"/>
            <a:ext cx="1128405" cy="5549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Synchronized</a:t>
            </a:r>
            <a:r>
              <a:rPr kumimoji="0" lang="en-US" sz="9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sz="900" kern="0" noProof="0" dirty="0" smtClean="0">
                <a:solidFill>
                  <a:sysClr val="windowText" lastClr="000000"/>
                </a:solidFill>
              </a:rPr>
              <a:t>Catalog</a:t>
            </a:r>
            <a:br>
              <a:rPr lang="en-US" sz="900" kern="0" noProof="0" dirty="0" smtClean="0">
                <a:solidFill>
                  <a:sysClr val="windowText" lastClr="000000"/>
                </a:solidFill>
              </a:rPr>
            </a:br>
            <a:r>
              <a:rPr lang="en-US" sz="900" kern="0" noProof="0" dirty="0" smtClean="0">
                <a:solidFill>
                  <a:sysClr val="windowText" lastClr="000000"/>
                </a:solidFill>
              </a:rPr>
              <a:t> of </a:t>
            </a:r>
            <a:r>
              <a:rPr kumimoji="0" lang="en-US" sz="9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VM</a:t>
            </a:r>
            <a:r>
              <a:rPr kumimoji="0" lang="en-US" sz="900" b="0" i="0" u="none" strike="noStrike" kern="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Images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Shape 1301"/>
          <p:cNvSpPr/>
          <p:nvPr/>
        </p:nvSpPr>
        <p:spPr>
          <a:xfrm>
            <a:off x="2925265" y="2405667"/>
            <a:ext cx="479726" cy="376606"/>
          </a:xfrm>
          <a:prstGeom prst="roundRect">
            <a:avLst>
              <a:gd name="adj" fmla="val 9499"/>
            </a:avLst>
          </a:prstGeom>
          <a:gradFill flip="none" rotWithShape="1">
            <a:gsLst>
              <a:gs pos="0">
                <a:srgbClr val="C6C6C8"/>
              </a:gs>
              <a:gs pos="100000">
                <a:srgbClr val="E3E2E3"/>
              </a:gs>
            </a:gsLst>
            <a:lin ang="16200000" scaled="0"/>
          </a:gradFill>
          <a:ln w="12700" cap="flat">
            <a:solidFill>
              <a:srgbClr val="A6A6A6"/>
            </a:solidFill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0" name="Shape 1302"/>
          <p:cNvSpPr/>
          <p:nvPr/>
        </p:nvSpPr>
        <p:spPr>
          <a:xfrm>
            <a:off x="2898161" y="2533176"/>
            <a:ext cx="512571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 sz="1100">
                <a:solidFill>
                  <a:srgbClr val="0095D3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rPr>
              <a:t>VDC API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old"/>
              <a:ea typeface="Arial Bold"/>
              <a:cs typeface="Arial Bold"/>
              <a:sym typeface="Arial Bold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1943100" y="1533770"/>
            <a:ext cx="1227808" cy="1481947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92" name="Straight Arrow Connector 91"/>
          <p:cNvCxnSpPr>
            <a:stCxn id="72" idx="0"/>
          </p:cNvCxnSpPr>
          <p:nvPr/>
        </p:nvCxnSpPr>
        <p:spPr>
          <a:xfrm flipV="1">
            <a:off x="3837554" y="1801446"/>
            <a:ext cx="0" cy="1430879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93" name="Straight Arrow Connector 92"/>
          <p:cNvCxnSpPr/>
          <p:nvPr/>
        </p:nvCxnSpPr>
        <p:spPr>
          <a:xfrm flipV="1">
            <a:off x="4216343" y="3061664"/>
            <a:ext cx="336120" cy="310364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95" name="Straight Arrow Connector 94"/>
          <p:cNvCxnSpPr/>
          <p:nvPr/>
        </p:nvCxnSpPr>
        <p:spPr>
          <a:xfrm>
            <a:off x="4284726" y="4011254"/>
            <a:ext cx="336120" cy="267667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110" name="Straight Arrow Connector 109"/>
          <p:cNvCxnSpPr/>
          <p:nvPr/>
        </p:nvCxnSpPr>
        <p:spPr>
          <a:xfrm>
            <a:off x="4205380" y="3699617"/>
            <a:ext cx="376390" cy="0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sp>
        <p:nvSpPr>
          <p:cNvPr id="112" name="TextBox 111"/>
          <p:cNvSpPr txBox="1"/>
          <p:nvPr/>
        </p:nvSpPr>
        <p:spPr>
          <a:xfrm>
            <a:off x="4075673" y="3571622"/>
            <a:ext cx="22866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4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071769" y="3880326"/>
            <a:ext cx="22866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5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5474869" y="4011254"/>
            <a:ext cx="503902" cy="356351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3525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14265</TotalTime>
  <Words>106</Words>
  <Application>Microsoft Macintosh PowerPoint</Application>
  <PresentationFormat>On-screen Show (4:3)</PresentationFormat>
  <Paragraphs>48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Developer Devops Demo (Open Source)  Enables a developer to deploy and provision a vm to vCloud Air using a  Enterprise Standard vm template and cookbooks</vt:lpstr>
      <vt:lpstr>Devops Continuous Integration Demo (Open Source)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Continuous Integration Demo (Open Source)</dc:title>
  <dc:creator>administrator</dc:creator>
  <cp:lastModifiedBy>administrator</cp:lastModifiedBy>
  <cp:revision>30</cp:revision>
  <dcterms:created xsi:type="dcterms:W3CDTF">2015-03-31T20:43:54Z</dcterms:created>
  <dcterms:modified xsi:type="dcterms:W3CDTF">2015-04-10T18:29:12Z</dcterms:modified>
</cp:coreProperties>
</file>