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75" r:id="rId4"/>
    <p:sldId id="259" r:id="rId5"/>
    <p:sldId id="277" r:id="rId6"/>
    <p:sldId id="280" r:id="rId7"/>
    <p:sldId id="260" r:id="rId8"/>
    <p:sldId id="279" r:id="rId9"/>
    <p:sldId id="278" r:id="rId10"/>
  </p:sldIdLst>
  <p:sldSz cx="9144000" cy="5143500" type="screen16x9"/>
  <p:notesSz cx="6858000" cy="9144000"/>
  <p:embeddedFontLst>
    <p:embeddedFont>
      <p:font typeface="Figtree" panose="020B0604020202020204" charset="0"/>
      <p:regular r:id="rId12"/>
      <p:bold r:id="rId13"/>
      <p:italic r:id="rId14"/>
      <p:boldItalic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Plus Jakarta Sans" panose="020B0604020202020204" charset="0"/>
      <p:regular r:id="rId20"/>
      <p:bold r:id="rId21"/>
      <p:italic r:id="rId22"/>
      <p:boldItalic r:id="rId23"/>
    </p:embeddedFont>
    <p:embeddedFont>
      <p:font typeface="Raleway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32A57A-0834-4496-B5BA-369DF0DB84AC}">
  <a:tblStyle styleId="{0332A57A-0834-4496-B5BA-369DF0DB84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36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207824008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207824008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f2e2597b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cf2e2597b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SLIDES_API24071568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SLIDES_API24071568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771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f2e2597b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f2e2597b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f2e2597b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f2e2597b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3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f2e2597b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f2e2597b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48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f2e2597b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f2e2597b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f2e2597b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f2e2597b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0121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f2e2597b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f2e2597b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760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dc2697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 rot="10800000" flipH="1">
            <a:off x="311709" y="1776769"/>
            <a:ext cx="8487000" cy="48300"/>
          </a:xfrm>
          <a:prstGeom prst="straightConnector1">
            <a:avLst/>
          </a:prstGeom>
          <a:noFill/>
          <a:ln w="9525" cap="flat" cmpd="sng">
            <a:solidFill>
              <a:srgbClr val="999999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5" name="Google Shape;55;p13"/>
          <p:cNvSpPr txBox="1"/>
          <p:nvPr/>
        </p:nvSpPr>
        <p:spPr>
          <a:xfrm>
            <a:off x="508775" y="516875"/>
            <a:ext cx="67962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Optimizing Customer Purchasing Patterns</a:t>
            </a:r>
            <a:endParaRPr sz="4200" b="1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397825" y="1915674"/>
            <a:ext cx="3746100" cy="911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Rishabh Dev Chawla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i="1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rdc2697@gmail.com</a:t>
            </a:r>
            <a:r>
              <a:rPr lang="en-US" sz="1100" i="1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| (206) 496-6627</a:t>
            </a:r>
            <a:endParaRPr sz="1100" i="1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311700" y="1610498"/>
            <a:ext cx="8589000" cy="29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2032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2B2B2B"/>
              </a:buClr>
              <a:buSzPts val="1800"/>
              <a:buFont typeface="Figtree"/>
              <a:buChar char="✓"/>
            </a:pPr>
            <a:r>
              <a:rPr lang="en" u="sng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Objective</a:t>
            </a:r>
            <a:r>
              <a:rPr lang="en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: </a:t>
            </a:r>
            <a:r>
              <a:rPr lang="en-US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Improve the accuracy of customer income level and purchasing pattern estimation to enable more targeted marketing strategies.</a:t>
            </a:r>
          </a:p>
          <a:p>
            <a:pPr marL="177800" lvl="0" indent="-2032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2B2B2B"/>
              </a:buClr>
              <a:buSzPts val="1800"/>
              <a:buFont typeface="Figtree"/>
              <a:buChar char="✓"/>
            </a:pPr>
            <a:r>
              <a:rPr lang="en-US" u="sng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Challenge: </a:t>
            </a:r>
            <a:r>
              <a:rPr lang="en-US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Existing models for estimating customer income levels and purchasing patterns were inaccurate, leading to suboptimal marketing strategies.</a:t>
            </a:r>
          </a:p>
          <a:p>
            <a:pPr marL="177800" lvl="0" indent="-2032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2B2B2B"/>
              </a:buClr>
              <a:buSzPts val="1800"/>
              <a:buFont typeface="Figtree"/>
              <a:buChar char="✓"/>
            </a:pPr>
            <a:r>
              <a:rPr lang="en-US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Expected Outcomes:</a:t>
            </a:r>
          </a:p>
          <a:p>
            <a:pPr marL="285750" lvl="0" indent="-28575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2B2B2B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Enhanced accuracy in estimating customer income and purchasing patterns.</a:t>
            </a:r>
          </a:p>
          <a:p>
            <a:pPr marL="285750" lvl="0" indent="-28575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2B2B2B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Improved ability to target marketing efforts effectively.</a:t>
            </a:r>
          </a:p>
          <a:p>
            <a:pPr marL="285750" lvl="0" indent="-28575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2B2B2B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Increased customer engagement and conversion rates through personalized marketing strategies.</a:t>
            </a:r>
            <a:endParaRPr dirty="0">
              <a:solidFill>
                <a:srgbClr val="2B2B2B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11700" y="72424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2B2B2B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Project Overview</a:t>
            </a:r>
            <a:endParaRPr sz="2800" b="1" dirty="0">
              <a:solidFill>
                <a:srgbClr val="2B2B2B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cxnSp>
        <p:nvCxnSpPr>
          <p:cNvPr id="67" name="Google Shape;67;p14"/>
          <p:cNvCxnSpPr/>
          <p:nvPr/>
        </p:nvCxnSpPr>
        <p:spPr>
          <a:xfrm>
            <a:off x="311709" y="1547394"/>
            <a:ext cx="8538000" cy="8700"/>
          </a:xfrm>
          <a:prstGeom prst="straightConnector1">
            <a:avLst/>
          </a:prstGeom>
          <a:noFill/>
          <a:ln w="9525" cap="flat" cmpd="sng">
            <a:solidFill>
              <a:srgbClr val="999999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311700" y="485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520" b="1" dirty="0">
                <a:solidFill>
                  <a:srgbClr val="2B2B2B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Project Overview</a:t>
            </a:r>
            <a:endParaRPr sz="2520" b="1" dirty="0">
              <a:solidFill>
                <a:srgbClr val="2B2B2B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02999" y="1303575"/>
            <a:ext cx="7297545" cy="2672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b" anchorCtr="0">
            <a:noAutofit/>
          </a:bodyPr>
          <a:lstStyle/>
          <a:p>
            <a:pPr marL="177800" lvl="0" indent="-2032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2B2B2B"/>
              </a:buClr>
              <a:buSzPts val="1800"/>
              <a:buFont typeface="Figtree"/>
              <a:buChar char="✓"/>
            </a:pPr>
            <a:r>
              <a:rPr lang="en-US" u="sng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Data Collection</a:t>
            </a:r>
            <a:r>
              <a:rPr lang="en-US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: Aggregated data from CRM and sales databases.</a:t>
            </a:r>
          </a:p>
          <a:p>
            <a:pPr marL="177800" lvl="0" indent="-2032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2B2B2B"/>
              </a:buClr>
              <a:buSzPts val="1800"/>
              <a:buFont typeface="Figtree"/>
              <a:buChar char="✓"/>
            </a:pPr>
            <a:r>
              <a:rPr lang="en-US" u="sng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Data Cleaning:</a:t>
            </a:r>
            <a:r>
              <a:rPr lang="en-US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 Removed duplicates and handled missing values to ensure data integrity.</a:t>
            </a:r>
          </a:p>
          <a:p>
            <a:pPr marL="177800" lvl="0" indent="-2032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2B2B2B"/>
              </a:buClr>
              <a:buSzPts val="1800"/>
              <a:buFont typeface="Figtree"/>
              <a:buChar char="✓"/>
            </a:pPr>
            <a:r>
              <a:rPr lang="en-US" u="sng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Feature Engineering</a:t>
            </a:r>
            <a:r>
              <a:rPr lang="en-US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: Created new features such as average purchase frequency and total spend.</a:t>
            </a:r>
          </a:p>
          <a:p>
            <a:pPr marL="177800" lvl="0" indent="-2032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2B2B2B"/>
              </a:buClr>
              <a:buSzPts val="1800"/>
              <a:buFont typeface="Figtree"/>
              <a:buChar char="✓"/>
            </a:pPr>
            <a:r>
              <a:rPr lang="en-US" u="sng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Clustering: </a:t>
            </a:r>
            <a:r>
              <a:rPr lang="en-US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Used K Means Clustering to segment customers based on income and purchasing patterns.</a:t>
            </a:r>
          </a:p>
          <a:p>
            <a:pPr marL="177800" lvl="0" indent="-2032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2B2B2B"/>
              </a:buClr>
              <a:buSzPts val="1800"/>
              <a:buFont typeface="Figtree"/>
              <a:buChar char="✓"/>
            </a:pPr>
            <a:r>
              <a:rPr lang="en-US" u="sng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Predictive Modeling:</a:t>
            </a:r>
            <a:r>
              <a:rPr lang="en-US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 Developed and validated models to forecast future customer behaviors.</a:t>
            </a:r>
          </a:p>
        </p:txBody>
      </p:sp>
      <p:cxnSp>
        <p:nvCxnSpPr>
          <p:cNvPr id="76" name="Google Shape;76;p15"/>
          <p:cNvCxnSpPr/>
          <p:nvPr/>
        </p:nvCxnSpPr>
        <p:spPr>
          <a:xfrm rot="10800000" flipH="1">
            <a:off x="303009" y="1133069"/>
            <a:ext cx="4708500" cy="6900"/>
          </a:xfrm>
          <a:prstGeom prst="straightConnector1">
            <a:avLst/>
          </a:prstGeom>
          <a:noFill/>
          <a:ln w="9525" cap="flat" cmpd="sng">
            <a:solidFill>
              <a:srgbClr val="999999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847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396575" y="1148669"/>
            <a:ext cx="3676072" cy="185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b" anchorCtr="0">
            <a:noAutofit/>
          </a:bodyPr>
          <a:lstStyle/>
          <a:p>
            <a:pPr marL="177800" lvl="0" indent="-2032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2B2B2B"/>
              </a:buClr>
              <a:buSzPts val="1800"/>
              <a:buFont typeface="Figtree"/>
              <a:buChar char="✓"/>
            </a:pPr>
            <a:r>
              <a:rPr lang="en-US" sz="1400" u="sng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Algorithm:</a:t>
            </a:r>
            <a:r>
              <a:rPr lang="en-US" sz="1400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 K Means Clustering</a:t>
            </a:r>
          </a:p>
          <a:p>
            <a:pPr marL="177800" lvl="0" indent="-2032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2B2B2B"/>
              </a:buClr>
              <a:buSzPts val="1800"/>
              <a:buFont typeface="Figtree"/>
              <a:buChar char="✓"/>
            </a:pPr>
            <a:r>
              <a:rPr lang="en-US" sz="1400" u="sng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Steps</a:t>
            </a:r>
            <a:r>
              <a:rPr lang="en-US" sz="1400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:</a:t>
            </a:r>
          </a:p>
          <a:p>
            <a:pPr marL="285750" lvl="8" indent="-285750">
              <a:lnSpc>
                <a:spcPct val="105000"/>
              </a:lnSpc>
              <a:spcBef>
                <a:spcPts val="900"/>
              </a:spcBef>
              <a:buClr>
                <a:srgbClr val="2B2B2B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Standardized the data</a:t>
            </a:r>
          </a:p>
          <a:p>
            <a:pPr marL="285750" lvl="1" indent="-285750">
              <a:lnSpc>
                <a:spcPct val="105000"/>
              </a:lnSpc>
              <a:spcBef>
                <a:spcPts val="900"/>
              </a:spcBef>
              <a:buClr>
                <a:srgbClr val="2B2B2B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Applied the Elbow Method to determine optimal clusters</a:t>
            </a:r>
          </a:p>
          <a:p>
            <a:pPr marL="285750" lvl="0" indent="-28575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2B2B2B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Executed K Means Clustering</a:t>
            </a:r>
          </a:p>
        </p:txBody>
      </p:sp>
      <p:sp>
        <p:nvSpPr>
          <p:cNvPr id="85" name="Google Shape;85;p16"/>
          <p:cNvSpPr txBox="1"/>
          <p:nvPr/>
        </p:nvSpPr>
        <p:spPr>
          <a:xfrm>
            <a:off x="311700" y="485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520" b="1" dirty="0">
                <a:solidFill>
                  <a:srgbClr val="2B2B2B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Clustering Methodology</a:t>
            </a:r>
            <a:endParaRPr sz="2520" b="1" dirty="0">
              <a:solidFill>
                <a:srgbClr val="2B2B2B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cxnSp>
        <p:nvCxnSpPr>
          <p:cNvPr id="87" name="Google Shape;87;p16"/>
          <p:cNvCxnSpPr/>
          <p:nvPr/>
        </p:nvCxnSpPr>
        <p:spPr>
          <a:xfrm>
            <a:off x="303009" y="1139969"/>
            <a:ext cx="8538000" cy="8700"/>
          </a:xfrm>
          <a:prstGeom prst="straightConnector1">
            <a:avLst/>
          </a:prstGeom>
          <a:noFill/>
          <a:ln w="9525" cap="flat" cmpd="sng">
            <a:solidFill>
              <a:srgbClr val="999999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 descr="A chart with colored circles&#10;&#10;Description automatically generated with medium confidence">
            <a:extLst>
              <a:ext uri="{FF2B5EF4-FFF2-40B4-BE49-F238E27FC236}">
                <a16:creationId xmlns:a16="http://schemas.microsoft.com/office/drawing/2014/main" id="{1C926AD9-8497-A379-1973-F9F28D6F6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025" y="1156531"/>
            <a:ext cx="4509300" cy="37034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495601" y="1358629"/>
            <a:ext cx="3037872" cy="200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b" anchorCtr="0">
            <a:noAutofit/>
          </a:bodyPr>
          <a:lstStyle/>
          <a:p>
            <a:pPr marL="177800" lvl="0" indent="-2032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2B2B2B"/>
              </a:buClr>
              <a:buSzPts val="1800"/>
              <a:buFont typeface="Figtree"/>
              <a:buChar char="✓"/>
            </a:pPr>
            <a:r>
              <a:rPr lang="en-US" sz="1400" u="sng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Analysis:</a:t>
            </a:r>
          </a:p>
          <a:p>
            <a:pPr marL="285750" lvl="0" indent="-28575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2B2B2B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Examined cluster centers to understand feature contributions</a:t>
            </a:r>
          </a:p>
          <a:p>
            <a:pPr marL="285750" lvl="0" indent="-28575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2B2B2B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Visualized the importance of features like annual income and spending score in forming clusters</a:t>
            </a:r>
          </a:p>
        </p:txBody>
      </p:sp>
      <p:sp>
        <p:nvSpPr>
          <p:cNvPr id="85" name="Google Shape;85;p16"/>
          <p:cNvSpPr txBox="1"/>
          <p:nvPr/>
        </p:nvSpPr>
        <p:spPr>
          <a:xfrm>
            <a:off x="311700" y="485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520" b="1" dirty="0">
                <a:solidFill>
                  <a:srgbClr val="2B2B2B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Cluster Centers Analysis</a:t>
            </a:r>
            <a:endParaRPr sz="2520" b="1" dirty="0">
              <a:solidFill>
                <a:srgbClr val="2B2B2B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cxnSp>
        <p:nvCxnSpPr>
          <p:cNvPr id="87" name="Google Shape;87;p16"/>
          <p:cNvCxnSpPr/>
          <p:nvPr/>
        </p:nvCxnSpPr>
        <p:spPr>
          <a:xfrm>
            <a:off x="303009" y="1139969"/>
            <a:ext cx="8538000" cy="8700"/>
          </a:xfrm>
          <a:prstGeom prst="straightConnector1">
            <a:avLst/>
          </a:prstGeom>
          <a:noFill/>
          <a:ln w="9525" cap="flat" cmpd="sng">
            <a:solidFill>
              <a:srgbClr val="999999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B096F88A-AB51-5EBF-F350-A9E97DABF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953" y="1148669"/>
            <a:ext cx="5414724" cy="350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834788" y="1155321"/>
            <a:ext cx="2623736" cy="963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b" anchorCtr="0">
            <a:noAutofit/>
          </a:bodyPr>
          <a:lstStyle/>
          <a:p>
            <a:pPr marL="177800" lvl="0" indent="-2032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B2B2B"/>
              </a:buClr>
              <a:buSzPts val="1800"/>
              <a:buFont typeface="Figtree"/>
              <a:buChar char="✓"/>
            </a:pPr>
            <a:r>
              <a:rPr lang="en-US" sz="900" u="sng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Model</a:t>
            </a:r>
            <a:r>
              <a:rPr lang="en-US" sz="900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: Logistic Regression</a:t>
            </a:r>
          </a:p>
          <a:p>
            <a:pPr marL="177800" lvl="0" indent="-2032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B2B2B"/>
              </a:buClr>
              <a:buSzPts val="1800"/>
              <a:buFont typeface="Figtree"/>
              <a:buChar char="✓"/>
            </a:pPr>
            <a:r>
              <a:rPr lang="en-US" sz="900" u="sng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Purpose</a:t>
            </a:r>
            <a:r>
              <a:rPr lang="en-US" sz="900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: Predict customer responses to marketing campaigns</a:t>
            </a:r>
          </a:p>
          <a:p>
            <a:pPr marL="177800" lvl="0" indent="-2032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B2B2B"/>
              </a:buClr>
              <a:buSzPts val="1800"/>
              <a:buFont typeface="Figtree"/>
              <a:buChar char="✓"/>
            </a:pPr>
            <a:r>
              <a:rPr lang="en-US" sz="900" u="sng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Accuracy:</a:t>
            </a:r>
            <a:r>
              <a:rPr lang="en-US" sz="900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 Demonstrated through confusion matrix</a:t>
            </a:r>
          </a:p>
        </p:txBody>
      </p:sp>
      <p:sp>
        <p:nvSpPr>
          <p:cNvPr id="85" name="Google Shape;85;p16"/>
          <p:cNvSpPr txBox="1"/>
          <p:nvPr/>
        </p:nvSpPr>
        <p:spPr>
          <a:xfrm>
            <a:off x="311700" y="485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520" b="1" dirty="0">
                <a:solidFill>
                  <a:srgbClr val="2B2B2B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Predictive Modeling</a:t>
            </a:r>
            <a:endParaRPr sz="2520" b="1" dirty="0">
              <a:solidFill>
                <a:srgbClr val="2B2B2B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cxnSp>
        <p:nvCxnSpPr>
          <p:cNvPr id="87" name="Google Shape;87;p16"/>
          <p:cNvCxnSpPr/>
          <p:nvPr/>
        </p:nvCxnSpPr>
        <p:spPr>
          <a:xfrm>
            <a:off x="303009" y="1139969"/>
            <a:ext cx="8538000" cy="8700"/>
          </a:xfrm>
          <a:prstGeom prst="straightConnector1">
            <a:avLst/>
          </a:prstGeom>
          <a:noFill/>
          <a:ln w="9525" cap="flat" cmpd="sng">
            <a:solidFill>
              <a:srgbClr val="999999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Google Shape;84;p16">
            <a:extLst>
              <a:ext uri="{FF2B5EF4-FFF2-40B4-BE49-F238E27FC236}">
                <a16:creationId xmlns:a16="http://schemas.microsoft.com/office/drawing/2014/main" id="{743EAF6E-A0F2-008F-0571-EB9F0B47F24D}"/>
              </a:ext>
            </a:extLst>
          </p:cNvPr>
          <p:cNvSpPr txBox="1"/>
          <p:nvPr/>
        </p:nvSpPr>
        <p:spPr>
          <a:xfrm>
            <a:off x="5161301" y="1160133"/>
            <a:ext cx="2623736" cy="77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b" anchorCtr="0">
            <a:noAutofit/>
          </a:bodyPr>
          <a:lstStyle/>
          <a:p>
            <a:pPr marL="177800" lvl="0" indent="-2032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2B2B2B"/>
              </a:buClr>
              <a:buSzPts val="1800"/>
              <a:buFont typeface="Figtree"/>
              <a:buChar char="✓"/>
            </a:pPr>
            <a:r>
              <a:rPr lang="en-US" sz="900" u="sng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Model</a:t>
            </a:r>
            <a:r>
              <a:rPr lang="en-US" sz="900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: Random Forest</a:t>
            </a:r>
          </a:p>
          <a:p>
            <a:pPr marL="177800" lvl="0" indent="-2032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2B2B2B"/>
              </a:buClr>
              <a:buSzPts val="1800"/>
              <a:buFont typeface="Figtree"/>
              <a:buChar char="✓"/>
            </a:pPr>
            <a:r>
              <a:rPr lang="en-US" sz="900" u="sng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Purpose</a:t>
            </a:r>
            <a:r>
              <a:rPr lang="en-US" sz="900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: Identify key features influencing predictions</a:t>
            </a:r>
          </a:p>
        </p:txBody>
      </p:sp>
      <p:pic>
        <p:nvPicPr>
          <p:cNvPr id="4" name="Picture 3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C779316A-B64E-1900-6EB6-9CDC7613F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7" y="2101233"/>
            <a:ext cx="2911397" cy="2758784"/>
          </a:xfrm>
          <a:prstGeom prst="rect">
            <a:avLst/>
          </a:prstGeom>
        </p:spPr>
      </p:pic>
      <p:pic>
        <p:nvPicPr>
          <p:cNvPr id="6" name="Picture 5" descr="A graph of different colored rectangles&#10;&#10;Description automatically generated">
            <a:extLst>
              <a:ext uri="{FF2B5EF4-FFF2-40B4-BE49-F238E27FC236}">
                <a16:creationId xmlns:a16="http://schemas.microsoft.com/office/drawing/2014/main" id="{AB7AE763-8B6F-F861-A6E9-6038BC37F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968" y="2104775"/>
            <a:ext cx="4306640" cy="275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94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/>
        </p:nvSpPr>
        <p:spPr>
          <a:xfrm>
            <a:off x="311700" y="485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 b="1">
                <a:solidFill>
                  <a:srgbClr val="2B2B2B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Visualizations</a:t>
            </a:r>
            <a:endParaRPr sz="2520" b="1">
              <a:solidFill>
                <a:srgbClr val="2B2B2B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467342" y="1335932"/>
            <a:ext cx="2010300" cy="80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Visualization: </a:t>
            </a:r>
            <a:r>
              <a:rPr lang="en-US" sz="1100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Displayed distinct customer segments based on income</a:t>
            </a:r>
            <a:endParaRPr sz="1100" dirty="0">
              <a:solidFill>
                <a:srgbClr val="2B2B2B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97" name="Google Shape;9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518F27EA-0110-23E7-A2CE-4A4F3BDB5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42" y="2382917"/>
            <a:ext cx="3662946" cy="2477100"/>
          </a:xfrm>
          <a:prstGeom prst="rect">
            <a:avLst/>
          </a:prstGeom>
        </p:spPr>
      </p:pic>
      <p:sp>
        <p:nvSpPr>
          <p:cNvPr id="4" name="Google Shape;95;p17">
            <a:extLst>
              <a:ext uri="{FF2B5EF4-FFF2-40B4-BE49-F238E27FC236}">
                <a16:creationId xmlns:a16="http://schemas.microsoft.com/office/drawing/2014/main" id="{CD82EF2D-93B4-918C-FF0E-E03867604205}"/>
              </a:ext>
            </a:extLst>
          </p:cNvPr>
          <p:cNvSpPr txBox="1"/>
          <p:nvPr/>
        </p:nvSpPr>
        <p:spPr>
          <a:xfrm>
            <a:off x="5451146" y="824384"/>
            <a:ext cx="2010300" cy="80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Visualization: </a:t>
            </a:r>
            <a:r>
              <a:rPr lang="en-US" sz="1100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Displayed distinct customer segments based on income</a:t>
            </a:r>
            <a:endParaRPr sz="1100" dirty="0">
              <a:solidFill>
                <a:srgbClr val="2B2B2B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pic>
        <p:nvPicPr>
          <p:cNvPr id="6" name="Picture 5" descr="A chart of different colored squares&#10;&#10;Description automatically generated">
            <a:extLst>
              <a:ext uri="{FF2B5EF4-FFF2-40B4-BE49-F238E27FC236}">
                <a16:creationId xmlns:a16="http://schemas.microsoft.com/office/drawing/2014/main" id="{64F33B35-2378-1CB6-BF2E-D9CA764E3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743" y="1828800"/>
            <a:ext cx="4693675" cy="30312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160337" y="1898081"/>
            <a:ext cx="2623736" cy="1630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b" anchorCtr="0">
            <a:noAutofit/>
          </a:bodyPr>
          <a:lstStyle/>
          <a:p>
            <a:pPr marL="177800" lvl="0" indent="-2032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B2B2B"/>
              </a:buClr>
              <a:buSzPts val="1800"/>
              <a:buFont typeface="Figtree"/>
              <a:buChar char="✓"/>
            </a:pPr>
            <a:r>
              <a:rPr lang="en-US" sz="1400" u="sng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Before and After Comparison: </a:t>
            </a:r>
            <a:r>
              <a:rPr lang="en-US" sz="1400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Showed improvement from 75% to 88% accuracy</a:t>
            </a:r>
          </a:p>
          <a:p>
            <a:pPr marL="177800" lvl="0" indent="-2032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B2B2B"/>
              </a:buClr>
              <a:buSzPts val="1800"/>
              <a:buFont typeface="Figtree"/>
              <a:buChar char="✓"/>
            </a:pPr>
            <a:r>
              <a:rPr lang="en-US" sz="1400" u="sng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Impact</a:t>
            </a:r>
            <a:r>
              <a:rPr lang="en-US" sz="1400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: Enabled precise and effective marketing campaigns and personalized strategies</a:t>
            </a:r>
          </a:p>
        </p:txBody>
      </p:sp>
      <p:sp>
        <p:nvSpPr>
          <p:cNvPr id="85" name="Google Shape;85;p16"/>
          <p:cNvSpPr txBox="1"/>
          <p:nvPr/>
        </p:nvSpPr>
        <p:spPr>
          <a:xfrm>
            <a:off x="311700" y="485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520" b="1" dirty="0">
                <a:solidFill>
                  <a:srgbClr val="2B2B2B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Business Impact</a:t>
            </a:r>
            <a:endParaRPr sz="2520" b="1" dirty="0">
              <a:solidFill>
                <a:srgbClr val="2B2B2B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cxnSp>
        <p:nvCxnSpPr>
          <p:cNvPr id="87" name="Google Shape;87;p16"/>
          <p:cNvCxnSpPr/>
          <p:nvPr/>
        </p:nvCxnSpPr>
        <p:spPr>
          <a:xfrm>
            <a:off x="303009" y="1139969"/>
            <a:ext cx="8538000" cy="8700"/>
          </a:xfrm>
          <a:prstGeom prst="straightConnector1">
            <a:avLst/>
          </a:prstGeom>
          <a:noFill/>
          <a:ln w="9525" cap="flat" cmpd="sng">
            <a:solidFill>
              <a:srgbClr val="999999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Picture 3" descr="A graph showing before and after&#10;&#10;Description automatically generated">
            <a:extLst>
              <a:ext uri="{FF2B5EF4-FFF2-40B4-BE49-F238E27FC236}">
                <a16:creationId xmlns:a16="http://schemas.microsoft.com/office/drawing/2014/main" id="{0DF0C7F2-09E3-0F2C-727E-5EC34D39B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745" y="1196011"/>
            <a:ext cx="4855474" cy="341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52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134536" y="2704290"/>
            <a:ext cx="2033438" cy="136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b" anchorCtr="0">
            <a:noAutofit/>
          </a:bodyPr>
          <a:lstStyle/>
          <a:p>
            <a:pPr lvl="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B2B2B"/>
              </a:buClr>
              <a:buSzPts val="1800"/>
            </a:pPr>
            <a:r>
              <a:rPr lang="en-US" sz="1100" u="sng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Challenges:</a:t>
            </a:r>
          </a:p>
          <a:p>
            <a:pPr marL="177800" lvl="0" indent="-2032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B2B2B"/>
              </a:buClr>
              <a:buSzPts val="1800"/>
              <a:buFont typeface="Figtree"/>
              <a:buChar char="✓"/>
            </a:pPr>
            <a:r>
              <a:rPr lang="en-US" sz="1100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Ensuring data accuracy and completeness</a:t>
            </a:r>
          </a:p>
          <a:p>
            <a:pPr marL="177800" lvl="0" indent="-2032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B2B2B"/>
              </a:buClr>
              <a:buSzPts val="1800"/>
              <a:buFont typeface="Figtree"/>
              <a:buChar char="✓"/>
            </a:pPr>
            <a:r>
              <a:rPr lang="en-US" sz="1100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Improving model performance through feature engineering and parameter tuning</a:t>
            </a:r>
          </a:p>
          <a:p>
            <a:pPr lvl="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B2B2B"/>
              </a:buClr>
              <a:buSzPts val="1800"/>
            </a:pPr>
            <a:r>
              <a:rPr lang="en-US" sz="1100" u="sng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Solutions:</a:t>
            </a:r>
          </a:p>
          <a:p>
            <a:pPr marL="177800" lvl="0" indent="-2032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B2B2B"/>
              </a:buClr>
              <a:buSzPts val="1800"/>
              <a:buFont typeface="Figtree"/>
              <a:buChar char="✓"/>
            </a:pPr>
            <a:r>
              <a:rPr lang="en-US" sz="1100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Implemented robust data preprocessing techniques</a:t>
            </a:r>
          </a:p>
          <a:p>
            <a:pPr marL="177800" lvl="0" indent="-2032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B2B2B"/>
              </a:buClr>
              <a:buSzPts val="1800"/>
              <a:buFont typeface="Figtree"/>
              <a:buChar char="✓"/>
            </a:pPr>
            <a:r>
              <a:rPr lang="en-US" sz="1100" dirty="0">
                <a:solidFill>
                  <a:srgbClr val="2B2B2B"/>
                </a:solidFill>
                <a:latin typeface="Figtree"/>
                <a:ea typeface="Figtree"/>
                <a:cs typeface="Figtree"/>
                <a:sym typeface="Figtree"/>
              </a:rPr>
              <a:t>Utilized advanced model tuning methods</a:t>
            </a:r>
          </a:p>
        </p:txBody>
      </p:sp>
      <p:sp>
        <p:nvSpPr>
          <p:cNvPr id="85" name="Google Shape;85;p16"/>
          <p:cNvSpPr txBox="1"/>
          <p:nvPr/>
        </p:nvSpPr>
        <p:spPr>
          <a:xfrm>
            <a:off x="311700" y="485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520" b="1" dirty="0">
                <a:solidFill>
                  <a:srgbClr val="2B2B2B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Technical Details and Challenges</a:t>
            </a:r>
            <a:endParaRPr sz="2520" b="1" dirty="0">
              <a:solidFill>
                <a:srgbClr val="2B2B2B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cxnSp>
        <p:nvCxnSpPr>
          <p:cNvPr id="87" name="Google Shape;87;p16"/>
          <p:cNvCxnSpPr/>
          <p:nvPr/>
        </p:nvCxnSpPr>
        <p:spPr>
          <a:xfrm>
            <a:off x="303009" y="1139969"/>
            <a:ext cx="8538000" cy="8700"/>
          </a:xfrm>
          <a:prstGeom prst="straightConnector1">
            <a:avLst/>
          </a:prstGeom>
          <a:noFill/>
          <a:ln w="9525" cap="flat" cmpd="sng">
            <a:solidFill>
              <a:srgbClr val="999999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 descr="A graph of a number of estimators&#10;&#10;Description automatically generated">
            <a:extLst>
              <a:ext uri="{FF2B5EF4-FFF2-40B4-BE49-F238E27FC236}">
                <a16:creationId xmlns:a16="http://schemas.microsoft.com/office/drawing/2014/main" id="{03D42B1A-6B16-C688-D694-0095D5C9C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000" y="1148669"/>
            <a:ext cx="6113132" cy="39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1263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331</Words>
  <Application>Microsoft Office PowerPoint</Application>
  <PresentationFormat>On-screen Show (16:9)</PresentationFormat>
  <Paragraphs>55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Figtree</vt:lpstr>
      <vt:lpstr>Raleway</vt:lpstr>
      <vt:lpstr>Lato</vt:lpstr>
      <vt:lpstr>Arial</vt:lpstr>
      <vt:lpstr>Plus Jakarta Sans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Rishabh Dev Chawla</cp:lastModifiedBy>
  <cp:revision>18</cp:revision>
  <dcterms:modified xsi:type="dcterms:W3CDTF">2024-05-30T04:11:19Z</dcterms:modified>
</cp:coreProperties>
</file>