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3"/>
  </p:notesMasterIdLst>
  <p:sldIdLst>
    <p:sldId id="338" r:id="rId5"/>
    <p:sldId id="731" r:id="rId6"/>
    <p:sldId id="734" r:id="rId7"/>
    <p:sldId id="736" r:id="rId8"/>
    <p:sldId id="735" r:id="rId9"/>
    <p:sldId id="737" r:id="rId10"/>
    <p:sldId id="738" r:id="rId11"/>
    <p:sldId id="739" r:id="rId12"/>
  </p:sldIdLst>
  <p:sldSz cx="9144000" cy="6858000" type="screen4x3"/>
  <p:notesSz cx="7010400" cy="9296400"/>
  <p:defaultTextStyle>
    <a:defPPr>
      <a:defRPr lang="en-US"/>
    </a:defPPr>
    <a:lvl1pPr algn="l" rtl="0" eaLnBrk="0" fontAlgn="base" hangingPunct="0">
      <a:spcBef>
        <a:spcPct val="0"/>
      </a:spcBef>
      <a:spcAft>
        <a:spcPct val="0"/>
      </a:spcAft>
      <a:defRPr sz="3200" kern="1200">
        <a:solidFill>
          <a:schemeClr val="tx1"/>
        </a:solidFill>
        <a:latin typeface="Arial" charset="0"/>
        <a:ea typeface="+mn-ea"/>
        <a:cs typeface="+mn-cs"/>
      </a:defRPr>
    </a:lvl1pPr>
    <a:lvl2pPr marL="457200" algn="l" rtl="0" eaLnBrk="0" fontAlgn="base" hangingPunct="0">
      <a:spcBef>
        <a:spcPct val="0"/>
      </a:spcBef>
      <a:spcAft>
        <a:spcPct val="0"/>
      </a:spcAft>
      <a:defRPr sz="3200" kern="1200">
        <a:solidFill>
          <a:schemeClr val="tx1"/>
        </a:solidFill>
        <a:latin typeface="Arial" charset="0"/>
        <a:ea typeface="+mn-ea"/>
        <a:cs typeface="+mn-cs"/>
      </a:defRPr>
    </a:lvl2pPr>
    <a:lvl3pPr marL="914400" algn="l" rtl="0" eaLnBrk="0" fontAlgn="base" hangingPunct="0">
      <a:spcBef>
        <a:spcPct val="0"/>
      </a:spcBef>
      <a:spcAft>
        <a:spcPct val="0"/>
      </a:spcAft>
      <a:defRPr sz="3200" kern="1200">
        <a:solidFill>
          <a:schemeClr val="tx1"/>
        </a:solidFill>
        <a:latin typeface="Arial" charset="0"/>
        <a:ea typeface="+mn-ea"/>
        <a:cs typeface="+mn-cs"/>
      </a:defRPr>
    </a:lvl3pPr>
    <a:lvl4pPr marL="1371600" algn="l" rtl="0" eaLnBrk="0" fontAlgn="base" hangingPunct="0">
      <a:spcBef>
        <a:spcPct val="0"/>
      </a:spcBef>
      <a:spcAft>
        <a:spcPct val="0"/>
      </a:spcAft>
      <a:defRPr sz="3200" kern="1200">
        <a:solidFill>
          <a:schemeClr val="tx1"/>
        </a:solidFill>
        <a:latin typeface="Arial" charset="0"/>
        <a:ea typeface="+mn-ea"/>
        <a:cs typeface="+mn-cs"/>
      </a:defRPr>
    </a:lvl4pPr>
    <a:lvl5pPr marL="1828800" algn="l" rtl="0" eaLnBrk="0" fontAlgn="base" hangingPunct="0">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338DA9"/>
    <a:srgbClr val="FFCC00"/>
    <a:srgbClr val="008000"/>
    <a:srgbClr val="FFFFCC"/>
    <a:srgbClr val="000000"/>
    <a:srgbClr val="CCFFCC"/>
    <a:srgbClr val="CCD0DA"/>
    <a:srgbClr val="E0E0E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29" autoAdjust="0"/>
    <p:restoredTop sz="97177" autoAdjust="0"/>
  </p:normalViewPr>
  <p:slideViewPr>
    <p:cSldViewPr snapToGrid="0">
      <p:cViewPr varScale="1">
        <p:scale>
          <a:sx n="81" d="100"/>
          <a:sy n="81" d="100"/>
        </p:scale>
        <p:origin x="1896" y="7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50" d="100"/>
          <a:sy n="50" d="100"/>
        </p:scale>
        <p:origin x="-2616"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037628" cy="465775"/>
          </a:xfrm>
          <a:prstGeom prst="rect">
            <a:avLst/>
          </a:prstGeom>
          <a:noFill/>
          <a:ln w="9525">
            <a:noFill/>
            <a:miter lim="800000"/>
            <a:headEnd/>
            <a:tailEnd/>
          </a:ln>
          <a:effectLst/>
        </p:spPr>
        <p:txBody>
          <a:bodyPr vert="horz" wrap="square" lIns="93096" tIns="46549" rIns="93096" bIns="46549" numCol="1" anchor="t" anchorCtr="0" compatLnSpc="1">
            <a:prstTxWarp prst="textNoShape">
              <a:avLst/>
            </a:prstTxWarp>
          </a:bodyPr>
          <a:lstStyle>
            <a:lvl1pPr defTabSz="931663" eaLnBrk="1" hangingPunct="1">
              <a:defRPr sz="1200" dirty="0" smtClean="0"/>
            </a:lvl1pPr>
          </a:lstStyle>
          <a:p>
            <a:pPr>
              <a:defRPr/>
            </a:pPr>
            <a:endParaRPr lang="en-US" dirty="0"/>
          </a:p>
        </p:txBody>
      </p:sp>
      <p:sp>
        <p:nvSpPr>
          <p:cNvPr id="30723" name="Rectangle 3"/>
          <p:cNvSpPr>
            <a:spLocks noGrp="1" noChangeArrowheads="1"/>
          </p:cNvSpPr>
          <p:nvPr>
            <p:ph type="dt" idx="1"/>
          </p:nvPr>
        </p:nvSpPr>
        <p:spPr bwMode="auto">
          <a:xfrm>
            <a:off x="3971183" y="0"/>
            <a:ext cx="3037628" cy="465775"/>
          </a:xfrm>
          <a:prstGeom prst="rect">
            <a:avLst/>
          </a:prstGeom>
          <a:noFill/>
          <a:ln w="9525">
            <a:noFill/>
            <a:miter lim="800000"/>
            <a:headEnd/>
            <a:tailEnd/>
          </a:ln>
          <a:effectLst/>
        </p:spPr>
        <p:txBody>
          <a:bodyPr vert="horz" wrap="square" lIns="93096" tIns="46549" rIns="93096" bIns="46549" numCol="1" anchor="t" anchorCtr="0" compatLnSpc="1">
            <a:prstTxWarp prst="textNoShape">
              <a:avLst/>
            </a:prstTxWarp>
          </a:bodyPr>
          <a:lstStyle>
            <a:lvl1pPr algn="r" defTabSz="931663" eaLnBrk="1" hangingPunct="1">
              <a:defRPr sz="1200" dirty="0" smtClean="0"/>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701359" y="4416108"/>
            <a:ext cx="5607684" cy="4184016"/>
          </a:xfrm>
          <a:prstGeom prst="rect">
            <a:avLst/>
          </a:prstGeom>
          <a:noFill/>
          <a:ln w="9525">
            <a:noFill/>
            <a:miter lim="800000"/>
            <a:headEnd/>
            <a:tailEnd/>
          </a:ln>
          <a:effectLst/>
        </p:spPr>
        <p:txBody>
          <a:bodyPr vert="horz" wrap="square" lIns="93096" tIns="46549" rIns="93096" bIns="465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1" y="8829036"/>
            <a:ext cx="3037628" cy="465775"/>
          </a:xfrm>
          <a:prstGeom prst="rect">
            <a:avLst/>
          </a:prstGeom>
          <a:noFill/>
          <a:ln w="9525">
            <a:noFill/>
            <a:miter lim="800000"/>
            <a:headEnd/>
            <a:tailEnd/>
          </a:ln>
          <a:effectLst/>
        </p:spPr>
        <p:txBody>
          <a:bodyPr vert="horz" wrap="square" lIns="93096" tIns="46549" rIns="93096" bIns="46549" numCol="1" anchor="b" anchorCtr="0" compatLnSpc="1">
            <a:prstTxWarp prst="textNoShape">
              <a:avLst/>
            </a:prstTxWarp>
          </a:bodyPr>
          <a:lstStyle>
            <a:lvl1pPr defTabSz="931663" eaLnBrk="1" hangingPunct="1">
              <a:defRPr sz="1200" dirty="0" smtClean="0"/>
            </a:lvl1pPr>
          </a:lstStyle>
          <a:p>
            <a:pPr>
              <a:defRPr/>
            </a:pPr>
            <a:endParaRPr lang="en-US" dirty="0"/>
          </a:p>
        </p:txBody>
      </p:sp>
      <p:sp>
        <p:nvSpPr>
          <p:cNvPr id="30727" name="Rectangle 7"/>
          <p:cNvSpPr>
            <a:spLocks noGrp="1" noChangeArrowheads="1"/>
          </p:cNvSpPr>
          <p:nvPr>
            <p:ph type="sldNum" sz="quarter" idx="5"/>
          </p:nvPr>
        </p:nvSpPr>
        <p:spPr bwMode="auto">
          <a:xfrm>
            <a:off x="3971183" y="8829036"/>
            <a:ext cx="3037628" cy="465775"/>
          </a:xfrm>
          <a:prstGeom prst="rect">
            <a:avLst/>
          </a:prstGeom>
          <a:noFill/>
          <a:ln w="9525">
            <a:noFill/>
            <a:miter lim="800000"/>
            <a:headEnd/>
            <a:tailEnd/>
          </a:ln>
          <a:effectLst/>
        </p:spPr>
        <p:txBody>
          <a:bodyPr vert="horz" wrap="square" lIns="93096" tIns="46549" rIns="93096" bIns="46549" numCol="1" anchor="b" anchorCtr="0" compatLnSpc="1">
            <a:prstTxWarp prst="textNoShape">
              <a:avLst/>
            </a:prstTxWarp>
          </a:bodyPr>
          <a:lstStyle>
            <a:lvl1pPr algn="r" defTabSz="931663" eaLnBrk="1" hangingPunct="1">
              <a:defRPr sz="1200" smtClean="0"/>
            </a:lvl1pPr>
          </a:lstStyle>
          <a:p>
            <a:pPr>
              <a:defRPr/>
            </a:pPr>
            <a:fld id="{A5CE1B66-15CE-492C-A43E-1297CA382D08}" type="slidenum">
              <a:rPr lang="en-US"/>
              <a:pPr>
                <a:defRPr/>
              </a:pPr>
              <a:t>‹#›</a:t>
            </a:fld>
            <a:endParaRPr lang="en-US" dirty="0"/>
          </a:p>
        </p:txBody>
      </p:sp>
    </p:spTree>
    <p:extLst>
      <p:ext uri="{BB962C8B-B14F-4D97-AF65-F5344CB8AC3E}">
        <p14:creationId xmlns:p14="http://schemas.microsoft.com/office/powerpoint/2010/main" val="2679349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2</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3</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extLst>
      <p:ext uri="{BB962C8B-B14F-4D97-AF65-F5344CB8AC3E}">
        <p14:creationId xmlns:p14="http://schemas.microsoft.com/office/powerpoint/2010/main" val="53814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4</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extLst>
      <p:ext uri="{BB962C8B-B14F-4D97-AF65-F5344CB8AC3E}">
        <p14:creationId xmlns:p14="http://schemas.microsoft.com/office/powerpoint/2010/main" val="318267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5</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extLst>
      <p:ext uri="{BB962C8B-B14F-4D97-AF65-F5344CB8AC3E}">
        <p14:creationId xmlns:p14="http://schemas.microsoft.com/office/powerpoint/2010/main" val="237127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6</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extLst>
      <p:ext uri="{BB962C8B-B14F-4D97-AF65-F5344CB8AC3E}">
        <p14:creationId xmlns:p14="http://schemas.microsoft.com/office/powerpoint/2010/main" val="143925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7</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extLst>
      <p:ext uri="{BB962C8B-B14F-4D97-AF65-F5344CB8AC3E}">
        <p14:creationId xmlns:p14="http://schemas.microsoft.com/office/powerpoint/2010/main" val="293567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5"/>
          </p:nvPr>
        </p:nvSpPr>
        <p:spPr/>
        <p:txBody>
          <a:bodyPr/>
          <a:lstStyle/>
          <a:p>
            <a:pPr>
              <a:defRPr/>
            </a:pPr>
            <a:fld id="{D78EA2C1-2C65-4515-9A14-E5FF3AD27AD6}" type="slidenum">
              <a:rPr lang="en-US" smtClean="0"/>
              <a:pPr>
                <a:defRPr/>
              </a:pPr>
              <a:t>8</a:t>
            </a:fld>
            <a:endParaRPr lang="en-US" dirty="0" smtClean="0"/>
          </a:p>
        </p:txBody>
      </p:sp>
      <p:sp>
        <p:nvSpPr>
          <p:cNvPr id="23555" name="Rectangle 2"/>
          <p:cNvSpPr>
            <a:spLocks noGrp="1" noRot="1" noChangeAspect="1" noTextEdit="1"/>
          </p:cNvSpPr>
          <p:nvPr>
            <p:ph type="sldImg"/>
          </p:nvPr>
        </p:nvSpPr>
        <p:spPr bwMode="auto">
          <a:xfrm>
            <a:off x="1187450" y="701675"/>
            <a:ext cx="4646613" cy="3486150"/>
          </a:xfrm>
          <a:noFill/>
          <a:ln>
            <a:solidFill>
              <a:srgbClr val="000000"/>
            </a:solidFill>
            <a:miter lim="800000"/>
            <a:headEnd/>
            <a:tailEnd/>
          </a:ln>
        </p:spPr>
      </p:sp>
      <p:sp>
        <p:nvSpPr>
          <p:cNvPr id="23556" name="Rectangle 3"/>
          <p:cNvSpPr>
            <a:spLocks noGrp="1"/>
          </p:cNvSpPr>
          <p:nvPr>
            <p:ph type="body" idx="1"/>
          </p:nvPr>
        </p:nvSpPr>
        <p:spPr bwMode="auto">
          <a:xfrm>
            <a:off x="934720" y="4415790"/>
            <a:ext cx="5140960" cy="4178539"/>
          </a:xfrm>
          <a:noFill/>
        </p:spPr>
        <p:txBody>
          <a:bodyPr wrap="square" numCol="1" anchor="t" anchorCtr="0" compatLnSpc="1">
            <a:prstTxWarp prst="textNoShape">
              <a:avLst/>
            </a:prstTxWarp>
          </a:bodyPr>
          <a:lstStyle/>
          <a:p>
            <a:endParaRPr lang="en-US" sz="1600" dirty="0" smtClean="0"/>
          </a:p>
        </p:txBody>
      </p:sp>
    </p:spTree>
    <p:extLst>
      <p:ext uri="{BB962C8B-B14F-4D97-AF65-F5344CB8AC3E}">
        <p14:creationId xmlns:p14="http://schemas.microsoft.com/office/powerpoint/2010/main" val="29884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p:cNvGrpSpPr/>
          <p:nvPr userDrawn="1"/>
        </p:nvGrpSpPr>
        <p:grpSpPr>
          <a:xfrm>
            <a:off x="0" y="0"/>
            <a:ext cx="9145588" cy="6859588"/>
            <a:chOff x="0" y="0"/>
            <a:chExt cx="9145588" cy="6859588"/>
          </a:xfrm>
        </p:grpSpPr>
        <p:pic>
          <p:nvPicPr>
            <p:cNvPr id="4" name="Picture 2" descr="SB-cover-03b"/>
            <p:cNvPicPr>
              <a:picLocks noChangeAspect="1" noChangeArrowheads="1"/>
            </p:cNvPicPr>
            <p:nvPr userDrawn="1"/>
          </p:nvPicPr>
          <p:blipFill>
            <a:blip r:embed="rId2" cstate="screen"/>
            <a:srcRect/>
            <a:stretch>
              <a:fillRect/>
            </a:stretch>
          </p:blipFill>
          <p:spPr bwMode="auto">
            <a:xfrm>
              <a:off x="0" y="0"/>
              <a:ext cx="9145588" cy="6859588"/>
            </a:xfrm>
            <a:prstGeom prst="rect">
              <a:avLst/>
            </a:prstGeom>
            <a:noFill/>
            <a:ln w="9525">
              <a:noFill/>
              <a:miter lim="800000"/>
              <a:headEnd/>
              <a:tailEnd/>
            </a:ln>
          </p:spPr>
        </p:pic>
        <p:sp>
          <p:nvSpPr>
            <p:cNvPr id="3" name="Oval 2"/>
            <p:cNvSpPr/>
            <p:nvPr userDrawn="1"/>
          </p:nvSpPr>
          <p:spPr bwMode="auto">
            <a:xfrm>
              <a:off x="687897" y="855677"/>
              <a:ext cx="4471332" cy="981512"/>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endParaRPr>
            </a:p>
          </p:txBody>
        </p:sp>
      </p:grpSp>
      <p:sp>
        <p:nvSpPr>
          <p:cNvPr id="163843" name="Rectangle 3"/>
          <p:cNvSpPr>
            <a:spLocks noGrp="1" noChangeArrowheads="1"/>
          </p:cNvSpPr>
          <p:nvPr>
            <p:ph type="ctrTitle"/>
          </p:nvPr>
        </p:nvSpPr>
        <p:spPr>
          <a:xfrm>
            <a:off x="4919663" y="2989263"/>
            <a:ext cx="3911600" cy="1201737"/>
          </a:xfrm>
        </p:spPr>
        <p:txBody>
          <a:bodyPr/>
          <a:lstStyle>
            <a:lvl1pPr>
              <a:lnSpc>
                <a:spcPct val="80000"/>
              </a:lnSpc>
              <a:defRPr sz="1800" b="1"/>
            </a:lvl1pPr>
          </a:lstStyle>
          <a:p>
            <a:r>
              <a:rPr lang="en-US"/>
              <a:t>Click to edit Master title style</a:t>
            </a:r>
          </a:p>
        </p:txBody>
      </p:sp>
      <p:sp>
        <p:nvSpPr>
          <p:cNvPr id="163844" name="Rectangle 4"/>
          <p:cNvSpPr>
            <a:spLocks noGrp="1" noChangeArrowheads="1"/>
          </p:cNvSpPr>
          <p:nvPr>
            <p:ph type="subTitle" idx="1"/>
          </p:nvPr>
        </p:nvSpPr>
        <p:spPr>
          <a:xfrm>
            <a:off x="4919663" y="4310063"/>
            <a:ext cx="3911600" cy="457200"/>
          </a:xfrm>
        </p:spPr>
        <p:txBody>
          <a:bodyPr anchor="b"/>
          <a:lstStyle>
            <a:lvl1pPr>
              <a:lnSpc>
                <a:spcPct val="80000"/>
              </a:lnSpc>
              <a:spcBef>
                <a:spcPct val="5000"/>
              </a:spcBef>
              <a:defRPr sz="1200"/>
            </a:lvl1pPr>
          </a:lstStyle>
          <a:p>
            <a:r>
              <a:rPr lang="en-US"/>
              <a:t>Click to edit Master subtitle style</a:t>
            </a:r>
          </a:p>
        </p:txBody>
      </p:sp>
      <p:sp>
        <p:nvSpPr>
          <p:cNvPr id="2" name="Slide Number Placeholder 1"/>
          <p:cNvSpPr>
            <a:spLocks noGrp="1"/>
          </p:cNvSpPr>
          <p:nvPr>
            <p:ph type="sldNum" sz="quarter" idx="10"/>
          </p:nvPr>
        </p:nvSpPr>
        <p:spPr/>
        <p:txBody>
          <a:bodyPr/>
          <a:lstStyle/>
          <a:p>
            <a:pPr>
              <a:defRPr/>
            </a:pPr>
            <a:fld id="{0D5E64A2-F094-42FD-B806-0B6481840F34}" type="slidenum">
              <a:rPr lang="en-US" smtClean="0"/>
              <a:pPr>
                <a:defRPr/>
              </a:pPr>
              <a:t>‹#›</a:t>
            </a:fld>
            <a:endParaRPr lang="en-US" dirty="0"/>
          </a:p>
        </p:txBody>
      </p:sp>
      <p:grpSp>
        <p:nvGrpSpPr>
          <p:cNvPr id="9" name="Group 4"/>
          <p:cNvGrpSpPr>
            <a:grpSpLocks/>
          </p:cNvGrpSpPr>
          <p:nvPr userDrawn="1"/>
        </p:nvGrpSpPr>
        <p:grpSpPr bwMode="auto">
          <a:xfrm>
            <a:off x="1677569" y="963845"/>
            <a:ext cx="1319213" cy="765175"/>
            <a:chOff x="4826" y="113"/>
            <a:chExt cx="831" cy="482"/>
          </a:xfrm>
        </p:grpSpPr>
        <p:pic>
          <p:nvPicPr>
            <p:cNvPr id="10" name="Picture 5" descr="whiteMUOS copy"/>
            <p:cNvPicPr>
              <a:picLocks noChangeAspect="1" noChangeArrowheads="1"/>
            </p:cNvPicPr>
            <p:nvPr/>
          </p:nvPicPr>
          <p:blipFill>
            <a:blip r:embed="rId3" cstate="print"/>
            <a:srcRect l="38628" t="72784" r="18411"/>
            <a:stretch>
              <a:fillRect/>
            </a:stretch>
          </p:blipFill>
          <p:spPr bwMode="auto">
            <a:xfrm>
              <a:off x="4937" y="461"/>
              <a:ext cx="357" cy="129"/>
            </a:xfrm>
            <a:prstGeom prst="rect">
              <a:avLst/>
            </a:prstGeom>
            <a:noFill/>
            <a:ln w="9525">
              <a:noFill/>
              <a:miter lim="800000"/>
              <a:headEnd/>
              <a:tailEnd/>
            </a:ln>
          </p:spPr>
        </p:pic>
        <p:pic>
          <p:nvPicPr>
            <p:cNvPr id="11" name="Picture 6" descr="whiteMUOS copy"/>
            <p:cNvPicPr>
              <a:picLocks noChangeAspect="1" noChangeArrowheads="1"/>
            </p:cNvPicPr>
            <p:nvPr/>
          </p:nvPicPr>
          <p:blipFill>
            <a:blip r:embed="rId3" cstate="print"/>
            <a:srcRect b="24684"/>
            <a:stretch>
              <a:fillRect/>
            </a:stretch>
          </p:blipFill>
          <p:spPr bwMode="auto">
            <a:xfrm>
              <a:off x="4826" y="113"/>
              <a:ext cx="831" cy="357"/>
            </a:xfrm>
            <a:prstGeom prst="rect">
              <a:avLst/>
            </a:prstGeom>
            <a:noFill/>
            <a:ln w="9525">
              <a:noFill/>
              <a:miter lim="800000"/>
              <a:headEnd/>
              <a:tailEnd/>
            </a:ln>
          </p:spPr>
        </p:pic>
        <p:pic>
          <p:nvPicPr>
            <p:cNvPr id="12" name="Picture 7" descr="whiteMUOS copy"/>
            <p:cNvPicPr>
              <a:picLocks noChangeAspect="1" noChangeArrowheads="1"/>
            </p:cNvPicPr>
            <p:nvPr/>
          </p:nvPicPr>
          <p:blipFill>
            <a:blip r:embed="rId3" cstate="print"/>
            <a:srcRect l="9386" t="72784" r="70036"/>
            <a:stretch>
              <a:fillRect/>
            </a:stretch>
          </p:blipFill>
          <p:spPr bwMode="auto">
            <a:xfrm>
              <a:off x="5390" y="457"/>
              <a:ext cx="171" cy="129"/>
            </a:xfrm>
            <a:prstGeom prst="rect">
              <a:avLst/>
            </a:prstGeom>
            <a:noFill/>
            <a:ln w="9525">
              <a:noFill/>
              <a:miter lim="800000"/>
              <a:headEnd/>
              <a:tailEnd/>
            </a:ln>
          </p:spPr>
        </p:pic>
        <p:pic>
          <p:nvPicPr>
            <p:cNvPr id="13" name="Picture 8" descr="whiteMUOS copy"/>
            <p:cNvPicPr>
              <a:picLocks noChangeAspect="1" noChangeArrowheads="1"/>
            </p:cNvPicPr>
            <p:nvPr/>
          </p:nvPicPr>
          <p:blipFill>
            <a:blip r:embed="rId3" cstate="print"/>
            <a:srcRect t="74684" r="68953"/>
            <a:stretch>
              <a:fillRect/>
            </a:stretch>
          </p:blipFill>
          <p:spPr bwMode="auto">
            <a:xfrm>
              <a:off x="5297" y="475"/>
              <a:ext cx="258" cy="120"/>
            </a:xfrm>
            <a:prstGeom prst="rect">
              <a:avLst/>
            </a:prstGeom>
            <a:noFill/>
            <a:ln w="9525">
              <a:noFill/>
              <a:miter lim="800000"/>
              <a:headEnd/>
              <a:tailEnd/>
            </a:ln>
          </p:spPr>
        </p:pic>
      </p:grpSp>
      <p:sp>
        <p:nvSpPr>
          <p:cNvPr id="14" name="TextBox 13"/>
          <p:cNvSpPr txBox="1"/>
          <p:nvPr userDrawn="1"/>
        </p:nvSpPr>
        <p:spPr bwMode="auto">
          <a:xfrm>
            <a:off x="643375" y="650349"/>
            <a:ext cx="3554289" cy="16619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tx1"/>
                </a:solidFill>
                <a:latin typeface="GDLogotype" pitchFamily="2" charset="0"/>
              </a:rPr>
              <a:t>GENERAL DYNAMICS</a:t>
            </a:r>
            <a:endParaRPr lang="en-US" sz="1200" b="1" dirty="0">
              <a:solidFill>
                <a:schemeClr val="tx1"/>
              </a:solidFill>
              <a:latin typeface="GDLogotype" pitchFamily="2" charset="0"/>
            </a:endParaRPr>
          </a:p>
        </p:txBody>
      </p:sp>
      <p:pic>
        <p:nvPicPr>
          <p:cNvPr id="25602" name="Picture 2" descr="C:\Users\hc01898\Pictures\muoscover.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7911" y="3254928"/>
            <a:ext cx="4114741" cy="2434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62D38A13-65F1-4CE2-944A-D506D827C7F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62702E67-BC17-43AB-A97F-AF7C2B3AA13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8A023242-114B-4DED-8E63-5C10ABC4745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758A2130-726F-44C2-BC3B-1386D384BEDE}"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DCFBC545-BF1F-405B-8799-6DA562608141}"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92911D57-751A-429D-8D84-56221F427707}"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447800"/>
            <a:ext cx="7772400" cy="4724400"/>
          </a:xfrm>
        </p:spPr>
        <p:txBody>
          <a:bodyPr/>
          <a:lstStyle/>
          <a:p>
            <a:pPr lvl="0"/>
            <a:endParaRPr lang="en-US" noProof="0" dirty="0" smtClean="0"/>
          </a:p>
        </p:txBody>
      </p:sp>
      <p:sp>
        <p:nvSpPr>
          <p:cNvPr id="4" name="Rectangle 9"/>
          <p:cNvSpPr>
            <a:spLocks noGrp="1" noChangeArrowheads="1"/>
          </p:cNvSpPr>
          <p:nvPr>
            <p:ph type="sldNum" sz="quarter" idx="10"/>
          </p:nvPr>
        </p:nvSpPr>
        <p:spPr>
          <a:ln/>
        </p:spPr>
        <p:txBody>
          <a:bodyPr/>
          <a:lstStyle>
            <a:lvl1pPr>
              <a:defRPr/>
            </a:lvl1pPr>
          </a:lstStyle>
          <a:p>
            <a:pPr>
              <a:defRPr/>
            </a:pPr>
            <a:fld id="{4318C194-EACB-4704-AB4C-FF32BDEDAD32}"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4478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8862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DA232D4A-C3EE-417C-971D-E90BBA50ED18}"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of Presentation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pPr>
              <a:defRPr/>
            </a:pPr>
            <a:fld id="{0D5E64A2-F094-42FD-B806-0B6481840F34}" type="slidenum">
              <a:rPr lang="en-US" smtClean="0"/>
              <a:pPr>
                <a:defRPr/>
              </a:pPr>
              <a:t>‹#›</a:t>
            </a:fld>
            <a:endParaRPr lang="en-US" dirty="0"/>
          </a:p>
        </p:txBody>
      </p:sp>
      <p:pic>
        <p:nvPicPr>
          <p:cNvPr id="1026" name="Picture 2" descr="C:\Users\hc01898\Pictures\muoscov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9150779" cy="65211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bwMode="auto">
          <a:xfrm>
            <a:off x="771711" y="753022"/>
            <a:ext cx="3554289" cy="166199"/>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bg1"/>
                </a:solidFill>
                <a:latin typeface="GDLogotype" pitchFamily="2" charset="0"/>
              </a:rPr>
              <a:t>GENERAL DYNAMICS</a:t>
            </a:r>
            <a:endParaRPr lang="en-US" sz="1200" b="1" dirty="0">
              <a:solidFill>
                <a:schemeClr val="bg1"/>
              </a:solidFill>
              <a:latin typeface="GDLogotype" pitchFamily="2" charset="0"/>
            </a:endParaRPr>
          </a:p>
        </p:txBody>
      </p:sp>
    </p:spTree>
    <p:extLst>
      <p:ext uri="{BB962C8B-B14F-4D97-AF65-F5344CB8AC3E}">
        <p14:creationId xmlns:p14="http://schemas.microsoft.com/office/powerpoint/2010/main" val="33233241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up Separator Slide">
    <p:spTree>
      <p:nvGrpSpPr>
        <p:cNvPr id="1" name=""/>
        <p:cNvGrpSpPr/>
        <p:nvPr/>
      </p:nvGrpSpPr>
      <p:grpSpPr>
        <a:xfrm>
          <a:off x="0" y="0"/>
          <a:ext cx="0" cy="0"/>
          <a:chOff x="0" y="0"/>
          <a:chExt cx="0" cy="0"/>
        </a:xfrm>
      </p:grpSpPr>
      <p:grpSp>
        <p:nvGrpSpPr>
          <p:cNvPr id="5" name="Group 4"/>
          <p:cNvGrpSpPr/>
          <p:nvPr userDrawn="1"/>
        </p:nvGrpSpPr>
        <p:grpSpPr>
          <a:xfrm>
            <a:off x="0" y="0"/>
            <a:ext cx="9145588" cy="6859588"/>
            <a:chOff x="0" y="0"/>
            <a:chExt cx="9145588" cy="6859588"/>
          </a:xfrm>
        </p:grpSpPr>
        <p:pic>
          <p:nvPicPr>
            <p:cNvPr id="4" name="Picture 2" descr="SB-cover-03b"/>
            <p:cNvPicPr>
              <a:picLocks noChangeAspect="1" noChangeArrowheads="1"/>
            </p:cNvPicPr>
            <p:nvPr userDrawn="1"/>
          </p:nvPicPr>
          <p:blipFill>
            <a:blip r:embed="rId2" cstate="screen"/>
            <a:srcRect/>
            <a:stretch>
              <a:fillRect/>
            </a:stretch>
          </p:blipFill>
          <p:spPr bwMode="auto">
            <a:xfrm>
              <a:off x="0" y="0"/>
              <a:ext cx="9145588" cy="6859588"/>
            </a:xfrm>
            <a:prstGeom prst="rect">
              <a:avLst/>
            </a:prstGeom>
            <a:noFill/>
            <a:ln w="9525">
              <a:noFill/>
              <a:miter lim="800000"/>
              <a:headEnd/>
              <a:tailEnd/>
            </a:ln>
          </p:spPr>
        </p:pic>
        <p:sp>
          <p:nvSpPr>
            <p:cNvPr id="3" name="Oval 2"/>
            <p:cNvSpPr/>
            <p:nvPr userDrawn="1"/>
          </p:nvSpPr>
          <p:spPr bwMode="auto">
            <a:xfrm>
              <a:off x="687897" y="855677"/>
              <a:ext cx="4471332" cy="981512"/>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endParaRPr>
            </a:p>
          </p:txBody>
        </p:sp>
      </p:grpSp>
      <p:sp>
        <p:nvSpPr>
          <p:cNvPr id="163843" name="Rectangle 3"/>
          <p:cNvSpPr>
            <a:spLocks noGrp="1" noChangeArrowheads="1"/>
          </p:cNvSpPr>
          <p:nvPr>
            <p:ph type="ctrTitle"/>
          </p:nvPr>
        </p:nvSpPr>
        <p:spPr>
          <a:xfrm>
            <a:off x="1398712" y="3109578"/>
            <a:ext cx="6494088" cy="1201737"/>
          </a:xfrm>
        </p:spPr>
        <p:txBody>
          <a:bodyPr anchor="ctr"/>
          <a:lstStyle>
            <a:lvl1pPr algn="ctr">
              <a:lnSpc>
                <a:spcPct val="80000"/>
              </a:lnSpc>
              <a:defRPr sz="4000" b="1"/>
            </a:lvl1pPr>
          </a:lstStyle>
          <a:p>
            <a:endParaRPr lang="en-US" dirty="0"/>
          </a:p>
        </p:txBody>
      </p:sp>
      <p:sp>
        <p:nvSpPr>
          <p:cNvPr id="2" name="Slide Number Placeholder 1"/>
          <p:cNvSpPr>
            <a:spLocks noGrp="1"/>
          </p:cNvSpPr>
          <p:nvPr>
            <p:ph type="sldNum" sz="quarter" idx="10"/>
          </p:nvPr>
        </p:nvSpPr>
        <p:spPr/>
        <p:txBody>
          <a:bodyPr/>
          <a:lstStyle/>
          <a:p>
            <a:pPr>
              <a:defRPr/>
            </a:pPr>
            <a:fld id="{0D5E64A2-F094-42FD-B806-0B6481840F34}" type="slidenum">
              <a:rPr lang="en-US" smtClean="0"/>
              <a:pPr>
                <a:defRPr/>
              </a:pPr>
              <a:t>‹#›</a:t>
            </a:fld>
            <a:endParaRPr lang="en-US" dirty="0"/>
          </a:p>
        </p:txBody>
      </p:sp>
      <p:grpSp>
        <p:nvGrpSpPr>
          <p:cNvPr id="9" name="Group 4"/>
          <p:cNvGrpSpPr>
            <a:grpSpLocks/>
          </p:cNvGrpSpPr>
          <p:nvPr userDrawn="1"/>
        </p:nvGrpSpPr>
        <p:grpSpPr bwMode="auto">
          <a:xfrm>
            <a:off x="1677569" y="963845"/>
            <a:ext cx="1319213" cy="765175"/>
            <a:chOff x="4826" y="113"/>
            <a:chExt cx="831" cy="482"/>
          </a:xfrm>
        </p:grpSpPr>
        <p:pic>
          <p:nvPicPr>
            <p:cNvPr id="10" name="Picture 5" descr="whiteMUOS copy"/>
            <p:cNvPicPr>
              <a:picLocks noChangeAspect="1" noChangeArrowheads="1"/>
            </p:cNvPicPr>
            <p:nvPr/>
          </p:nvPicPr>
          <p:blipFill>
            <a:blip r:embed="rId3" cstate="print"/>
            <a:srcRect l="38628" t="72784" r="18411"/>
            <a:stretch>
              <a:fillRect/>
            </a:stretch>
          </p:blipFill>
          <p:spPr bwMode="auto">
            <a:xfrm>
              <a:off x="4937" y="461"/>
              <a:ext cx="357" cy="129"/>
            </a:xfrm>
            <a:prstGeom prst="rect">
              <a:avLst/>
            </a:prstGeom>
            <a:noFill/>
            <a:ln w="9525">
              <a:noFill/>
              <a:miter lim="800000"/>
              <a:headEnd/>
              <a:tailEnd/>
            </a:ln>
          </p:spPr>
        </p:pic>
        <p:pic>
          <p:nvPicPr>
            <p:cNvPr id="11" name="Picture 6" descr="whiteMUOS copy"/>
            <p:cNvPicPr>
              <a:picLocks noChangeAspect="1" noChangeArrowheads="1"/>
            </p:cNvPicPr>
            <p:nvPr/>
          </p:nvPicPr>
          <p:blipFill>
            <a:blip r:embed="rId3" cstate="print"/>
            <a:srcRect b="24684"/>
            <a:stretch>
              <a:fillRect/>
            </a:stretch>
          </p:blipFill>
          <p:spPr bwMode="auto">
            <a:xfrm>
              <a:off x="4826" y="113"/>
              <a:ext cx="831" cy="357"/>
            </a:xfrm>
            <a:prstGeom prst="rect">
              <a:avLst/>
            </a:prstGeom>
            <a:noFill/>
            <a:ln w="9525">
              <a:noFill/>
              <a:miter lim="800000"/>
              <a:headEnd/>
              <a:tailEnd/>
            </a:ln>
          </p:spPr>
        </p:pic>
        <p:pic>
          <p:nvPicPr>
            <p:cNvPr id="12" name="Picture 7" descr="whiteMUOS copy"/>
            <p:cNvPicPr>
              <a:picLocks noChangeAspect="1" noChangeArrowheads="1"/>
            </p:cNvPicPr>
            <p:nvPr/>
          </p:nvPicPr>
          <p:blipFill>
            <a:blip r:embed="rId3" cstate="print"/>
            <a:srcRect l="9386" t="72784" r="70036"/>
            <a:stretch>
              <a:fillRect/>
            </a:stretch>
          </p:blipFill>
          <p:spPr bwMode="auto">
            <a:xfrm>
              <a:off x="5390" y="457"/>
              <a:ext cx="171" cy="129"/>
            </a:xfrm>
            <a:prstGeom prst="rect">
              <a:avLst/>
            </a:prstGeom>
            <a:noFill/>
            <a:ln w="9525">
              <a:noFill/>
              <a:miter lim="800000"/>
              <a:headEnd/>
              <a:tailEnd/>
            </a:ln>
          </p:spPr>
        </p:pic>
        <p:pic>
          <p:nvPicPr>
            <p:cNvPr id="13" name="Picture 8" descr="whiteMUOS copy"/>
            <p:cNvPicPr>
              <a:picLocks noChangeAspect="1" noChangeArrowheads="1"/>
            </p:cNvPicPr>
            <p:nvPr/>
          </p:nvPicPr>
          <p:blipFill>
            <a:blip r:embed="rId3" cstate="print"/>
            <a:srcRect t="74684" r="68953"/>
            <a:stretch>
              <a:fillRect/>
            </a:stretch>
          </p:blipFill>
          <p:spPr bwMode="auto">
            <a:xfrm>
              <a:off x="5297" y="475"/>
              <a:ext cx="258" cy="120"/>
            </a:xfrm>
            <a:prstGeom prst="rect">
              <a:avLst/>
            </a:prstGeom>
            <a:noFill/>
            <a:ln w="9525">
              <a:noFill/>
              <a:miter lim="800000"/>
              <a:headEnd/>
              <a:tailEnd/>
            </a:ln>
          </p:spPr>
        </p:pic>
      </p:grpSp>
      <p:sp>
        <p:nvSpPr>
          <p:cNvPr id="14" name="TextBox 13"/>
          <p:cNvSpPr txBox="1"/>
          <p:nvPr userDrawn="1"/>
        </p:nvSpPr>
        <p:spPr bwMode="auto">
          <a:xfrm>
            <a:off x="643375" y="650349"/>
            <a:ext cx="3554289" cy="16619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tx1"/>
                </a:solidFill>
                <a:latin typeface="GDLogotype" pitchFamily="2" charset="0"/>
              </a:rPr>
              <a:t>GENERAL DYNAMICS</a:t>
            </a:r>
            <a:endParaRPr lang="en-US" sz="1200" b="1" dirty="0">
              <a:solidFill>
                <a:schemeClr val="tx1"/>
              </a:solidFill>
              <a:latin typeface="GDLogotype" pitchFamily="2" charset="0"/>
            </a:endParaRPr>
          </a:p>
        </p:txBody>
      </p:sp>
    </p:spTree>
    <p:extLst>
      <p:ext uri="{BB962C8B-B14F-4D97-AF65-F5344CB8AC3E}">
        <p14:creationId xmlns:p14="http://schemas.microsoft.com/office/powerpoint/2010/main" val="2526906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grpSp>
        <p:nvGrpSpPr>
          <p:cNvPr id="5" name="Group 4"/>
          <p:cNvGrpSpPr/>
          <p:nvPr userDrawn="1"/>
        </p:nvGrpSpPr>
        <p:grpSpPr>
          <a:xfrm>
            <a:off x="0" y="0"/>
            <a:ext cx="9145588" cy="6859588"/>
            <a:chOff x="0" y="0"/>
            <a:chExt cx="9145588" cy="6859588"/>
          </a:xfrm>
        </p:grpSpPr>
        <p:pic>
          <p:nvPicPr>
            <p:cNvPr id="4" name="Picture 2" descr="SB-cover-03b"/>
            <p:cNvPicPr>
              <a:picLocks noChangeAspect="1" noChangeArrowheads="1"/>
            </p:cNvPicPr>
            <p:nvPr userDrawn="1"/>
          </p:nvPicPr>
          <p:blipFill>
            <a:blip r:embed="rId2" cstate="screen"/>
            <a:srcRect/>
            <a:stretch>
              <a:fillRect/>
            </a:stretch>
          </p:blipFill>
          <p:spPr bwMode="auto">
            <a:xfrm>
              <a:off x="0" y="0"/>
              <a:ext cx="9145588" cy="6859588"/>
            </a:xfrm>
            <a:prstGeom prst="rect">
              <a:avLst/>
            </a:prstGeom>
            <a:noFill/>
            <a:ln w="9525">
              <a:noFill/>
              <a:miter lim="800000"/>
              <a:headEnd/>
              <a:tailEnd/>
            </a:ln>
          </p:spPr>
        </p:pic>
        <p:sp>
          <p:nvSpPr>
            <p:cNvPr id="3" name="Oval 2"/>
            <p:cNvSpPr/>
            <p:nvPr userDrawn="1"/>
          </p:nvSpPr>
          <p:spPr bwMode="auto">
            <a:xfrm>
              <a:off x="687897" y="855677"/>
              <a:ext cx="4471332" cy="981512"/>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endParaRPr>
            </a:p>
          </p:txBody>
        </p:sp>
      </p:grpSp>
      <p:sp>
        <p:nvSpPr>
          <p:cNvPr id="163843" name="Rectangle 3"/>
          <p:cNvSpPr>
            <a:spLocks noGrp="1" noChangeArrowheads="1"/>
          </p:cNvSpPr>
          <p:nvPr>
            <p:ph type="ctrTitle"/>
          </p:nvPr>
        </p:nvSpPr>
        <p:spPr>
          <a:xfrm>
            <a:off x="4919663" y="2989263"/>
            <a:ext cx="3911600" cy="1201737"/>
          </a:xfrm>
        </p:spPr>
        <p:txBody>
          <a:bodyPr/>
          <a:lstStyle>
            <a:lvl1pPr>
              <a:lnSpc>
                <a:spcPct val="80000"/>
              </a:lnSpc>
              <a:defRPr sz="1800" b="1"/>
            </a:lvl1pPr>
          </a:lstStyle>
          <a:p>
            <a:r>
              <a:rPr lang="en-US"/>
              <a:t>Click to edit Master title style</a:t>
            </a:r>
          </a:p>
        </p:txBody>
      </p:sp>
      <p:sp>
        <p:nvSpPr>
          <p:cNvPr id="163844" name="Rectangle 4"/>
          <p:cNvSpPr>
            <a:spLocks noGrp="1" noChangeArrowheads="1"/>
          </p:cNvSpPr>
          <p:nvPr>
            <p:ph type="subTitle" idx="1"/>
          </p:nvPr>
        </p:nvSpPr>
        <p:spPr>
          <a:xfrm>
            <a:off x="4919663" y="4310063"/>
            <a:ext cx="3911600" cy="457200"/>
          </a:xfrm>
        </p:spPr>
        <p:txBody>
          <a:bodyPr anchor="b"/>
          <a:lstStyle>
            <a:lvl1pPr>
              <a:lnSpc>
                <a:spcPct val="80000"/>
              </a:lnSpc>
              <a:spcBef>
                <a:spcPct val="5000"/>
              </a:spcBef>
              <a:defRPr sz="1200"/>
            </a:lvl1pPr>
          </a:lstStyle>
          <a:p>
            <a:r>
              <a:rPr lang="en-US"/>
              <a:t>Click to edit Master subtitle style</a:t>
            </a:r>
          </a:p>
        </p:txBody>
      </p:sp>
      <p:sp>
        <p:nvSpPr>
          <p:cNvPr id="2" name="Slide Number Placeholder 1"/>
          <p:cNvSpPr>
            <a:spLocks noGrp="1"/>
          </p:cNvSpPr>
          <p:nvPr>
            <p:ph type="sldNum" sz="quarter" idx="10"/>
          </p:nvPr>
        </p:nvSpPr>
        <p:spPr/>
        <p:txBody>
          <a:bodyPr/>
          <a:lstStyle/>
          <a:p>
            <a:pPr>
              <a:defRPr/>
            </a:pPr>
            <a:fld id="{0D5E64A2-F094-42FD-B806-0B6481840F34}" type="slidenum">
              <a:rPr lang="en-US" smtClean="0"/>
              <a:pPr>
                <a:defRPr/>
              </a:pPr>
              <a:t>‹#›</a:t>
            </a:fld>
            <a:endParaRPr lang="en-US" dirty="0"/>
          </a:p>
        </p:txBody>
      </p:sp>
      <p:grpSp>
        <p:nvGrpSpPr>
          <p:cNvPr id="9" name="Group 4"/>
          <p:cNvGrpSpPr>
            <a:grpSpLocks/>
          </p:cNvGrpSpPr>
          <p:nvPr userDrawn="1"/>
        </p:nvGrpSpPr>
        <p:grpSpPr bwMode="auto">
          <a:xfrm>
            <a:off x="1677569" y="963845"/>
            <a:ext cx="1319213" cy="765175"/>
            <a:chOff x="4826" y="113"/>
            <a:chExt cx="831" cy="482"/>
          </a:xfrm>
        </p:grpSpPr>
        <p:pic>
          <p:nvPicPr>
            <p:cNvPr id="10" name="Picture 5" descr="whiteMUOS copy"/>
            <p:cNvPicPr>
              <a:picLocks noChangeAspect="1" noChangeArrowheads="1"/>
            </p:cNvPicPr>
            <p:nvPr/>
          </p:nvPicPr>
          <p:blipFill>
            <a:blip r:embed="rId3" cstate="print"/>
            <a:srcRect l="38628" t="72784" r="18411"/>
            <a:stretch>
              <a:fillRect/>
            </a:stretch>
          </p:blipFill>
          <p:spPr bwMode="auto">
            <a:xfrm>
              <a:off x="4937" y="461"/>
              <a:ext cx="357" cy="129"/>
            </a:xfrm>
            <a:prstGeom prst="rect">
              <a:avLst/>
            </a:prstGeom>
            <a:noFill/>
            <a:ln w="9525">
              <a:noFill/>
              <a:miter lim="800000"/>
              <a:headEnd/>
              <a:tailEnd/>
            </a:ln>
          </p:spPr>
        </p:pic>
        <p:pic>
          <p:nvPicPr>
            <p:cNvPr id="11" name="Picture 6" descr="whiteMUOS copy"/>
            <p:cNvPicPr>
              <a:picLocks noChangeAspect="1" noChangeArrowheads="1"/>
            </p:cNvPicPr>
            <p:nvPr/>
          </p:nvPicPr>
          <p:blipFill>
            <a:blip r:embed="rId3" cstate="print"/>
            <a:srcRect b="24684"/>
            <a:stretch>
              <a:fillRect/>
            </a:stretch>
          </p:blipFill>
          <p:spPr bwMode="auto">
            <a:xfrm>
              <a:off x="4826" y="113"/>
              <a:ext cx="831" cy="357"/>
            </a:xfrm>
            <a:prstGeom prst="rect">
              <a:avLst/>
            </a:prstGeom>
            <a:noFill/>
            <a:ln w="9525">
              <a:noFill/>
              <a:miter lim="800000"/>
              <a:headEnd/>
              <a:tailEnd/>
            </a:ln>
          </p:spPr>
        </p:pic>
        <p:pic>
          <p:nvPicPr>
            <p:cNvPr id="12" name="Picture 7" descr="whiteMUOS copy"/>
            <p:cNvPicPr>
              <a:picLocks noChangeAspect="1" noChangeArrowheads="1"/>
            </p:cNvPicPr>
            <p:nvPr/>
          </p:nvPicPr>
          <p:blipFill>
            <a:blip r:embed="rId3" cstate="print"/>
            <a:srcRect l="9386" t="72784" r="70036"/>
            <a:stretch>
              <a:fillRect/>
            </a:stretch>
          </p:blipFill>
          <p:spPr bwMode="auto">
            <a:xfrm>
              <a:off x="5390" y="457"/>
              <a:ext cx="171" cy="129"/>
            </a:xfrm>
            <a:prstGeom prst="rect">
              <a:avLst/>
            </a:prstGeom>
            <a:noFill/>
            <a:ln w="9525">
              <a:noFill/>
              <a:miter lim="800000"/>
              <a:headEnd/>
              <a:tailEnd/>
            </a:ln>
          </p:spPr>
        </p:pic>
        <p:pic>
          <p:nvPicPr>
            <p:cNvPr id="13" name="Picture 8" descr="whiteMUOS copy"/>
            <p:cNvPicPr>
              <a:picLocks noChangeAspect="1" noChangeArrowheads="1"/>
            </p:cNvPicPr>
            <p:nvPr/>
          </p:nvPicPr>
          <p:blipFill>
            <a:blip r:embed="rId3" cstate="print"/>
            <a:srcRect t="74684" r="68953"/>
            <a:stretch>
              <a:fillRect/>
            </a:stretch>
          </p:blipFill>
          <p:spPr bwMode="auto">
            <a:xfrm>
              <a:off x="5297" y="475"/>
              <a:ext cx="258" cy="120"/>
            </a:xfrm>
            <a:prstGeom prst="rect">
              <a:avLst/>
            </a:prstGeom>
            <a:noFill/>
            <a:ln w="9525">
              <a:noFill/>
              <a:miter lim="800000"/>
              <a:headEnd/>
              <a:tailEnd/>
            </a:ln>
          </p:spPr>
        </p:pic>
      </p:grpSp>
      <p:sp>
        <p:nvSpPr>
          <p:cNvPr id="14" name="TextBox 13"/>
          <p:cNvSpPr txBox="1"/>
          <p:nvPr userDrawn="1"/>
        </p:nvSpPr>
        <p:spPr bwMode="auto">
          <a:xfrm>
            <a:off x="643375" y="650349"/>
            <a:ext cx="3554289" cy="16619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tx1"/>
                </a:solidFill>
                <a:latin typeface="GDLogotype" pitchFamily="2" charset="0"/>
              </a:rPr>
              <a:t>GENERAL DYNAMICS</a:t>
            </a:r>
            <a:endParaRPr lang="en-US" sz="1200" b="1" dirty="0">
              <a:solidFill>
                <a:schemeClr val="tx1"/>
              </a:solidFill>
              <a:latin typeface="GDLogotype" pitchFamily="2" charset="0"/>
            </a:endParaRPr>
          </a:p>
        </p:txBody>
      </p:sp>
      <p:pic>
        <p:nvPicPr>
          <p:cNvPr id="24578" name="Picture 2" descr="C:\Users\hc01898\Pictures\3031-ula_atlas_v_muos4-michael_deep.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3673" y="3429794"/>
            <a:ext cx="3979436" cy="227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184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D Disclaimer">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1447800"/>
            <a:ext cx="7772400" cy="4724400"/>
          </a:xfrm>
        </p:spPr>
        <p:txBody>
          <a:bodyPr/>
          <a:lstStyle>
            <a:lvl1pPr marL="0" indent="0">
              <a:defRPr/>
            </a:lvl1pPr>
          </a:lstStyle>
          <a:p>
            <a:pPr lvl="0"/>
            <a:endParaRPr lang="en-US" dirty="0"/>
          </a:p>
        </p:txBody>
      </p:sp>
    </p:spTree>
    <p:extLst>
      <p:ext uri="{BB962C8B-B14F-4D97-AF65-F5344CB8AC3E}">
        <p14:creationId xmlns:p14="http://schemas.microsoft.com/office/powerpoint/2010/main" val="1482716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grpSp>
        <p:nvGrpSpPr>
          <p:cNvPr id="5" name="Group 4"/>
          <p:cNvGrpSpPr/>
          <p:nvPr userDrawn="1"/>
        </p:nvGrpSpPr>
        <p:grpSpPr>
          <a:xfrm>
            <a:off x="0" y="0"/>
            <a:ext cx="9145588" cy="6859588"/>
            <a:chOff x="0" y="0"/>
            <a:chExt cx="9145588" cy="6859588"/>
          </a:xfrm>
        </p:grpSpPr>
        <p:pic>
          <p:nvPicPr>
            <p:cNvPr id="4" name="Picture 2" descr="SB-cover-03b"/>
            <p:cNvPicPr>
              <a:picLocks noChangeAspect="1" noChangeArrowheads="1"/>
            </p:cNvPicPr>
            <p:nvPr userDrawn="1"/>
          </p:nvPicPr>
          <p:blipFill>
            <a:blip r:embed="rId2" cstate="screen"/>
            <a:srcRect/>
            <a:stretch>
              <a:fillRect/>
            </a:stretch>
          </p:blipFill>
          <p:spPr bwMode="auto">
            <a:xfrm>
              <a:off x="0" y="0"/>
              <a:ext cx="9145588" cy="6859588"/>
            </a:xfrm>
            <a:prstGeom prst="rect">
              <a:avLst/>
            </a:prstGeom>
            <a:noFill/>
            <a:ln w="9525">
              <a:noFill/>
              <a:miter lim="800000"/>
              <a:headEnd/>
              <a:tailEnd/>
            </a:ln>
          </p:spPr>
        </p:pic>
        <p:sp>
          <p:nvSpPr>
            <p:cNvPr id="3" name="Oval 2"/>
            <p:cNvSpPr/>
            <p:nvPr userDrawn="1"/>
          </p:nvSpPr>
          <p:spPr bwMode="auto">
            <a:xfrm>
              <a:off x="687897" y="855677"/>
              <a:ext cx="4471332" cy="981512"/>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endParaRPr>
            </a:p>
          </p:txBody>
        </p:sp>
      </p:grpSp>
      <p:sp>
        <p:nvSpPr>
          <p:cNvPr id="163843" name="Rectangle 3"/>
          <p:cNvSpPr>
            <a:spLocks noGrp="1" noChangeArrowheads="1"/>
          </p:cNvSpPr>
          <p:nvPr>
            <p:ph type="ctrTitle"/>
          </p:nvPr>
        </p:nvSpPr>
        <p:spPr>
          <a:xfrm>
            <a:off x="4919663" y="2989263"/>
            <a:ext cx="3911600" cy="1201737"/>
          </a:xfrm>
        </p:spPr>
        <p:txBody>
          <a:bodyPr/>
          <a:lstStyle>
            <a:lvl1pPr>
              <a:lnSpc>
                <a:spcPct val="80000"/>
              </a:lnSpc>
              <a:defRPr sz="1800" b="1"/>
            </a:lvl1pPr>
          </a:lstStyle>
          <a:p>
            <a:r>
              <a:rPr lang="en-US"/>
              <a:t>Click to edit Master title style</a:t>
            </a:r>
          </a:p>
        </p:txBody>
      </p:sp>
      <p:sp>
        <p:nvSpPr>
          <p:cNvPr id="163844" name="Rectangle 4"/>
          <p:cNvSpPr>
            <a:spLocks noGrp="1" noChangeArrowheads="1"/>
          </p:cNvSpPr>
          <p:nvPr>
            <p:ph type="subTitle" idx="1"/>
          </p:nvPr>
        </p:nvSpPr>
        <p:spPr>
          <a:xfrm>
            <a:off x="4919663" y="4310063"/>
            <a:ext cx="3911600" cy="457200"/>
          </a:xfrm>
        </p:spPr>
        <p:txBody>
          <a:bodyPr anchor="b"/>
          <a:lstStyle>
            <a:lvl1pPr>
              <a:lnSpc>
                <a:spcPct val="80000"/>
              </a:lnSpc>
              <a:spcBef>
                <a:spcPct val="5000"/>
              </a:spcBef>
              <a:defRPr sz="1200"/>
            </a:lvl1pPr>
          </a:lstStyle>
          <a:p>
            <a:r>
              <a:rPr lang="en-US"/>
              <a:t>Click to edit Master subtitle style</a:t>
            </a:r>
          </a:p>
        </p:txBody>
      </p:sp>
      <p:sp>
        <p:nvSpPr>
          <p:cNvPr id="2" name="Slide Number Placeholder 1"/>
          <p:cNvSpPr>
            <a:spLocks noGrp="1"/>
          </p:cNvSpPr>
          <p:nvPr>
            <p:ph type="sldNum" sz="quarter" idx="10"/>
          </p:nvPr>
        </p:nvSpPr>
        <p:spPr/>
        <p:txBody>
          <a:bodyPr/>
          <a:lstStyle/>
          <a:p>
            <a:pPr>
              <a:defRPr/>
            </a:pPr>
            <a:fld id="{0D5E64A2-F094-42FD-B806-0B6481840F34}" type="slidenum">
              <a:rPr lang="en-US" smtClean="0"/>
              <a:pPr>
                <a:defRPr/>
              </a:pPr>
              <a:t>‹#›</a:t>
            </a:fld>
            <a:endParaRPr lang="en-US" dirty="0"/>
          </a:p>
        </p:txBody>
      </p:sp>
      <p:grpSp>
        <p:nvGrpSpPr>
          <p:cNvPr id="9" name="Group 4"/>
          <p:cNvGrpSpPr>
            <a:grpSpLocks/>
          </p:cNvGrpSpPr>
          <p:nvPr userDrawn="1"/>
        </p:nvGrpSpPr>
        <p:grpSpPr bwMode="auto">
          <a:xfrm>
            <a:off x="1677569" y="963845"/>
            <a:ext cx="1319213" cy="765175"/>
            <a:chOff x="4826" y="113"/>
            <a:chExt cx="831" cy="482"/>
          </a:xfrm>
        </p:grpSpPr>
        <p:pic>
          <p:nvPicPr>
            <p:cNvPr id="10" name="Picture 5" descr="whiteMUOS copy"/>
            <p:cNvPicPr>
              <a:picLocks noChangeAspect="1" noChangeArrowheads="1"/>
            </p:cNvPicPr>
            <p:nvPr/>
          </p:nvPicPr>
          <p:blipFill>
            <a:blip r:embed="rId3" cstate="print"/>
            <a:srcRect l="38628" t="72784" r="18411"/>
            <a:stretch>
              <a:fillRect/>
            </a:stretch>
          </p:blipFill>
          <p:spPr bwMode="auto">
            <a:xfrm>
              <a:off x="4937" y="461"/>
              <a:ext cx="357" cy="129"/>
            </a:xfrm>
            <a:prstGeom prst="rect">
              <a:avLst/>
            </a:prstGeom>
            <a:noFill/>
            <a:ln w="9525">
              <a:noFill/>
              <a:miter lim="800000"/>
              <a:headEnd/>
              <a:tailEnd/>
            </a:ln>
          </p:spPr>
        </p:pic>
        <p:pic>
          <p:nvPicPr>
            <p:cNvPr id="11" name="Picture 6" descr="whiteMUOS copy"/>
            <p:cNvPicPr>
              <a:picLocks noChangeAspect="1" noChangeArrowheads="1"/>
            </p:cNvPicPr>
            <p:nvPr/>
          </p:nvPicPr>
          <p:blipFill>
            <a:blip r:embed="rId3" cstate="print"/>
            <a:srcRect b="24684"/>
            <a:stretch>
              <a:fillRect/>
            </a:stretch>
          </p:blipFill>
          <p:spPr bwMode="auto">
            <a:xfrm>
              <a:off x="4826" y="113"/>
              <a:ext cx="831" cy="357"/>
            </a:xfrm>
            <a:prstGeom prst="rect">
              <a:avLst/>
            </a:prstGeom>
            <a:noFill/>
            <a:ln w="9525">
              <a:noFill/>
              <a:miter lim="800000"/>
              <a:headEnd/>
              <a:tailEnd/>
            </a:ln>
          </p:spPr>
        </p:pic>
        <p:pic>
          <p:nvPicPr>
            <p:cNvPr id="12" name="Picture 7" descr="whiteMUOS copy"/>
            <p:cNvPicPr>
              <a:picLocks noChangeAspect="1" noChangeArrowheads="1"/>
            </p:cNvPicPr>
            <p:nvPr/>
          </p:nvPicPr>
          <p:blipFill>
            <a:blip r:embed="rId3" cstate="print"/>
            <a:srcRect l="9386" t="72784" r="70036"/>
            <a:stretch>
              <a:fillRect/>
            </a:stretch>
          </p:blipFill>
          <p:spPr bwMode="auto">
            <a:xfrm>
              <a:off x="5390" y="457"/>
              <a:ext cx="171" cy="129"/>
            </a:xfrm>
            <a:prstGeom prst="rect">
              <a:avLst/>
            </a:prstGeom>
            <a:noFill/>
            <a:ln w="9525">
              <a:noFill/>
              <a:miter lim="800000"/>
              <a:headEnd/>
              <a:tailEnd/>
            </a:ln>
          </p:spPr>
        </p:pic>
        <p:pic>
          <p:nvPicPr>
            <p:cNvPr id="13" name="Picture 8" descr="whiteMUOS copy"/>
            <p:cNvPicPr>
              <a:picLocks noChangeAspect="1" noChangeArrowheads="1"/>
            </p:cNvPicPr>
            <p:nvPr/>
          </p:nvPicPr>
          <p:blipFill>
            <a:blip r:embed="rId3" cstate="print"/>
            <a:srcRect t="74684" r="68953"/>
            <a:stretch>
              <a:fillRect/>
            </a:stretch>
          </p:blipFill>
          <p:spPr bwMode="auto">
            <a:xfrm>
              <a:off x="5297" y="475"/>
              <a:ext cx="258" cy="120"/>
            </a:xfrm>
            <a:prstGeom prst="rect">
              <a:avLst/>
            </a:prstGeom>
            <a:noFill/>
            <a:ln w="9525">
              <a:noFill/>
              <a:miter lim="800000"/>
              <a:headEnd/>
              <a:tailEnd/>
            </a:ln>
          </p:spPr>
        </p:pic>
      </p:grpSp>
      <p:sp>
        <p:nvSpPr>
          <p:cNvPr id="14" name="TextBox 13"/>
          <p:cNvSpPr txBox="1"/>
          <p:nvPr userDrawn="1"/>
        </p:nvSpPr>
        <p:spPr bwMode="auto">
          <a:xfrm>
            <a:off x="643375" y="650349"/>
            <a:ext cx="3554289" cy="16619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tx1"/>
                </a:solidFill>
                <a:latin typeface="GDLogotype" pitchFamily="2" charset="0"/>
              </a:rPr>
              <a:t>GENERAL DYNAMICS</a:t>
            </a:r>
            <a:endParaRPr lang="en-US" sz="1200" b="1" dirty="0">
              <a:solidFill>
                <a:schemeClr val="tx1"/>
              </a:solidFill>
              <a:latin typeface="GDLogotype" pitchFamily="2" charset="0"/>
            </a:endParaRPr>
          </a:p>
        </p:txBody>
      </p:sp>
      <p:pic>
        <p:nvPicPr>
          <p:cNvPr id="26626" name="Picture 2" descr="C:\Users\hc01898\Pictures\DSC00695.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3400" y="3429794"/>
            <a:ext cx="4038600" cy="227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7339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grpSp>
        <p:nvGrpSpPr>
          <p:cNvPr id="5" name="Group 4"/>
          <p:cNvGrpSpPr/>
          <p:nvPr userDrawn="1"/>
        </p:nvGrpSpPr>
        <p:grpSpPr>
          <a:xfrm>
            <a:off x="0" y="0"/>
            <a:ext cx="9145588" cy="6859588"/>
            <a:chOff x="0" y="0"/>
            <a:chExt cx="9145588" cy="6859588"/>
          </a:xfrm>
        </p:grpSpPr>
        <p:pic>
          <p:nvPicPr>
            <p:cNvPr id="4" name="Picture 2" descr="SB-cover-03b"/>
            <p:cNvPicPr>
              <a:picLocks noChangeAspect="1" noChangeArrowheads="1"/>
            </p:cNvPicPr>
            <p:nvPr userDrawn="1"/>
          </p:nvPicPr>
          <p:blipFill>
            <a:blip r:embed="rId2" cstate="screen"/>
            <a:srcRect/>
            <a:stretch>
              <a:fillRect/>
            </a:stretch>
          </p:blipFill>
          <p:spPr bwMode="auto">
            <a:xfrm>
              <a:off x="0" y="0"/>
              <a:ext cx="9145588" cy="6859588"/>
            </a:xfrm>
            <a:prstGeom prst="rect">
              <a:avLst/>
            </a:prstGeom>
            <a:noFill/>
            <a:ln w="9525">
              <a:noFill/>
              <a:miter lim="800000"/>
              <a:headEnd/>
              <a:tailEnd/>
            </a:ln>
          </p:spPr>
        </p:pic>
        <p:sp>
          <p:nvSpPr>
            <p:cNvPr id="3" name="Oval 2"/>
            <p:cNvSpPr/>
            <p:nvPr userDrawn="1"/>
          </p:nvSpPr>
          <p:spPr bwMode="auto">
            <a:xfrm>
              <a:off x="687897" y="855677"/>
              <a:ext cx="4471332" cy="981512"/>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charset="0"/>
              </a:endParaRPr>
            </a:p>
          </p:txBody>
        </p:sp>
      </p:grpSp>
      <p:sp>
        <p:nvSpPr>
          <p:cNvPr id="163843" name="Rectangle 3"/>
          <p:cNvSpPr>
            <a:spLocks noGrp="1" noChangeArrowheads="1"/>
          </p:cNvSpPr>
          <p:nvPr>
            <p:ph type="ctrTitle"/>
          </p:nvPr>
        </p:nvSpPr>
        <p:spPr>
          <a:xfrm>
            <a:off x="4919663" y="2989263"/>
            <a:ext cx="3911600" cy="1201737"/>
          </a:xfrm>
        </p:spPr>
        <p:txBody>
          <a:bodyPr/>
          <a:lstStyle>
            <a:lvl1pPr>
              <a:lnSpc>
                <a:spcPct val="80000"/>
              </a:lnSpc>
              <a:defRPr sz="1800" b="1"/>
            </a:lvl1pPr>
          </a:lstStyle>
          <a:p>
            <a:r>
              <a:rPr lang="en-US"/>
              <a:t>Click to edit Master title style</a:t>
            </a:r>
          </a:p>
        </p:txBody>
      </p:sp>
      <p:sp>
        <p:nvSpPr>
          <p:cNvPr id="163844" name="Rectangle 4"/>
          <p:cNvSpPr>
            <a:spLocks noGrp="1" noChangeArrowheads="1"/>
          </p:cNvSpPr>
          <p:nvPr>
            <p:ph type="subTitle" idx="1"/>
          </p:nvPr>
        </p:nvSpPr>
        <p:spPr>
          <a:xfrm>
            <a:off x="4919663" y="4310063"/>
            <a:ext cx="3911600" cy="457200"/>
          </a:xfrm>
        </p:spPr>
        <p:txBody>
          <a:bodyPr anchor="b"/>
          <a:lstStyle>
            <a:lvl1pPr>
              <a:lnSpc>
                <a:spcPct val="80000"/>
              </a:lnSpc>
              <a:spcBef>
                <a:spcPct val="5000"/>
              </a:spcBef>
              <a:defRPr sz="1200"/>
            </a:lvl1pPr>
          </a:lstStyle>
          <a:p>
            <a:r>
              <a:rPr lang="en-US"/>
              <a:t>Click to edit Master subtitle style</a:t>
            </a:r>
          </a:p>
        </p:txBody>
      </p:sp>
      <p:sp>
        <p:nvSpPr>
          <p:cNvPr id="2" name="Slide Number Placeholder 1"/>
          <p:cNvSpPr>
            <a:spLocks noGrp="1"/>
          </p:cNvSpPr>
          <p:nvPr>
            <p:ph type="sldNum" sz="quarter" idx="10"/>
          </p:nvPr>
        </p:nvSpPr>
        <p:spPr/>
        <p:txBody>
          <a:bodyPr/>
          <a:lstStyle/>
          <a:p>
            <a:pPr>
              <a:defRPr/>
            </a:pPr>
            <a:fld id="{0D5E64A2-F094-42FD-B806-0B6481840F34}" type="slidenum">
              <a:rPr lang="en-US" smtClean="0"/>
              <a:pPr>
                <a:defRPr/>
              </a:pPr>
              <a:t>‹#›</a:t>
            </a:fld>
            <a:endParaRPr lang="en-US" dirty="0"/>
          </a:p>
        </p:txBody>
      </p:sp>
      <p:grpSp>
        <p:nvGrpSpPr>
          <p:cNvPr id="9" name="Group 4"/>
          <p:cNvGrpSpPr>
            <a:grpSpLocks/>
          </p:cNvGrpSpPr>
          <p:nvPr userDrawn="1"/>
        </p:nvGrpSpPr>
        <p:grpSpPr bwMode="auto">
          <a:xfrm>
            <a:off x="1677569" y="963845"/>
            <a:ext cx="1319213" cy="765175"/>
            <a:chOff x="4826" y="113"/>
            <a:chExt cx="831" cy="482"/>
          </a:xfrm>
        </p:grpSpPr>
        <p:pic>
          <p:nvPicPr>
            <p:cNvPr id="10" name="Picture 5" descr="whiteMUOS copy"/>
            <p:cNvPicPr>
              <a:picLocks noChangeAspect="1" noChangeArrowheads="1"/>
            </p:cNvPicPr>
            <p:nvPr/>
          </p:nvPicPr>
          <p:blipFill>
            <a:blip r:embed="rId3" cstate="print"/>
            <a:srcRect l="38628" t="72784" r="18411"/>
            <a:stretch>
              <a:fillRect/>
            </a:stretch>
          </p:blipFill>
          <p:spPr bwMode="auto">
            <a:xfrm>
              <a:off x="4937" y="461"/>
              <a:ext cx="357" cy="129"/>
            </a:xfrm>
            <a:prstGeom prst="rect">
              <a:avLst/>
            </a:prstGeom>
            <a:noFill/>
            <a:ln w="9525">
              <a:noFill/>
              <a:miter lim="800000"/>
              <a:headEnd/>
              <a:tailEnd/>
            </a:ln>
          </p:spPr>
        </p:pic>
        <p:pic>
          <p:nvPicPr>
            <p:cNvPr id="11" name="Picture 6" descr="whiteMUOS copy"/>
            <p:cNvPicPr>
              <a:picLocks noChangeAspect="1" noChangeArrowheads="1"/>
            </p:cNvPicPr>
            <p:nvPr/>
          </p:nvPicPr>
          <p:blipFill>
            <a:blip r:embed="rId3" cstate="print"/>
            <a:srcRect b="24684"/>
            <a:stretch>
              <a:fillRect/>
            </a:stretch>
          </p:blipFill>
          <p:spPr bwMode="auto">
            <a:xfrm>
              <a:off x="4826" y="113"/>
              <a:ext cx="831" cy="357"/>
            </a:xfrm>
            <a:prstGeom prst="rect">
              <a:avLst/>
            </a:prstGeom>
            <a:noFill/>
            <a:ln w="9525">
              <a:noFill/>
              <a:miter lim="800000"/>
              <a:headEnd/>
              <a:tailEnd/>
            </a:ln>
          </p:spPr>
        </p:pic>
        <p:pic>
          <p:nvPicPr>
            <p:cNvPr id="12" name="Picture 7" descr="whiteMUOS copy"/>
            <p:cNvPicPr>
              <a:picLocks noChangeAspect="1" noChangeArrowheads="1"/>
            </p:cNvPicPr>
            <p:nvPr/>
          </p:nvPicPr>
          <p:blipFill>
            <a:blip r:embed="rId3" cstate="print"/>
            <a:srcRect l="9386" t="72784" r="70036"/>
            <a:stretch>
              <a:fillRect/>
            </a:stretch>
          </p:blipFill>
          <p:spPr bwMode="auto">
            <a:xfrm>
              <a:off x="5390" y="457"/>
              <a:ext cx="171" cy="129"/>
            </a:xfrm>
            <a:prstGeom prst="rect">
              <a:avLst/>
            </a:prstGeom>
            <a:noFill/>
            <a:ln w="9525">
              <a:noFill/>
              <a:miter lim="800000"/>
              <a:headEnd/>
              <a:tailEnd/>
            </a:ln>
          </p:spPr>
        </p:pic>
        <p:pic>
          <p:nvPicPr>
            <p:cNvPr id="13" name="Picture 8" descr="whiteMUOS copy"/>
            <p:cNvPicPr>
              <a:picLocks noChangeAspect="1" noChangeArrowheads="1"/>
            </p:cNvPicPr>
            <p:nvPr/>
          </p:nvPicPr>
          <p:blipFill>
            <a:blip r:embed="rId3" cstate="print"/>
            <a:srcRect t="74684" r="68953"/>
            <a:stretch>
              <a:fillRect/>
            </a:stretch>
          </p:blipFill>
          <p:spPr bwMode="auto">
            <a:xfrm>
              <a:off x="5297" y="475"/>
              <a:ext cx="258" cy="120"/>
            </a:xfrm>
            <a:prstGeom prst="rect">
              <a:avLst/>
            </a:prstGeom>
            <a:noFill/>
            <a:ln w="9525">
              <a:noFill/>
              <a:miter lim="800000"/>
              <a:headEnd/>
              <a:tailEnd/>
            </a:ln>
          </p:spPr>
        </p:pic>
      </p:grpSp>
      <p:sp>
        <p:nvSpPr>
          <p:cNvPr id="14" name="TextBox 13"/>
          <p:cNvSpPr txBox="1"/>
          <p:nvPr userDrawn="1"/>
        </p:nvSpPr>
        <p:spPr bwMode="auto">
          <a:xfrm>
            <a:off x="643375" y="650349"/>
            <a:ext cx="3554289" cy="16619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tx1"/>
                </a:solidFill>
                <a:latin typeface="GDLogotype" pitchFamily="2" charset="0"/>
              </a:rPr>
              <a:t>GENERAL DYNAMICS</a:t>
            </a:r>
            <a:endParaRPr lang="en-US" sz="1200" b="1" dirty="0">
              <a:solidFill>
                <a:schemeClr val="tx1"/>
              </a:solidFill>
              <a:latin typeface="GDLogotype" pitchFamily="2" charset="0"/>
            </a:endParaRPr>
          </a:p>
        </p:txBody>
      </p:sp>
      <p:pic>
        <p:nvPicPr>
          <p:cNvPr id="27650" name="Picture 2" descr="C:\Users\hc01898\Pictures\manpack-radio-connects-with-muos-communications-network.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18114" y="3328331"/>
            <a:ext cx="4572000" cy="235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330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2" descr="C:\Users\hc01898\Pictures\3031-ula_atlas_v_muos4-michael_deep.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473" cy="6858000"/>
          </a:xfrm>
          <a:prstGeom prst="rect">
            <a:avLst/>
          </a:prstGeom>
          <a:noFill/>
          <a:extLst>
            <a:ext uri="{909E8E84-426E-40DD-AFC4-6F175D3DCCD1}">
              <a14:hiddenFill xmlns:a14="http://schemas.microsoft.com/office/drawing/2010/main">
                <a:solidFill>
                  <a:srgbClr val="FFFFFF"/>
                </a:solidFill>
              </a14:hiddenFill>
            </a:ext>
          </a:extLst>
        </p:spPr>
      </p:pic>
      <p:sp>
        <p:nvSpPr>
          <p:cNvPr id="163843" name="Rectangle 3"/>
          <p:cNvSpPr>
            <a:spLocks noGrp="1" noChangeArrowheads="1"/>
          </p:cNvSpPr>
          <p:nvPr>
            <p:ph type="ctrTitle"/>
          </p:nvPr>
        </p:nvSpPr>
        <p:spPr>
          <a:xfrm>
            <a:off x="4919663" y="2989263"/>
            <a:ext cx="3911600" cy="1201737"/>
          </a:xfrm>
        </p:spPr>
        <p:txBody>
          <a:bodyPr/>
          <a:lstStyle>
            <a:lvl1pPr>
              <a:lnSpc>
                <a:spcPct val="80000"/>
              </a:lnSpc>
              <a:defRPr sz="1800" b="1">
                <a:solidFill>
                  <a:schemeClr val="bg1"/>
                </a:solidFill>
              </a:defRPr>
            </a:lvl1pPr>
          </a:lstStyle>
          <a:p>
            <a:r>
              <a:rPr lang="en-US"/>
              <a:t>Click to edit Master title style</a:t>
            </a:r>
          </a:p>
        </p:txBody>
      </p:sp>
      <p:sp>
        <p:nvSpPr>
          <p:cNvPr id="163844" name="Rectangle 4"/>
          <p:cNvSpPr>
            <a:spLocks noGrp="1" noChangeArrowheads="1"/>
          </p:cNvSpPr>
          <p:nvPr>
            <p:ph type="subTitle" idx="1"/>
          </p:nvPr>
        </p:nvSpPr>
        <p:spPr>
          <a:xfrm>
            <a:off x="4919663" y="4310063"/>
            <a:ext cx="3911600" cy="457200"/>
          </a:xfrm>
        </p:spPr>
        <p:txBody>
          <a:bodyPr anchor="b"/>
          <a:lstStyle>
            <a:lvl1pPr>
              <a:lnSpc>
                <a:spcPct val="80000"/>
              </a:lnSpc>
              <a:spcBef>
                <a:spcPct val="5000"/>
              </a:spcBef>
              <a:defRPr sz="1200">
                <a:solidFill>
                  <a:schemeClr val="bg1"/>
                </a:solidFill>
              </a:defRPr>
            </a:lvl1pPr>
          </a:lstStyle>
          <a:p>
            <a:r>
              <a:rPr lang="en-US"/>
              <a:t>Click to edit Master subtitle style</a:t>
            </a:r>
          </a:p>
        </p:txBody>
      </p:sp>
      <p:sp>
        <p:nvSpPr>
          <p:cNvPr id="2" name="Slide Number Placeholder 1"/>
          <p:cNvSpPr>
            <a:spLocks noGrp="1"/>
          </p:cNvSpPr>
          <p:nvPr>
            <p:ph type="sldNum" sz="quarter" idx="10"/>
          </p:nvPr>
        </p:nvSpPr>
        <p:spPr/>
        <p:txBody>
          <a:bodyPr/>
          <a:lstStyle>
            <a:lvl1pPr>
              <a:defRPr>
                <a:solidFill>
                  <a:schemeClr val="bg1"/>
                </a:solidFill>
              </a:defRPr>
            </a:lvl1pPr>
          </a:lstStyle>
          <a:p>
            <a:pPr>
              <a:defRPr/>
            </a:pPr>
            <a:fld id="{0D5E64A2-F094-42FD-B806-0B6481840F34}" type="slidenum">
              <a:rPr lang="en-US" smtClean="0"/>
              <a:pPr>
                <a:defRPr/>
              </a:pPr>
              <a:t>‹#›</a:t>
            </a:fld>
            <a:endParaRPr lang="en-US" dirty="0"/>
          </a:p>
        </p:txBody>
      </p:sp>
      <p:sp>
        <p:nvSpPr>
          <p:cNvPr id="14" name="TextBox 13"/>
          <p:cNvSpPr txBox="1"/>
          <p:nvPr userDrawn="1"/>
        </p:nvSpPr>
        <p:spPr bwMode="auto">
          <a:xfrm>
            <a:off x="643375" y="650349"/>
            <a:ext cx="3554289" cy="166199"/>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a:lnSpc>
                <a:spcPct val="90000"/>
              </a:lnSpc>
            </a:pPr>
            <a:r>
              <a:rPr lang="en-US" sz="1200" b="1" dirty="0" smtClean="0">
                <a:solidFill>
                  <a:schemeClr val="bg1"/>
                </a:solidFill>
                <a:latin typeface="GDLogotype" pitchFamily="2" charset="0"/>
              </a:rPr>
              <a:t>GENERAL DYNAMICS</a:t>
            </a:r>
            <a:endParaRPr lang="en-US" sz="1200" b="1" dirty="0">
              <a:solidFill>
                <a:schemeClr val="bg1"/>
              </a:solidFill>
              <a:latin typeface="GDLogotype" pitchFamily="2" charset="0"/>
            </a:endParaRPr>
          </a:p>
        </p:txBody>
      </p:sp>
    </p:spTree>
    <p:extLst>
      <p:ext uri="{BB962C8B-B14F-4D97-AF65-F5344CB8AC3E}">
        <p14:creationId xmlns:p14="http://schemas.microsoft.com/office/powerpoint/2010/main" val="1448930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07711B28-35B7-42FC-9F64-46B1993A850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2A130948-DA4A-4C40-A751-505EC0BE1D5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642" y="274638"/>
            <a:ext cx="8081158" cy="86539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DEF87FB6-E8D9-43D6-B103-734B8717284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bwMode="auto">
          <a:xfrm>
            <a:off x="685800" y="381000"/>
            <a:ext cx="77724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685800" y="14478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7173" name="Group 5"/>
          <p:cNvGrpSpPr>
            <a:grpSpLocks/>
          </p:cNvGrpSpPr>
          <p:nvPr/>
        </p:nvGrpSpPr>
        <p:grpSpPr bwMode="auto">
          <a:xfrm>
            <a:off x="609600" y="838200"/>
            <a:ext cx="7848600" cy="457200"/>
            <a:chOff x="384" y="528"/>
            <a:chExt cx="4944" cy="288"/>
          </a:xfrm>
        </p:grpSpPr>
        <p:sp>
          <p:nvSpPr>
            <p:cNvPr id="162822" name="Line 6"/>
            <p:cNvSpPr>
              <a:spLocks noChangeShapeType="1"/>
            </p:cNvSpPr>
            <p:nvPr userDrawn="1"/>
          </p:nvSpPr>
          <p:spPr bwMode="auto">
            <a:xfrm>
              <a:off x="432" y="768"/>
              <a:ext cx="4896" cy="0"/>
            </a:xfrm>
            <a:prstGeom prst="line">
              <a:avLst/>
            </a:prstGeom>
            <a:noFill/>
            <a:ln w="12700">
              <a:solidFill>
                <a:srgbClr val="B9B9B9"/>
              </a:solidFill>
              <a:round/>
              <a:headEnd/>
              <a:tailEnd/>
            </a:ln>
          </p:spPr>
          <p:txBody>
            <a:bodyPr wrap="none" anchor="ctr"/>
            <a:lstStyle/>
            <a:p>
              <a:pPr>
                <a:defRPr/>
              </a:pPr>
              <a:endParaRPr lang="en-US" dirty="0"/>
            </a:p>
          </p:txBody>
        </p:sp>
        <p:sp>
          <p:nvSpPr>
            <p:cNvPr id="162823" name="Line 7"/>
            <p:cNvSpPr>
              <a:spLocks noChangeShapeType="1"/>
            </p:cNvSpPr>
            <p:nvPr userDrawn="1"/>
          </p:nvSpPr>
          <p:spPr bwMode="auto">
            <a:xfrm flipV="1">
              <a:off x="384" y="528"/>
              <a:ext cx="0" cy="288"/>
            </a:xfrm>
            <a:prstGeom prst="line">
              <a:avLst/>
            </a:prstGeom>
            <a:noFill/>
            <a:ln w="12700">
              <a:solidFill>
                <a:srgbClr val="B9B9B9"/>
              </a:solidFill>
              <a:round/>
              <a:headEnd/>
              <a:tailEnd/>
            </a:ln>
            <a:effectLst/>
          </p:spPr>
          <p:txBody>
            <a:bodyPr wrap="none" anchor="ctr"/>
            <a:lstStyle/>
            <a:p>
              <a:pPr>
                <a:defRPr/>
              </a:pPr>
              <a:endParaRPr lang="en-US" dirty="0"/>
            </a:p>
          </p:txBody>
        </p:sp>
      </p:grpSp>
      <p:sp>
        <p:nvSpPr>
          <p:cNvPr id="162825" name="Rectangle 9"/>
          <p:cNvSpPr>
            <a:spLocks noGrp="1" noChangeArrowheads="1"/>
          </p:cNvSpPr>
          <p:nvPr>
            <p:ph type="sldNum" sz="quarter" idx="4"/>
          </p:nvPr>
        </p:nvSpPr>
        <p:spPr bwMode="auto">
          <a:xfrm>
            <a:off x="8458200" y="6642100"/>
            <a:ext cx="685800" cy="215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smtClean="0">
                <a:latin typeface="Arial Narrow" pitchFamily="34" charset="0"/>
                <a:ea typeface="+mn-ea"/>
                <a:cs typeface="+mn-cs"/>
              </a:defRPr>
            </a:lvl1pPr>
          </a:lstStyle>
          <a:p>
            <a:pPr>
              <a:defRPr/>
            </a:pPr>
            <a:fld id="{0D5E64A2-F094-42FD-B806-0B6481840F34}" type="slidenum">
              <a:rPr lang="en-US"/>
              <a:pPr>
                <a:defRPr/>
              </a:pPr>
              <a:t>‹#›</a:t>
            </a:fld>
            <a:endParaRPr lang="en-US" dirty="0"/>
          </a:p>
        </p:txBody>
      </p:sp>
      <p:grpSp>
        <p:nvGrpSpPr>
          <p:cNvPr id="9" name="Group 117"/>
          <p:cNvGrpSpPr>
            <a:grpSpLocks/>
          </p:cNvGrpSpPr>
          <p:nvPr userDrawn="1"/>
        </p:nvGrpSpPr>
        <p:grpSpPr bwMode="auto">
          <a:xfrm>
            <a:off x="833438" y="6530975"/>
            <a:ext cx="1798637" cy="334963"/>
            <a:chOff x="453" y="4098"/>
            <a:chExt cx="1133" cy="211"/>
          </a:xfrm>
        </p:grpSpPr>
        <p:sp>
          <p:nvSpPr>
            <p:cNvPr id="10" name="Freeform 76"/>
            <p:cNvSpPr>
              <a:spLocks noChangeAspect="1"/>
            </p:cNvSpPr>
            <p:nvPr userDrawn="1"/>
          </p:nvSpPr>
          <p:spPr bwMode="auto">
            <a:xfrm>
              <a:off x="1078" y="4098"/>
              <a:ext cx="508" cy="211"/>
            </a:xfrm>
            <a:custGeom>
              <a:avLst/>
              <a:gdLst/>
              <a:ahLst/>
              <a:cxnLst>
                <a:cxn ang="0">
                  <a:pos x="576" y="156"/>
                </a:cxn>
                <a:cxn ang="0">
                  <a:pos x="570" y="186"/>
                </a:cxn>
                <a:cxn ang="0">
                  <a:pos x="358" y="301"/>
                </a:cxn>
                <a:cxn ang="0">
                  <a:pos x="568" y="197"/>
                </a:cxn>
                <a:cxn ang="0">
                  <a:pos x="548" y="295"/>
                </a:cxn>
                <a:cxn ang="0">
                  <a:pos x="549" y="295"/>
                </a:cxn>
                <a:cxn ang="0">
                  <a:pos x="576" y="193"/>
                </a:cxn>
                <a:cxn ang="0">
                  <a:pos x="728" y="118"/>
                </a:cxn>
                <a:cxn ang="0">
                  <a:pos x="597" y="118"/>
                </a:cxn>
                <a:cxn ang="0">
                  <a:pos x="628" y="0"/>
                </a:cxn>
                <a:cxn ang="0">
                  <a:pos x="549" y="87"/>
                </a:cxn>
                <a:cxn ang="0">
                  <a:pos x="563" y="87"/>
                </a:cxn>
                <a:cxn ang="0">
                  <a:pos x="596" y="55"/>
                </a:cxn>
                <a:cxn ang="0">
                  <a:pos x="583" y="118"/>
                </a:cxn>
                <a:cxn ang="0">
                  <a:pos x="530" y="118"/>
                </a:cxn>
                <a:cxn ang="0">
                  <a:pos x="563" y="87"/>
                </a:cxn>
                <a:cxn ang="0">
                  <a:pos x="549" y="87"/>
                </a:cxn>
                <a:cxn ang="0">
                  <a:pos x="520" y="118"/>
                </a:cxn>
                <a:cxn ang="0">
                  <a:pos x="0" y="118"/>
                </a:cxn>
                <a:cxn ang="0">
                  <a:pos x="0" y="119"/>
                </a:cxn>
                <a:cxn ang="0">
                  <a:pos x="509" y="129"/>
                </a:cxn>
                <a:cxn ang="0">
                  <a:pos x="441" y="203"/>
                </a:cxn>
                <a:cxn ang="0">
                  <a:pos x="441" y="204"/>
                </a:cxn>
                <a:cxn ang="0">
                  <a:pos x="519" y="129"/>
                </a:cxn>
                <a:cxn ang="0">
                  <a:pos x="581" y="130"/>
                </a:cxn>
                <a:cxn ang="0">
                  <a:pos x="576" y="156"/>
                </a:cxn>
                <a:cxn ang="0">
                  <a:pos x="586" y="156"/>
                </a:cxn>
                <a:cxn ang="0">
                  <a:pos x="593" y="130"/>
                </a:cxn>
                <a:cxn ang="0">
                  <a:pos x="670" y="132"/>
                </a:cxn>
                <a:cxn ang="0">
                  <a:pos x="580" y="181"/>
                </a:cxn>
                <a:cxn ang="0">
                  <a:pos x="586" y="156"/>
                </a:cxn>
                <a:cxn ang="0">
                  <a:pos x="576" y="156"/>
                </a:cxn>
              </a:cxnLst>
              <a:rect l="0" t="0" r="r" b="b"/>
              <a:pathLst>
                <a:path w="729" h="302">
                  <a:moveTo>
                    <a:pt x="576" y="156"/>
                  </a:moveTo>
                  <a:lnTo>
                    <a:pt x="570" y="186"/>
                  </a:lnTo>
                  <a:lnTo>
                    <a:pt x="358" y="301"/>
                  </a:lnTo>
                  <a:lnTo>
                    <a:pt x="568" y="197"/>
                  </a:lnTo>
                  <a:lnTo>
                    <a:pt x="548" y="295"/>
                  </a:lnTo>
                  <a:lnTo>
                    <a:pt x="549" y="295"/>
                  </a:lnTo>
                  <a:lnTo>
                    <a:pt x="576" y="193"/>
                  </a:lnTo>
                  <a:lnTo>
                    <a:pt x="728" y="118"/>
                  </a:lnTo>
                  <a:lnTo>
                    <a:pt x="597" y="118"/>
                  </a:lnTo>
                  <a:lnTo>
                    <a:pt x="628" y="0"/>
                  </a:lnTo>
                  <a:lnTo>
                    <a:pt x="549" y="87"/>
                  </a:lnTo>
                  <a:lnTo>
                    <a:pt x="563" y="87"/>
                  </a:lnTo>
                  <a:lnTo>
                    <a:pt x="596" y="55"/>
                  </a:lnTo>
                  <a:lnTo>
                    <a:pt x="583" y="118"/>
                  </a:lnTo>
                  <a:lnTo>
                    <a:pt x="530" y="118"/>
                  </a:lnTo>
                  <a:lnTo>
                    <a:pt x="563" y="87"/>
                  </a:lnTo>
                  <a:lnTo>
                    <a:pt x="549" y="87"/>
                  </a:lnTo>
                  <a:lnTo>
                    <a:pt x="520" y="118"/>
                  </a:lnTo>
                  <a:lnTo>
                    <a:pt x="0" y="118"/>
                  </a:lnTo>
                  <a:lnTo>
                    <a:pt x="0" y="119"/>
                  </a:lnTo>
                  <a:lnTo>
                    <a:pt x="509" y="129"/>
                  </a:lnTo>
                  <a:lnTo>
                    <a:pt x="441" y="203"/>
                  </a:lnTo>
                  <a:lnTo>
                    <a:pt x="441" y="204"/>
                  </a:lnTo>
                  <a:lnTo>
                    <a:pt x="519" y="129"/>
                  </a:lnTo>
                  <a:lnTo>
                    <a:pt x="581" y="130"/>
                  </a:lnTo>
                  <a:lnTo>
                    <a:pt x="576" y="156"/>
                  </a:lnTo>
                  <a:lnTo>
                    <a:pt x="586" y="156"/>
                  </a:lnTo>
                  <a:lnTo>
                    <a:pt x="593" y="130"/>
                  </a:lnTo>
                  <a:lnTo>
                    <a:pt x="670" y="132"/>
                  </a:lnTo>
                  <a:lnTo>
                    <a:pt x="580" y="181"/>
                  </a:lnTo>
                  <a:lnTo>
                    <a:pt x="586" y="156"/>
                  </a:lnTo>
                  <a:lnTo>
                    <a:pt x="576" y="156"/>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1" name="Freeform 77"/>
            <p:cNvSpPr>
              <a:spLocks noChangeAspect="1"/>
            </p:cNvSpPr>
            <p:nvPr userDrawn="1"/>
          </p:nvSpPr>
          <p:spPr bwMode="auto">
            <a:xfrm>
              <a:off x="1203" y="4210"/>
              <a:ext cx="38" cy="41"/>
            </a:xfrm>
            <a:custGeom>
              <a:avLst/>
              <a:gdLst/>
              <a:ahLst/>
              <a:cxnLst>
                <a:cxn ang="0">
                  <a:pos x="4" y="0"/>
                </a:cxn>
                <a:cxn ang="0">
                  <a:pos x="53" y="0"/>
                </a:cxn>
                <a:cxn ang="0">
                  <a:pos x="50" y="16"/>
                </a:cxn>
                <a:cxn ang="0">
                  <a:pos x="36" y="16"/>
                </a:cxn>
                <a:cxn ang="0">
                  <a:pos x="27" y="57"/>
                </a:cxn>
                <a:cxn ang="0">
                  <a:pos x="6" y="57"/>
                </a:cxn>
                <a:cxn ang="0">
                  <a:pos x="14" y="16"/>
                </a:cxn>
                <a:cxn ang="0">
                  <a:pos x="0" y="16"/>
                </a:cxn>
                <a:cxn ang="0">
                  <a:pos x="4" y="0"/>
                </a:cxn>
              </a:cxnLst>
              <a:rect l="0" t="0" r="r" b="b"/>
              <a:pathLst>
                <a:path w="54" h="58">
                  <a:moveTo>
                    <a:pt x="4" y="0"/>
                  </a:moveTo>
                  <a:lnTo>
                    <a:pt x="53" y="0"/>
                  </a:lnTo>
                  <a:lnTo>
                    <a:pt x="50" y="16"/>
                  </a:lnTo>
                  <a:lnTo>
                    <a:pt x="36" y="16"/>
                  </a:lnTo>
                  <a:lnTo>
                    <a:pt x="27" y="57"/>
                  </a:lnTo>
                  <a:lnTo>
                    <a:pt x="6" y="57"/>
                  </a:lnTo>
                  <a:lnTo>
                    <a:pt x="14" y="16"/>
                  </a:lnTo>
                  <a:lnTo>
                    <a:pt x="0" y="16"/>
                  </a:lnTo>
                  <a:lnTo>
                    <a:pt x="4"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2" name="Freeform 78"/>
            <p:cNvSpPr>
              <a:spLocks noChangeAspect="1"/>
            </p:cNvSpPr>
            <p:nvPr userDrawn="1"/>
          </p:nvSpPr>
          <p:spPr bwMode="auto">
            <a:xfrm>
              <a:off x="1300" y="4210"/>
              <a:ext cx="50" cy="41"/>
            </a:xfrm>
            <a:custGeom>
              <a:avLst/>
              <a:gdLst/>
              <a:ahLst/>
              <a:cxnLst>
                <a:cxn ang="0">
                  <a:pos x="38" y="0"/>
                </a:cxn>
                <a:cxn ang="0">
                  <a:pos x="45" y="34"/>
                </a:cxn>
                <a:cxn ang="0">
                  <a:pos x="53" y="0"/>
                </a:cxn>
                <a:cxn ang="0">
                  <a:pos x="71" y="0"/>
                </a:cxn>
                <a:cxn ang="0">
                  <a:pos x="58" y="57"/>
                </a:cxn>
                <a:cxn ang="0">
                  <a:pos x="31" y="57"/>
                </a:cxn>
                <a:cxn ang="0">
                  <a:pos x="26" y="26"/>
                </a:cxn>
                <a:cxn ang="0">
                  <a:pos x="18" y="57"/>
                </a:cxn>
                <a:cxn ang="0">
                  <a:pos x="0" y="57"/>
                </a:cxn>
                <a:cxn ang="0">
                  <a:pos x="13" y="0"/>
                </a:cxn>
                <a:cxn ang="0">
                  <a:pos x="38" y="0"/>
                </a:cxn>
              </a:cxnLst>
              <a:rect l="0" t="0" r="r" b="b"/>
              <a:pathLst>
                <a:path w="72" h="58">
                  <a:moveTo>
                    <a:pt x="38" y="0"/>
                  </a:moveTo>
                  <a:lnTo>
                    <a:pt x="45" y="34"/>
                  </a:lnTo>
                  <a:lnTo>
                    <a:pt x="53" y="0"/>
                  </a:lnTo>
                  <a:lnTo>
                    <a:pt x="71" y="0"/>
                  </a:lnTo>
                  <a:lnTo>
                    <a:pt x="58" y="57"/>
                  </a:lnTo>
                  <a:lnTo>
                    <a:pt x="31" y="57"/>
                  </a:lnTo>
                  <a:lnTo>
                    <a:pt x="26" y="26"/>
                  </a:lnTo>
                  <a:lnTo>
                    <a:pt x="18" y="57"/>
                  </a:lnTo>
                  <a:lnTo>
                    <a:pt x="0" y="57"/>
                  </a:lnTo>
                  <a:lnTo>
                    <a:pt x="13" y="0"/>
                  </a:lnTo>
                  <a:lnTo>
                    <a:pt x="38"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3" name="Freeform 79"/>
            <p:cNvSpPr>
              <a:spLocks noChangeAspect="1"/>
            </p:cNvSpPr>
            <p:nvPr userDrawn="1"/>
          </p:nvSpPr>
          <p:spPr bwMode="auto">
            <a:xfrm>
              <a:off x="1257" y="4210"/>
              <a:ext cx="24" cy="41"/>
            </a:xfrm>
            <a:custGeom>
              <a:avLst/>
              <a:gdLst/>
              <a:ahLst/>
              <a:cxnLst>
                <a:cxn ang="0">
                  <a:pos x="34" y="0"/>
                </a:cxn>
                <a:cxn ang="0">
                  <a:pos x="22" y="57"/>
                </a:cxn>
                <a:cxn ang="0">
                  <a:pos x="0" y="57"/>
                </a:cxn>
                <a:cxn ang="0">
                  <a:pos x="13" y="0"/>
                </a:cxn>
                <a:cxn ang="0">
                  <a:pos x="34" y="0"/>
                </a:cxn>
              </a:cxnLst>
              <a:rect l="0" t="0" r="r" b="b"/>
              <a:pathLst>
                <a:path w="35" h="58">
                  <a:moveTo>
                    <a:pt x="34" y="0"/>
                  </a:moveTo>
                  <a:lnTo>
                    <a:pt x="22" y="57"/>
                  </a:lnTo>
                  <a:lnTo>
                    <a:pt x="0" y="57"/>
                  </a:lnTo>
                  <a:lnTo>
                    <a:pt x="13" y="0"/>
                  </a:lnTo>
                  <a:lnTo>
                    <a:pt x="34"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4" name="Freeform 80"/>
            <p:cNvSpPr>
              <a:spLocks noChangeAspect="1"/>
            </p:cNvSpPr>
            <p:nvPr userDrawn="1"/>
          </p:nvSpPr>
          <p:spPr bwMode="auto">
            <a:xfrm>
              <a:off x="982" y="4210"/>
              <a:ext cx="61" cy="41"/>
            </a:xfrm>
            <a:custGeom>
              <a:avLst/>
              <a:gdLst/>
              <a:ahLst/>
              <a:cxnLst>
                <a:cxn ang="0">
                  <a:pos x="13" y="0"/>
                </a:cxn>
                <a:cxn ang="0">
                  <a:pos x="42" y="0"/>
                </a:cxn>
                <a:cxn ang="0">
                  <a:pos x="42" y="32"/>
                </a:cxn>
                <a:cxn ang="0">
                  <a:pos x="56" y="0"/>
                </a:cxn>
                <a:cxn ang="0">
                  <a:pos x="88" y="0"/>
                </a:cxn>
                <a:cxn ang="0">
                  <a:pos x="75" y="57"/>
                </a:cxn>
                <a:cxn ang="0">
                  <a:pos x="56" y="57"/>
                </a:cxn>
                <a:cxn ang="0">
                  <a:pos x="63" y="23"/>
                </a:cxn>
                <a:cxn ang="0">
                  <a:pos x="47" y="57"/>
                </a:cxn>
                <a:cxn ang="0">
                  <a:pos x="27" y="57"/>
                </a:cxn>
                <a:cxn ang="0">
                  <a:pos x="27" y="22"/>
                </a:cxn>
                <a:cxn ang="0">
                  <a:pos x="19" y="57"/>
                </a:cxn>
                <a:cxn ang="0">
                  <a:pos x="0" y="57"/>
                </a:cxn>
                <a:cxn ang="0">
                  <a:pos x="13" y="0"/>
                </a:cxn>
              </a:cxnLst>
              <a:rect l="0" t="0" r="r" b="b"/>
              <a:pathLst>
                <a:path w="89" h="58">
                  <a:moveTo>
                    <a:pt x="13" y="0"/>
                  </a:moveTo>
                  <a:lnTo>
                    <a:pt x="42" y="0"/>
                  </a:lnTo>
                  <a:lnTo>
                    <a:pt x="42" y="32"/>
                  </a:lnTo>
                  <a:lnTo>
                    <a:pt x="56" y="0"/>
                  </a:lnTo>
                  <a:lnTo>
                    <a:pt x="88" y="0"/>
                  </a:lnTo>
                  <a:lnTo>
                    <a:pt x="75" y="57"/>
                  </a:lnTo>
                  <a:lnTo>
                    <a:pt x="56" y="57"/>
                  </a:lnTo>
                  <a:lnTo>
                    <a:pt x="63" y="23"/>
                  </a:lnTo>
                  <a:lnTo>
                    <a:pt x="47" y="57"/>
                  </a:lnTo>
                  <a:lnTo>
                    <a:pt x="27" y="57"/>
                  </a:lnTo>
                  <a:lnTo>
                    <a:pt x="27" y="22"/>
                  </a:lnTo>
                  <a:lnTo>
                    <a:pt x="19" y="57"/>
                  </a:lnTo>
                  <a:lnTo>
                    <a:pt x="0" y="57"/>
                  </a:lnTo>
                  <a:lnTo>
                    <a:pt x="13"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5" name="Freeform 81"/>
            <p:cNvSpPr>
              <a:spLocks noChangeAspect="1"/>
            </p:cNvSpPr>
            <p:nvPr userDrawn="1"/>
          </p:nvSpPr>
          <p:spPr bwMode="auto">
            <a:xfrm>
              <a:off x="453" y="4210"/>
              <a:ext cx="34" cy="41"/>
            </a:xfrm>
            <a:custGeom>
              <a:avLst/>
              <a:gdLst/>
              <a:ahLst/>
              <a:cxnLst>
                <a:cxn ang="0">
                  <a:pos x="13" y="0"/>
                </a:cxn>
                <a:cxn ang="0">
                  <a:pos x="35" y="0"/>
                </a:cxn>
                <a:cxn ang="0">
                  <a:pos x="26" y="42"/>
                </a:cxn>
                <a:cxn ang="0">
                  <a:pos x="47" y="42"/>
                </a:cxn>
                <a:cxn ang="0">
                  <a:pos x="43" y="57"/>
                </a:cxn>
                <a:cxn ang="0">
                  <a:pos x="0" y="57"/>
                </a:cxn>
                <a:cxn ang="0">
                  <a:pos x="13" y="0"/>
                </a:cxn>
              </a:cxnLst>
              <a:rect l="0" t="0" r="r" b="b"/>
              <a:pathLst>
                <a:path w="48" h="58">
                  <a:moveTo>
                    <a:pt x="13" y="0"/>
                  </a:moveTo>
                  <a:lnTo>
                    <a:pt x="35" y="0"/>
                  </a:lnTo>
                  <a:lnTo>
                    <a:pt x="26" y="42"/>
                  </a:lnTo>
                  <a:lnTo>
                    <a:pt x="47" y="42"/>
                  </a:lnTo>
                  <a:lnTo>
                    <a:pt x="43" y="57"/>
                  </a:lnTo>
                  <a:lnTo>
                    <a:pt x="0" y="57"/>
                  </a:lnTo>
                  <a:lnTo>
                    <a:pt x="13"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6" name="Freeform 82"/>
            <p:cNvSpPr>
              <a:spLocks noChangeAspect="1"/>
            </p:cNvSpPr>
            <p:nvPr userDrawn="1"/>
          </p:nvSpPr>
          <p:spPr bwMode="auto">
            <a:xfrm>
              <a:off x="639" y="4209"/>
              <a:ext cx="51" cy="43"/>
            </a:xfrm>
            <a:custGeom>
              <a:avLst/>
              <a:gdLst/>
              <a:ahLst/>
              <a:cxnLst>
                <a:cxn ang="0">
                  <a:pos x="14" y="0"/>
                </a:cxn>
                <a:cxn ang="0">
                  <a:pos x="35" y="0"/>
                </a:cxn>
                <a:cxn ang="0">
                  <a:pos x="32" y="22"/>
                </a:cxn>
                <a:cxn ang="0">
                  <a:pos x="48" y="0"/>
                </a:cxn>
                <a:cxn ang="0">
                  <a:pos x="71" y="0"/>
                </a:cxn>
                <a:cxn ang="0">
                  <a:pos x="51" y="28"/>
                </a:cxn>
                <a:cxn ang="0">
                  <a:pos x="62" y="59"/>
                </a:cxn>
                <a:cxn ang="0">
                  <a:pos x="37" y="59"/>
                </a:cxn>
                <a:cxn ang="0">
                  <a:pos x="30" y="35"/>
                </a:cxn>
                <a:cxn ang="0">
                  <a:pos x="24" y="59"/>
                </a:cxn>
                <a:cxn ang="0">
                  <a:pos x="0" y="59"/>
                </a:cxn>
                <a:cxn ang="0">
                  <a:pos x="14" y="0"/>
                </a:cxn>
              </a:cxnLst>
              <a:rect l="0" t="0" r="r" b="b"/>
              <a:pathLst>
                <a:path w="72" h="60">
                  <a:moveTo>
                    <a:pt x="14" y="0"/>
                  </a:moveTo>
                  <a:lnTo>
                    <a:pt x="35" y="0"/>
                  </a:lnTo>
                  <a:lnTo>
                    <a:pt x="32" y="22"/>
                  </a:lnTo>
                  <a:lnTo>
                    <a:pt x="48" y="0"/>
                  </a:lnTo>
                  <a:lnTo>
                    <a:pt x="71" y="0"/>
                  </a:lnTo>
                  <a:lnTo>
                    <a:pt x="51" y="28"/>
                  </a:lnTo>
                  <a:lnTo>
                    <a:pt x="62" y="59"/>
                  </a:lnTo>
                  <a:lnTo>
                    <a:pt x="37" y="59"/>
                  </a:lnTo>
                  <a:lnTo>
                    <a:pt x="30" y="35"/>
                  </a:lnTo>
                  <a:lnTo>
                    <a:pt x="24" y="59"/>
                  </a:lnTo>
                  <a:lnTo>
                    <a:pt x="0" y="59"/>
                  </a:lnTo>
                  <a:lnTo>
                    <a:pt x="14"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7" name="Freeform 83"/>
            <p:cNvSpPr>
              <a:spLocks noChangeAspect="1"/>
            </p:cNvSpPr>
            <p:nvPr userDrawn="1"/>
          </p:nvSpPr>
          <p:spPr bwMode="auto">
            <a:xfrm>
              <a:off x="580" y="4210"/>
              <a:ext cx="40" cy="42"/>
            </a:xfrm>
            <a:custGeom>
              <a:avLst/>
              <a:gdLst/>
              <a:ahLst/>
              <a:cxnLst>
                <a:cxn ang="0">
                  <a:pos x="39" y="0"/>
                </a:cxn>
                <a:cxn ang="0">
                  <a:pos x="50" y="3"/>
                </a:cxn>
                <a:cxn ang="0">
                  <a:pos x="56" y="9"/>
                </a:cxn>
                <a:cxn ang="0">
                  <a:pos x="57" y="14"/>
                </a:cxn>
                <a:cxn ang="0">
                  <a:pos x="57" y="19"/>
                </a:cxn>
                <a:cxn ang="0">
                  <a:pos x="57" y="22"/>
                </a:cxn>
                <a:cxn ang="0">
                  <a:pos x="55" y="22"/>
                </a:cxn>
                <a:cxn ang="0">
                  <a:pos x="48" y="22"/>
                </a:cxn>
                <a:cxn ang="0">
                  <a:pos x="41" y="23"/>
                </a:cxn>
                <a:cxn ang="0">
                  <a:pos x="36" y="23"/>
                </a:cxn>
                <a:cxn ang="0">
                  <a:pos x="37" y="18"/>
                </a:cxn>
                <a:cxn ang="0">
                  <a:pos x="36" y="16"/>
                </a:cxn>
                <a:cxn ang="0">
                  <a:pos x="30" y="16"/>
                </a:cxn>
                <a:cxn ang="0">
                  <a:pos x="27" y="20"/>
                </a:cxn>
                <a:cxn ang="0">
                  <a:pos x="24" y="29"/>
                </a:cxn>
                <a:cxn ang="0">
                  <a:pos x="23" y="32"/>
                </a:cxn>
                <a:cxn ang="0">
                  <a:pos x="22" y="37"/>
                </a:cxn>
                <a:cxn ang="0">
                  <a:pos x="22" y="42"/>
                </a:cxn>
                <a:cxn ang="0">
                  <a:pos x="25" y="44"/>
                </a:cxn>
                <a:cxn ang="0">
                  <a:pos x="28" y="45"/>
                </a:cxn>
                <a:cxn ang="0">
                  <a:pos x="31" y="42"/>
                </a:cxn>
                <a:cxn ang="0">
                  <a:pos x="33" y="39"/>
                </a:cxn>
                <a:cxn ang="0">
                  <a:pos x="33" y="37"/>
                </a:cxn>
                <a:cxn ang="0">
                  <a:pos x="37" y="37"/>
                </a:cxn>
                <a:cxn ang="0">
                  <a:pos x="43" y="37"/>
                </a:cxn>
                <a:cxn ang="0">
                  <a:pos x="50" y="37"/>
                </a:cxn>
                <a:cxn ang="0">
                  <a:pos x="53" y="42"/>
                </a:cxn>
                <a:cxn ang="0">
                  <a:pos x="48" y="50"/>
                </a:cxn>
                <a:cxn ang="0">
                  <a:pos x="40" y="56"/>
                </a:cxn>
                <a:cxn ang="0">
                  <a:pos x="30" y="60"/>
                </a:cxn>
                <a:cxn ang="0">
                  <a:pos x="18" y="60"/>
                </a:cxn>
                <a:cxn ang="0">
                  <a:pos x="9" y="57"/>
                </a:cxn>
                <a:cxn ang="0">
                  <a:pos x="4" y="53"/>
                </a:cxn>
                <a:cxn ang="0">
                  <a:pos x="2" y="49"/>
                </a:cxn>
                <a:cxn ang="0">
                  <a:pos x="0" y="44"/>
                </a:cxn>
                <a:cxn ang="0">
                  <a:pos x="0" y="36"/>
                </a:cxn>
                <a:cxn ang="0">
                  <a:pos x="2" y="25"/>
                </a:cxn>
                <a:cxn ang="0">
                  <a:pos x="9" y="11"/>
                </a:cxn>
                <a:cxn ang="0">
                  <a:pos x="19" y="4"/>
                </a:cxn>
                <a:cxn ang="0">
                  <a:pos x="27" y="1"/>
                </a:cxn>
                <a:cxn ang="0">
                  <a:pos x="31" y="0"/>
                </a:cxn>
              </a:cxnLst>
              <a:rect l="0" t="0" r="r" b="b"/>
              <a:pathLst>
                <a:path w="58" h="61">
                  <a:moveTo>
                    <a:pt x="32" y="0"/>
                  </a:moveTo>
                  <a:lnTo>
                    <a:pt x="39" y="0"/>
                  </a:lnTo>
                  <a:lnTo>
                    <a:pt x="45" y="1"/>
                  </a:lnTo>
                  <a:lnTo>
                    <a:pt x="50" y="3"/>
                  </a:lnTo>
                  <a:lnTo>
                    <a:pt x="55" y="7"/>
                  </a:lnTo>
                  <a:lnTo>
                    <a:pt x="56" y="9"/>
                  </a:lnTo>
                  <a:lnTo>
                    <a:pt x="56" y="11"/>
                  </a:lnTo>
                  <a:lnTo>
                    <a:pt x="57" y="14"/>
                  </a:lnTo>
                  <a:lnTo>
                    <a:pt x="57" y="17"/>
                  </a:lnTo>
                  <a:lnTo>
                    <a:pt x="57" y="19"/>
                  </a:lnTo>
                  <a:lnTo>
                    <a:pt x="57" y="21"/>
                  </a:lnTo>
                  <a:lnTo>
                    <a:pt x="57" y="22"/>
                  </a:lnTo>
                  <a:lnTo>
                    <a:pt x="56" y="22"/>
                  </a:lnTo>
                  <a:lnTo>
                    <a:pt x="55" y="22"/>
                  </a:lnTo>
                  <a:lnTo>
                    <a:pt x="51" y="22"/>
                  </a:lnTo>
                  <a:lnTo>
                    <a:pt x="48" y="22"/>
                  </a:lnTo>
                  <a:lnTo>
                    <a:pt x="45" y="23"/>
                  </a:lnTo>
                  <a:lnTo>
                    <a:pt x="41" y="23"/>
                  </a:lnTo>
                  <a:lnTo>
                    <a:pt x="39" y="23"/>
                  </a:lnTo>
                  <a:lnTo>
                    <a:pt x="36" y="23"/>
                  </a:lnTo>
                  <a:lnTo>
                    <a:pt x="37" y="20"/>
                  </a:lnTo>
                  <a:lnTo>
                    <a:pt x="37" y="18"/>
                  </a:lnTo>
                  <a:lnTo>
                    <a:pt x="36" y="17"/>
                  </a:lnTo>
                  <a:lnTo>
                    <a:pt x="36" y="16"/>
                  </a:lnTo>
                  <a:lnTo>
                    <a:pt x="33" y="15"/>
                  </a:lnTo>
                  <a:lnTo>
                    <a:pt x="30" y="16"/>
                  </a:lnTo>
                  <a:lnTo>
                    <a:pt x="28" y="17"/>
                  </a:lnTo>
                  <a:lnTo>
                    <a:pt x="27" y="20"/>
                  </a:lnTo>
                  <a:lnTo>
                    <a:pt x="26" y="24"/>
                  </a:lnTo>
                  <a:lnTo>
                    <a:pt x="24" y="29"/>
                  </a:lnTo>
                  <a:lnTo>
                    <a:pt x="24" y="30"/>
                  </a:lnTo>
                  <a:lnTo>
                    <a:pt x="23" y="32"/>
                  </a:lnTo>
                  <a:lnTo>
                    <a:pt x="22" y="35"/>
                  </a:lnTo>
                  <a:lnTo>
                    <a:pt x="22" y="37"/>
                  </a:lnTo>
                  <a:lnTo>
                    <a:pt x="22" y="39"/>
                  </a:lnTo>
                  <a:lnTo>
                    <a:pt x="22" y="42"/>
                  </a:lnTo>
                  <a:lnTo>
                    <a:pt x="24" y="43"/>
                  </a:lnTo>
                  <a:lnTo>
                    <a:pt x="25" y="44"/>
                  </a:lnTo>
                  <a:lnTo>
                    <a:pt x="27" y="45"/>
                  </a:lnTo>
                  <a:lnTo>
                    <a:pt x="28" y="45"/>
                  </a:lnTo>
                  <a:lnTo>
                    <a:pt x="30" y="43"/>
                  </a:lnTo>
                  <a:lnTo>
                    <a:pt x="31" y="42"/>
                  </a:lnTo>
                  <a:lnTo>
                    <a:pt x="32" y="40"/>
                  </a:lnTo>
                  <a:lnTo>
                    <a:pt x="33" y="39"/>
                  </a:lnTo>
                  <a:lnTo>
                    <a:pt x="33" y="38"/>
                  </a:lnTo>
                  <a:lnTo>
                    <a:pt x="33" y="37"/>
                  </a:lnTo>
                  <a:lnTo>
                    <a:pt x="35" y="37"/>
                  </a:lnTo>
                  <a:lnTo>
                    <a:pt x="37" y="37"/>
                  </a:lnTo>
                  <a:lnTo>
                    <a:pt x="40" y="37"/>
                  </a:lnTo>
                  <a:lnTo>
                    <a:pt x="43" y="37"/>
                  </a:lnTo>
                  <a:lnTo>
                    <a:pt x="46" y="37"/>
                  </a:lnTo>
                  <a:lnTo>
                    <a:pt x="50" y="37"/>
                  </a:lnTo>
                  <a:lnTo>
                    <a:pt x="53" y="37"/>
                  </a:lnTo>
                  <a:lnTo>
                    <a:pt x="53" y="42"/>
                  </a:lnTo>
                  <a:lnTo>
                    <a:pt x="51" y="46"/>
                  </a:lnTo>
                  <a:lnTo>
                    <a:pt x="48" y="50"/>
                  </a:lnTo>
                  <a:lnTo>
                    <a:pt x="45" y="54"/>
                  </a:lnTo>
                  <a:lnTo>
                    <a:pt x="40" y="56"/>
                  </a:lnTo>
                  <a:lnTo>
                    <a:pt x="35" y="58"/>
                  </a:lnTo>
                  <a:lnTo>
                    <a:pt x="30" y="60"/>
                  </a:lnTo>
                  <a:lnTo>
                    <a:pt x="24" y="60"/>
                  </a:lnTo>
                  <a:lnTo>
                    <a:pt x="18" y="60"/>
                  </a:lnTo>
                  <a:lnTo>
                    <a:pt x="13" y="59"/>
                  </a:lnTo>
                  <a:lnTo>
                    <a:pt x="9" y="57"/>
                  </a:lnTo>
                  <a:lnTo>
                    <a:pt x="6" y="56"/>
                  </a:lnTo>
                  <a:lnTo>
                    <a:pt x="4" y="53"/>
                  </a:lnTo>
                  <a:lnTo>
                    <a:pt x="2" y="51"/>
                  </a:lnTo>
                  <a:lnTo>
                    <a:pt x="2" y="49"/>
                  </a:lnTo>
                  <a:lnTo>
                    <a:pt x="1" y="47"/>
                  </a:lnTo>
                  <a:lnTo>
                    <a:pt x="0" y="44"/>
                  </a:lnTo>
                  <a:lnTo>
                    <a:pt x="0" y="40"/>
                  </a:lnTo>
                  <a:lnTo>
                    <a:pt x="0" y="36"/>
                  </a:lnTo>
                  <a:lnTo>
                    <a:pt x="0" y="32"/>
                  </a:lnTo>
                  <a:lnTo>
                    <a:pt x="2" y="25"/>
                  </a:lnTo>
                  <a:lnTo>
                    <a:pt x="5" y="18"/>
                  </a:lnTo>
                  <a:lnTo>
                    <a:pt x="9" y="11"/>
                  </a:lnTo>
                  <a:lnTo>
                    <a:pt x="14" y="7"/>
                  </a:lnTo>
                  <a:lnTo>
                    <a:pt x="19" y="4"/>
                  </a:lnTo>
                  <a:lnTo>
                    <a:pt x="24" y="2"/>
                  </a:lnTo>
                  <a:lnTo>
                    <a:pt x="27" y="1"/>
                  </a:lnTo>
                  <a:lnTo>
                    <a:pt x="29" y="1"/>
                  </a:lnTo>
                  <a:lnTo>
                    <a:pt x="31" y="0"/>
                  </a:lnTo>
                  <a:lnTo>
                    <a:pt x="32"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8" name="Freeform 84"/>
            <p:cNvSpPr>
              <a:spLocks noChangeAspect="1"/>
            </p:cNvSpPr>
            <p:nvPr userDrawn="1"/>
          </p:nvSpPr>
          <p:spPr bwMode="auto">
            <a:xfrm>
              <a:off x="829" y="4210"/>
              <a:ext cx="39" cy="41"/>
            </a:xfrm>
            <a:custGeom>
              <a:avLst/>
              <a:gdLst/>
              <a:ahLst/>
              <a:cxnLst>
                <a:cxn ang="0">
                  <a:pos x="55" y="0"/>
                </a:cxn>
                <a:cxn ang="0">
                  <a:pos x="52" y="15"/>
                </a:cxn>
                <a:cxn ang="0">
                  <a:pos x="30" y="15"/>
                </a:cxn>
                <a:cxn ang="0">
                  <a:pos x="29" y="21"/>
                </a:cxn>
                <a:cxn ang="0">
                  <a:pos x="49" y="21"/>
                </a:cxn>
                <a:cxn ang="0">
                  <a:pos x="46" y="36"/>
                </a:cxn>
                <a:cxn ang="0">
                  <a:pos x="26" y="36"/>
                </a:cxn>
                <a:cxn ang="0">
                  <a:pos x="25" y="42"/>
                </a:cxn>
                <a:cxn ang="0">
                  <a:pos x="47" y="42"/>
                </a:cxn>
                <a:cxn ang="0">
                  <a:pos x="44" y="57"/>
                </a:cxn>
                <a:cxn ang="0">
                  <a:pos x="0" y="57"/>
                </a:cxn>
                <a:cxn ang="0">
                  <a:pos x="12" y="0"/>
                </a:cxn>
                <a:cxn ang="0">
                  <a:pos x="55" y="0"/>
                </a:cxn>
              </a:cxnLst>
              <a:rect l="0" t="0" r="r" b="b"/>
              <a:pathLst>
                <a:path w="56" h="58">
                  <a:moveTo>
                    <a:pt x="55" y="0"/>
                  </a:moveTo>
                  <a:lnTo>
                    <a:pt x="52" y="15"/>
                  </a:lnTo>
                  <a:lnTo>
                    <a:pt x="30" y="15"/>
                  </a:lnTo>
                  <a:lnTo>
                    <a:pt x="29" y="21"/>
                  </a:lnTo>
                  <a:lnTo>
                    <a:pt x="49" y="21"/>
                  </a:lnTo>
                  <a:lnTo>
                    <a:pt x="46" y="36"/>
                  </a:lnTo>
                  <a:lnTo>
                    <a:pt x="26" y="36"/>
                  </a:lnTo>
                  <a:lnTo>
                    <a:pt x="25" y="42"/>
                  </a:lnTo>
                  <a:lnTo>
                    <a:pt x="47" y="42"/>
                  </a:lnTo>
                  <a:lnTo>
                    <a:pt x="44" y="57"/>
                  </a:lnTo>
                  <a:lnTo>
                    <a:pt x="0" y="57"/>
                  </a:lnTo>
                  <a:lnTo>
                    <a:pt x="12" y="0"/>
                  </a:lnTo>
                  <a:lnTo>
                    <a:pt x="55"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19" name="Freeform 85"/>
            <p:cNvSpPr>
              <a:spLocks noChangeAspect="1"/>
            </p:cNvSpPr>
            <p:nvPr userDrawn="1"/>
          </p:nvSpPr>
          <p:spPr bwMode="auto">
            <a:xfrm>
              <a:off x="512" y="4210"/>
              <a:ext cx="44" cy="42"/>
            </a:xfrm>
            <a:custGeom>
              <a:avLst/>
              <a:gdLst/>
              <a:ahLst/>
              <a:cxnLst>
                <a:cxn ang="0">
                  <a:pos x="1" y="34"/>
                </a:cxn>
                <a:cxn ang="0">
                  <a:pos x="0" y="43"/>
                </a:cxn>
                <a:cxn ang="0">
                  <a:pos x="3" y="50"/>
                </a:cxn>
                <a:cxn ang="0">
                  <a:pos x="10" y="57"/>
                </a:cxn>
                <a:cxn ang="0">
                  <a:pos x="20" y="60"/>
                </a:cxn>
                <a:cxn ang="0">
                  <a:pos x="27" y="60"/>
                </a:cxn>
                <a:cxn ang="0">
                  <a:pos x="33" y="59"/>
                </a:cxn>
                <a:cxn ang="0">
                  <a:pos x="37" y="59"/>
                </a:cxn>
                <a:cxn ang="0">
                  <a:pos x="42" y="57"/>
                </a:cxn>
                <a:cxn ang="0">
                  <a:pos x="51" y="50"/>
                </a:cxn>
                <a:cxn ang="0">
                  <a:pos x="57" y="41"/>
                </a:cxn>
                <a:cxn ang="0">
                  <a:pos x="61" y="31"/>
                </a:cxn>
                <a:cxn ang="0">
                  <a:pos x="62" y="22"/>
                </a:cxn>
                <a:cxn ang="0">
                  <a:pos x="61" y="15"/>
                </a:cxn>
                <a:cxn ang="0">
                  <a:pos x="60" y="11"/>
                </a:cxn>
                <a:cxn ang="0">
                  <a:pos x="56" y="6"/>
                </a:cxn>
                <a:cxn ang="0">
                  <a:pos x="50" y="2"/>
                </a:cxn>
                <a:cxn ang="0">
                  <a:pos x="40" y="0"/>
                </a:cxn>
                <a:cxn ang="0">
                  <a:pos x="29" y="1"/>
                </a:cxn>
                <a:cxn ang="0">
                  <a:pos x="20" y="3"/>
                </a:cxn>
                <a:cxn ang="0">
                  <a:pos x="16" y="6"/>
                </a:cxn>
                <a:cxn ang="0">
                  <a:pos x="12" y="10"/>
                </a:cxn>
                <a:cxn ang="0">
                  <a:pos x="8" y="15"/>
                </a:cxn>
                <a:cxn ang="0">
                  <a:pos x="4" y="22"/>
                </a:cxn>
                <a:cxn ang="0">
                  <a:pos x="2" y="28"/>
                </a:cxn>
                <a:cxn ang="0">
                  <a:pos x="25" y="30"/>
                </a:cxn>
                <a:cxn ang="0">
                  <a:pos x="28" y="20"/>
                </a:cxn>
                <a:cxn ang="0">
                  <a:pos x="30" y="17"/>
                </a:cxn>
                <a:cxn ang="0">
                  <a:pos x="32" y="16"/>
                </a:cxn>
                <a:cxn ang="0">
                  <a:pos x="35" y="15"/>
                </a:cxn>
                <a:cxn ang="0">
                  <a:pos x="37" y="17"/>
                </a:cxn>
                <a:cxn ang="0">
                  <a:pos x="39" y="23"/>
                </a:cxn>
                <a:cxn ang="0">
                  <a:pos x="37" y="31"/>
                </a:cxn>
                <a:cxn ang="0">
                  <a:pos x="35" y="37"/>
                </a:cxn>
                <a:cxn ang="0">
                  <a:pos x="33" y="42"/>
                </a:cxn>
                <a:cxn ang="0">
                  <a:pos x="31" y="43"/>
                </a:cxn>
                <a:cxn ang="0">
                  <a:pos x="28" y="45"/>
                </a:cxn>
                <a:cxn ang="0">
                  <a:pos x="25" y="44"/>
                </a:cxn>
                <a:cxn ang="0">
                  <a:pos x="23" y="41"/>
                </a:cxn>
                <a:cxn ang="0">
                  <a:pos x="25" y="30"/>
                </a:cxn>
              </a:cxnLst>
              <a:rect l="0" t="0" r="r" b="b"/>
              <a:pathLst>
                <a:path w="63" h="61">
                  <a:moveTo>
                    <a:pt x="1" y="30"/>
                  </a:moveTo>
                  <a:lnTo>
                    <a:pt x="1" y="34"/>
                  </a:lnTo>
                  <a:lnTo>
                    <a:pt x="0" y="38"/>
                  </a:lnTo>
                  <a:lnTo>
                    <a:pt x="0" y="43"/>
                  </a:lnTo>
                  <a:lnTo>
                    <a:pt x="1" y="46"/>
                  </a:lnTo>
                  <a:lnTo>
                    <a:pt x="3" y="50"/>
                  </a:lnTo>
                  <a:lnTo>
                    <a:pt x="6" y="54"/>
                  </a:lnTo>
                  <a:lnTo>
                    <a:pt x="10" y="57"/>
                  </a:lnTo>
                  <a:lnTo>
                    <a:pt x="16" y="59"/>
                  </a:lnTo>
                  <a:lnTo>
                    <a:pt x="20" y="60"/>
                  </a:lnTo>
                  <a:lnTo>
                    <a:pt x="24" y="60"/>
                  </a:lnTo>
                  <a:lnTo>
                    <a:pt x="27" y="60"/>
                  </a:lnTo>
                  <a:lnTo>
                    <a:pt x="31" y="59"/>
                  </a:lnTo>
                  <a:lnTo>
                    <a:pt x="33" y="59"/>
                  </a:lnTo>
                  <a:lnTo>
                    <a:pt x="36" y="59"/>
                  </a:lnTo>
                  <a:lnTo>
                    <a:pt x="37" y="59"/>
                  </a:lnTo>
                  <a:lnTo>
                    <a:pt x="37" y="59"/>
                  </a:lnTo>
                  <a:lnTo>
                    <a:pt x="42" y="57"/>
                  </a:lnTo>
                  <a:lnTo>
                    <a:pt x="46" y="54"/>
                  </a:lnTo>
                  <a:lnTo>
                    <a:pt x="51" y="50"/>
                  </a:lnTo>
                  <a:lnTo>
                    <a:pt x="55" y="45"/>
                  </a:lnTo>
                  <a:lnTo>
                    <a:pt x="57" y="41"/>
                  </a:lnTo>
                  <a:lnTo>
                    <a:pt x="59" y="37"/>
                  </a:lnTo>
                  <a:lnTo>
                    <a:pt x="61" y="31"/>
                  </a:lnTo>
                  <a:lnTo>
                    <a:pt x="62" y="27"/>
                  </a:lnTo>
                  <a:lnTo>
                    <a:pt x="62" y="22"/>
                  </a:lnTo>
                  <a:lnTo>
                    <a:pt x="62" y="18"/>
                  </a:lnTo>
                  <a:lnTo>
                    <a:pt x="61" y="15"/>
                  </a:lnTo>
                  <a:lnTo>
                    <a:pt x="61" y="13"/>
                  </a:lnTo>
                  <a:lnTo>
                    <a:pt x="60" y="11"/>
                  </a:lnTo>
                  <a:lnTo>
                    <a:pt x="59" y="8"/>
                  </a:lnTo>
                  <a:lnTo>
                    <a:pt x="56" y="6"/>
                  </a:lnTo>
                  <a:lnTo>
                    <a:pt x="54" y="4"/>
                  </a:lnTo>
                  <a:lnTo>
                    <a:pt x="50" y="2"/>
                  </a:lnTo>
                  <a:lnTo>
                    <a:pt x="46" y="1"/>
                  </a:lnTo>
                  <a:lnTo>
                    <a:pt x="40" y="0"/>
                  </a:lnTo>
                  <a:lnTo>
                    <a:pt x="34" y="0"/>
                  </a:lnTo>
                  <a:lnTo>
                    <a:pt x="29" y="1"/>
                  </a:lnTo>
                  <a:lnTo>
                    <a:pt x="24" y="2"/>
                  </a:lnTo>
                  <a:lnTo>
                    <a:pt x="20" y="3"/>
                  </a:lnTo>
                  <a:lnTo>
                    <a:pt x="18" y="5"/>
                  </a:lnTo>
                  <a:lnTo>
                    <a:pt x="16" y="6"/>
                  </a:lnTo>
                  <a:lnTo>
                    <a:pt x="14" y="8"/>
                  </a:lnTo>
                  <a:lnTo>
                    <a:pt x="12" y="10"/>
                  </a:lnTo>
                  <a:lnTo>
                    <a:pt x="10" y="11"/>
                  </a:lnTo>
                  <a:lnTo>
                    <a:pt x="8" y="15"/>
                  </a:lnTo>
                  <a:lnTo>
                    <a:pt x="6" y="18"/>
                  </a:lnTo>
                  <a:lnTo>
                    <a:pt x="4" y="22"/>
                  </a:lnTo>
                  <a:lnTo>
                    <a:pt x="2" y="27"/>
                  </a:lnTo>
                  <a:lnTo>
                    <a:pt x="2" y="28"/>
                  </a:lnTo>
                  <a:lnTo>
                    <a:pt x="1" y="30"/>
                  </a:lnTo>
                  <a:lnTo>
                    <a:pt x="25" y="30"/>
                  </a:lnTo>
                  <a:lnTo>
                    <a:pt x="26" y="25"/>
                  </a:lnTo>
                  <a:lnTo>
                    <a:pt x="28" y="20"/>
                  </a:lnTo>
                  <a:lnTo>
                    <a:pt x="29" y="19"/>
                  </a:lnTo>
                  <a:lnTo>
                    <a:pt x="30" y="17"/>
                  </a:lnTo>
                  <a:lnTo>
                    <a:pt x="31" y="16"/>
                  </a:lnTo>
                  <a:lnTo>
                    <a:pt x="32" y="16"/>
                  </a:lnTo>
                  <a:lnTo>
                    <a:pt x="34" y="15"/>
                  </a:lnTo>
                  <a:lnTo>
                    <a:pt x="35" y="15"/>
                  </a:lnTo>
                  <a:lnTo>
                    <a:pt x="37" y="16"/>
                  </a:lnTo>
                  <a:lnTo>
                    <a:pt x="37" y="17"/>
                  </a:lnTo>
                  <a:lnTo>
                    <a:pt x="39" y="20"/>
                  </a:lnTo>
                  <a:lnTo>
                    <a:pt x="39" y="23"/>
                  </a:lnTo>
                  <a:lnTo>
                    <a:pt x="38" y="27"/>
                  </a:lnTo>
                  <a:lnTo>
                    <a:pt x="37" y="31"/>
                  </a:lnTo>
                  <a:lnTo>
                    <a:pt x="36" y="35"/>
                  </a:lnTo>
                  <a:lnTo>
                    <a:pt x="35" y="37"/>
                  </a:lnTo>
                  <a:lnTo>
                    <a:pt x="34" y="40"/>
                  </a:lnTo>
                  <a:lnTo>
                    <a:pt x="33" y="42"/>
                  </a:lnTo>
                  <a:lnTo>
                    <a:pt x="32" y="43"/>
                  </a:lnTo>
                  <a:lnTo>
                    <a:pt x="31" y="43"/>
                  </a:lnTo>
                  <a:lnTo>
                    <a:pt x="29" y="45"/>
                  </a:lnTo>
                  <a:lnTo>
                    <a:pt x="28" y="45"/>
                  </a:lnTo>
                  <a:lnTo>
                    <a:pt x="27" y="45"/>
                  </a:lnTo>
                  <a:lnTo>
                    <a:pt x="25" y="44"/>
                  </a:lnTo>
                  <a:lnTo>
                    <a:pt x="24" y="43"/>
                  </a:lnTo>
                  <a:lnTo>
                    <a:pt x="23" y="41"/>
                  </a:lnTo>
                  <a:lnTo>
                    <a:pt x="23" y="36"/>
                  </a:lnTo>
                  <a:lnTo>
                    <a:pt x="25" y="30"/>
                  </a:lnTo>
                  <a:lnTo>
                    <a:pt x="1" y="3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20" name="Freeform 86"/>
            <p:cNvSpPr>
              <a:spLocks noChangeAspect="1"/>
            </p:cNvSpPr>
            <p:nvPr userDrawn="1"/>
          </p:nvSpPr>
          <p:spPr bwMode="auto">
            <a:xfrm>
              <a:off x="886" y="4210"/>
              <a:ext cx="45" cy="41"/>
            </a:xfrm>
            <a:custGeom>
              <a:avLst/>
              <a:gdLst/>
              <a:ahLst/>
              <a:cxnLst>
                <a:cxn ang="0">
                  <a:pos x="5" y="34"/>
                </a:cxn>
                <a:cxn ang="0">
                  <a:pos x="3" y="44"/>
                </a:cxn>
                <a:cxn ang="0">
                  <a:pos x="1" y="52"/>
                </a:cxn>
                <a:cxn ang="0">
                  <a:pos x="0" y="56"/>
                </a:cxn>
                <a:cxn ang="0">
                  <a:pos x="1" y="57"/>
                </a:cxn>
                <a:cxn ang="0">
                  <a:pos x="3" y="57"/>
                </a:cxn>
                <a:cxn ang="0">
                  <a:pos x="8" y="57"/>
                </a:cxn>
                <a:cxn ang="0">
                  <a:pos x="19" y="57"/>
                </a:cxn>
                <a:cxn ang="0">
                  <a:pos x="29" y="57"/>
                </a:cxn>
                <a:cxn ang="0">
                  <a:pos x="36" y="57"/>
                </a:cxn>
                <a:cxn ang="0">
                  <a:pos x="45" y="54"/>
                </a:cxn>
                <a:cxn ang="0">
                  <a:pos x="54" y="47"/>
                </a:cxn>
                <a:cxn ang="0">
                  <a:pos x="61" y="38"/>
                </a:cxn>
                <a:cxn ang="0">
                  <a:pos x="64" y="27"/>
                </a:cxn>
                <a:cxn ang="0">
                  <a:pos x="64" y="17"/>
                </a:cxn>
                <a:cxn ang="0">
                  <a:pos x="63" y="11"/>
                </a:cxn>
                <a:cxn ang="0">
                  <a:pos x="61" y="8"/>
                </a:cxn>
                <a:cxn ang="0">
                  <a:pos x="58" y="5"/>
                </a:cxn>
                <a:cxn ang="0">
                  <a:pos x="53" y="3"/>
                </a:cxn>
                <a:cxn ang="0">
                  <a:pos x="46" y="1"/>
                </a:cxn>
                <a:cxn ang="0">
                  <a:pos x="37" y="0"/>
                </a:cxn>
                <a:cxn ang="0">
                  <a:pos x="28" y="0"/>
                </a:cxn>
                <a:cxn ang="0">
                  <a:pos x="19" y="0"/>
                </a:cxn>
                <a:cxn ang="0">
                  <a:pos x="13" y="0"/>
                </a:cxn>
                <a:cxn ang="0">
                  <a:pos x="12" y="1"/>
                </a:cxn>
                <a:cxn ang="0">
                  <a:pos x="11" y="5"/>
                </a:cxn>
                <a:cxn ang="0">
                  <a:pos x="10" y="13"/>
                </a:cxn>
                <a:cxn ang="0">
                  <a:pos x="7" y="24"/>
                </a:cxn>
                <a:cxn ang="0">
                  <a:pos x="29" y="29"/>
                </a:cxn>
                <a:cxn ang="0">
                  <a:pos x="31" y="18"/>
                </a:cxn>
                <a:cxn ang="0">
                  <a:pos x="32" y="15"/>
                </a:cxn>
                <a:cxn ang="0">
                  <a:pos x="33" y="13"/>
                </a:cxn>
                <a:cxn ang="0">
                  <a:pos x="35" y="13"/>
                </a:cxn>
                <a:cxn ang="0">
                  <a:pos x="39" y="15"/>
                </a:cxn>
                <a:cxn ang="0">
                  <a:pos x="40" y="20"/>
                </a:cxn>
                <a:cxn ang="0">
                  <a:pos x="40" y="27"/>
                </a:cxn>
                <a:cxn ang="0">
                  <a:pos x="38" y="33"/>
                </a:cxn>
                <a:cxn ang="0">
                  <a:pos x="36" y="40"/>
                </a:cxn>
                <a:cxn ang="0">
                  <a:pos x="31" y="43"/>
                </a:cxn>
                <a:cxn ang="0">
                  <a:pos x="28" y="44"/>
                </a:cxn>
                <a:cxn ang="0">
                  <a:pos x="26" y="42"/>
                </a:cxn>
                <a:cxn ang="0">
                  <a:pos x="26" y="41"/>
                </a:cxn>
                <a:cxn ang="0">
                  <a:pos x="27" y="38"/>
                </a:cxn>
                <a:cxn ang="0">
                  <a:pos x="29" y="29"/>
                </a:cxn>
              </a:cxnLst>
              <a:rect l="0" t="0" r="r" b="b"/>
              <a:pathLst>
                <a:path w="65" h="58">
                  <a:moveTo>
                    <a:pt x="6" y="29"/>
                  </a:moveTo>
                  <a:lnTo>
                    <a:pt x="5" y="34"/>
                  </a:lnTo>
                  <a:lnTo>
                    <a:pt x="4" y="39"/>
                  </a:lnTo>
                  <a:lnTo>
                    <a:pt x="3" y="44"/>
                  </a:lnTo>
                  <a:lnTo>
                    <a:pt x="2" y="48"/>
                  </a:lnTo>
                  <a:lnTo>
                    <a:pt x="1" y="52"/>
                  </a:lnTo>
                  <a:lnTo>
                    <a:pt x="1" y="54"/>
                  </a:lnTo>
                  <a:lnTo>
                    <a:pt x="0" y="56"/>
                  </a:lnTo>
                  <a:lnTo>
                    <a:pt x="0" y="57"/>
                  </a:lnTo>
                  <a:lnTo>
                    <a:pt x="1" y="57"/>
                  </a:lnTo>
                  <a:lnTo>
                    <a:pt x="1" y="57"/>
                  </a:lnTo>
                  <a:lnTo>
                    <a:pt x="3" y="57"/>
                  </a:lnTo>
                  <a:lnTo>
                    <a:pt x="4" y="57"/>
                  </a:lnTo>
                  <a:lnTo>
                    <a:pt x="8" y="57"/>
                  </a:lnTo>
                  <a:lnTo>
                    <a:pt x="13" y="57"/>
                  </a:lnTo>
                  <a:lnTo>
                    <a:pt x="19" y="57"/>
                  </a:lnTo>
                  <a:lnTo>
                    <a:pt x="24" y="57"/>
                  </a:lnTo>
                  <a:lnTo>
                    <a:pt x="29" y="57"/>
                  </a:lnTo>
                  <a:lnTo>
                    <a:pt x="33" y="57"/>
                  </a:lnTo>
                  <a:lnTo>
                    <a:pt x="36" y="57"/>
                  </a:lnTo>
                  <a:lnTo>
                    <a:pt x="40" y="56"/>
                  </a:lnTo>
                  <a:lnTo>
                    <a:pt x="45" y="54"/>
                  </a:lnTo>
                  <a:lnTo>
                    <a:pt x="49" y="51"/>
                  </a:lnTo>
                  <a:lnTo>
                    <a:pt x="54" y="47"/>
                  </a:lnTo>
                  <a:lnTo>
                    <a:pt x="58" y="43"/>
                  </a:lnTo>
                  <a:lnTo>
                    <a:pt x="61" y="38"/>
                  </a:lnTo>
                  <a:lnTo>
                    <a:pt x="63" y="33"/>
                  </a:lnTo>
                  <a:lnTo>
                    <a:pt x="64" y="27"/>
                  </a:lnTo>
                  <a:lnTo>
                    <a:pt x="64" y="20"/>
                  </a:lnTo>
                  <a:lnTo>
                    <a:pt x="64" y="17"/>
                  </a:lnTo>
                  <a:lnTo>
                    <a:pt x="63" y="13"/>
                  </a:lnTo>
                  <a:lnTo>
                    <a:pt x="63" y="11"/>
                  </a:lnTo>
                  <a:lnTo>
                    <a:pt x="61" y="8"/>
                  </a:lnTo>
                  <a:lnTo>
                    <a:pt x="61" y="8"/>
                  </a:lnTo>
                  <a:lnTo>
                    <a:pt x="60" y="6"/>
                  </a:lnTo>
                  <a:lnTo>
                    <a:pt x="58" y="5"/>
                  </a:lnTo>
                  <a:lnTo>
                    <a:pt x="56" y="4"/>
                  </a:lnTo>
                  <a:lnTo>
                    <a:pt x="53" y="3"/>
                  </a:lnTo>
                  <a:lnTo>
                    <a:pt x="50" y="1"/>
                  </a:lnTo>
                  <a:lnTo>
                    <a:pt x="46" y="1"/>
                  </a:lnTo>
                  <a:lnTo>
                    <a:pt x="41" y="0"/>
                  </a:lnTo>
                  <a:lnTo>
                    <a:pt x="37" y="0"/>
                  </a:lnTo>
                  <a:lnTo>
                    <a:pt x="33" y="0"/>
                  </a:lnTo>
                  <a:lnTo>
                    <a:pt x="28" y="0"/>
                  </a:lnTo>
                  <a:lnTo>
                    <a:pt x="23" y="0"/>
                  </a:lnTo>
                  <a:lnTo>
                    <a:pt x="19" y="0"/>
                  </a:lnTo>
                  <a:lnTo>
                    <a:pt x="15" y="0"/>
                  </a:lnTo>
                  <a:lnTo>
                    <a:pt x="13" y="0"/>
                  </a:lnTo>
                  <a:lnTo>
                    <a:pt x="12" y="0"/>
                  </a:lnTo>
                  <a:lnTo>
                    <a:pt x="12" y="1"/>
                  </a:lnTo>
                  <a:lnTo>
                    <a:pt x="12" y="3"/>
                  </a:lnTo>
                  <a:lnTo>
                    <a:pt x="11" y="5"/>
                  </a:lnTo>
                  <a:lnTo>
                    <a:pt x="10" y="9"/>
                  </a:lnTo>
                  <a:lnTo>
                    <a:pt x="10" y="13"/>
                  </a:lnTo>
                  <a:lnTo>
                    <a:pt x="8" y="18"/>
                  </a:lnTo>
                  <a:lnTo>
                    <a:pt x="7" y="24"/>
                  </a:lnTo>
                  <a:lnTo>
                    <a:pt x="6" y="29"/>
                  </a:lnTo>
                  <a:lnTo>
                    <a:pt x="29" y="29"/>
                  </a:lnTo>
                  <a:lnTo>
                    <a:pt x="30" y="24"/>
                  </a:lnTo>
                  <a:lnTo>
                    <a:pt x="31" y="18"/>
                  </a:lnTo>
                  <a:lnTo>
                    <a:pt x="32" y="17"/>
                  </a:lnTo>
                  <a:lnTo>
                    <a:pt x="32" y="15"/>
                  </a:lnTo>
                  <a:lnTo>
                    <a:pt x="32" y="14"/>
                  </a:lnTo>
                  <a:lnTo>
                    <a:pt x="33" y="13"/>
                  </a:lnTo>
                  <a:lnTo>
                    <a:pt x="33" y="13"/>
                  </a:lnTo>
                  <a:lnTo>
                    <a:pt x="35" y="13"/>
                  </a:lnTo>
                  <a:lnTo>
                    <a:pt x="37" y="14"/>
                  </a:lnTo>
                  <a:lnTo>
                    <a:pt x="39" y="15"/>
                  </a:lnTo>
                  <a:lnTo>
                    <a:pt x="40" y="17"/>
                  </a:lnTo>
                  <a:lnTo>
                    <a:pt x="40" y="20"/>
                  </a:lnTo>
                  <a:lnTo>
                    <a:pt x="40" y="23"/>
                  </a:lnTo>
                  <a:lnTo>
                    <a:pt x="40" y="27"/>
                  </a:lnTo>
                  <a:lnTo>
                    <a:pt x="40" y="30"/>
                  </a:lnTo>
                  <a:lnTo>
                    <a:pt x="38" y="33"/>
                  </a:lnTo>
                  <a:lnTo>
                    <a:pt x="37" y="37"/>
                  </a:lnTo>
                  <a:lnTo>
                    <a:pt x="36" y="40"/>
                  </a:lnTo>
                  <a:lnTo>
                    <a:pt x="33" y="42"/>
                  </a:lnTo>
                  <a:lnTo>
                    <a:pt x="31" y="43"/>
                  </a:lnTo>
                  <a:lnTo>
                    <a:pt x="30" y="44"/>
                  </a:lnTo>
                  <a:lnTo>
                    <a:pt x="28" y="44"/>
                  </a:lnTo>
                  <a:lnTo>
                    <a:pt x="26" y="43"/>
                  </a:lnTo>
                  <a:lnTo>
                    <a:pt x="26" y="42"/>
                  </a:lnTo>
                  <a:lnTo>
                    <a:pt x="26" y="42"/>
                  </a:lnTo>
                  <a:lnTo>
                    <a:pt x="26" y="41"/>
                  </a:lnTo>
                  <a:lnTo>
                    <a:pt x="26" y="40"/>
                  </a:lnTo>
                  <a:lnTo>
                    <a:pt x="27" y="38"/>
                  </a:lnTo>
                  <a:lnTo>
                    <a:pt x="28" y="33"/>
                  </a:lnTo>
                  <a:lnTo>
                    <a:pt x="29" y="29"/>
                  </a:lnTo>
                  <a:lnTo>
                    <a:pt x="6" y="29"/>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21" name="Freeform 87"/>
            <p:cNvSpPr>
              <a:spLocks noChangeAspect="1"/>
            </p:cNvSpPr>
            <p:nvPr userDrawn="1"/>
          </p:nvSpPr>
          <p:spPr bwMode="auto">
            <a:xfrm>
              <a:off x="1134" y="4210"/>
              <a:ext cx="44" cy="41"/>
            </a:xfrm>
            <a:custGeom>
              <a:avLst/>
              <a:gdLst/>
              <a:ahLst/>
              <a:cxnLst>
                <a:cxn ang="0">
                  <a:pos x="7" y="25"/>
                </a:cxn>
                <a:cxn ang="0">
                  <a:pos x="4" y="38"/>
                </a:cxn>
                <a:cxn ang="0">
                  <a:pos x="2" y="49"/>
                </a:cxn>
                <a:cxn ang="0">
                  <a:pos x="1" y="55"/>
                </a:cxn>
                <a:cxn ang="0">
                  <a:pos x="0" y="57"/>
                </a:cxn>
                <a:cxn ang="0">
                  <a:pos x="22" y="56"/>
                </a:cxn>
                <a:cxn ang="0">
                  <a:pos x="23" y="53"/>
                </a:cxn>
                <a:cxn ang="0">
                  <a:pos x="24" y="46"/>
                </a:cxn>
                <a:cxn ang="0">
                  <a:pos x="25" y="40"/>
                </a:cxn>
                <a:cxn ang="0">
                  <a:pos x="29" y="37"/>
                </a:cxn>
                <a:cxn ang="0">
                  <a:pos x="32" y="38"/>
                </a:cxn>
                <a:cxn ang="0">
                  <a:pos x="33" y="42"/>
                </a:cxn>
                <a:cxn ang="0">
                  <a:pos x="33" y="47"/>
                </a:cxn>
                <a:cxn ang="0">
                  <a:pos x="33" y="53"/>
                </a:cxn>
                <a:cxn ang="0">
                  <a:pos x="36" y="57"/>
                </a:cxn>
                <a:cxn ang="0">
                  <a:pos x="43" y="57"/>
                </a:cxn>
                <a:cxn ang="0">
                  <a:pos x="50" y="57"/>
                </a:cxn>
                <a:cxn ang="0">
                  <a:pos x="54" y="57"/>
                </a:cxn>
                <a:cxn ang="0">
                  <a:pos x="54" y="56"/>
                </a:cxn>
                <a:cxn ang="0">
                  <a:pos x="55" y="53"/>
                </a:cxn>
                <a:cxn ang="0">
                  <a:pos x="55" y="46"/>
                </a:cxn>
                <a:cxn ang="0">
                  <a:pos x="55" y="39"/>
                </a:cxn>
                <a:cxn ang="0">
                  <a:pos x="54" y="32"/>
                </a:cxn>
                <a:cxn ang="0">
                  <a:pos x="52" y="29"/>
                </a:cxn>
                <a:cxn ang="0">
                  <a:pos x="54" y="25"/>
                </a:cxn>
                <a:cxn ang="0">
                  <a:pos x="59" y="20"/>
                </a:cxn>
                <a:cxn ang="0">
                  <a:pos x="62" y="13"/>
                </a:cxn>
                <a:cxn ang="0">
                  <a:pos x="62" y="7"/>
                </a:cxn>
                <a:cxn ang="0">
                  <a:pos x="59" y="3"/>
                </a:cxn>
                <a:cxn ang="0">
                  <a:pos x="55" y="1"/>
                </a:cxn>
                <a:cxn ang="0">
                  <a:pos x="51" y="0"/>
                </a:cxn>
                <a:cxn ang="0">
                  <a:pos x="48" y="0"/>
                </a:cxn>
                <a:cxn ang="0">
                  <a:pos x="12" y="1"/>
                </a:cxn>
                <a:cxn ang="0">
                  <a:pos x="11" y="5"/>
                </a:cxn>
                <a:cxn ang="0">
                  <a:pos x="8" y="18"/>
                </a:cxn>
                <a:cxn ang="0">
                  <a:pos x="31" y="16"/>
                </a:cxn>
                <a:cxn ang="0">
                  <a:pos x="31" y="13"/>
                </a:cxn>
                <a:cxn ang="0">
                  <a:pos x="32" y="13"/>
                </a:cxn>
                <a:cxn ang="0">
                  <a:pos x="34" y="13"/>
                </a:cxn>
                <a:cxn ang="0">
                  <a:pos x="37" y="13"/>
                </a:cxn>
                <a:cxn ang="0">
                  <a:pos x="39" y="15"/>
                </a:cxn>
                <a:cxn ang="0">
                  <a:pos x="39" y="19"/>
                </a:cxn>
                <a:cxn ang="0">
                  <a:pos x="36" y="22"/>
                </a:cxn>
                <a:cxn ang="0">
                  <a:pos x="32" y="23"/>
                </a:cxn>
                <a:cxn ang="0">
                  <a:pos x="30" y="23"/>
                </a:cxn>
                <a:cxn ang="0">
                  <a:pos x="29" y="22"/>
                </a:cxn>
                <a:cxn ang="0">
                  <a:pos x="30" y="20"/>
                </a:cxn>
                <a:cxn ang="0">
                  <a:pos x="8" y="18"/>
                </a:cxn>
              </a:cxnLst>
              <a:rect l="0" t="0" r="r" b="b"/>
              <a:pathLst>
                <a:path w="63" h="58">
                  <a:moveTo>
                    <a:pt x="8" y="18"/>
                  </a:moveTo>
                  <a:lnTo>
                    <a:pt x="7" y="25"/>
                  </a:lnTo>
                  <a:lnTo>
                    <a:pt x="6" y="31"/>
                  </a:lnTo>
                  <a:lnTo>
                    <a:pt x="4" y="38"/>
                  </a:lnTo>
                  <a:lnTo>
                    <a:pt x="3" y="44"/>
                  </a:lnTo>
                  <a:lnTo>
                    <a:pt x="2" y="49"/>
                  </a:lnTo>
                  <a:lnTo>
                    <a:pt x="1" y="53"/>
                  </a:lnTo>
                  <a:lnTo>
                    <a:pt x="1" y="55"/>
                  </a:lnTo>
                  <a:lnTo>
                    <a:pt x="1" y="56"/>
                  </a:lnTo>
                  <a:lnTo>
                    <a:pt x="0" y="57"/>
                  </a:lnTo>
                  <a:lnTo>
                    <a:pt x="22" y="57"/>
                  </a:lnTo>
                  <a:lnTo>
                    <a:pt x="22" y="56"/>
                  </a:lnTo>
                  <a:lnTo>
                    <a:pt x="22" y="55"/>
                  </a:lnTo>
                  <a:lnTo>
                    <a:pt x="23" y="53"/>
                  </a:lnTo>
                  <a:lnTo>
                    <a:pt x="24" y="49"/>
                  </a:lnTo>
                  <a:lnTo>
                    <a:pt x="24" y="46"/>
                  </a:lnTo>
                  <a:lnTo>
                    <a:pt x="25" y="43"/>
                  </a:lnTo>
                  <a:lnTo>
                    <a:pt x="25" y="40"/>
                  </a:lnTo>
                  <a:lnTo>
                    <a:pt x="27" y="37"/>
                  </a:lnTo>
                  <a:lnTo>
                    <a:pt x="29" y="37"/>
                  </a:lnTo>
                  <a:lnTo>
                    <a:pt x="31" y="37"/>
                  </a:lnTo>
                  <a:lnTo>
                    <a:pt x="32" y="38"/>
                  </a:lnTo>
                  <a:lnTo>
                    <a:pt x="33" y="39"/>
                  </a:lnTo>
                  <a:lnTo>
                    <a:pt x="33" y="42"/>
                  </a:lnTo>
                  <a:lnTo>
                    <a:pt x="33" y="46"/>
                  </a:lnTo>
                  <a:lnTo>
                    <a:pt x="33" y="47"/>
                  </a:lnTo>
                  <a:lnTo>
                    <a:pt x="33" y="50"/>
                  </a:lnTo>
                  <a:lnTo>
                    <a:pt x="33" y="53"/>
                  </a:lnTo>
                  <a:lnTo>
                    <a:pt x="33" y="57"/>
                  </a:lnTo>
                  <a:lnTo>
                    <a:pt x="36" y="57"/>
                  </a:lnTo>
                  <a:lnTo>
                    <a:pt x="39" y="57"/>
                  </a:lnTo>
                  <a:lnTo>
                    <a:pt x="43" y="57"/>
                  </a:lnTo>
                  <a:lnTo>
                    <a:pt x="46" y="57"/>
                  </a:lnTo>
                  <a:lnTo>
                    <a:pt x="50" y="57"/>
                  </a:lnTo>
                  <a:lnTo>
                    <a:pt x="53" y="57"/>
                  </a:lnTo>
                  <a:lnTo>
                    <a:pt x="54" y="57"/>
                  </a:lnTo>
                  <a:lnTo>
                    <a:pt x="54" y="57"/>
                  </a:lnTo>
                  <a:lnTo>
                    <a:pt x="54" y="56"/>
                  </a:lnTo>
                  <a:lnTo>
                    <a:pt x="54" y="55"/>
                  </a:lnTo>
                  <a:lnTo>
                    <a:pt x="55" y="53"/>
                  </a:lnTo>
                  <a:lnTo>
                    <a:pt x="55" y="50"/>
                  </a:lnTo>
                  <a:lnTo>
                    <a:pt x="55" y="46"/>
                  </a:lnTo>
                  <a:lnTo>
                    <a:pt x="55" y="42"/>
                  </a:lnTo>
                  <a:lnTo>
                    <a:pt x="55" y="39"/>
                  </a:lnTo>
                  <a:lnTo>
                    <a:pt x="55" y="34"/>
                  </a:lnTo>
                  <a:lnTo>
                    <a:pt x="54" y="32"/>
                  </a:lnTo>
                  <a:lnTo>
                    <a:pt x="54" y="30"/>
                  </a:lnTo>
                  <a:lnTo>
                    <a:pt x="52" y="29"/>
                  </a:lnTo>
                  <a:lnTo>
                    <a:pt x="51" y="28"/>
                  </a:lnTo>
                  <a:lnTo>
                    <a:pt x="54" y="25"/>
                  </a:lnTo>
                  <a:lnTo>
                    <a:pt x="57" y="24"/>
                  </a:lnTo>
                  <a:lnTo>
                    <a:pt x="59" y="20"/>
                  </a:lnTo>
                  <a:lnTo>
                    <a:pt x="61" y="17"/>
                  </a:lnTo>
                  <a:lnTo>
                    <a:pt x="62" y="13"/>
                  </a:lnTo>
                  <a:lnTo>
                    <a:pt x="62" y="10"/>
                  </a:lnTo>
                  <a:lnTo>
                    <a:pt x="62" y="7"/>
                  </a:lnTo>
                  <a:lnTo>
                    <a:pt x="61" y="5"/>
                  </a:lnTo>
                  <a:lnTo>
                    <a:pt x="59" y="3"/>
                  </a:lnTo>
                  <a:lnTo>
                    <a:pt x="58" y="2"/>
                  </a:lnTo>
                  <a:lnTo>
                    <a:pt x="55" y="1"/>
                  </a:lnTo>
                  <a:lnTo>
                    <a:pt x="53" y="1"/>
                  </a:lnTo>
                  <a:lnTo>
                    <a:pt x="51" y="0"/>
                  </a:lnTo>
                  <a:lnTo>
                    <a:pt x="49" y="0"/>
                  </a:lnTo>
                  <a:lnTo>
                    <a:pt x="48" y="0"/>
                  </a:lnTo>
                  <a:lnTo>
                    <a:pt x="13" y="0"/>
                  </a:lnTo>
                  <a:lnTo>
                    <a:pt x="12" y="1"/>
                  </a:lnTo>
                  <a:lnTo>
                    <a:pt x="12" y="3"/>
                  </a:lnTo>
                  <a:lnTo>
                    <a:pt x="11" y="5"/>
                  </a:lnTo>
                  <a:lnTo>
                    <a:pt x="10" y="11"/>
                  </a:lnTo>
                  <a:lnTo>
                    <a:pt x="8" y="18"/>
                  </a:lnTo>
                  <a:lnTo>
                    <a:pt x="30" y="18"/>
                  </a:lnTo>
                  <a:lnTo>
                    <a:pt x="31" y="16"/>
                  </a:lnTo>
                  <a:lnTo>
                    <a:pt x="31" y="15"/>
                  </a:lnTo>
                  <a:lnTo>
                    <a:pt x="31" y="13"/>
                  </a:lnTo>
                  <a:lnTo>
                    <a:pt x="31" y="13"/>
                  </a:lnTo>
                  <a:lnTo>
                    <a:pt x="32" y="13"/>
                  </a:lnTo>
                  <a:lnTo>
                    <a:pt x="32" y="13"/>
                  </a:lnTo>
                  <a:lnTo>
                    <a:pt x="34" y="13"/>
                  </a:lnTo>
                  <a:lnTo>
                    <a:pt x="36" y="13"/>
                  </a:lnTo>
                  <a:lnTo>
                    <a:pt x="37" y="13"/>
                  </a:lnTo>
                  <a:lnTo>
                    <a:pt x="39" y="14"/>
                  </a:lnTo>
                  <a:lnTo>
                    <a:pt x="39" y="15"/>
                  </a:lnTo>
                  <a:lnTo>
                    <a:pt x="39" y="17"/>
                  </a:lnTo>
                  <a:lnTo>
                    <a:pt x="39" y="19"/>
                  </a:lnTo>
                  <a:lnTo>
                    <a:pt x="37" y="21"/>
                  </a:lnTo>
                  <a:lnTo>
                    <a:pt x="36" y="22"/>
                  </a:lnTo>
                  <a:lnTo>
                    <a:pt x="34" y="23"/>
                  </a:lnTo>
                  <a:lnTo>
                    <a:pt x="32" y="23"/>
                  </a:lnTo>
                  <a:lnTo>
                    <a:pt x="31" y="23"/>
                  </a:lnTo>
                  <a:lnTo>
                    <a:pt x="30" y="23"/>
                  </a:lnTo>
                  <a:lnTo>
                    <a:pt x="29" y="23"/>
                  </a:lnTo>
                  <a:lnTo>
                    <a:pt x="29" y="22"/>
                  </a:lnTo>
                  <a:lnTo>
                    <a:pt x="29" y="22"/>
                  </a:lnTo>
                  <a:lnTo>
                    <a:pt x="30" y="20"/>
                  </a:lnTo>
                  <a:lnTo>
                    <a:pt x="30" y="18"/>
                  </a:lnTo>
                  <a:lnTo>
                    <a:pt x="8" y="18"/>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22" name="Freeform 88"/>
            <p:cNvSpPr>
              <a:spLocks noChangeAspect="1"/>
            </p:cNvSpPr>
            <p:nvPr userDrawn="1"/>
          </p:nvSpPr>
          <p:spPr bwMode="auto">
            <a:xfrm>
              <a:off x="1062" y="4210"/>
              <a:ext cx="46" cy="41"/>
            </a:xfrm>
            <a:custGeom>
              <a:avLst/>
              <a:gdLst/>
              <a:ahLst/>
              <a:cxnLst>
                <a:cxn ang="0">
                  <a:pos x="18" y="24"/>
                </a:cxn>
                <a:cxn ang="0">
                  <a:pos x="0" y="57"/>
                </a:cxn>
                <a:cxn ang="0">
                  <a:pos x="21" y="57"/>
                </a:cxn>
                <a:cxn ang="0">
                  <a:pos x="26" y="48"/>
                </a:cxn>
                <a:cxn ang="0">
                  <a:pos x="41" y="48"/>
                </a:cxn>
                <a:cxn ang="0">
                  <a:pos x="41" y="56"/>
                </a:cxn>
                <a:cxn ang="0">
                  <a:pos x="65" y="56"/>
                </a:cxn>
                <a:cxn ang="0">
                  <a:pos x="59" y="0"/>
                </a:cxn>
                <a:cxn ang="0">
                  <a:pos x="31" y="0"/>
                </a:cxn>
                <a:cxn ang="0">
                  <a:pos x="18" y="24"/>
                </a:cxn>
                <a:cxn ang="0">
                  <a:pos x="37" y="24"/>
                </a:cxn>
                <a:cxn ang="0">
                  <a:pos x="41" y="15"/>
                </a:cxn>
                <a:cxn ang="0">
                  <a:pos x="41" y="33"/>
                </a:cxn>
                <a:cxn ang="0">
                  <a:pos x="33" y="33"/>
                </a:cxn>
                <a:cxn ang="0">
                  <a:pos x="37" y="24"/>
                </a:cxn>
                <a:cxn ang="0">
                  <a:pos x="18" y="24"/>
                </a:cxn>
              </a:cxnLst>
              <a:rect l="0" t="0" r="r" b="b"/>
              <a:pathLst>
                <a:path w="66" h="58">
                  <a:moveTo>
                    <a:pt x="18" y="24"/>
                  </a:moveTo>
                  <a:lnTo>
                    <a:pt x="0" y="57"/>
                  </a:lnTo>
                  <a:lnTo>
                    <a:pt x="21" y="57"/>
                  </a:lnTo>
                  <a:lnTo>
                    <a:pt x="26" y="48"/>
                  </a:lnTo>
                  <a:lnTo>
                    <a:pt x="41" y="48"/>
                  </a:lnTo>
                  <a:lnTo>
                    <a:pt x="41" y="56"/>
                  </a:lnTo>
                  <a:lnTo>
                    <a:pt x="65" y="56"/>
                  </a:lnTo>
                  <a:lnTo>
                    <a:pt x="59" y="0"/>
                  </a:lnTo>
                  <a:lnTo>
                    <a:pt x="31" y="0"/>
                  </a:lnTo>
                  <a:lnTo>
                    <a:pt x="18" y="24"/>
                  </a:lnTo>
                  <a:lnTo>
                    <a:pt x="37" y="24"/>
                  </a:lnTo>
                  <a:lnTo>
                    <a:pt x="41" y="15"/>
                  </a:lnTo>
                  <a:lnTo>
                    <a:pt x="41" y="33"/>
                  </a:lnTo>
                  <a:lnTo>
                    <a:pt x="33" y="33"/>
                  </a:lnTo>
                  <a:lnTo>
                    <a:pt x="37" y="24"/>
                  </a:lnTo>
                  <a:lnTo>
                    <a:pt x="18" y="24"/>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23" name="Freeform 89"/>
            <p:cNvSpPr>
              <a:spLocks noChangeAspect="1"/>
            </p:cNvSpPr>
            <p:nvPr userDrawn="1"/>
          </p:nvSpPr>
          <p:spPr bwMode="auto">
            <a:xfrm>
              <a:off x="771" y="4210"/>
              <a:ext cx="38" cy="41"/>
            </a:xfrm>
            <a:custGeom>
              <a:avLst/>
              <a:gdLst/>
              <a:ahLst/>
              <a:cxnLst>
                <a:cxn ang="0">
                  <a:pos x="55" y="0"/>
                </a:cxn>
                <a:cxn ang="0">
                  <a:pos x="52" y="15"/>
                </a:cxn>
                <a:cxn ang="0">
                  <a:pos x="30" y="15"/>
                </a:cxn>
                <a:cxn ang="0">
                  <a:pos x="29" y="21"/>
                </a:cxn>
                <a:cxn ang="0">
                  <a:pos x="49" y="21"/>
                </a:cxn>
                <a:cxn ang="0">
                  <a:pos x="46" y="36"/>
                </a:cxn>
                <a:cxn ang="0">
                  <a:pos x="26" y="36"/>
                </a:cxn>
                <a:cxn ang="0">
                  <a:pos x="25" y="42"/>
                </a:cxn>
                <a:cxn ang="0">
                  <a:pos x="47" y="42"/>
                </a:cxn>
                <a:cxn ang="0">
                  <a:pos x="44" y="57"/>
                </a:cxn>
                <a:cxn ang="0">
                  <a:pos x="0" y="57"/>
                </a:cxn>
                <a:cxn ang="0">
                  <a:pos x="12" y="0"/>
                </a:cxn>
                <a:cxn ang="0">
                  <a:pos x="55" y="0"/>
                </a:cxn>
              </a:cxnLst>
              <a:rect l="0" t="0" r="r" b="b"/>
              <a:pathLst>
                <a:path w="56" h="58">
                  <a:moveTo>
                    <a:pt x="55" y="0"/>
                  </a:moveTo>
                  <a:lnTo>
                    <a:pt x="52" y="15"/>
                  </a:lnTo>
                  <a:lnTo>
                    <a:pt x="30" y="15"/>
                  </a:lnTo>
                  <a:lnTo>
                    <a:pt x="29" y="21"/>
                  </a:lnTo>
                  <a:lnTo>
                    <a:pt x="49" y="21"/>
                  </a:lnTo>
                  <a:lnTo>
                    <a:pt x="46" y="36"/>
                  </a:lnTo>
                  <a:lnTo>
                    <a:pt x="26" y="36"/>
                  </a:lnTo>
                  <a:lnTo>
                    <a:pt x="25" y="42"/>
                  </a:lnTo>
                  <a:lnTo>
                    <a:pt x="47" y="42"/>
                  </a:lnTo>
                  <a:lnTo>
                    <a:pt x="44" y="57"/>
                  </a:lnTo>
                  <a:lnTo>
                    <a:pt x="0" y="57"/>
                  </a:lnTo>
                  <a:lnTo>
                    <a:pt x="12" y="0"/>
                  </a:lnTo>
                  <a:lnTo>
                    <a:pt x="55"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sp>
          <p:nvSpPr>
            <p:cNvPr id="24" name="Freeform 90"/>
            <p:cNvSpPr>
              <a:spLocks noChangeAspect="1"/>
            </p:cNvSpPr>
            <p:nvPr userDrawn="1"/>
          </p:nvSpPr>
          <p:spPr bwMode="auto">
            <a:xfrm>
              <a:off x="706" y="4208"/>
              <a:ext cx="51" cy="44"/>
            </a:xfrm>
            <a:custGeom>
              <a:avLst/>
              <a:gdLst/>
              <a:ahLst/>
              <a:cxnLst>
                <a:cxn ang="0">
                  <a:pos x="14" y="0"/>
                </a:cxn>
                <a:cxn ang="0">
                  <a:pos x="0" y="61"/>
                </a:cxn>
                <a:cxn ang="0">
                  <a:pos x="22" y="61"/>
                </a:cxn>
                <a:cxn ang="0">
                  <a:pos x="27" y="42"/>
                </a:cxn>
                <a:cxn ang="0">
                  <a:pos x="43" y="42"/>
                </a:cxn>
                <a:cxn ang="0">
                  <a:pos x="39" y="61"/>
                </a:cxn>
                <a:cxn ang="0">
                  <a:pos x="62" y="61"/>
                </a:cxn>
                <a:cxn ang="0">
                  <a:pos x="74" y="0"/>
                </a:cxn>
                <a:cxn ang="0">
                  <a:pos x="52" y="0"/>
                </a:cxn>
                <a:cxn ang="0">
                  <a:pos x="47" y="23"/>
                </a:cxn>
                <a:cxn ang="0">
                  <a:pos x="31" y="23"/>
                </a:cxn>
                <a:cxn ang="0">
                  <a:pos x="37" y="0"/>
                </a:cxn>
                <a:cxn ang="0">
                  <a:pos x="14" y="0"/>
                </a:cxn>
              </a:cxnLst>
              <a:rect l="0" t="0" r="r" b="b"/>
              <a:pathLst>
                <a:path w="75" h="62">
                  <a:moveTo>
                    <a:pt x="14" y="0"/>
                  </a:moveTo>
                  <a:lnTo>
                    <a:pt x="0" y="61"/>
                  </a:lnTo>
                  <a:lnTo>
                    <a:pt x="22" y="61"/>
                  </a:lnTo>
                  <a:lnTo>
                    <a:pt x="27" y="42"/>
                  </a:lnTo>
                  <a:lnTo>
                    <a:pt x="43" y="42"/>
                  </a:lnTo>
                  <a:lnTo>
                    <a:pt x="39" y="61"/>
                  </a:lnTo>
                  <a:lnTo>
                    <a:pt x="62" y="61"/>
                  </a:lnTo>
                  <a:lnTo>
                    <a:pt x="74" y="0"/>
                  </a:lnTo>
                  <a:lnTo>
                    <a:pt x="52" y="0"/>
                  </a:lnTo>
                  <a:lnTo>
                    <a:pt x="47" y="23"/>
                  </a:lnTo>
                  <a:lnTo>
                    <a:pt x="31" y="23"/>
                  </a:lnTo>
                  <a:lnTo>
                    <a:pt x="37" y="0"/>
                  </a:lnTo>
                  <a:lnTo>
                    <a:pt x="14" y="0"/>
                  </a:lnTo>
                </a:path>
              </a:pathLst>
            </a:custGeom>
            <a:solidFill>
              <a:srgbClr val="15309D"/>
            </a:solidFill>
            <a:ln w="9525" cap="flat" cmpd="sng">
              <a:noFill/>
              <a:prstDash val="solid"/>
              <a:round/>
              <a:headEnd type="none" w="med" len="med"/>
              <a:tailEnd type="none" w="med" len="med"/>
            </a:ln>
            <a:effectLst/>
          </p:spPr>
          <p:txBody>
            <a:bodyPr/>
            <a:lstStyle/>
            <a:p>
              <a:pPr>
                <a:buClr>
                  <a:srgbClr val="66CCFF"/>
                </a:buClr>
                <a:buSzPct val="130000"/>
                <a:defRPr/>
              </a:pPr>
              <a:endParaRPr lang="en-US" sz="1600" b="1" dirty="0">
                <a:solidFill>
                  <a:srgbClr val="FFFFFF"/>
                </a:solidFill>
                <a:latin typeface="Arial" pitchFamily="34" charset="0"/>
              </a:endParaRPr>
            </a:p>
          </p:txBody>
        </p:sp>
      </p:grpSp>
      <p:sp>
        <p:nvSpPr>
          <p:cNvPr id="41" name="TextBox 40"/>
          <p:cNvSpPr txBox="1"/>
          <p:nvPr userDrawn="1"/>
        </p:nvSpPr>
        <p:spPr>
          <a:xfrm>
            <a:off x="2731323" y="6553200"/>
            <a:ext cx="3776353" cy="246221"/>
          </a:xfrm>
          <a:prstGeom prst="rect">
            <a:avLst/>
          </a:prstGeom>
          <a:noFill/>
        </p:spPr>
        <p:txBody>
          <a:bodyPr wrap="square" rtlCol="0">
            <a:spAutoFit/>
          </a:bodyPr>
          <a:lstStyle/>
          <a:p>
            <a:pPr algn="ctr" eaLnBrk="1" hangingPunct="1"/>
            <a:r>
              <a:rPr lang="en-US" sz="1000" b="1" i="0" dirty="0" smtClean="0">
                <a:solidFill>
                  <a:srgbClr val="000000"/>
                </a:solidFill>
                <a:latin typeface="Arial" pitchFamily="34" charset="0"/>
              </a:rPr>
              <a:t>FOR OFFICIAL USE ONLY (FOUO)</a:t>
            </a:r>
            <a:endParaRPr lang="en-US" sz="1000" b="1" i="0" dirty="0">
              <a:solidFill>
                <a:srgbClr val="000000"/>
              </a:solidFill>
              <a:latin typeface="Arial" pitchFamily="34" charset="0"/>
            </a:endParaRPr>
          </a:p>
        </p:txBody>
      </p:sp>
      <p:pic>
        <p:nvPicPr>
          <p:cNvPr id="42" name="Picture 93"/>
          <p:cNvPicPr>
            <a:picLocks noChangeAspect="1" noChangeArrowheads="1"/>
          </p:cNvPicPr>
          <p:nvPr userDrawn="1"/>
        </p:nvPicPr>
        <p:blipFill>
          <a:blip r:embed="rId22" cstate="print"/>
          <a:srcRect/>
          <a:stretch>
            <a:fillRect/>
          </a:stretch>
        </p:blipFill>
        <p:spPr bwMode="auto">
          <a:xfrm>
            <a:off x="6784975" y="6689725"/>
            <a:ext cx="1533525" cy="74613"/>
          </a:xfrm>
          <a:prstGeom prst="rect">
            <a:avLst/>
          </a:prstGeom>
          <a:noFill/>
          <a:ln w="12700">
            <a:noFill/>
            <a:miter lim="800000"/>
            <a:headEnd/>
            <a:tailEnd/>
          </a:ln>
        </p:spPr>
      </p:pic>
      <p:grpSp>
        <p:nvGrpSpPr>
          <p:cNvPr id="43" name="Group 4"/>
          <p:cNvGrpSpPr>
            <a:grpSpLocks/>
          </p:cNvGrpSpPr>
          <p:nvPr userDrawn="1"/>
        </p:nvGrpSpPr>
        <p:grpSpPr bwMode="auto">
          <a:xfrm>
            <a:off x="7661275" y="14288"/>
            <a:ext cx="1319213" cy="765175"/>
            <a:chOff x="4826" y="113"/>
            <a:chExt cx="831" cy="482"/>
          </a:xfrm>
        </p:grpSpPr>
        <p:pic>
          <p:nvPicPr>
            <p:cNvPr id="44" name="Picture 5" descr="whiteMUOS copy"/>
            <p:cNvPicPr>
              <a:picLocks noChangeAspect="1" noChangeArrowheads="1"/>
            </p:cNvPicPr>
            <p:nvPr/>
          </p:nvPicPr>
          <p:blipFill>
            <a:blip r:embed="rId23" cstate="print"/>
            <a:srcRect l="38628" t="72784" r="18411"/>
            <a:stretch>
              <a:fillRect/>
            </a:stretch>
          </p:blipFill>
          <p:spPr bwMode="auto">
            <a:xfrm>
              <a:off x="4937" y="461"/>
              <a:ext cx="357" cy="129"/>
            </a:xfrm>
            <a:prstGeom prst="rect">
              <a:avLst/>
            </a:prstGeom>
            <a:noFill/>
            <a:ln w="9525">
              <a:noFill/>
              <a:miter lim="800000"/>
              <a:headEnd/>
              <a:tailEnd/>
            </a:ln>
          </p:spPr>
        </p:pic>
        <p:pic>
          <p:nvPicPr>
            <p:cNvPr id="45" name="Picture 6" descr="whiteMUOS copy"/>
            <p:cNvPicPr>
              <a:picLocks noChangeAspect="1" noChangeArrowheads="1"/>
            </p:cNvPicPr>
            <p:nvPr/>
          </p:nvPicPr>
          <p:blipFill>
            <a:blip r:embed="rId23" cstate="print"/>
            <a:srcRect b="24684"/>
            <a:stretch>
              <a:fillRect/>
            </a:stretch>
          </p:blipFill>
          <p:spPr bwMode="auto">
            <a:xfrm>
              <a:off x="4826" y="113"/>
              <a:ext cx="831" cy="357"/>
            </a:xfrm>
            <a:prstGeom prst="rect">
              <a:avLst/>
            </a:prstGeom>
            <a:noFill/>
            <a:ln w="9525">
              <a:noFill/>
              <a:miter lim="800000"/>
              <a:headEnd/>
              <a:tailEnd/>
            </a:ln>
          </p:spPr>
        </p:pic>
        <p:pic>
          <p:nvPicPr>
            <p:cNvPr id="46" name="Picture 7" descr="whiteMUOS copy"/>
            <p:cNvPicPr>
              <a:picLocks noChangeAspect="1" noChangeArrowheads="1"/>
            </p:cNvPicPr>
            <p:nvPr/>
          </p:nvPicPr>
          <p:blipFill>
            <a:blip r:embed="rId23" cstate="print"/>
            <a:srcRect l="9386" t="72784" r="70036"/>
            <a:stretch>
              <a:fillRect/>
            </a:stretch>
          </p:blipFill>
          <p:spPr bwMode="auto">
            <a:xfrm>
              <a:off x="5390" y="457"/>
              <a:ext cx="171" cy="129"/>
            </a:xfrm>
            <a:prstGeom prst="rect">
              <a:avLst/>
            </a:prstGeom>
            <a:noFill/>
            <a:ln w="9525">
              <a:noFill/>
              <a:miter lim="800000"/>
              <a:headEnd/>
              <a:tailEnd/>
            </a:ln>
          </p:spPr>
        </p:pic>
        <p:pic>
          <p:nvPicPr>
            <p:cNvPr id="47" name="Picture 8" descr="whiteMUOS copy"/>
            <p:cNvPicPr>
              <a:picLocks noChangeAspect="1" noChangeArrowheads="1"/>
            </p:cNvPicPr>
            <p:nvPr/>
          </p:nvPicPr>
          <p:blipFill>
            <a:blip r:embed="rId23" cstate="print"/>
            <a:srcRect t="74684" r="68953"/>
            <a:stretch>
              <a:fillRect/>
            </a:stretch>
          </p:blipFill>
          <p:spPr bwMode="auto">
            <a:xfrm>
              <a:off x="5297" y="475"/>
              <a:ext cx="258" cy="120"/>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09" r:id="rId1"/>
    <p:sldLayoutId id="2147483711" r:id="rId2"/>
    <p:sldLayoutId id="2147483712" r:id="rId3"/>
    <p:sldLayoutId id="2147483713" r:id="rId4"/>
    <p:sldLayoutId id="2147483710" r:id="rId5"/>
    <p:sldLayoutId id="2147483695" r:id="rId6"/>
    <p:sldLayoutId id="2147483696" r:id="rId7"/>
    <p:sldLayoutId id="2147483697" r:id="rId8"/>
    <p:sldLayoutId id="2147483698" r:id="rId9"/>
    <p:sldLayoutId id="2147483699" r:id="rId10"/>
    <p:sldLayoutId id="2147483701" r:id="rId11"/>
    <p:sldLayoutId id="2147483702" r:id="rId12"/>
    <p:sldLayoutId id="2147483703" r:id="rId13"/>
    <p:sldLayoutId id="2147483704" r:id="rId14"/>
    <p:sldLayoutId id="2147483705" r:id="rId15"/>
    <p:sldLayoutId id="2147483706" r:id="rId16"/>
    <p:sldLayoutId id="2147483707" r:id="rId17"/>
    <p:sldLayoutId id="2147483716" r:id="rId18"/>
    <p:sldLayoutId id="2147483715" r:id="rId19"/>
    <p:sldLayoutId id="2147483714" r:id="rId20"/>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200">
          <a:solidFill>
            <a:srgbClr val="0D4C89"/>
          </a:solidFill>
          <a:latin typeface="+mj-lt"/>
          <a:ea typeface="+mj-ea"/>
          <a:cs typeface="+mj-cs"/>
        </a:defRPr>
      </a:lvl1pPr>
      <a:lvl2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5pPr>
      <a:lvl6pPr marL="4572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6pPr>
      <a:lvl7pPr marL="9144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9pPr>
    </p:titleStyle>
    <p:bodyStyle>
      <a:lvl1pPr marL="342900" indent="-342900" algn="l" rtl="0" eaLnBrk="0" fontAlgn="base" hangingPunct="0">
        <a:spcBef>
          <a:spcPct val="50000"/>
        </a:spcBef>
        <a:spcAft>
          <a:spcPct val="0"/>
        </a:spcAft>
        <a:defRPr>
          <a:solidFill>
            <a:srgbClr val="0D4C89"/>
          </a:solidFill>
          <a:latin typeface="+mn-lt"/>
          <a:ea typeface="+mn-ea"/>
          <a:cs typeface="+mn-cs"/>
        </a:defRPr>
      </a:lvl1pPr>
      <a:lvl2pPr marL="287338" indent="-173038" algn="l" rtl="0" eaLnBrk="0" fontAlgn="base" hangingPunct="0">
        <a:lnSpc>
          <a:spcPct val="90000"/>
        </a:lnSpc>
        <a:spcBef>
          <a:spcPct val="30000"/>
        </a:spcBef>
        <a:spcAft>
          <a:spcPct val="0"/>
        </a:spcAft>
        <a:buFont typeface="Wingdings" pitchFamily="2" charset="2"/>
        <a:buChar char="§"/>
        <a:defRPr sz="1400">
          <a:solidFill>
            <a:srgbClr val="0D4C89"/>
          </a:solidFill>
          <a:latin typeface="+mn-lt"/>
          <a:ea typeface="+mn-ea"/>
          <a:cs typeface="+mn-cs"/>
        </a:defRPr>
      </a:lvl2pPr>
      <a:lvl3pPr marL="515938" indent="-114300" algn="l" rtl="0" eaLnBrk="0" fontAlgn="base" hangingPunct="0">
        <a:lnSpc>
          <a:spcPct val="90000"/>
        </a:lnSpc>
        <a:spcBef>
          <a:spcPct val="30000"/>
        </a:spcBef>
        <a:spcAft>
          <a:spcPct val="0"/>
        </a:spcAft>
        <a:buFont typeface="Wingdings" pitchFamily="2" charset="2"/>
        <a:buChar char="§"/>
        <a:defRPr sz="1200">
          <a:solidFill>
            <a:srgbClr val="0D4C89"/>
          </a:solidFill>
          <a:latin typeface="+mn-lt"/>
          <a:ea typeface="+mn-ea"/>
          <a:cs typeface="+mn-cs"/>
        </a:defRPr>
      </a:lvl3pPr>
      <a:lvl4pPr marL="744538" indent="-114300" algn="l" rtl="0" eaLnBrk="0" fontAlgn="base" hangingPunct="0">
        <a:lnSpc>
          <a:spcPct val="90000"/>
        </a:lnSpc>
        <a:spcBef>
          <a:spcPct val="30000"/>
        </a:spcBef>
        <a:spcAft>
          <a:spcPct val="0"/>
        </a:spcAft>
        <a:buFont typeface="Wingdings" pitchFamily="2" charset="2"/>
        <a:buChar char="§"/>
        <a:defRPr sz="1200">
          <a:solidFill>
            <a:srgbClr val="0D4C89"/>
          </a:solidFill>
          <a:latin typeface="+mn-lt"/>
          <a:ea typeface="+mn-ea"/>
          <a:cs typeface="+mn-cs"/>
        </a:defRPr>
      </a:lvl4pPr>
      <a:lvl5pPr marL="973138" indent="-114300" algn="l" rtl="0" eaLnBrk="0" fontAlgn="base" hangingPunct="0">
        <a:lnSpc>
          <a:spcPct val="90000"/>
        </a:lnSpc>
        <a:spcBef>
          <a:spcPct val="30000"/>
        </a:spcBef>
        <a:spcAft>
          <a:spcPct val="0"/>
        </a:spcAft>
        <a:buFont typeface="Wingdings" pitchFamily="2" charset="2"/>
        <a:buChar char="§"/>
        <a:defRPr sz="1200">
          <a:solidFill>
            <a:srgbClr val="0D4C89"/>
          </a:solidFill>
          <a:latin typeface="+mn-lt"/>
          <a:ea typeface="+mn-ea"/>
          <a:cs typeface="+mn-cs"/>
        </a:defRPr>
      </a:lvl5pPr>
      <a:lvl6pPr marL="1430338" indent="-114300" algn="l" rtl="0" fontAlgn="base">
        <a:lnSpc>
          <a:spcPct val="90000"/>
        </a:lnSpc>
        <a:spcBef>
          <a:spcPct val="30000"/>
        </a:spcBef>
        <a:spcAft>
          <a:spcPct val="0"/>
        </a:spcAft>
        <a:buFont typeface="Wingdings" pitchFamily="2" charset="2"/>
        <a:buChar char="§"/>
        <a:defRPr sz="1200">
          <a:solidFill>
            <a:srgbClr val="0D4C89"/>
          </a:solidFill>
          <a:latin typeface="+mn-lt"/>
          <a:ea typeface="+mn-ea"/>
          <a:cs typeface="+mn-cs"/>
        </a:defRPr>
      </a:lvl6pPr>
      <a:lvl7pPr marL="1887538" indent="-114300" algn="l" rtl="0" fontAlgn="base">
        <a:lnSpc>
          <a:spcPct val="90000"/>
        </a:lnSpc>
        <a:spcBef>
          <a:spcPct val="30000"/>
        </a:spcBef>
        <a:spcAft>
          <a:spcPct val="0"/>
        </a:spcAft>
        <a:buFont typeface="Wingdings" pitchFamily="2" charset="2"/>
        <a:buChar char="§"/>
        <a:defRPr sz="1200">
          <a:solidFill>
            <a:srgbClr val="0D4C89"/>
          </a:solidFill>
          <a:latin typeface="+mn-lt"/>
          <a:ea typeface="+mn-ea"/>
          <a:cs typeface="+mn-cs"/>
        </a:defRPr>
      </a:lvl7pPr>
      <a:lvl8pPr marL="2344738" indent="-114300" algn="l" rtl="0" fontAlgn="base">
        <a:lnSpc>
          <a:spcPct val="90000"/>
        </a:lnSpc>
        <a:spcBef>
          <a:spcPct val="30000"/>
        </a:spcBef>
        <a:spcAft>
          <a:spcPct val="0"/>
        </a:spcAft>
        <a:buFont typeface="Wingdings" pitchFamily="2" charset="2"/>
        <a:buChar char="§"/>
        <a:defRPr sz="1200">
          <a:solidFill>
            <a:srgbClr val="0D4C89"/>
          </a:solidFill>
          <a:latin typeface="+mn-lt"/>
          <a:ea typeface="+mn-ea"/>
          <a:cs typeface="+mn-cs"/>
        </a:defRPr>
      </a:lvl8pPr>
      <a:lvl9pPr marL="2801938" indent="-114300" algn="l" rtl="0" fontAlgn="base">
        <a:lnSpc>
          <a:spcPct val="90000"/>
        </a:lnSpc>
        <a:spcBef>
          <a:spcPct val="30000"/>
        </a:spcBef>
        <a:spcAft>
          <a:spcPct val="0"/>
        </a:spcAft>
        <a:buFont typeface="Wingdings" pitchFamily="2" charset="2"/>
        <a:buChar char="§"/>
        <a:defRPr sz="1200">
          <a:solidFill>
            <a:srgbClr val="0D4C8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922729" y="2718148"/>
            <a:ext cx="4159054" cy="2091847"/>
          </a:xfrm>
        </p:spPr>
        <p:txBody>
          <a:bodyPr/>
          <a:lstStyle/>
          <a:p>
            <a:pPr algn="ctr">
              <a:spcBef>
                <a:spcPts val="600"/>
              </a:spcBef>
            </a:pPr>
            <a:r>
              <a:rPr lang="en-US" sz="2000" dirty="0" smtClean="0">
                <a:solidFill>
                  <a:srgbClr val="002060"/>
                </a:solidFill>
              </a:rPr>
              <a:t>Feature Critical Path Analysis</a:t>
            </a:r>
            <a:r>
              <a:rPr lang="en-US" dirty="0" smtClean="0">
                <a:solidFill>
                  <a:srgbClr val="002060"/>
                </a:solidFill>
              </a:rPr>
              <a:t/>
            </a:r>
            <a:br>
              <a:rPr lang="en-US" dirty="0" smtClean="0">
                <a:solidFill>
                  <a:srgbClr val="002060"/>
                </a:solidFill>
              </a:rPr>
            </a:br>
            <a:r>
              <a:rPr lang="en-US" dirty="0">
                <a:solidFill>
                  <a:srgbClr val="002060"/>
                </a:solidFill>
              </a:rPr>
              <a:t/>
            </a:r>
            <a:br>
              <a:rPr lang="en-US" dirty="0">
                <a:solidFill>
                  <a:srgbClr val="002060"/>
                </a:solidFill>
              </a:rPr>
            </a:br>
            <a:r>
              <a:rPr lang="en-US" dirty="0" smtClean="0">
                <a:solidFill>
                  <a:srgbClr val="002060"/>
                </a:solidFill>
              </a:rPr>
              <a:t>Capturing </a:t>
            </a:r>
            <a:r>
              <a:rPr lang="en-US" sz="1600" dirty="0" smtClean="0">
                <a:solidFill>
                  <a:srgbClr val="002060"/>
                </a:solidFill>
              </a:rPr>
              <a:t>in RTC</a:t>
            </a:r>
            <a:r>
              <a:rPr lang="en-US" dirty="0">
                <a:solidFill>
                  <a:srgbClr val="002060"/>
                </a:solidFill>
              </a:rPr>
              <a:t/>
            </a:r>
            <a:br>
              <a:rPr lang="en-US" dirty="0">
                <a:solidFill>
                  <a:srgbClr val="002060"/>
                </a:solidFill>
              </a:rPr>
            </a:br>
            <a:r>
              <a:rPr lang="en-US" dirty="0">
                <a:solidFill>
                  <a:srgbClr val="002060"/>
                </a:solidFill>
              </a:rPr>
              <a:t/>
            </a:r>
            <a:br>
              <a:rPr lang="en-US" dirty="0">
                <a:solidFill>
                  <a:srgbClr val="002060"/>
                </a:solidFill>
              </a:rPr>
            </a:br>
            <a:r>
              <a:rPr lang="en-US" sz="1400" b="0" i="1" dirty="0" smtClean="0">
                <a:solidFill>
                  <a:srgbClr val="002060"/>
                </a:solidFill>
              </a:rPr>
              <a:t>April 21, 2020</a:t>
            </a:r>
            <a:r>
              <a:rPr lang="en-US" sz="1200" b="0" dirty="0">
                <a:solidFill>
                  <a:srgbClr val="002060"/>
                </a:solidFill>
              </a:rPr>
              <a:t/>
            </a:r>
            <a:br>
              <a:rPr lang="en-US" sz="1200" b="0" dirty="0">
                <a:solidFill>
                  <a:srgbClr val="002060"/>
                </a:solidFill>
              </a:rPr>
            </a:br>
            <a:endParaRPr lang="en-US" sz="1200" b="0" dirty="0" smtClean="0">
              <a:solidFill>
                <a:srgbClr val="002060"/>
              </a:solidFill>
            </a:endParaRPr>
          </a:p>
        </p:txBody>
      </p:sp>
      <p:pic>
        <p:nvPicPr>
          <p:cNvPr id="7" name="Picture 5" descr="MUOS satellite"/>
          <p:cNvPicPr>
            <a:picLocks noChangeAspect="1" noChangeArrowheads="1"/>
          </p:cNvPicPr>
          <p:nvPr/>
        </p:nvPicPr>
        <p:blipFill>
          <a:blip r:embed="rId2" cstate="screen"/>
          <a:srcRect/>
          <a:stretch>
            <a:fillRect/>
          </a:stretch>
        </p:blipFill>
        <p:spPr bwMode="auto">
          <a:xfrm>
            <a:off x="5635213" y="223947"/>
            <a:ext cx="1810210" cy="1618921"/>
          </a:xfrm>
          <a:prstGeom prst="rect">
            <a:avLst/>
          </a:prstGeom>
          <a:noFill/>
          <a:ln w="9525">
            <a:noFill/>
            <a:miter lim="800000"/>
            <a:headEnd/>
            <a:tailEnd/>
          </a:ln>
        </p:spPr>
      </p:pic>
      <p:sp>
        <p:nvSpPr>
          <p:cNvPr id="2" name="TextBox 1"/>
          <p:cNvSpPr txBox="1"/>
          <p:nvPr/>
        </p:nvSpPr>
        <p:spPr bwMode="auto">
          <a:xfrm>
            <a:off x="4252247" y="6019801"/>
            <a:ext cx="836220" cy="221599"/>
          </a:xfrm>
          <a:prstGeom prst="rect">
            <a:avLst/>
          </a:prstGeom>
          <a:noFill/>
          <a:ln w="9525">
            <a:noFill/>
            <a:miter lim="800000"/>
            <a:headEnd/>
            <a:tailEnd/>
          </a:ln>
          <a:effectLst>
            <a:outerShdw dist="17961" dir="2700000" algn="ctr" rotWithShape="0">
              <a:srgbClr val="000000"/>
            </a:outerShdw>
          </a:effectLst>
        </p:spPr>
        <p:txBody>
          <a:bodyPr wrap="square" lIns="0" tIns="0" rIns="0" bIns="0" rtlCol="0">
            <a:spAutoFit/>
          </a:bodyPr>
          <a:lstStyle/>
          <a:p>
            <a:pPr algn="ctr">
              <a:lnSpc>
                <a:spcPct val="90000"/>
              </a:lnSpc>
            </a:pPr>
            <a:r>
              <a:rPr lang="en-US" sz="1600" b="1" dirty="0" smtClean="0">
                <a:solidFill>
                  <a:srgbClr val="FFCC00"/>
                </a:solidFill>
                <a:latin typeface="Arial"/>
              </a:rPr>
              <a:t>DRAFT</a:t>
            </a:r>
            <a:endParaRPr lang="en-US" sz="1600" b="1" dirty="0">
              <a:solidFill>
                <a:srgbClr val="FFCC00"/>
              </a:solidFill>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2</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429233"/>
          </a:xfrm>
        </p:spPr>
        <p:txBody>
          <a:bodyPr/>
          <a:lstStyle/>
          <a:p>
            <a:r>
              <a:rPr lang="en-US" b="1" dirty="0" smtClean="0">
                <a:solidFill>
                  <a:schemeClr val="tx2"/>
                </a:solidFill>
              </a:rPr>
              <a:t>Why focus on Critical Path</a:t>
            </a:r>
            <a:endParaRPr lang="en-US" dirty="0" smtClean="0">
              <a:solidFill>
                <a:schemeClr val="tx2"/>
              </a:solidFill>
            </a:endParaRPr>
          </a:p>
        </p:txBody>
      </p:sp>
      <p:sp>
        <p:nvSpPr>
          <p:cNvPr id="10245" name="Line 4"/>
          <p:cNvSpPr>
            <a:spLocks noChangeShapeType="1"/>
          </p:cNvSpPr>
          <p:nvPr/>
        </p:nvSpPr>
        <p:spPr bwMode="auto">
          <a:xfrm>
            <a:off x="4889500" y="4495800"/>
            <a:ext cx="0" cy="328613"/>
          </a:xfrm>
          <a:prstGeom prst="line">
            <a:avLst/>
          </a:prstGeom>
          <a:noFill/>
          <a:ln w="9525">
            <a:noFill/>
            <a:round/>
            <a:headEnd/>
            <a:tailEnd/>
          </a:ln>
        </p:spPr>
        <p:txBody>
          <a:bodyPr wrap="none" anchor="ctr"/>
          <a:lstStyle/>
          <a:p>
            <a:endParaRPr lang="en-US" dirty="0"/>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sp>
        <p:nvSpPr>
          <p:cNvPr id="10" name="Rectangle 3"/>
          <p:cNvSpPr txBox="1">
            <a:spLocks noChangeArrowheads="1"/>
          </p:cNvSpPr>
          <p:nvPr/>
        </p:nvSpPr>
        <p:spPr bwMode="auto">
          <a:xfrm>
            <a:off x="538026" y="1289152"/>
            <a:ext cx="7920174" cy="5158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a:solidFill>
                  <a:srgbClr val="0D4C89"/>
                </a:solidFill>
                <a:latin typeface="+mj-lt"/>
                <a:ea typeface="+mj-ea"/>
                <a:cs typeface="+mj-cs"/>
              </a:defRPr>
            </a:lvl1pPr>
            <a:lvl2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5pPr>
            <a:lvl6pPr marL="4572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6pPr>
            <a:lvl7pPr marL="9144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9pPr>
          </a:lstStyle>
          <a:p>
            <a:r>
              <a:rPr lang="en-US" sz="1400" i="1" kern="0" dirty="0">
                <a:solidFill>
                  <a:srgbClr val="0070C0"/>
                </a:solidFill>
              </a:rPr>
              <a:t>A critical path is determined by identifying the longest stretch of dependent activities and measuring the </a:t>
            </a:r>
            <a:r>
              <a:rPr lang="en-US" sz="1400" i="1" kern="0" dirty="0" smtClean="0">
                <a:solidFill>
                  <a:srgbClr val="0070C0"/>
                </a:solidFill>
              </a:rPr>
              <a:t>time </a:t>
            </a:r>
            <a:r>
              <a:rPr lang="en-US" sz="1400" i="1" kern="0" dirty="0">
                <a:solidFill>
                  <a:srgbClr val="0070C0"/>
                </a:solidFill>
              </a:rPr>
              <a:t>required to complete them from start to finish.</a:t>
            </a:r>
            <a:r>
              <a:rPr lang="en-US" sz="1100" kern="0" dirty="0">
                <a:solidFill>
                  <a:srgbClr val="0070C0"/>
                </a:solidFill>
              </a:rPr>
              <a:t>-- https://</a:t>
            </a:r>
            <a:r>
              <a:rPr lang="en-US" sz="1100" kern="0" dirty="0" smtClean="0">
                <a:solidFill>
                  <a:srgbClr val="0070C0"/>
                </a:solidFill>
              </a:rPr>
              <a:t>en.wikipedia.org/wiki/Critical_path_method</a:t>
            </a:r>
            <a:endParaRPr lang="en-US" sz="1100" kern="0" dirty="0">
              <a:solidFill>
                <a:srgbClr val="0070C0"/>
              </a:solidFill>
            </a:endParaRPr>
          </a:p>
          <a:p>
            <a:pPr marL="285750" indent="-285750">
              <a:buFont typeface="Arial" panose="020B0604020202020204" pitchFamily="34" charset="0"/>
              <a:buChar char="•"/>
            </a:pPr>
            <a:endParaRPr lang="en-US" sz="1100" kern="0" dirty="0" smtClean="0">
              <a:solidFill>
                <a:srgbClr val="0070C0"/>
              </a:solidFill>
            </a:endParaRPr>
          </a:p>
          <a:p>
            <a:r>
              <a:rPr lang="en-US" sz="1800" kern="0" dirty="0" smtClean="0">
                <a:solidFill>
                  <a:srgbClr val="0070C0"/>
                </a:solidFill>
              </a:rPr>
              <a:t>Traditional Project Management</a:t>
            </a:r>
            <a:endParaRPr lang="en-US" sz="1400" kern="0" dirty="0" smtClean="0">
              <a:solidFill>
                <a:srgbClr val="0070C0"/>
              </a:solidFill>
            </a:endParaRPr>
          </a:p>
          <a:p>
            <a:pPr marL="742950" lvl="1" indent="-285750">
              <a:buFont typeface="Arial" panose="020B0604020202020204" pitchFamily="34" charset="0"/>
              <a:buChar char="•"/>
            </a:pPr>
            <a:r>
              <a:rPr lang="en-US" sz="1400" kern="0" dirty="0" smtClean="0">
                <a:solidFill>
                  <a:schemeClr val="bg1">
                    <a:lumMod val="50000"/>
                  </a:schemeClr>
                </a:solidFill>
              </a:rPr>
              <a:t>In the context of large and complex projects, understanding the critical path is a primary concern.  </a:t>
            </a:r>
            <a:r>
              <a:rPr lang="en-US" sz="1400" kern="0" dirty="0">
                <a:solidFill>
                  <a:schemeClr val="bg1">
                    <a:lumMod val="50000"/>
                  </a:schemeClr>
                </a:solidFill>
              </a:rPr>
              <a:t>P</a:t>
            </a:r>
            <a:r>
              <a:rPr lang="en-US" sz="1400" kern="0" dirty="0" smtClean="0">
                <a:solidFill>
                  <a:schemeClr val="bg1">
                    <a:lumMod val="50000"/>
                  </a:schemeClr>
                </a:solidFill>
              </a:rPr>
              <a:t>rotecting the critical path is a focus to ensure the project schedule does not slip.</a:t>
            </a:r>
            <a:endParaRPr lang="en-US" sz="1400" kern="0" dirty="0">
              <a:solidFill>
                <a:srgbClr val="0070C0"/>
              </a:solidFill>
            </a:endParaRPr>
          </a:p>
          <a:p>
            <a:endParaRPr lang="en-US" sz="1400" kern="0" dirty="0" smtClean="0">
              <a:solidFill>
                <a:srgbClr val="0070C0"/>
              </a:solidFill>
            </a:endParaRPr>
          </a:p>
          <a:p>
            <a:r>
              <a:rPr lang="en-US" sz="1800" kern="0" dirty="0" smtClean="0">
                <a:solidFill>
                  <a:srgbClr val="0070C0"/>
                </a:solidFill>
              </a:rPr>
              <a:t>Agile Project Management</a:t>
            </a:r>
            <a:endParaRPr lang="en-US" sz="1800" kern="0" dirty="0">
              <a:solidFill>
                <a:srgbClr val="0070C0"/>
              </a:solidFill>
            </a:endParaRPr>
          </a:p>
          <a:p>
            <a:pPr marL="800100" lvl="1" indent="-342900">
              <a:buFont typeface="Arial" panose="020B0604020202020204" pitchFamily="34" charset="0"/>
              <a:buChar char="•"/>
            </a:pPr>
            <a:r>
              <a:rPr lang="en-US" sz="1400" kern="0" dirty="0" smtClean="0">
                <a:solidFill>
                  <a:schemeClr val="bg1">
                    <a:lumMod val="50000"/>
                  </a:schemeClr>
                </a:solidFill>
              </a:rPr>
              <a:t>One of the characteristics of Agile projects frequent </a:t>
            </a:r>
            <a:r>
              <a:rPr lang="en-US" sz="1400" kern="0" dirty="0" err="1" smtClean="0">
                <a:solidFill>
                  <a:schemeClr val="bg1">
                    <a:lumMod val="50000"/>
                  </a:schemeClr>
                </a:solidFill>
              </a:rPr>
              <a:t>replanning</a:t>
            </a:r>
            <a:r>
              <a:rPr lang="en-US" sz="1400" kern="0" dirty="0" smtClean="0">
                <a:solidFill>
                  <a:schemeClr val="bg1">
                    <a:lumMod val="50000"/>
                  </a:schemeClr>
                </a:solidFill>
              </a:rPr>
              <a:t> of the work over a short time horizon, instead of detailed long term planning.  Adjustments happen regularly and do not wait for the actual work accomplished to deviate very far from the plan.</a:t>
            </a:r>
          </a:p>
          <a:p>
            <a:pPr lvl="1"/>
            <a:endParaRPr lang="en-US" sz="1400" kern="0" dirty="0">
              <a:solidFill>
                <a:srgbClr val="0070C0"/>
              </a:solidFill>
            </a:endParaRPr>
          </a:p>
          <a:p>
            <a:r>
              <a:rPr lang="en-US" sz="1800" kern="0" dirty="0" smtClean="0">
                <a:solidFill>
                  <a:srgbClr val="0070C0"/>
                </a:solidFill>
              </a:rPr>
              <a:t>Why Critical Path in MUOS</a:t>
            </a:r>
            <a:endParaRPr lang="en-US" sz="1400" kern="0" dirty="0" smtClean="0">
              <a:solidFill>
                <a:srgbClr val="0070C0"/>
              </a:solidFill>
            </a:endParaRPr>
          </a:p>
          <a:p>
            <a:pPr marL="800100" lvl="1" indent="-342900">
              <a:buFont typeface="Arial" panose="020B0604020202020204" pitchFamily="34" charset="0"/>
              <a:buChar char="•"/>
            </a:pPr>
            <a:r>
              <a:rPr lang="en-US" sz="1400" kern="0" dirty="0">
                <a:solidFill>
                  <a:schemeClr val="bg1">
                    <a:lumMod val="50000"/>
                  </a:schemeClr>
                </a:solidFill>
              </a:rPr>
              <a:t>Scaled Agile supports large and complex projects over long time horizons.  Features are the unit of work generally planned for one Planning Increment*, and often build on each other.  They are commitments to the customer.  Slipping a feature affects both our immediate credibility as well as ability to deliver on future commitments</a:t>
            </a:r>
            <a:r>
              <a:rPr lang="en-US" sz="1400" kern="0" dirty="0" smtClean="0">
                <a:solidFill>
                  <a:schemeClr val="bg1">
                    <a:lumMod val="50000"/>
                  </a:schemeClr>
                </a:solidFill>
              </a:rPr>
              <a:t>.</a:t>
            </a:r>
          </a:p>
          <a:p>
            <a:pPr marL="800100" lvl="1" indent="-342900">
              <a:buFont typeface="Arial" panose="020B0604020202020204" pitchFamily="34" charset="0"/>
              <a:buChar char="•"/>
            </a:pPr>
            <a:r>
              <a:rPr lang="en-US" sz="1400" kern="0" dirty="0" smtClean="0">
                <a:solidFill>
                  <a:schemeClr val="bg1">
                    <a:lumMod val="50000"/>
                  </a:schemeClr>
                </a:solidFill>
              </a:rPr>
              <a:t>Identifying our CP at the Feature and PI level will provide visibility into the effects of stories and subsequently features slipping.  It will help with deciding to reallocate resources or if certain slips are acceptable.</a:t>
            </a:r>
          </a:p>
          <a:p>
            <a:endParaRPr lang="en-US" sz="1200" i="1" kern="0" dirty="0" smtClean="0">
              <a:solidFill>
                <a:schemeClr val="bg1">
                  <a:lumMod val="50000"/>
                </a:schemeClr>
              </a:solidFill>
            </a:endParaRPr>
          </a:p>
          <a:p>
            <a:r>
              <a:rPr lang="en-US" sz="1200" i="1" kern="0" dirty="0" smtClean="0">
                <a:solidFill>
                  <a:schemeClr val="bg1">
                    <a:lumMod val="50000"/>
                  </a:schemeClr>
                </a:solidFill>
              </a:rPr>
              <a:t>*Exceptions are PI – In Progress features.</a:t>
            </a:r>
            <a:endParaRPr lang="en-US" sz="1400" i="1" kern="0" dirty="0">
              <a:solidFill>
                <a:schemeClr val="bg1">
                  <a:lumMod val="50000"/>
                </a:schemeClr>
              </a:solidFill>
            </a:endParaRPr>
          </a:p>
        </p:txBody>
      </p:sp>
    </p:spTree>
    <p:extLst>
      <p:ext uri="{BB962C8B-B14F-4D97-AF65-F5344CB8AC3E}">
        <p14:creationId xmlns:p14="http://schemas.microsoft.com/office/powerpoint/2010/main" val="1344946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3</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678494"/>
          </a:xfrm>
        </p:spPr>
        <p:txBody>
          <a:bodyPr/>
          <a:lstStyle/>
          <a:p>
            <a:r>
              <a:rPr lang="en-US" b="1" dirty="0" smtClean="0">
                <a:solidFill>
                  <a:schemeClr val="tx2"/>
                </a:solidFill>
              </a:rPr>
              <a:t>Typical Project Flow </a:t>
            </a:r>
            <a:r>
              <a:rPr lang="en-US" sz="1600" b="1" dirty="0" smtClean="0">
                <a:solidFill>
                  <a:srgbClr val="00B0F0"/>
                </a:solidFill>
              </a:rPr>
              <a:t>(With MUOS Terms)</a:t>
            </a:r>
            <a:endParaRPr lang="en-US" dirty="0" smtClean="0">
              <a:solidFill>
                <a:srgbClr val="00B0F0"/>
              </a:solidFill>
            </a:endParaRPr>
          </a:p>
        </p:txBody>
      </p:sp>
      <p:sp>
        <p:nvSpPr>
          <p:cNvPr id="10245" name="Line 4"/>
          <p:cNvSpPr>
            <a:spLocks noChangeShapeType="1"/>
          </p:cNvSpPr>
          <p:nvPr/>
        </p:nvSpPr>
        <p:spPr bwMode="auto">
          <a:xfrm>
            <a:off x="4889500" y="4495800"/>
            <a:ext cx="0" cy="328613"/>
          </a:xfrm>
          <a:prstGeom prst="line">
            <a:avLst/>
          </a:prstGeom>
          <a:noFill/>
          <a:ln w="9525">
            <a:noFill/>
            <a:round/>
            <a:headEnd/>
            <a:tailEnd/>
          </a:ln>
        </p:spPr>
        <p:txBody>
          <a:bodyPr wrap="none" anchor="ctr"/>
          <a:lstStyle/>
          <a:p>
            <a:endParaRPr lang="en-US" dirty="0"/>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sp>
        <p:nvSpPr>
          <p:cNvPr id="3" name="Rectangle 2"/>
          <p:cNvSpPr/>
          <p:nvPr/>
        </p:nvSpPr>
        <p:spPr>
          <a:xfrm>
            <a:off x="1003955" y="5354445"/>
            <a:ext cx="4572000" cy="261610"/>
          </a:xfrm>
          <a:prstGeom prst="rect">
            <a:avLst/>
          </a:prstGeom>
        </p:spPr>
        <p:txBody>
          <a:bodyPr>
            <a:spAutoFit/>
          </a:bodyPr>
          <a:lstStyle/>
          <a:p>
            <a:r>
              <a:rPr lang="en-US" sz="1050" dirty="0"/>
              <a:t>http://acqnotes.com/subcategory/schedule-development/page/3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95" y="2031029"/>
            <a:ext cx="6244100" cy="2714826"/>
          </a:xfrm>
          <a:prstGeom prst="rect">
            <a:avLst/>
          </a:prstGeom>
        </p:spPr>
      </p:pic>
      <p:sp>
        <p:nvSpPr>
          <p:cNvPr id="12" name="Rectangle 11"/>
          <p:cNvSpPr/>
          <p:nvPr/>
        </p:nvSpPr>
        <p:spPr>
          <a:xfrm>
            <a:off x="224676" y="3737728"/>
            <a:ext cx="2280237" cy="338554"/>
          </a:xfrm>
          <a:prstGeom prst="rect">
            <a:avLst/>
          </a:prstGeom>
        </p:spPr>
        <p:txBody>
          <a:bodyPr wrap="square">
            <a:spAutoFit/>
          </a:bodyPr>
          <a:lstStyle/>
          <a:p>
            <a:r>
              <a:rPr lang="en-US" sz="1600" dirty="0" smtClean="0">
                <a:solidFill>
                  <a:srgbClr val="00B0F0"/>
                </a:solidFill>
              </a:rPr>
              <a:t>FEATURE HAND-OFF</a:t>
            </a:r>
            <a:endParaRPr lang="en-US" sz="1600" dirty="0">
              <a:solidFill>
                <a:srgbClr val="00B0F0"/>
              </a:solidFill>
            </a:endParaRPr>
          </a:p>
        </p:txBody>
      </p:sp>
      <p:sp>
        <p:nvSpPr>
          <p:cNvPr id="13" name="Rectangle 12"/>
          <p:cNvSpPr/>
          <p:nvPr/>
        </p:nvSpPr>
        <p:spPr>
          <a:xfrm>
            <a:off x="6930689" y="3752457"/>
            <a:ext cx="2280237" cy="338554"/>
          </a:xfrm>
          <a:prstGeom prst="rect">
            <a:avLst/>
          </a:prstGeom>
        </p:spPr>
        <p:txBody>
          <a:bodyPr wrap="square">
            <a:spAutoFit/>
          </a:bodyPr>
          <a:lstStyle/>
          <a:p>
            <a:r>
              <a:rPr lang="en-US" sz="1600" dirty="0" smtClean="0">
                <a:solidFill>
                  <a:srgbClr val="00B0F0"/>
                </a:solidFill>
              </a:rPr>
              <a:t>CUSTOMER DEMO</a:t>
            </a:r>
            <a:endParaRPr lang="en-US" sz="1600" dirty="0">
              <a:solidFill>
                <a:srgbClr val="00B0F0"/>
              </a:solidFill>
            </a:endParaRPr>
          </a:p>
        </p:txBody>
      </p:sp>
      <p:sp>
        <p:nvSpPr>
          <p:cNvPr id="15" name="Rectangle 14"/>
          <p:cNvSpPr/>
          <p:nvPr/>
        </p:nvSpPr>
        <p:spPr>
          <a:xfrm>
            <a:off x="3444412" y="1422439"/>
            <a:ext cx="2280237" cy="338554"/>
          </a:xfrm>
          <a:prstGeom prst="rect">
            <a:avLst/>
          </a:prstGeom>
        </p:spPr>
        <p:txBody>
          <a:bodyPr wrap="square">
            <a:spAutoFit/>
          </a:bodyPr>
          <a:lstStyle/>
          <a:p>
            <a:r>
              <a:rPr lang="en-US" sz="1600" dirty="0" smtClean="0">
                <a:solidFill>
                  <a:srgbClr val="00B0F0"/>
                </a:solidFill>
              </a:rPr>
              <a:t>OTHER STORIES</a:t>
            </a:r>
            <a:endParaRPr lang="en-US" sz="1600" dirty="0">
              <a:solidFill>
                <a:srgbClr val="00B0F0"/>
              </a:solidFill>
            </a:endParaRPr>
          </a:p>
        </p:txBody>
      </p:sp>
      <p:cxnSp>
        <p:nvCxnSpPr>
          <p:cNvPr id="8" name="Straight Arrow Connector 7"/>
          <p:cNvCxnSpPr/>
          <p:nvPr/>
        </p:nvCxnSpPr>
        <p:spPr bwMode="auto">
          <a:xfrm flipH="1">
            <a:off x="3667029" y="1760993"/>
            <a:ext cx="609598" cy="755963"/>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17" name="Straight Arrow Connector 16"/>
          <p:cNvCxnSpPr/>
          <p:nvPr/>
        </p:nvCxnSpPr>
        <p:spPr bwMode="auto">
          <a:xfrm flipH="1">
            <a:off x="3667028" y="1731181"/>
            <a:ext cx="609599" cy="1242976"/>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18" name="Straight Arrow Connector 17"/>
          <p:cNvCxnSpPr/>
          <p:nvPr/>
        </p:nvCxnSpPr>
        <p:spPr bwMode="auto">
          <a:xfrm>
            <a:off x="4276627" y="1760993"/>
            <a:ext cx="1370080" cy="1890636"/>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19" name="Straight Arrow Connector 18"/>
          <p:cNvCxnSpPr/>
          <p:nvPr/>
        </p:nvCxnSpPr>
        <p:spPr bwMode="auto">
          <a:xfrm>
            <a:off x="4276627" y="1760993"/>
            <a:ext cx="612873" cy="363185"/>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20" name="Straight Arrow Connector 19"/>
          <p:cNvCxnSpPr/>
          <p:nvPr/>
        </p:nvCxnSpPr>
        <p:spPr bwMode="auto">
          <a:xfrm>
            <a:off x="4276627" y="1760993"/>
            <a:ext cx="116264" cy="1890636"/>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Tree>
    <p:extLst>
      <p:ext uri="{BB962C8B-B14F-4D97-AF65-F5344CB8AC3E}">
        <p14:creationId xmlns:p14="http://schemas.microsoft.com/office/powerpoint/2010/main" val="290166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4</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678494"/>
          </a:xfrm>
        </p:spPr>
        <p:txBody>
          <a:bodyPr/>
          <a:lstStyle/>
          <a:p>
            <a:r>
              <a:rPr lang="en-US" b="1" dirty="0" smtClean="0">
                <a:solidFill>
                  <a:schemeClr val="tx2"/>
                </a:solidFill>
              </a:rPr>
              <a:t>PERT Method (Activity on Node)</a:t>
            </a:r>
            <a:endParaRPr lang="en-US" dirty="0" smtClean="0">
              <a:solidFill>
                <a:srgbClr val="00B0F0"/>
              </a:solidFill>
            </a:endParaRPr>
          </a:p>
        </p:txBody>
      </p:sp>
      <p:sp>
        <p:nvSpPr>
          <p:cNvPr id="10245" name="Line 4"/>
          <p:cNvSpPr>
            <a:spLocks noChangeShapeType="1"/>
          </p:cNvSpPr>
          <p:nvPr/>
        </p:nvSpPr>
        <p:spPr bwMode="auto">
          <a:xfrm>
            <a:off x="4897966" y="4977604"/>
            <a:ext cx="0" cy="328613"/>
          </a:xfrm>
          <a:prstGeom prst="line">
            <a:avLst/>
          </a:prstGeom>
          <a:noFill/>
          <a:ln w="9525">
            <a:noFill/>
            <a:round/>
            <a:headEnd/>
            <a:tailEnd/>
          </a:ln>
        </p:spPr>
        <p:txBody>
          <a:bodyPr wrap="none" anchor="ctr"/>
          <a:lstStyle/>
          <a:p>
            <a:endParaRPr lang="en-US" dirty="0"/>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sp>
        <p:nvSpPr>
          <p:cNvPr id="12" name="Rectangle 11"/>
          <p:cNvSpPr/>
          <p:nvPr/>
        </p:nvSpPr>
        <p:spPr>
          <a:xfrm>
            <a:off x="2091988" y="3392264"/>
            <a:ext cx="1024467" cy="338554"/>
          </a:xfrm>
          <a:prstGeom prst="rect">
            <a:avLst/>
          </a:prstGeom>
        </p:spPr>
        <p:txBody>
          <a:bodyPr wrap="square">
            <a:spAutoFit/>
          </a:bodyPr>
          <a:lstStyle/>
          <a:p>
            <a:r>
              <a:rPr lang="en-US" sz="1600" dirty="0" smtClean="0">
                <a:solidFill>
                  <a:srgbClr val="7030A0"/>
                </a:solidFill>
              </a:rPr>
              <a:t>Story 1</a:t>
            </a:r>
            <a:endParaRPr lang="en-US" sz="1600" dirty="0">
              <a:solidFill>
                <a:srgbClr val="7030A0"/>
              </a:solidFill>
            </a:endParaRPr>
          </a:p>
        </p:txBody>
      </p:sp>
      <p:sp>
        <p:nvSpPr>
          <p:cNvPr id="13" name="Rectangle 12"/>
          <p:cNvSpPr/>
          <p:nvPr/>
        </p:nvSpPr>
        <p:spPr>
          <a:xfrm>
            <a:off x="939802" y="4481294"/>
            <a:ext cx="6985720" cy="830997"/>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rgbClr val="C00000"/>
                </a:solidFill>
              </a:rPr>
              <a:t>In RTC, the dependencies are defined with Links.   The Link may be created in either story, and it will be automatically present in the other story.</a:t>
            </a:r>
          </a:p>
        </p:txBody>
      </p:sp>
      <p:sp>
        <p:nvSpPr>
          <p:cNvPr id="5" name="Oval 4"/>
          <p:cNvSpPr/>
          <p:nvPr/>
        </p:nvSpPr>
        <p:spPr bwMode="auto">
          <a:xfrm>
            <a:off x="1533188" y="3100108"/>
            <a:ext cx="1972734" cy="92286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charset="0"/>
            </a:endParaRPr>
          </a:p>
        </p:txBody>
      </p:sp>
      <p:sp>
        <p:nvSpPr>
          <p:cNvPr id="21" name="Rectangle 20"/>
          <p:cNvSpPr/>
          <p:nvPr/>
        </p:nvSpPr>
        <p:spPr>
          <a:xfrm>
            <a:off x="6511588" y="3392264"/>
            <a:ext cx="1024467" cy="338554"/>
          </a:xfrm>
          <a:prstGeom prst="rect">
            <a:avLst/>
          </a:prstGeom>
        </p:spPr>
        <p:txBody>
          <a:bodyPr wrap="square">
            <a:spAutoFit/>
          </a:bodyPr>
          <a:lstStyle/>
          <a:p>
            <a:r>
              <a:rPr lang="en-US" sz="1600" dirty="0" smtClean="0">
                <a:solidFill>
                  <a:srgbClr val="33CC33"/>
                </a:solidFill>
              </a:rPr>
              <a:t>Story 2</a:t>
            </a:r>
            <a:endParaRPr lang="en-US" sz="1600" dirty="0">
              <a:solidFill>
                <a:srgbClr val="33CC33"/>
              </a:solidFill>
            </a:endParaRPr>
          </a:p>
        </p:txBody>
      </p:sp>
      <p:sp>
        <p:nvSpPr>
          <p:cNvPr id="22" name="Oval 21"/>
          <p:cNvSpPr/>
          <p:nvPr/>
        </p:nvSpPr>
        <p:spPr bwMode="auto">
          <a:xfrm>
            <a:off x="5952788" y="3100108"/>
            <a:ext cx="1972734" cy="92286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Arial" charset="0"/>
            </a:endParaRPr>
          </a:p>
        </p:txBody>
      </p:sp>
      <p:cxnSp>
        <p:nvCxnSpPr>
          <p:cNvPr id="10" name="Straight Arrow Connector 9"/>
          <p:cNvCxnSpPr/>
          <p:nvPr/>
        </p:nvCxnSpPr>
        <p:spPr bwMode="auto">
          <a:xfrm>
            <a:off x="3505922" y="3561541"/>
            <a:ext cx="2446866" cy="0"/>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p:spPr>
      </p:cxnSp>
      <p:sp>
        <p:nvSpPr>
          <p:cNvPr id="25" name="Rectangle 24"/>
          <p:cNvSpPr/>
          <p:nvPr/>
        </p:nvSpPr>
        <p:spPr>
          <a:xfrm>
            <a:off x="939800" y="1289349"/>
            <a:ext cx="6985720" cy="1569660"/>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rgbClr val="00B0F0"/>
                </a:solidFill>
              </a:rPr>
              <a:t>PERT charts are directed graphs; a dependency diagram</a:t>
            </a:r>
          </a:p>
          <a:p>
            <a:pPr marL="285750" indent="-285750">
              <a:buFont typeface="Arial" panose="020B0604020202020204" pitchFamily="34" charset="0"/>
              <a:buChar char="•"/>
            </a:pPr>
            <a:r>
              <a:rPr lang="en-US" sz="1600" dirty="0" smtClean="0">
                <a:solidFill>
                  <a:srgbClr val="00B0F0"/>
                </a:solidFill>
              </a:rPr>
              <a:t>Arrows have no weight (AON)</a:t>
            </a:r>
          </a:p>
          <a:p>
            <a:pPr marL="285750" indent="-285750">
              <a:buFont typeface="Arial" panose="020B0604020202020204" pitchFamily="34" charset="0"/>
              <a:buChar char="•"/>
            </a:pPr>
            <a:r>
              <a:rPr lang="en-US" sz="1600" dirty="0" smtClean="0">
                <a:solidFill>
                  <a:srgbClr val="00B0F0"/>
                </a:solidFill>
              </a:rPr>
              <a:t>The weight of the work occurs in the Story (measured in Story Points)</a:t>
            </a:r>
          </a:p>
          <a:p>
            <a:pPr marL="285750" indent="-285750">
              <a:buFont typeface="Arial" panose="020B0604020202020204" pitchFamily="34" charset="0"/>
              <a:buChar char="•"/>
            </a:pPr>
            <a:r>
              <a:rPr lang="en-US" sz="1600" dirty="0" smtClean="0">
                <a:solidFill>
                  <a:srgbClr val="00B0F0"/>
                </a:solidFill>
              </a:rPr>
              <a:t>The arrow denotes the dependency (e.g. starting Story 2 depends on the completion of Story 1)</a:t>
            </a:r>
          </a:p>
          <a:p>
            <a:pPr marL="285750" indent="-285750">
              <a:buFont typeface="Arial" panose="020B0604020202020204" pitchFamily="34" charset="0"/>
              <a:buChar char="•"/>
            </a:pPr>
            <a:r>
              <a:rPr lang="en-US" sz="1600" dirty="0" smtClean="0">
                <a:solidFill>
                  <a:srgbClr val="00B0F0"/>
                </a:solidFill>
              </a:rPr>
              <a:t>The arrow can be described from either node (blocks or depends on)</a:t>
            </a:r>
            <a:endParaRPr lang="en-US" sz="1600" dirty="0">
              <a:solidFill>
                <a:srgbClr val="00B0F0"/>
              </a:solidFill>
            </a:endParaRPr>
          </a:p>
        </p:txBody>
      </p:sp>
      <p:sp>
        <p:nvSpPr>
          <p:cNvPr id="26" name="Rectangle 25"/>
          <p:cNvSpPr/>
          <p:nvPr/>
        </p:nvSpPr>
        <p:spPr>
          <a:xfrm>
            <a:off x="5266988" y="3633364"/>
            <a:ext cx="1024467" cy="338554"/>
          </a:xfrm>
          <a:prstGeom prst="rect">
            <a:avLst/>
          </a:prstGeom>
        </p:spPr>
        <p:txBody>
          <a:bodyPr wrap="square">
            <a:spAutoFit/>
          </a:bodyPr>
          <a:lstStyle/>
          <a:p>
            <a:r>
              <a:rPr lang="en-US" sz="1600" dirty="0" smtClean="0">
                <a:solidFill>
                  <a:srgbClr val="7030A0"/>
                </a:solidFill>
              </a:rPr>
              <a:t>Blocks</a:t>
            </a:r>
            <a:endParaRPr lang="en-US" sz="1600" dirty="0">
              <a:solidFill>
                <a:srgbClr val="7030A0"/>
              </a:solidFill>
            </a:endParaRPr>
          </a:p>
        </p:txBody>
      </p:sp>
      <p:sp>
        <p:nvSpPr>
          <p:cNvPr id="27" name="Rectangle 26"/>
          <p:cNvSpPr/>
          <p:nvPr/>
        </p:nvSpPr>
        <p:spPr>
          <a:xfrm>
            <a:off x="3505922" y="3222987"/>
            <a:ext cx="1371599" cy="338554"/>
          </a:xfrm>
          <a:prstGeom prst="rect">
            <a:avLst/>
          </a:prstGeom>
        </p:spPr>
        <p:txBody>
          <a:bodyPr wrap="square">
            <a:spAutoFit/>
          </a:bodyPr>
          <a:lstStyle/>
          <a:p>
            <a:r>
              <a:rPr lang="en-US" sz="1600" dirty="0" smtClean="0">
                <a:solidFill>
                  <a:srgbClr val="33CC33"/>
                </a:solidFill>
              </a:rPr>
              <a:t>Depends On</a:t>
            </a:r>
            <a:endParaRPr lang="en-US" sz="1600" dirty="0">
              <a:solidFill>
                <a:srgbClr val="33CC33"/>
              </a:solidFill>
            </a:endParaRPr>
          </a:p>
        </p:txBody>
      </p:sp>
    </p:spTree>
    <p:extLst>
      <p:ext uri="{BB962C8B-B14F-4D97-AF65-F5344CB8AC3E}">
        <p14:creationId xmlns:p14="http://schemas.microsoft.com/office/powerpoint/2010/main" val="1470258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5</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678494"/>
          </a:xfrm>
        </p:spPr>
        <p:txBody>
          <a:bodyPr/>
          <a:lstStyle/>
          <a:p>
            <a:r>
              <a:rPr lang="en-US" b="1" dirty="0" smtClean="0">
                <a:solidFill>
                  <a:schemeClr val="tx2"/>
                </a:solidFill>
              </a:rPr>
              <a:t>RTC Dependency Links</a:t>
            </a:r>
            <a:endParaRPr lang="en-US" dirty="0" smtClean="0">
              <a:solidFill>
                <a:srgbClr val="00B0F0"/>
              </a:solidFill>
            </a:endParaRPr>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pic>
        <p:nvPicPr>
          <p:cNvPr id="2" name="Picture 1"/>
          <p:cNvPicPr>
            <a:picLocks noChangeAspect="1"/>
          </p:cNvPicPr>
          <p:nvPr/>
        </p:nvPicPr>
        <p:blipFill>
          <a:blip r:embed="rId3"/>
          <a:stretch>
            <a:fillRect/>
          </a:stretch>
        </p:blipFill>
        <p:spPr>
          <a:xfrm>
            <a:off x="619168" y="1873282"/>
            <a:ext cx="3562350" cy="3714750"/>
          </a:xfrm>
          <a:prstGeom prst="rect">
            <a:avLst/>
          </a:prstGeom>
        </p:spPr>
      </p:pic>
      <p:pic>
        <p:nvPicPr>
          <p:cNvPr id="3" name="Picture 2"/>
          <p:cNvPicPr>
            <a:picLocks noChangeAspect="1"/>
          </p:cNvPicPr>
          <p:nvPr/>
        </p:nvPicPr>
        <p:blipFill>
          <a:blip r:embed="rId4"/>
          <a:stretch>
            <a:fillRect/>
          </a:stretch>
        </p:blipFill>
        <p:spPr>
          <a:xfrm>
            <a:off x="5213857" y="1726284"/>
            <a:ext cx="2581275" cy="2971800"/>
          </a:xfrm>
          <a:prstGeom prst="rect">
            <a:avLst/>
          </a:prstGeom>
        </p:spPr>
      </p:pic>
    </p:spTree>
    <p:extLst>
      <p:ext uri="{BB962C8B-B14F-4D97-AF65-F5344CB8AC3E}">
        <p14:creationId xmlns:p14="http://schemas.microsoft.com/office/powerpoint/2010/main" val="932906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6</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678494"/>
          </a:xfrm>
        </p:spPr>
        <p:txBody>
          <a:bodyPr/>
          <a:lstStyle/>
          <a:p>
            <a:r>
              <a:rPr lang="en-US" b="1" dirty="0" smtClean="0">
                <a:solidFill>
                  <a:schemeClr val="tx2"/>
                </a:solidFill>
              </a:rPr>
              <a:t>Example: Critical Path Table</a:t>
            </a:r>
            <a:endParaRPr lang="en-US" dirty="0" smtClean="0">
              <a:solidFill>
                <a:srgbClr val="00B0F0"/>
              </a:solidFill>
            </a:endParaRPr>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973071925"/>
              </p:ext>
            </p:extLst>
          </p:nvPr>
        </p:nvGraphicFramePr>
        <p:xfrm>
          <a:off x="619168" y="1297759"/>
          <a:ext cx="7983344" cy="4743990"/>
        </p:xfrm>
        <a:graphic>
          <a:graphicData uri="http://schemas.openxmlformats.org/drawingml/2006/table">
            <a:tbl>
              <a:tblPr>
                <a:tableStyleId>{5C22544A-7EE6-4342-B048-85BDC9FD1C3A}</a:tableStyleId>
              </a:tblPr>
              <a:tblGrid>
                <a:gridCol w="804157">
                  <a:extLst>
                    <a:ext uri="{9D8B030D-6E8A-4147-A177-3AD203B41FA5}">
                      <a16:colId xmlns:a16="http://schemas.microsoft.com/office/drawing/2014/main" val="4083107015"/>
                    </a:ext>
                  </a:extLst>
                </a:gridCol>
                <a:gridCol w="648872">
                  <a:extLst>
                    <a:ext uri="{9D8B030D-6E8A-4147-A177-3AD203B41FA5}">
                      <a16:colId xmlns:a16="http://schemas.microsoft.com/office/drawing/2014/main" val="1240763916"/>
                    </a:ext>
                  </a:extLst>
                </a:gridCol>
                <a:gridCol w="532408">
                  <a:extLst>
                    <a:ext uri="{9D8B030D-6E8A-4147-A177-3AD203B41FA5}">
                      <a16:colId xmlns:a16="http://schemas.microsoft.com/office/drawing/2014/main" val="2878653845"/>
                    </a:ext>
                  </a:extLst>
                </a:gridCol>
                <a:gridCol w="5997907">
                  <a:extLst>
                    <a:ext uri="{9D8B030D-6E8A-4147-A177-3AD203B41FA5}">
                      <a16:colId xmlns:a16="http://schemas.microsoft.com/office/drawing/2014/main" val="2532726724"/>
                    </a:ext>
                  </a:extLst>
                </a:gridCol>
              </a:tblGrid>
              <a:tr h="152922">
                <a:tc>
                  <a:txBody>
                    <a:bodyPr/>
                    <a:lstStyle/>
                    <a:p>
                      <a:pPr algn="l" fontAlgn="b"/>
                      <a:r>
                        <a:rPr lang="en-US" sz="1000" u="none" strike="noStrike">
                          <a:effectLst/>
                        </a:rPr>
                        <a:t>Feature</a:t>
                      </a:r>
                      <a:endParaRPr lang="en-US" sz="1000" b="1" i="0" u="none" strike="noStrike">
                        <a:solidFill>
                          <a:srgbClr val="000000"/>
                        </a:solidFill>
                        <a:effectLst/>
                        <a:latin typeface="Calibri" panose="020F0502020204030204" pitchFamily="34" charset="0"/>
                      </a:endParaRPr>
                    </a:p>
                  </a:txBody>
                  <a:tcPr marL="6615" marR="6615" marT="6615" marB="0" anchor="b"/>
                </a:tc>
                <a:tc gridSpan="3">
                  <a:txBody>
                    <a:bodyPr/>
                    <a:lstStyle/>
                    <a:p>
                      <a:pPr algn="l" fontAlgn="b"/>
                      <a:r>
                        <a:rPr lang="en-US" sz="1000" u="none" strike="noStrike">
                          <a:effectLst/>
                        </a:rPr>
                        <a:t>1014252[56]: Notify MFTs to perform OTA-FT following bootstrap OTA-FT (trouble ticket  INC000004670352</a:t>
                      </a:r>
                      <a:endParaRPr lang="en-US" sz="1000" b="0" i="0" u="none" strike="noStrike">
                        <a:solidFill>
                          <a:srgbClr val="000000"/>
                        </a:solidFill>
                        <a:effectLst/>
                        <a:latin typeface="Calibri" panose="020F0502020204030204" pitchFamily="34" charset="0"/>
                      </a:endParaRPr>
                    </a:p>
                  </a:txBody>
                  <a:tcPr marL="6615" marR="6615" marT="661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51955470"/>
                  </a:ext>
                </a:extLst>
              </a:tr>
              <a:tr h="152922">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770158972"/>
                  </a:ext>
                </a:extLst>
              </a:tr>
              <a:tr h="152922">
                <a:tc>
                  <a:txBody>
                    <a:bodyPr/>
                    <a:lstStyle/>
                    <a:p>
                      <a:pPr algn="ctr" fontAlgn="b"/>
                      <a:r>
                        <a:rPr lang="en-US" sz="1000" u="none" strike="noStrike">
                          <a:effectLst/>
                        </a:rPr>
                        <a:t>Sprint</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Story</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 SP</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Summary</a:t>
                      </a:r>
                      <a:endParaRPr lang="en-US" sz="1000" b="1"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389158041"/>
                  </a:ext>
                </a:extLst>
              </a:tr>
              <a:tr h="152922">
                <a:tc>
                  <a:txBody>
                    <a:bodyPr/>
                    <a:lstStyle/>
                    <a:p>
                      <a:pPr algn="ctr" fontAlgn="b"/>
                      <a:r>
                        <a:rPr lang="en-US" sz="1000" u="none" strike="noStrike">
                          <a:effectLst/>
                        </a:rPr>
                        <a:t>EA 15.1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1014255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Create STCD and review with stakeholders</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275320563"/>
                  </a:ext>
                </a:extLst>
              </a:tr>
              <a:tr h="299483">
                <a:tc>
                  <a:txBody>
                    <a:bodyPr/>
                    <a:lstStyle/>
                    <a:p>
                      <a:pPr algn="ctr" fontAlgn="b"/>
                      <a:r>
                        <a:rPr lang="en-US" sz="1000" u="none" strike="noStrike">
                          <a:effectLst/>
                        </a:rPr>
                        <a:t>EA 15.1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1014257</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Perform Iterative Implementation, Integration, development Testing including updating design (Part 1)</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558500805"/>
                  </a:ext>
                </a:extLst>
              </a:tr>
              <a:tr h="152922">
                <a:tc>
                  <a:txBody>
                    <a:bodyPr/>
                    <a:lstStyle/>
                    <a:p>
                      <a:pPr algn="ctr" fontAlgn="b"/>
                      <a:r>
                        <a:rPr lang="en-US" sz="1000" u="none" strike="noStrike">
                          <a:effectLst/>
                        </a:rPr>
                        <a:t>EA 15.2</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1014258</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MFR 1 – Dev Team Performs Cybersecurity Assessment</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838495544"/>
                  </a:ext>
                </a:extLst>
              </a:tr>
              <a:tr h="299483">
                <a:tc>
                  <a:txBody>
                    <a:bodyPr/>
                    <a:lstStyle/>
                    <a:p>
                      <a:pPr algn="ctr" fontAlgn="b"/>
                      <a:r>
                        <a:rPr lang="en-US" sz="1000" u="none" strike="noStrike">
                          <a:effectLst/>
                        </a:rPr>
                        <a:t>EA 15.2</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1014263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Execute STCD Feature Integration and testing including STCD updates identified</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839145407"/>
                  </a:ext>
                </a:extLst>
              </a:tr>
              <a:tr h="299483">
                <a:tc>
                  <a:txBody>
                    <a:bodyPr/>
                    <a:lstStyle/>
                    <a:p>
                      <a:pPr algn="ctr" fontAlgn="b"/>
                      <a:r>
                        <a:rPr lang="en-US" sz="1000" u="none" strike="noStrike">
                          <a:effectLst/>
                        </a:rPr>
                        <a:t>EA 15.2</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1017211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Perform Iterative Implementation, Integration, development Testing including updating design (Part 2)</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715629270"/>
                  </a:ext>
                </a:extLst>
              </a:tr>
              <a:tr h="152922">
                <a:tc>
                  <a:txBody>
                    <a:bodyPr/>
                    <a:lstStyle/>
                    <a:p>
                      <a:pPr algn="ctr" fontAlgn="b"/>
                      <a:r>
                        <a:rPr lang="en-US" sz="1000" u="none" strike="noStrike">
                          <a:effectLst/>
                        </a:rPr>
                        <a:t>EA 15.3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1014256</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Provide Deployment Notes and Operator Impact Inputs</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828224655"/>
                  </a:ext>
                </a:extLst>
              </a:tr>
              <a:tr h="299483">
                <a:tc>
                  <a:txBody>
                    <a:bodyPr/>
                    <a:lstStyle/>
                    <a:p>
                      <a:pPr algn="ctr" fontAlgn="b"/>
                      <a:r>
                        <a:rPr lang="en-US" sz="1000" u="none" strike="noStrike">
                          <a:effectLst/>
                        </a:rPr>
                        <a:t>EA 15.3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1014264</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Review the Site Functional Test Plan within STCD and get customer stakeholder approval</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623886438"/>
                  </a:ext>
                </a:extLst>
              </a:tr>
              <a:tr h="152922">
                <a:tc>
                  <a:txBody>
                    <a:bodyPr/>
                    <a:lstStyle/>
                    <a:p>
                      <a:pPr algn="ctr" fontAlgn="b"/>
                      <a:r>
                        <a:rPr lang="en-US" sz="1000" u="none" strike="noStrike">
                          <a:effectLst/>
                        </a:rPr>
                        <a:t>EA 15.4</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Demo – Customer Demo Event  Feature 1014252:  OTA-FT</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886514925"/>
                  </a:ext>
                </a:extLst>
              </a:tr>
              <a:tr h="152922">
                <a:tc>
                  <a:txBody>
                    <a:bodyPr/>
                    <a:lstStyle/>
                    <a:p>
                      <a:pPr algn="ctr" fontAlgn="b"/>
                      <a:r>
                        <a:rPr lang="en-US" sz="1000" u="none" strike="noStrike">
                          <a:effectLst/>
                        </a:rPr>
                        <a:t>EA 15.4</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en-US" sz="1000" u="none" strike="noStrike">
                          <a:effectLst/>
                        </a:rPr>
                        <a:t>1014266</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en-US" sz="1000" u="none" strike="noStrike">
                          <a:effectLst/>
                        </a:rPr>
                        <a:t>Feature 1014252: Initiate CM PDO Processing for all CI's</a:t>
                      </a:r>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026079293"/>
                  </a:ext>
                </a:extLst>
              </a:tr>
              <a:tr h="152922">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12 SP</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248855048"/>
                  </a:ext>
                </a:extLst>
              </a:tr>
              <a:tr h="152922">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878614436"/>
                  </a:ext>
                </a:extLst>
              </a:tr>
              <a:tr h="152922">
                <a:tc>
                  <a:txBody>
                    <a:bodyPr/>
                    <a:lstStyle/>
                    <a:p>
                      <a:pPr algn="ctr" fontAlgn="b"/>
                      <a:r>
                        <a:rPr lang="en-US" sz="1000" u="none" strike="noStrike">
                          <a:effectLst/>
                        </a:rPr>
                        <a:t>Blocker</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Blocked</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CP</a:t>
                      </a:r>
                      <a:endParaRPr lang="en-US" sz="1000" b="1"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481967104"/>
                  </a:ext>
                </a:extLst>
              </a:tr>
              <a:tr h="152922">
                <a:tc>
                  <a:txBody>
                    <a:bodyPr/>
                    <a:lstStyle/>
                    <a:p>
                      <a:pPr algn="ctr" fontAlgn="b"/>
                      <a:r>
                        <a:rPr lang="en-US" sz="1000" u="none" strike="noStrike">
                          <a:effectLst/>
                        </a:rPr>
                        <a:t>1014255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1014257</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Y</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645875930"/>
                  </a:ext>
                </a:extLst>
              </a:tr>
              <a:tr h="152922">
                <a:tc>
                  <a:txBody>
                    <a:bodyPr/>
                    <a:lstStyle/>
                    <a:p>
                      <a:pPr algn="ctr" fontAlgn="b"/>
                      <a:r>
                        <a:rPr lang="en-US" sz="1000" u="none" strike="noStrike">
                          <a:effectLst/>
                        </a:rPr>
                        <a:t>1014255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4226224054"/>
                  </a:ext>
                </a:extLst>
              </a:tr>
              <a:tr h="152922">
                <a:tc>
                  <a:txBody>
                    <a:bodyPr/>
                    <a:lstStyle/>
                    <a:p>
                      <a:pPr algn="ctr" fontAlgn="b"/>
                      <a:r>
                        <a:rPr lang="en-US" sz="1000" u="none" strike="noStrike">
                          <a:effectLst/>
                        </a:rPr>
                        <a:t>1014255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1014264</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616818143"/>
                  </a:ext>
                </a:extLst>
              </a:tr>
              <a:tr h="152922">
                <a:tc>
                  <a:txBody>
                    <a:bodyPr/>
                    <a:lstStyle/>
                    <a:p>
                      <a:pPr algn="ctr" fontAlgn="b"/>
                      <a:r>
                        <a:rPr lang="en-US" sz="1000" u="none" strike="noStrike">
                          <a:effectLst/>
                        </a:rPr>
                        <a:t>1014255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265336145"/>
                  </a:ext>
                </a:extLst>
              </a:tr>
              <a:tr h="152922">
                <a:tc>
                  <a:txBody>
                    <a:bodyPr/>
                    <a:lstStyle/>
                    <a:p>
                      <a:pPr algn="ctr" fontAlgn="b"/>
                      <a:r>
                        <a:rPr lang="en-US" sz="1000" u="none" strike="noStrike">
                          <a:effectLst/>
                        </a:rPr>
                        <a:t>1014256</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267897553"/>
                  </a:ext>
                </a:extLst>
              </a:tr>
              <a:tr h="152922">
                <a:tc>
                  <a:txBody>
                    <a:bodyPr/>
                    <a:lstStyle/>
                    <a:p>
                      <a:pPr algn="ctr" fontAlgn="b"/>
                      <a:r>
                        <a:rPr lang="en-US" sz="1000" u="none" strike="noStrike">
                          <a:effectLst/>
                        </a:rPr>
                        <a:t>1014257</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1017211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Y</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653550326"/>
                  </a:ext>
                </a:extLst>
              </a:tr>
              <a:tr h="152922">
                <a:tc>
                  <a:txBody>
                    <a:bodyPr/>
                    <a:lstStyle/>
                    <a:p>
                      <a:pPr algn="ctr" fontAlgn="b"/>
                      <a:r>
                        <a:rPr lang="en-US" sz="1000" u="none" strike="noStrike">
                          <a:effectLst/>
                        </a:rPr>
                        <a:t>1014258</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96632427"/>
                  </a:ext>
                </a:extLst>
              </a:tr>
              <a:tr h="152922">
                <a:tc>
                  <a:txBody>
                    <a:bodyPr/>
                    <a:lstStyle/>
                    <a:p>
                      <a:pPr algn="ctr" fontAlgn="b"/>
                      <a:r>
                        <a:rPr lang="en-US" sz="1000" u="none" strike="noStrike">
                          <a:effectLst/>
                        </a:rPr>
                        <a:t>1014263</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593259277"/>
                  </a:ext>
                </a:extLst>
              </a:tr>
              <a:tr h="152922">
                <a:tc>
                  <a:txBody>
                    <a:bodyPr/>
                    <a:lstStyle/>
                    <a:p>
                      <a:pPr algn="ctr" fontAlgn="b"/>
                      <a:r>
                        <a:rPr lang="en-US" sz="1000" u="none" strike="noStrike">
                          <a:effectLst/>
                        </a:rPr>
                        <a:t>1014264</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518405146"/>
                  </a:ext>
                </a:extLst>
              </a:tr>
              <a:tr h="152922">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1014266</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809235205"/>
                  </a:ext>
                </a:extLst>
              </a:tr>
              <a:tr h="152922">
                <a:tc>
                  <a:txBody>
                    <a:bodyPr/>
                    <a:lstStyle/>
                    <a:p>
                      <a:pPr algn="ctr" fontAlgn="b"/>
                      <a:r>
                        <a:rPr lang="en-US" sz="1000" u="none" strike="noStrike">
                          <a:effectLst/>
                        </a:rPr>
                        <a:t>1017211</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1014265</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ctr" fontAlgn="b"/>
                      <a:r>
                        <a:rPr lang="en-US" sz="1000" u="none" strike="noStrike">
                          <a:effectLst/>
                        </a:rPr>
                        <a:t>Y</a:t>
                      </a:r>
                      <a:endParaRPr lang="en-US" sz="1000" b="0" i="0" u="none" strike="noStrike">
                        <a:solidFill>
                          <a:srgbClr val="000000"/>
                        </a:solidFill>
                        <a:effectLst/>
                        <a:latin typeface="Calibri" panose="020F0502020204030204" pitchFamily="34" charset="0"/>
                      </a:endParaRPr>
                    </a:p>
                  </a:txBody>
                  <a:tcPr marL="6615" marR="6615" marT="661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857632643"/>
                  </a:ext>
                </a:extLst>
              </a:tr>
            </a:tbl>
          </a:graphicData>
        </a:graphic>
      </p:graphicFrame>
    </p:spTree>
    <p:extLst>
      <p:ext uri="{BB962C8B-B14F-4D97-AF65-F5344CB8AC3E}">
        <p14:creationId xmlns:p14="http://schemas.microsoft.com/office/powerpoint/2010/main" val="169613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7</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678494"/>
          </a:xfrm>
        </p:spPr>
        <p:txBody>
          <a:bodyPr/>
          <a:lstStyle/>
          <a:p>
            <a:r>
              <a:rPr lang="en-US" b="1" dirty="0" smtClean="0">
                <a:solidFill>
                  <a:schemeClr val="tx2"/>
                </a:solidFill>
              </a:rPr>
              <a:t>Example: Dependency Graph</a:t>
            </a:r>
            <a:endParaRPr lang="en-US" dirty="0" smtClean="0">
              <a:solidFill>
                <a:srgbClr val="00B0F0"/>
              </a:solidFill>
            </a:endParaRPr>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pic>
        <p:nvPicPr>
          <p:cNvPr id="3" name="Picture 2"/>
          <p:cNvPicPr>
            <a:picLocks noChangeAspect="1"/>
          </p:cNvPicPr>
          <p:nvPr/>
        </p:nvPicPr>
        <p:blipFill>
          <a:blip r:embed="rId3"/>
          <a:stretch>
            <a:fillRect/>
          </a:stretch>
        </p:blipFill>
        <p:spPr>
          <a:xfrm>
            <a:off x="376237" y="1385317"/>
            <a:ext cx="8081963" cy="4419416"/>
          </a:xfrm>
          <a:prstGeom prst="rect">
            <a:avLst/>
          </a:prstGeom>
        </p:spPr>
      </p:pic>
    </p:spTree>
    <p:extLst>
      <p:ext uri="{BB962C8B-B14F-4D97-AF65-F5344CB8AC3E}">
        <p14:creationId xmlns:p14="http://schemas.microsoft.com/office/powerpoint/2010/main" val="183776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sldNum" sz="quarter" idx="10"/>
          </p:nvPr>
        </p:nvSpPr>
        <p:spPr>
          <a:noFill/>
        </p:spPr>
        <p:txBody>
          <a:bodyPr/>
          <a:lstStyle/>
          <a:p>
            <a:fld id="{DA8E7155-D5FD-446C-AE8C-FBA5A2F503B8}" type="slidenum">
              <a:rPr lang="en-US" smtClean="0">
                <a:latin typeface="Arial" pitchFamily="34" charset="0"/>
              </a:rPr>
              <a:pPr/>
              <a:t>8</a:t>
            </a:fld>
            <a:endParaRPr lang="en-US" dirty="0" smtClean="0">
              <a:latin typeface="Arial" pitchFamily="34" charset="0"/>
            </a:endParaRPr>
          </a:p>
        </p:txBody>
      </p:sp>
      <p:sp>
        <p:nvSpPr>
          <p:cNvPr id="10244" name="Rectangle 3"/>
          <p:cNvSpPr>
            <a:spLocks noGrp="1" noChangeArrowheads="1"/>
          </p:cNvSpPr>
          <p:nvPr>
            <p:ph type="title"/>
          </p:nvPr>
        </p:nvSpPr>
        <p:spPr>
          <a:xfrm>
            <a:off x="619168" y="522874"/>
            <a:ext cx="8458200" cy="678494"/>
          </a:xfrm>
        </p:spPr>
        <p:txBody>
          <a:bodyPr/>
          <a:lstStyle/>
          <a:p>
            <a:r>
              <a:rPr lang="en-US" b="1" dirty="0" smtClean="0">
                <a:solidFill>
                  <a:schemeClr val="tx2"/>
                </a:solidFill>
              </a:rPr>
              <a:t>Next Steps</a:t>
            </a:r>
            <a:endParaRPr lang="en-US" dirty="0" smtClean="0">
              <a:solidFill>
                <a:srgbClr val="00B0F0"/>
              </a:solidFill>
            </a:endParaRPr>
          </a:p>
        </p:txBody>
      </p:sp>
      <p:sp>
        <p:nvSpPr>
          <p:cNvPr id="9" name="TextBox 8"/>
          <p:cNvSpPr txBox="1"/>
          <p:nvPr/>
        </p:nvSpPr>
        <p:spPr bwMode="auto">
          <a:xfrm>
            <a:off x="1799942" y="5804733"/>
            <a:ext cx="64" cy="15234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lgn="ctr">
              <a:lnSpc>
                <a:spcPct val="90000"/>
              </a:lnSpc>
            </a:pPr>
            <a:endParaRPr lang="en-US" sz="1100" i="1" dirty="0">
              <a:solidFill>
                <a:schemeClr val="tx2">
                  <a:lumMod val="60000"/>
                  <a:lumOff val="40000"/>
                </a:schemeClr>
              </a:solidFill>
              <a:latin typeface="Arial"/>
            </a:endParaRPr>
          </a:p>
        </p:txBody>
      </p:sp>
      <p:sp>
        <p:nvSpPr>
          <p:cNvPr id="6" name="Rectangle 3"/>
          <p:cNvSpPr txBox="1">
            <a:spLocks noChangeArrowheads="1"/>
          </p:cNvSpPr>
          <p:nvPr/>
        </p:nvSpPr>
        <p:spPr bwMode="auto">
          <a:xfrm>
            <a:off x="538026" y="1201368"/>
            <a:ext cx="7920174" cy="5158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200">
                <a:solidFill>
                  <a:srgbClr val="0D4C89"/>
                </a:solidFill>
                <a:latin typeface="+mj-lt"/>
                <a:ea typeface="+mj-ea"/>
                <a:cs typeface="+mj-cs"/>
              </a:defRPr>
            </a:lvl1pPr>
            <a:lvl2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5pPr>
            <a:lvl6pPr marL="4572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6pPr>
            <a:lvl7pPr marL="9144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200">
                <a:solidFill>
                  <a:srgbClr val="0D4C89"/>
                </a:solidFill>
                <a:latin typeface="Verdana" pitchFamily="34" charset="0"/>
                <a:ea typeface="Arial Unicode MS" pitchFamily="34" charset="-128"/>
                <a:cs typeface="Arial Unicode MS" pitchFamily="34" charset="-128"/>
              </a:defRPr>
            </a:lvl9pPr>
          </a:lstStyle>
          <a:p>
            <a:endParaRPr lang="en-US" sz="1400" kern="0" dirty="0" smtClean="0">
              <a:solidFill>
                <a:srgbClr val="0070C0"/>
              </a:solidFill>
            </a:endParaRPr>
          </a:p>
          <a:p>
            <a:pPr marL="742950" lvl="1" indent="-285750">
              <a:buFont typeface="Arial" panose="020B0604020202020204" pitchFamily="34" charset="0"/>
              <a:buChar char="•"/>
            </a:pPr>
            <a:r>
              <a:rPr lang="en-US" sz="1800" kern="0" dirty="0" smtClean="0">
                <a:solidFill>
                  <a:schemeClr val="bg1">
                    <a:lumMod val="50000"/>
                  </a:schemeClr>
                </a:solidFill>
              </a:rPr>
              <a:t>Feature Owners determine dependencies for each PI 15 </a:t>
            </a:r>
            <a:r>
              <a:rPr lang="en-US" sz="1800" kern="0" dirty="0" smtClean="0">
                <a:solidFill>
                  <a:schemeClr val="bg1">
                    <a:lumMod val="50000"/>
                  </a:schemeClr>
                </a:solidFill>
              </a:rPr>
              <a:t>Feature</a:t>
            </a:r>
          </a:p>
          <a:p>
            <a:pPr marL="742950" lvl="1" indent="-285750">
              <a:buFont typeface="Arial" panose="020B0604020202020204" pitchFamily="34" charset="0"/>
              <a:buChar char="•"/>
            </a:pPr>
            <a:endParaRPr lang="en-US" sz="1800" kern="0" dirty="0" smtClean="0">
              <a:solidFill>
                <a:schemeClr val="bg1">
                  <a:lumMod val="50000"/>
                </a:schemeClr>
              </a:solidFill>
            </a:endParaRPr>
          </a:p>
          <a:p>
            <a:pPr marL="742950" lvl="1" indent="-285750">
              <a:buFont typeface="Arial" panose="020B0604020202020204" pitchFamily="34" charset="0"/>
              <a:buChar char="•"/>
            </a:pPr>
            <a:r>
              <a:rPr lang="en-US" sz="1800" kern="0" dirty="0" smtClean="0">
                <a:solidFill>
                  <a:schemeClr val="bg1">
                    <a:lumMod val="50000"/>
                  </a:schemeClr>
                </a:solidFill>
              </a:rPr>
              <a:t>Feature Owners enter dependencies in </a:t>
            </a:r>
            <a:r>
              <a:rPr lang="en-US" sz="1800" kern="0" dirty="0" smtClean="0">
                <a:solidFill>
                  <a:schemeClr val="bg1">
                    <a:lumMod val="50000"/>
                  </a:schemeClr>
                </a:solidFill>
              </a:rPr>
              <a:t>RTC</a:t>
            </a:r>
          </a:p>
          <a:p>
            <a:pPr marL="742950" lvl="1" indent="-285750">
              <a:buFont typeface="Arial" panose="020B0604020202020204" pitchFamily="34" charset="0"/>
              <a:buChar char="•"/>
            </a:pPr>
            <a:endParaRPr lang="en-US" sz="1800" kern="0" dirty="0" smtClean="0">
              <a:solidFill>
                <a:schemeClr val="bg1">
                  <a:lumMod val="50000"/>
                </a:schemeClr>
              </a:solidFill>
            </a:endParaRPr>
          </a:p>
          <a:p>
            <a:pPr marL="742950" lvl="1" indent="-285750">
              <a:buFont typeface="Arial" panose="020B0604020202020204" pitchFamily="34" charset="0"/>
              <a:buChar char="•"/>
            </a:pPr>
            <a:r>
              <a:rPr lang="en-US" sz="1800" kern="0" dirty="0" smtClean="0">
                <a:solidFill>
                  <a:schemeClr val="bg1">
                    <a:lumMod val="50000"/>
                  </a:schemeClr>
                </a:solidFill>
              </a:rPr>
              <a:t>Agree on format for Critical Path attachment in RTC (SM/FO</a:t>
            </a:r>
            <a:r>
              <a:rPr lang="en-US" sz="1800" kern="0" dirty="0" smtClean="0">
                <a:solidFill>
                  <a:schemeClr val="bg1">
                    <a:lumMod val="50000"/>
                  </a:schemeClr>
                </a:solidFill>
              </a:rPr>
              <a:t>)</a:t>
            </a:r>
          </a:p>
          <a:p>
            <a:pPr marL="742950" lvl="1" indent="-285750">
              <a:buFont typeface="Arial" panose="020B0604020202020204" pitchFamily="34" charset="0"/>
              <a:buChar char="•"/>
            </a:pPr>
            <a:endParaRPr lang="en-US" sz="1800" kern="0" dirty="0" smtClean="0">
              <a:solidFill>
                <a:schemeClr val="bg1">
                  <a:lumMod val="50000"/>
                </a:schemeClr>
              </a:solidFill>
            </a:endParaRPr>
          </a:p>
          <a:p>
            <a:pPr marL="742950" lvl="1" indent="-285750">
              <a:buFont typeface="Arial" panose="020B0604020202020204" pitchFamily="34" charset="0"/>
              <a:buChar char="•"/>
            </a:pPr>
            <a:r>
              <a:rPr lang="en-US" sz="1800" kern="0" dirty="0" smtClean="0">
                <a:solidFill>
                  <a:schemeClr val="bg1">
                    <a:lumMod val="50000"/>
                  </a:schemeClr>
                </a:solidFill>
              </a:rPr>
              <a:t>Update all features with CP attachment (FO, SM to help</a:t>
            </a:r>
            <a:r>
              <a:rPr lang="en-US" sz="1800" kern="0" dirty="0" smtClean="0">
                <a:solidFill>
                  <a:schemeClr val="bg1">
                    <a:lumMod val="50000"/>
                  </a:schemeClr>
                </a:solidFill>
              </a:rPr>
              <a:t>)</a:t>
            </a:r>
          </a:p>
          <a:p>
            <a:pPr marL="742950" lvl="1" indent="-285750">
              <a:buFont typeface="Arial" panose="020B0604020202020204" pitchFamily="34" charset="0"/>
              <a:buChar char="•"/>
            </a:pPr>
            <a:endParaRPr lang="en-US" sz="1800" kern="0" dirty="0" smtClean="0">
              <a:solidFill>
                <a:schemeClr val="bg1">
                  <a:lumMod val="50000"/>
                </a:schemeClr>
              </a:solidFill>
            </a:endParaRPr>
          </a:p>
          <a:p>
            <a:pPr marL="742950" lvl="1" indent="-285750">
              <a:buFont typeface="Arial" panose="020B0604020202020204" pitchFamily="34" charset="0"/>
              <a:buChar char="•"/>
            </a:pPr>
            <a:r>
              <a:rPr lang="en-US" sz="1800" kern="0" dirty="0" smtClean="0">
                <a:solidFill>
                  <a:schemeClr val="bg1">
                    <a:lumMod val="50000"/>
                  </a:schemeClr>
                </a:solidFill>
              </a:rPr>
              <a:t>Develop process for determining dependencies for future </a:t>
            </a:r>
            <a:r>
              <a:rPr lang="en-US" sz="1800" kern="0" dirty="0" err="1" smtClean="0">
                <a:solidFill>
                  <a:schemeClr val="bg1">
                    <a:lumMod val="50000"/>
                  </a:schemeClr>
                </a:solidFill>
              </a:rPr>
              <a:t>Pis</a:t>
            </a:r>
            <a:endParaRPr lang="en-US" sz="1800" kern="0" dirty="0" smtClean="0">
              <a:solidFill>
                <a:schemeClr val="bg1">
                  <a:lumMod val="50000"/>
                </a:schemeClr>
              </a:solidFill>
            </a:endParaRPr>
          </a:p>
          <a:p>
            <a:pPr marL="742950" lvl="1" indent="-285750">
              <a:buFont typeface="Arial" panose="020B0604020202020204" pitchFamily="34" charset="0"/>
              <a:buChar char="•"/>
            </a:pPr>
            <a:endParaRPr lang="en-US" sz="1800" kern="0" dirty="0" smtClean="0">
              <a:solidFill>
                <a:schemeClr val="bg1">
                  <a:lumMod val="50000"/>
                </a:schemeClr>
              </a:solidFill>
            </a:endParaRPr>
          </a:p>
          <a:p>
            <a:pPr marL="742950" lvl="1" indent="-285750">
              <a:buFont typeface="Arial" panose="020B0604020202020204" pitchFamily="34" charset="0"/>
              <a:buChar char="•"/>
            </a:pPr>
            <a:r>
              <a:rPr lang="en-US" sz="1800" kern="0" dirty="0" smtClean="0">
                <a:solidFill>
                  <a:schemeClr val="bg1">
                    <a:lumMod val="50000"/>
                  </a:schemeClr>
                </a:solidFill>
              </a:rPr>
              <a:t>Continue to explore tooling to automate</a:t>
            </a:r>
            <a:endParaRPr lang="en-US" sz="1800" kern="0" dirty="0">
              <a:solidFill>
                <a:srgbClr val="0070C0"/>
              </a:solidFill>
            </a:endParaRPr>
          </a:p>
          <a:p>
            <a:endParaRPr lang="en-US" sz="1800" kern="0" dirty="0" smtClean="0">
              <a:solidFill>
                <a:srgbClr val="0070C0"/>
              </a:solidFill>
            </a:endParaRPr>
          </a:p>
          <a:p>
            <a:r>
              <a:rPr lang="en-US" sz="1600" i="1" kern="0" dirty="0" smtClean="0">
                <a:solidFill>
                  <a:schemeClr val="bg1">
                    <a:lumMod val="50000"/>
                  </a:schemeClr>
                </a:solidFill>
              </a:rPr>
              <a:t>.</a:t>
            </a:r>
            <a:endParaRPr lang="en-US" sz="1800" i="1" kern="0" dirty="0">
              <a:solidFill>
                <a:schemeClr val="bg1">
                  <a:lumMod val="50000"/>
                </a:schemeClr>
              </a:solidFill>
            </a:endParaRPr>
          </a:p>
        </p:txBody>
      </p:sp>
    </p:spTree>
    <p:extLst>
      <p:ext uri="{BB962C8B-B14F-4D97-AF65-F5344CB8AC3E}">
        <p14:creationId xmlns:p14="http://schemas.microsoft.com/office/powerpoint/2010/main" val="3233386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
      <a:dk1>
        <a:srgbClr val="0D4C89"/>
      </a:dk1>
      <a:lt1>
        <a:srgbClr val="FFFFFF"/>
      </a:lt1>
      <a:dk2>
        <a:srgbClr val="0D4C89"/>
      </a:dk2>
      <a:lt2>
        <a:srgbClr val="808080"/>
      </a:lt2>
      <a:accent1>
        <a:srgbClr val="516E8A"/>
      </a:accent1>
      <a:accent2>
        <a:srgbClr val="333399"/>
      </a:accent2>
      <a:accent3>
        <a:srgbClr val="FFFFFF"/>
      </a:accent3>
      <a:accent4>
        <a:srgbClr val="094074"/>
      </a:accent4>
      <a:accent5>
        <a:srgbClr val="B3BAC4"/>
      </a:accent5>
      <a:accent6>
        <a:srgbClr val="2D2D8A"/>
      </a:accent6>
      <a:hlink>
        <a:srgbClr val="009999"/>
      </a:hlink>
      <a:folHlink>
        <a:srgbClr val="99CC00"/>
      </a:folHlink>
    </a:clrScheme>
    <a:fontScheme name="1_Blank Presentation">
      <a:majorFont>
        <a:latin typeface="Verdana"/>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outerShdw dist="17961" dir="2700000" algn="ctr" rotWithShape="0">
            <a:srgbClr val="000000"/>
          </a:outerShdw>
        </a:effectLst>
      </a:spPr>
      <a:bodyPr lIns="0" tIns="0" rIns="0" bIns="0">
        <a:spAutoFit/>
      </a:bodyPr>
      <a:lstStyle>
        <a:defPPr algn="ctr">
          <a:lnSpc>
            <a:spcPct val="90000"/>
          </a:lnSpc>
          <a:defRPr sz="1200" b="1" dirty="0">
            <a:solidFill>
              <a:srgbClr val="FFCC00"/>
            </a:solidFill>
            <a:latin typeface="Arial"/>
          </a:defRPr>
        </a:defPPr>
      </a:lstStyle>
    </a:tx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B41D25D924764489E6FFC3F6FE64D1" ma:contentTypeVersion="2" ma:contentTypeDescription="Create a new document." ma:contentTypeScope="" ma:versionID="fa7a0da0b166a7ce23d1c88030c5053b">
  <xsd:schema xmlns:xsd="http://www.w3.org/2001/XMLSchema" xmlns:xs="http://www.w3.org/2001/XMLSchema" xmlns:p="http://schemas.microsoft.com/office/2006/metadata/properties" xmlns:ns2="8b3487c1-04d9-4580-816f-65f73cd6f614" xmlns:ns3="http://schemas.microsoft.com/sharepoint/v4" targetNamespace="http://schemas.microsoft.com/office/2006/metadata/properties" ma:root="true" ma:fieldsID="cae77e289ed6ae3302dadf82c092ac6a" ns2:_="" ns3:_="">
    <xsd:import namespace="8b3487c1-04d9-4580-816f-65f73cd6f614"/>
    <xsd:import namespace="http://schemas.microsoft.com/sharepoint/v4"/>
    <xsd:element name="properties">
      <xsd:complexType>
        <xsd:sequence>
          <xsd:element name="documentManagement">
            <xsd:complexType>
              <xsd:all>
                <xsd:element ref="ns2:Posting" minOccurs="0"/>
                <xsd:element ref="ns3:IconOverlay"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3487c1-04d9-4580-816f-65f73cd6f614" elementFormDefault="qualified">
    <xsd:import namespace="http://schemas.microsoft.com/office/2006/documentManagement/types"/>
    <xsd:import namespace="http://schemas.microsoft.com/office/infopath/2007/PartnerControls"/>
    <xsd:element name="Posting" ma:index="8" nillable="true" ma:displayName="Posting" ma:default="GD Only" ma:description="Where is document posted?" ma:format="Dropdown" ma:internalName="Posting" ma:readOnly="false">
      <xsd:simpleType>
        <xsd:restriction base="dms:Choice">
          <xsd:enumeration value="GD Only"/>
          <xsd:enumeration value="To Post to LM"/>
          <xsd:enumeration value="Posted to LM"/>
        </xsd:restriction>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osting xmlns="8b3487c1-04d9-4580-816f-65f73cd6f614">GD Only</Posting>
    <IconOverlay xmlns="http://schemas.microsoft.com/sharepoint/v4" xsi:nil="true"/>
  </documentManagement>
</p:properties>
</file>

<file path=customXml/itemProps1.xml><?xml version="1.0" encoding="utf-8"?>
<ds:datastoreItem xmlns:ds="http://schemas.openxmlformats.org/officeDocument/2006/customXml" ds:itemID="{288B2E95-628A-493D-A46E-D6BD20468A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3487c1-04d9-4580-816f-65f73cd6f61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FD415E-DFFA-4697-BC13-EAEF38DE6DC6}">
  <ds:schemaRefs>
    <ds:schemaRef ds:uri="http://schemas.microsoft.com/sharepoint/v3/contenttype/forms"/>
  </ds:schemaRefs>
</ds:datastoreItem>
</file>

<file path=customXml/itemProps3.xml><?xml version="1.0" encoding="utf-8"?>
<ds:datastoreItem xmlns:ds="http://schemas.openxmlformats.org/officeDocument/2006/customXml" ds:itemID="{7ECD4F8E-4BF2-448E-964D-97923423852E}">
  <ds:schemaRefs>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b3487c1-04d9-4580-816f-65f73cd6f61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30664</TotalTime>
  <Words>641</Words>
  <Application>Microsoft Office PowerPoint</Application>
  <PresentationFormat>On-screen Show (4:3)</PresentationFormat>
  <Paragraphs>135</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 Unicode MS</vt:lpstr>
      <vt:lpstr>Arial</vt:lpstr>
      <vt:lpstr>Arial Narrow</vt:lpstr>
      <vt:lpstr>Calibri</vt:lpstr>
      <vt:lpstr>GDLogotype</vt:lpstr>
      <vt:lpstr>Verdana</vt:lpstr>
      <vt:lpstr>Wingdings</vt:lpstr>
      <vt:lpstr>1_Blank Presentation</vt:lpstr>
      <vt:lpstr>Feature Critical Path Analysis  Capturing in RTC  April 21, 2020 </vt:lpstr>
      <vt:lpstr>Why focus on Critical Path</vt:lpstr>
      <vt:lpstr>Typical Project Flow (With MUOS Terms)</vt:lpstr>
      <vt:lpstr>PERT Method (Activity on Node)</vt:lpstr>
      <vt:lpstr>RTC Dependency Links</vt:lpstr>
      <vt:lpstr>Example: Critical Path Table</vt:lpstr>
      <vt:lpstr>Example: Dependency Graph</vt:lpstr>
      <vt:lpstr>Next Steps</vt:lpstr>
    </vt:vector>
  </TitlesOfParts>
  <Manager>Craig Howard 480-441-7884</Manager>
  <Company>General Dynamics C4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MUOS &amp; SCEME</dc:title>
  <dc:subject>UHF SATCOM, MUOS, SCEME</dc:subject>
  <dc:creator>Jack Nicholson</dc:creator>
  <dc:description>Warning:  This document contains technical data whose export is restricted by the Arms Export Control Act (Title 22, U.S.C. Sec 2751 et seq.) or the Export Administration Act of 1979, as amended (Title 50 U.S.C. App. 2401 et seq.).  Violators of these export laws are subject to severe criminal penalties.  Disseminate in accordance with provisions of DoD Directive 5230.25_x000d_
_x000d_
"This document contains trade secrets and commercial or financial information which are privileged and confidential and exempt from disclosure under the Freedom of Information Act pursuant to exemptions (b)(3) and (b)(4).  Furthermore, this information is prohibited from disclosure under the Trade Secrets Act, 18 USC 1905.“_x000d_
_x000d_
_x000d_
_x000d_
© 2010 General Dynamics C4 Systems</dc:description>
  <cp:lastModifiedBy>Cottle, Rick (NE)</cp:lastModifiedBy>
  <cp:revision>768</cp:revision>
  <cp:lastPrinted>1601-01-01T00:00:00Z</cp:lastPrinted>
  <dcterms:created xsi:type="dcterms:W3CDTF">2011-09-19T18:59:19Z</dcterms:created>
  <dcterms:modified xsi:type="dcterms:W3CDTF">2020-04-22T18:56:06Z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0x0101009FB41D25D924764489E6FFC3F6FE64D1</vt:lpwstr>
  </property>
</Properties>
</file>