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20" r:id="rId1"/>
  </p:sldMasterIdLst>
  <p:notesMasterIdLst>
    <p:notesMasterId r:id="rId36"/>
  </p:notesMasterIdLst>
  <p:sldIdLst>
    <p:sldId id="315" r:id="rId2"/>
    <p:sldId id="318" r:id="rId3"/>
    <p:sldId id="317" r:id="rId4"/>
    <p:sldId id="342" r:id="rId5"/>
    <p:sldId id="343" r:id="rId6"/>
    <p:sldId id="319" r:id="rId7"/>
    <p:sldId id="320" r:id="rId8"/>
    <p:sldId id="321" r:id="rId9"/>
    <p:sldId id="345" r:id="rId10"/>
    <p:sldId id="346" r:id="rId11"/>
    <p:sldId id="347" r:id="rId12"/>
    <p:sldId id="348" r:id="rId13"/>
    <p:sldId id="322" r:id="rId14"/>
    <p:sldId id="323" r:id="rId15"/>
    <p:sldId id="324" r:id="rId16"/>
    <p:sldId id="325" r:id="rId17"/>
    <p:sldId id="326" r:id="rId18"/>
    <p:sldId id="327" r:id="rId19"/>
    <p:sldId id="328" r:id="rId20"/>
    <p:sldId id="329" r:id="rId21"/>
    <p:sldId id="344" r:id="rId22"/>
    <p:sldId id="330" r:id="rId23"/>
    <p:sldId id="331" r:id="rId24"/>
    <p:sldId id="332" r:id="rId25"/>
    <p:sldId id="333" r:id="rId26"/>
    <p:sldId id="334" r:id="rId27"/>
    <p:sldId id="335" r:id="rId28"/>
    <p:sldId id="336" r:id="rId29"/>
    <p:sldId id="337" r:id="rId30"/>
    <p:sldId id="341" r:id="rId31"/>
    <p:sldId id="353" r:id="rId32"/>
    <p:sldId id="354" r:id="rId33"/>
    <p:sldId id="351" r:id="rId34"/>
    <p:sldId id="349" r:id="rId3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3" autoAdjust="0"/>
    <p:restoredTop sz="95833" autoAdjust="0"/>
  </p:normalViewPr>
  <p:slideViewPr>
    <p:cSldViewPr>
      <p:cViewPr varScale="1">
        <p:scale>
          <a:sx n="115" d="100"/>
          <a:sy n="115" d="100"/>
        </p:scale>
        <p:origin x="1332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BABEF0-EED5-4AB9-8CF3-541DF6208B12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C8499A-9E51-4DA4-B65C-5FF6D3C157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746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46A35-8E17-4ECA-AE45-E995996B888C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3658634-7BA4-4E80-B948-83A74CA992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46A35-8E17-4ECA-AE45-E995996B888C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58634-7BA4-4E80-B948-83A74CA992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46A35-8E17-4ECA-AE45-E995996B888C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58634-7BA4-4E80-B948-83A74CA992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/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288906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46A35-8E17-4ECA-AE45-E995996B888C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58634-7BA4-4E80-B948-83A74CA992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46A35-8E17-4ECA-AE45-E995996B888C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3658634-7BA4-4E80-B948-83A74CA9923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46A35-8E17-4ECA-AE45-E995996B888C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58634-7BA4-4E80-B948-83A74CA992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46A35-8E17-4ECA-AE45-E995996B888C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58634-7BA4-4E80-B948-83A74CA992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46A35-8E17-4ECA-AE45-E995996B888C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58634-7BA4-4E80-B948-83A74CA992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46A35-8E17-4ECA-AE45-E995996B888C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58634-7BA4-4E80-B948-83A74CA992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46A35-8E17-4ECA-AE45-E995996B888C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58634-7BA4-4E80-B948-83A74CA9923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46A35-8E17-4ECA-AE45-E995996B888C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3658634-7BA4-4E80-B948-83A74CA9923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9946A35-8E17-4ECA-AE45-E995996B888C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C3658634-7BA4-4E80-B948-83A74CA9923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21" r:id="rId1"/>
    <p:sldLayoutId id="2147484322" r:id="rId2"/>
    <p:sldLayoutId id="2147484323" r:id="rId3"/>
    <p:sldLayoutId id="2147484324" r:id="rId4"/>
    <p:sldLayoutId id="2147484325" r:id="rId5"/>
    <p:sldLayoutId id="2147484326" r:id="rId6"/>
    <p:sldLayoutId id="2147484327" r:id="rId7"/>
    <p:sldLayoutId id="2147484328" r:id="rId8"/>
    <p:sldLayoutId id="2147484329" r:id="rId9"/>
    <p:sldLayoutId id="2147484330" r:id="rId10"/>
    <p:sldLayoutId id="2147484331" r:id="rId11"/>
    <p:sldLayoutId id="2147484332" r:id="rId12"/>
  </p:sldLayoutIdLst>
  <p:txStyles>
    <p:titleStyle>
      <a:lvl1pPr algn="l" defTabSz="914400" rtl="0" eaLnBrk="1" latinLnBrk="1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59832" y="2780928"/>
            <a:ext cx="2654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돋움" pitchFamily="50" charset="-127"/>
                <a:ea typeface="돋움" pitchFamily="50" charset="-127"/>
              </a:rPr>
              <a:t>10. </a:t>
            </a:r>
            <a:r>
              <a:rPr lang="ko-KR" altLang="en-US" sz="2800" dirty="0">
                <a:latin typeface="돋움" pitchFamily="50" charset="-127"/>
                <a:ea typeface="돋움" pitchFamily="50" charset="-127"/>
              </a:rPr>
              <a:t>인터페이스</a:t>
            </a:r>
            <a:endParaRPr lang="en-US" altLang="ko-KR" sz="2800" dirty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8456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22531" name="제목 2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70984" cy="82801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자동 타입 변환</a:t>
            </a:r>
            <a:r>
              <a:rPr lang="en-US" altLang="ko-KR" dirty="0"/>
              <a:t>(Promotion)</a:t>
            </a:r>
            <a:endParaRPr lang="ko-KR" altLang="en-US" dirty="0"/>
          </a:p>
        </p:txBody>
      </p:sp>
      <p:pic>
        <p:nvPicPr>
          <p:cNvPr id="2253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447800"/>
            <a:ext cx="3214688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650" y="2733675"/>
            <a:ext cx="6357938" cy="362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5575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23555" name="제목 2"/>
          <p:cNvSpPr>
            <a:spLocks noGrp="1"/>
          </p:cNvSpPr>
          <p:nvPr>
            <p:ph type="title"/>
          </p:nvPr>
        </p:nvSpPr>
        <p:spPr>
          <a:xfrm>
            <a:off x="457200" y="152718"/>
            <a:ext cx="5842992" cy="900018"/>
          </a:xfrm>
        </p:spPr>
        <p:txBody>
          <a:bodyPr/>
          <a:lstStyle/>
          <a:p>
            <a:r>
              <a:rPr lang="ko-KR" altLang="en-US" dirty="0"/>
              <a:t>필드의 </a:t>
            </a:r>
            <a:r>
              <a:rPr lang="ko-KR" altLang="en-US" dirty="0" err="1"/>
              <a:t>다형성</a:t>
            </a:r>
            <a:endParaRPr lang="ko-KR" altLang="en-US" dirty="0"/>
          </a:p>
        </p:txBody>
      </p:sp>
      <p:pic>
        <p:nvPicPr>
          <p:cNvPr id="2355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58913"/>
            <a:ext cx="6143625" cy="307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2613" y="4745038"/>
            <a:ext cx="3297237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0925" y="4745038"/>
            <a:ext cx="1863725" cy="164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9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2613" y="2030413"/>
            <a:ext cx="1550987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0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2613" y="3033713"/>
            <a:ext cx="3290887" cy="1354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1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2613" y="5959475"/>
            <a:ext cx="225742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2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745038"/>
            <a:ext cx="3294063" cy="164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7168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pPr marL="0" indent="0">
              <a:buNone/>
            </a:pPr>
            <a:endParaRPr lang="ko-KR" altLang="en-US" sz="2400" dirty="0"/>
          </a:p>
        </p:txBody>
      </p:sp>
      <p:sp>
        <p:nvSpPr>
          <p:cNvPr id="24579" name="제목 2"/>
          <p:cNvSpPr>
            <a:spLocks noGrp="1"/>
          </p:cNvSpPr>
          <p:nvPr>
            <p:ph type="title"/>
          </p:nvPr>
        </p:nvSpPr>
        <p:spPr>
          <a:xfrm>
            <a:off x="457200" y="152718"/>
            <a:ext cx="6719888" cy="756002"/>
          </a:xfrm>
        </p:spPr>
        <p:txBody>
          <a:bodyPr>
            <a:normAutofit fontScale="90000"/>
          </a:bodyPr>
          <a:lstStyle/>
          <a:p>
            <a:r>
              <a:rPr lang="ko-KR" altLang="en-US"/>
              <a:t>인터페이스 배열로 구현한 객체 관리</a:t>
            </a:r>
            <a:endParaRPr lang="ko-KR" altLang="en-US" dirty="0"/>
          </a:p>
        </p:txBody>
      </p:sp>
      <p:pic>
        <p:nvPicPr>
          <p:cNvPr id="2458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1600200"/>
            <a:ext cx="2105025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688" y="2457450"/>
            <a:ext cx="257175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2188" y="1743075"/>
            <a:ext cx="2209800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0717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48536" cy="828010"/>
          </a:xfrm>
        </p:spPr>
        <p:txBody>
          <a:bodyPr/>
          <a:lstStyle/>
          <a:p>
            <a:r>
              <a:rPr lang="ko-KR" altLang="en-US" dirty="0"/>
              <a:t>인터페이스 구현과 형 변환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7620000" cy="4373563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ko-KR" altLang="en-US" dirty="0"/>
              <a:t>인터페이스를 구현한 클래스는 인터페이스 형으로 선언한 변수로 형 변환 할 수 있음</a:t>
            </a:r>
            <a:endParaRPr lang="en-US" altLang="ko-KR" dirty="0"/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dirty="0"/>
              <a:t>상속에서의 형 변환과 동일한 의미 </a:t>
            </a:r>
            <a:endParaRPr lang="en-US" altLang="ko-KR" dirty="0"/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dirty="0"/>
              <a:t>단 클래스 상속과 달리 구현코드가 없기 때문에 여러 인터페이스를 구현할 수 있음</a:t>
            </a:r>
            <a:endParaRPr lang="en-US" altLang="ko-KR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altLang="ko-KR" dirty="0"/>
              <a:t> </a:t>
            </a:r>
            <a:r>
              <a:rPr lang="ko-KR" altLang="en-US" dirty="0"/>
              <a:t>형 </a:t>
            </a:r>
            <a:r>
              <a:rPr lang="ko-KR" altLang="en-US" dirty="0" err="1"/>
              <a:t>변환시</a:t>
            </a:r>
            <a:r>
              <a:rPr lang="ko-KR" altLang="en-US" dirty="0"/>
              <a:t> 사용할 수 있는 </a:t>
            </a:r>
            <a:r>
              <a:rPr lang="ko-KR" altLang="en-US" dirty="0" err="1"/>
              <a:t>메서드는</a:t>
            </a:r>
            <a:r>
              <a:rPr lang="ko-KR" altLang="en-US" dirty="0"/>
              <a:t> 인터페이스에 선언된 </a:t>
            </a:r>
            <a:r>
              <a:rPr lang="ko-KR" altLang="en-US" dirty="0" err="1"/>
              <a:t>메서드만</a:t>
            </a:r>
            <a:r>
              <a:rPr lang="ko-KR" altLang="en-US" dirty="0"/>
              <a:t> 사용할 수 있음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169296"/>
            <a:ext cx="31242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3727594"/>
            <a:ext cx="4419600" cy="263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27584" y="4889376"/>
            <a:ext cx="29883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/>
              <a:t>CompleteCalc</a:t>
            </a:r>
            <a:r>
              <a:rPr lang="en-US" altLang="ko-KR" sz="1600" dirty="0"/>
              <a:t> </a:t>
            </a:r>
            <a:r>
              <a:rPr lang="ko-KR" altLang="en-US" sz="1600" dirty="0"/>
              <a:t>가 </a:t>
            </a:r>
            <a:r>
              <a:rPr lang="en-US" altLang="ko-KR" sz="1600" dirty="0" err="1"/>
              <a:t>Calc</a:t>
            </a:r>
            <a:r>
              <a:rPr lang="en-US" altLang="ko-KR" sz="1600" dirty="0"/>
              <a:t> </a:t>
            </a:r>
            <a:r>
              <a:rPr lang="ko-KR" altLang="en-US" sz="1600" dirty="0"/>
              <a:t>형 으로 </a:t>
            </a:r>
            <a:endParaRPr lang="en-US" altLang="ko-KR" sz="1600" dirty="0"/>
          </a:p>
          <a:p>
            <a:r>
              <a:rPr lang="ko-KR" altLang="en-US" sz="1600" dirty="0"/>
              <a:t>대입된 경우 사용할 수 있는 </a:t>
            </a:r>
            <a:endParaRPr lang="en-US" altLang="ko-KR" sz="1600" dirty="0"/>
          </a:p>
          <a:p>
            <a:r>
              <a:rPr lang="ko-KR" altLang="en-US" sz="1600" dirty="0" err="1"/>
              <a:t>메서드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87023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842992" cy="900018"/>
          </a:xfrm>
        </p:spPr>
        <p:txBody>
          <a:bodyPr/>
          <a:lstStyle/>
          <a:p>
            <a:r>
              <a:rPr lang="ko-KR" altLang="en-US" dirty="0"/>
              <a:t>인터페이스 구현과 형 변환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94438"/>
            <a:ext cx="31242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268760"/>
            <a:ext cx="4419600" cy="263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83568" y="2214518"/>
            <a:ext cx="29883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/>
              <a:t>CompleteCalc</a:t>
            </a:r>
            <a:r>
              <a:rPr lang="en-US" altLang="ko-KR" sz="1600" dirty="0"/>
              <a:t> </a:t>
            </a:r>
            <a:r>
              <a:rPr lang="ko-KR" altLang="en-US" sz="1600" dirty="0"/>
              <a:t>가 </a:t>
            </a:r>
            <a:r>
              <a:rPr lang="en-US" altLang="ko-KR" sz="1600" dirty="0" err="1"/>
              <a:t>Calc</a:t>
            </a:r>
            <a:r>
              <a:rPr lang="en-US" altLang="ko-KR" sz="1600" dirty="0"/>
              <a:t> </a:t>
            </a:r>
            <a:r>
              <a:rPr lang="ko-KR" altLang="en-US" sz="1600" dirty="0"/>
              <a:t>형 으로 </a:t>
            </a:r>
            <a:endParaRPr lang="en-US" altLang="ko-KR" sz="1600" dirty="0"/>
          </a:p>
          <a:p>
            <a:r>
              <a:rPr lang="ko-KR" altLang="en-US" sz="1600" dirty="0"/>
              <a:t>대입된 경우 사용할 수 있는 </a:t>
            </a:r>
            <a:endParaRPr lang="en-US" altLang="ko-KR" sz="1600" dirty="0"/>
          </a:p>
          <a:p>
            <a:r>
              <a:rPr lang="ko-KR" altLang="en-US" sz="1600" dirty="0" err="1"/>
              <a:t>메서드</a:t>
            </a:r>
            <a:endParaRPr lang="ko-KR" altLang="en-US" sz="16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873381"/>
            <a:ext cx="7496175" cy="256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6540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70984" cy="900018"/>
          </a:xfrm>
        </p:spPr>
        <p:txBody>
          <a:bodyPr/>
          <a:lstStyle/>
          <a:p>
            <a:r>
              <a:rPr lang="ko-KR" altLang="en-US" dirty="0"/>
              <a:t>인터페이스와 </a:t>
            </a:r>
            <a:r>
              <a:rPr lang="ko-KR" altLang="en-US" dirty="0" err="1"/>
              <a:t>다형성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84784"/>
            <a:ext cx="7620000" cy="4373563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ko-KR" altLang="en-US" dirty="0">
                <a:latin typeface="+mn-ea"/>
              </a:rPr>
              <a:t>인터페이스는 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“Client Code”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와 서비스를 제공하는 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“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객체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”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 사이의 약속</a:t>
            </a:r>
            <a:r>
              <a:rPr lang="ko-KR" altLang="en-US" dirty="0">
                <a:latin typeface="+mn-ea"/>
              </a:rPr>
              <a:t>이다</a:t>
            </a:r>
            <a:r>
              <a:rPr lang="en-US" altLang="ko-KR" dirty="0">
                <a:latin typeface="+mn-ea"/>
              </a:rPr>
              <a:t>.</a:t>
            </a:r>
          </a:p>
          <a:p>
            <a:endParaRPr lang="en-US" altLang="ko-KR" dirty="0">
              <a:latin typeface="+mn-ea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dirty="0">
                <a:latin typeface="+mn-ea"/>
              </a:rPr>
              <a:t>어떤 객체가 어떤 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interface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 타입이라 함은 그 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interface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가 제공하는 </a:t>
            </a:r>
            <a:r>
              <a:rPr lang="ko-KR" altLang="en-US" dirty="0" err="1">
                <a:solidFill>
                  <a:schemeClr val="bg2">
                    <a:lumMod val="50000"/>
                  </a:schemeClr>
                </a:solidFill>
                <a:latin typeface="+mn-ea"/>
              </a:rPr>
              <a:t>메서드를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 구현했다</a:t>
            </a:r>
            <a:r>
              <a:rPr lang="ko-KR" altLang="en-US" dirty="0">
                <a:latin typeface="+mn-ea"/>
              </a:rPr>
              <a:t>는 의미임</a:t>
            </a:r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altLang="ko-KR" dirty="0">
                <a:latin typeface="+mn-ea"/>
              </a:rPr>
              <a:t>Client </a:t>
            </a:r>
            <a:r>
              <a:rPr lang="ko-KR" altLang="en-US" dirty="0">
                <a:latin typeface="+mn-ea"/>
              </a:rPr>
              <a:t>는 어떻게 구현되었는지 상관없이 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interface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의 정의만을 보고 사용</a:t>
            </a:r>
            <a:r>
              <a:rPr lang="ko-KR" altLang="en-US" dirty="0">
                <a:latin typeface="+mn-ea"/>
              </a:rPr>
              <a:t>할 수 있음 </a:t>
            </a:r>
            <a:r>
              <a:rPr lang="en-US" altLang="ko-KR" dirty="0">
                <a:latin typeface="+mn-ea"/>
              </a:rPr>
              <a:t>( ex: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JDBC</a:t>
            </a:r>
            <a:r>
              <a:rPr lang="en-US" altLang="ko-KR" dirty="0">
                <a:latin typeface="+mn-ea"/>
              </a:rPr>
              <a:t> )</a:t>
            </a:r>
          </a:p>
          <a:p>
            <a:endParaRPr lang="en-US" altLang="ko-KR" dirty="0">
              <a:latin typeface="+mn-ea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dirty="0">
                <a:latin typeface="+mn-ea"/>
              </a:rPr>
              <a:t>다양한 구현이 필요한 인터페이스를 설계하는 일은 매우 중요한 일임</a:t>
            </a:r>
            <a:endParaRPr lang="en-US" altLang="ko-KR" dirty="0">
              <a:latin typeface="+mn-ea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01580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283152" cy="1371600"/>
          </a:xfrm>
        </p:spPr>
        <p:txBody>
          <a:bodyPr/>
          <a:lstStyle/>
          <a:p>
            <a:r>
              <a:rPr lang="ko-KR" altLang="en-US" dirty="0"/>
              <a:t>왜 인터페이스를 사용하는가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139952" y="2217638"/>
            <a:ext cx="2304256" cy="864096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i="1" dirty="0" err="1"/>
              <a:t>IUserInfoDao</a:t>
            </a:r>
            <a:endParaRPr lang="ko-KR" altLang="en-US" i="1" dirty="0"/>
          </a:p>
        </p:txBody>
      </p:sp>
      <p:sp>
        <p:nvSpPr>
          <p:cNvPr id="5" name="직사각형 4"/>
          <p:cNvSpPr/>
          <p:nvPr/>
        </p:nvSpPr>
        <p:spPr>
          <a:xfrm>
            <a:off x="2915816" y="3873822"/>
            <a:ext cx="1440160" cy="792088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err="1"/>
              <a:t>oracleDao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644008" y="3873822"/>
            <a:ext cx="1440160" cy="792088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dirty="0" err="1"/>
              <a:t>mysqlDao</a:t>
            </a:r>
            <a:endParaRPr lang="ko-KR" altLang="en-US" b="1" dirty="0"/>
          </a:p>
        </p:txBody>
      </p:sp>
      <p:sp>
        <p:nvSpPr>
          <p:cNvPr id="7" name="직사각형 6"/>
          <p:cNvSpPr/>
          <p:nvPr/>
        </p:nvSpPr>
        <p:spPr>
          <a:xfrm>
            <a:off x="6372200" y="3873822"/>
            <a:ext cx="1440160" cy="792088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err="1"/>
              <a:t>mssqlDao</a:t>
            </a:r>
            <a:endParaRPr lang="ko-KR" altLang="en-US" dirty="0"/>
          </a:p>
        </p:txBody>
      </p:sp>
      <p:cxnSp>
        <p:nvCxnSpPr>
          <p:cNvPr id="8" name="직선 화살표 연결선 7"/>
          <p:cNvCxnSpPr>
            <a:endCxn id="4" idx="2"/>
          </p:cNvCxnSpPr>
          <p:nvPr/>
        </p:nvCxnSpPr>
        <p:spPr>
          <a:xfrm flipV="1">
            <a:off x="5292080" y="3081734"/>
            <a:ext cx="0" cy="504056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3635896" y="3585790"/>
            <a:ext cx="3456384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endCxn id="5" idx="0"/>
          </p:cNvCxnSpPr>
          <p:nvPr/>
        </p:nvCxnSpPr>
        <p:spPr>
          <a:xfrm>
            <a:off x="3635896" y="3585790"/>
            <a:ext cx="0" cy="288032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5292080" y="3585790"/>
            <a:ext cx="0" cy="288032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>
            <a:endCxn id="7" idx="0"/>
          </p:cNvCxnSpPr>
          <p:nvPr/>
        </p:nvCxnSpPr>
        <p:spPr>
          <a:xfrm>
            <a:off x="7092280" y="3585790"/>
            <a:ext cx="0" cy="288032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436096" y="3153742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implements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323528" y="2217638"/>
            <a:ext cx="1656184" cy="244827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err="1"/>
              <a:t>UserInfoWeb</a:t>
            </a:r>
            <a:endParaRPr lang="ko-KR" altLang="en-US" dirty="0"/>
          </a:p>
        </p:txBody>
      </p:sp>
      <p:cxnSp>
        <p:nvCxnSpPr>
          <p:cNvPr id="15" name="직선 화살표 연결선 14"/>
          <p:cNvCxnSpPr>
            <a:endCxn id="4" idx="1"/>
          </p:cNvCxnSpPr>
          <p:nvPr/>
        </p:nvCxnSpPr>
        <p:spPr>
          <a:xfrm>
            <a:off x="1979712" y="2649686"/>
            <a:ext cx="21602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573547" y="2289646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uses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92384" y="5025950"/>
            <a:ext cx="66319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i="1" dirty="0" err="1"/>
              <a:t>UserInfoWeb</a:t>
            </a:r>
            <a:r>
              <a:rPr lang="en-US" altLang="ko-KR" b="1" i="1" dirty="0"/>
              <a:t> </a:t>
            </a:r>
            <a:r>
              <a:rPr lang="ko-KR" altLang="en-US" b="1" i="1" dirty="0"/>
              <a:t>은 </a:t>
            </a:r>
            <a:r>
              <a:rPr lang="en-US" altLang="ko-KR" b="1" i="1" dirty="0" err="1"/>
              <a:t>IUserInfoDao</a:t>
            </a:r>
            <a:r>
              <a:rPr lang="en-US" altLang="ko-KR" b="1" i="1" dirty="0"/>
              <a:t> </a:t>
            </a:r>
            <a:r>
              <a:rPr lang="ko-KR" altLang="en-US" b="1" i="1" dirty="0"/>
              <a:t>에 정의된 </a:t>
            </a:r>
            <a:r>
              <a:rPr lang="ko-KR" altLang="en-US" b="1" i="1" dirty="0" err="1"/>
              <a:t>메소드</a:t>
            </a:r>
            <a:r>
              <a:rPr lang="ko-KR" altLang="en-US" b="1" i="1" dirty="0"/>
              <a:t> 명세만 보고 </a:t>
            </a:r>
            <a:endParaRPr lang="en-US" altLang="ko-KR" b="1" i="1" dirty="0"/>
          </a:p>
          <a:p>
            <a:r>
              <a:rPr lang="en-US" altLang="ko-KR" b="1" i="1" dirty="0"/>
              <a:t>Dao</a:t>
            </a:r>
            <a:r>
              <a:rPr lang="ko-KR" altLang="en-US" b="1" i="1" dirty="0"/>
              <a:t>를 사용할 수 있고</a:t>
            </a:r>
            <a:r>
              <a:rPr lang="en-US" altLang="ko-KR" b="1" i="1" dirty="0"/>
              <a:t>, Dao </a:t>
            </a:r>
            <a:r>
              <a:rPr lang="ko-KR" altLang="en-US" b="1" i="1" dirty="0"/>
              <a:t>클래스들은 </a:t>
            </a:r>
            <a:r>
              <a:rPr lang="en-US" altLang="ko-KR" b="1" i="1" dirty="0" err="1"/>
              <a:t>IUserInfoDao</a:t>
            </a:r>
            <a:r>
              <a:rPr lang="en-US" altLang="ko-KR" b="1" i="1" dirty="0"/>
              <a:t> </a:t>
            </a:r>
            <a:r>
              <a:rPr lang="ko-KR" altLang="en-US" b="1" i="1" dirty="0"/>
              <a:t>에 정의된</a:t>
            </a:r>
            <a:endParaRPr lang="en-US" altLang="ko-KR" b="1" i="1" dirty="0"/>
          </a:p>
          <a:p>
            <a:r>
              <a:rPr lang="ko-KR" altLang="en-US" b="1" i="1" dirty="0" err="1"/>
              <a:t>메소드를</a:t>
            </a:r>
            <a:r>
              <a:rPr lang="ko-KR" altLang="en-US" b="1" i="1" dirty="0"/>
              <a:t> 구현할 책임이 있다</a:t>
            </a:r>
            <a:r>
              <a:rPr lang="en-US" altLang="ko-KR" b="1" i="1" dirty="0"/>
              <a:t>.</a:t>
            </a:r>
            <a:endParaRPr lang="ko-KR" altLang="en-US" b="1" i="1" dirty="0"/>
          </a:p>
        </p:txBody>
      </p:sp>
    </p:spTree>
    <p:extLst>
      <p:ext uri="{BB962C8B-B14F-4D97-AF65-F5344CB8AC3E}">
        <p14:creationId xmlns:p14="http://schemas.microsoft.com/office/powerpoint/2010/main" val="42101518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인터페이스의 요소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52600"/>
            <a:ext cx="7859216" cy="4556720"/>
          </a:xfrm>
        </p:spPr>
        <p:txBody>
          <a:bodyPr>
            <a:normAutofit fontScale="77500" lnSpcReduction="20000"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ko-KR" altLang="en-US" dirty="0"/>
              <a:t>상수  </a:t>
            </a:r>
            <a:r>
              <a:rPr lang="en-US" altLang="ko-KR" dirty="0"/>
              <a:t>: </a:t>
            </a:r>
            <a:r>
              <a:rPr lang="ko-KR" altLang="en-US" dirty="0"/>
              <a:t>모든 변수는 상수로 변환 됨</a:t>
            </a:r>
            <a:endParaRPr lang="en-US" altLang="ko-KR" dirty="0"/>
          </a:p>
          <a:p>
            <a:pPr marL="342900" indent="-342900">
              <a:buFont typeface="Arial" pitchFamily="34" charset="0"/>
              <a:buChar char="•"/>
            </a:pPr>
            <a:endParaRPr lang="en-US" altLang="ko-KR" dirty="0"/>
          </a:p>
          <a:p>
            <a:pPr marL="342900" indent="-342900">
              <a:buFont typeface="Arial" pitchFamily="34" charset="0"/>
              <a:buChar char="•"/>
            </a:pPr>
            <a:endParaRPr lang="en-US" altLang="ko-KR" dirty="0"/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dirty="0"/>
              <a:t>추상 </a:t>
            </a:r>
            <a:r>
              <a:rPr lang="ko-KR" altLang="en-US" dirty="0" err="1"/>
              <a:t>메서드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모드 </a:t>
            </a:r>
            <a:r>
              <a:rPr lang="ko-KR" altLang="en-US" dirty="0" err="1"/>
              <a:t>메서드는</a:t>
            </a:r>
            <a:r>
              <a:rPr lang="ko-KR" altLang="en-US" dirty="0"/>
              <a:t> 추상 </a:t>
            </a:r>
            <a:r>
              <a:rPr lang="ko-KR" altLang="en-US" dirty="0" err="1"/>
              <a:t>메서드로</a:t>
            </a:r>
            <a:r>
              <a:rPr lang="ko-KR" altLang="en-US" dirty="0"/>
              <a:t> 구현코드가 없음</a:t>
            </a:r>
            <a:endParaRPr lang="en-US" altLang="ko-KR" dirty="0"/>
          </a:p>
          <a:p>
            <a:pPr marL="342900" indent="-342900">
              <a:buFont typeface="Arial" pitchFamily="34" charset="0"/>
              <a:buChar char="•"/>
            </a:pPr>
            <a:endParaRPr lang="en-US" altLang="ko-KR" dirty="0"/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dirty="0"/>
              <a:t>디폴트 </a:t>
            </a:r>
            <a:r>
              <a:rPr lang="ko-KR" altLang="en-US" dirty="0" err="1"/>
              <a:t>메서드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기본 구현을 가지는 </a:t>
            </a:r>
            <a:r>
              <a:rPr lang="ko-KR" altLang="en-US" dirty="0" err="1"/>
              <a:t>메서드</a:t>
            </a:r>
            <a:r>
              <a:rPr lang="en-US" altLang="ko-KR" dirty="0"/>
              <a:t>, </a:t>
            </a:r>
            <a:r>
              <a:rPr lang="ko-KR" altLang="en-US" dirty="0"/>
              <a:t>구현 클래스에서 </a:t>
            </a:r>
            <a:endParaRPr lang="en-US" altLang="ko-KR" dirty="0"/>
          </a:p>
          <a:p>
            <a:r>
              <a:rPr lang="en-US" altLang="ko-KR" dirty="0"/>
              <a:t>                              </a:t>
            </a:r>
            <a:r>
              <a:rPr lang="ko-KR" altLang="en-US" dirty="0"/>
              <a:t>재정의 할 수 있음</a:t>
            </a:r>
            <a:endParaRPr lang="en-US" altLang="ko-KR" dirty="0"/>
          </a:p>
          <a:p>
            <a:pPr marL="342900" indent="-342900">
              <a:buFont typeface="Arial" pitchFamily="34" charset="0"/>
              <a:buChar char="•"/>
            </a:pPr>
            <a:endParaRPr lang="en-US" altLang="ko-KR" dirty="0"/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dirty="0"/>
              <a:t>정적 </a:t>
            </a:r>
            <a:r>
              <a:rPr lang="ko-KR" altLang="en-US" dirty="0" err="1"/>
              <a:t>메서드</a:t>
            </a:r>
            <a:r>
              <a:rPr lang="ko-KR" altLang="en-US" dirty="0"/>
              <a:t>  </a:t>
            </a:r>
            <a:r>
              <a:rPr lang="en-US" altLang="ko-KR" dirty="0"/>
              <a:t>: </a:t>
            </a:r>
            <a:r>
              <a:rPr lang="ko-KR" altLang="en-US" dirty="0" err="1"/>
              <a:t>인스턴스</a:t>
            </a:r>
            <a:r>
              <a:rPr lang="ko-KR" altLang="en-US" dirty="0"/>
              <a:t> 생성과 상관 없이 인터페이스 타입으로 </a:t>
            </a:r>
            <a:endParaRPr lang="en-US" altLang="ko-KR" dirty="0"/>
          </a:p>
          <a:p>
            <a:r>
              <a:rPr lang="en-US" altLang="ko-KR" dirty="0"/>
              <a:t>                            </a:t>
            </a:r>
            <a:r>
              <a:rPr lang="ko-KR" altLang="en-US" dirty="0"/>
              <a:t>사용할 수 있는 </a:t>
            </a:r>
            <a:r>
              <a:rPr lang="ko-KR" altLang="en-US" dirty="0" err="1"/>
              <a:t>메서드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altLang="ko-KR" dirty="0"/>
              <a:t>private </a:t>
            </a:r>
            <a:r>
              <a:rPr lang="ko-KR" altLang="en-US" dirty="0" err="1"/>
              <a:t>메서드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인터페이스를 구현한 클래스에서 사용하거나 재정의 할 수 </a:t>
            </a:r>
            <a:endParaRPr lang="en-US" altLang="ko-KR" dirty="0"/>
          </a:p>
          <a:p>
            <a:r>
              <a:rPr lang="en-US" altLang="ko-KR" dirty="0"/>
              <a:t>                              </a:t>
            </a:r>
            <a:r>
              <a:rPr lang="ko-KR" altLang="en-US" dirty="0"/>
              <a:t>없음</a:t>
            </a:r>
            <a:r>
              <a:rPr lang="en-US" altLang="ko-KR" dirty="0"/>
              <a:t>.</a:t>
            </a:r>
            <a:r>
              <a:rPr lang="ko-KR" altLang="en-US" dirty="0"/>
              <a:t> 인터페이스 내부에서만  기능을 제공하기 위해 구현하는</a:t>
            </a:r>
            <a:endParaRPr lang="en-US" altLang="ko-KR" dirty="0"/>
          </a:p>
          <a:p>
            <a:r>
              <a:rPr lang="en-US" altLang="ko-KR" dirty="0"/>
              <a:t>                              </a:t>
            </a:r>
            <a:r>
              <a:rPr lang="ko-KR" altLang="en-US" dirty="0" err="1"/>
              <a:t>메서드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700808"/>
            <a:ext cx="2368223" cy="136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18339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디폴트 </a:t>
            </a:r>
            <a:r>
              <a:rPr lang="ko-KR" altLang="en-US" dirty="0" err="1"/>
              <a:t>메서드</a:t>
            </a:r>
            <a:r>
              <a:rPr lang="ko-KR" altLang="en-US" dirty="0"/>
              <a:t> 재정의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Calc</a:t>
            </a:r>
            <a:r>
              <a:rPr lang="en-US" altLang="ko-KR" dirty="0"/>
              <a:t> </a:t>
            </a:r>
            <a:r>
              <a:rPr lang="ko-KR" altLang="en-US" dirty="0"/>
              <a:t>인터페이스에 디폴트 </a:t>
            </a:r>
            <a:r>
              <a:rPr lang="ko-KR" altLang="en-US" dirty="0" err="1"/>
              <a:t>메서드</a:t>
            </a:r>
            <a:r>
              <a:rPr lang="ko-KR" altLang="en-US" dirty="0"/>
              <a:t> 정의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CompleteCalc</a:t>
            </a:r>
            <a:r>
              <a:rPr lang="en-US" altLang="ko-KR" dirty="0"/>
              <a:t> </a:t>
            </a:r>
            <a:r>
              <a:rPr lang="ko-KR" altLang="en-US" dirty="0"/>
              <a:t>에서 재정의 하기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132856"/>
            <a:ext cx="5184576" cy="1789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870" y="4437112"/>
            <a:ext cx="7065655" cy="2190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23603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정적 </a:t>
            </a:r>
            <a:r>
              <a:rPr lang="ko-KR" altLang="en-US" dirty="0" err="1"/>
              <a:t>메서드</a:t>
            </a:r>
            <a:r>
              <a:rPr lang="ko-KR" altLang="en-US" dirty="0"/>
              <a:t> 사용하기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static </a:t>
            </a:r>
            <a:r>
              <a:rPr lang="ko-KR" altLang="en-US" dirty="0"/>
              <a:t>키워드로 정적 </a:t>
            </a:r>
            <a:r>
              <a:rPr lang="ko-KR" altLang="en-US" dirty="0" err="1"/>
              <a:t>메서드</a:t>
            </a:r>
            <a:r>
              <a:rPr lang="ko-KR" altLang="en-US" dirty="0"/>
              <a:t> 구현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인터페이스 이름으로 정적 </a:t>
            </a:r>
            <a:r>
              <a:rPr lang="ko-KR" altLang="en-US" dirty="0" err="1"/>
              <a:t>메서드</a:t>
            </a:r>
            <a:r>
              <a:rPr lang="ko-KR" altLang="en-US" dirty="0"/>
              <a:t> 호출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204864"/>
            <a:ext cx="5040560" cy="2862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43" y="5635370"/>
            <a:ext cx="4992161" cy="11784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1984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인터페이스</a:t>
            </a:r>
            <a:r>
              <a:rPr lang="en-US" altLang="ko-KR" dirty="0"/>
              <a:t>(</a:t>
            </a:r>
            <a:r>
              <a:rPr lang="en-US" altLang="ko-KR" cap="none" dirty="0"/>
              <a:t>interface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Picture 2" descr="C:\Users\next\AppData\Local\Microsoft\Windows\Temporary Internet Files\Content.IE5\KVHENTLH\MC900434411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0289" y="4149080"/>
            <a:ext cx="16256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타원형 설명선 4"/>
          <p:cNvSpPr/>
          <p:nvPr/>
        </p:nvSpPr>
        <p:spPr>
          <a:xfrm>
            <a:off x="560264" y="2132856"/>
            <a:ext cx="3558976" cy="1440160"/>
          </a:xfrm>
          <a:prstGeom prst="wedgeEllipseCallout">
            <a:avLst>
              <a:gd name="adj1" fmla="val 20275"/>
              <a:gd name="adj2" fmla="val 76106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인터페이스는 구현이 없다는데</a:t>
            </a:r>
            <a:r>
              <a:rPr lang="en-US" altLang="ko-KR" dirty="0"/>
              <a:t> …</a:t>
            </a:r>
            <a:endParaRPr lang="ko-KR" altLang="en-US" dirty="0"/>
          </a:p>
        </p:txBody>
      </p:sp>
      <p:pic>
        <p:nvPicPr>
          <p:cNvPr id="6" name="Picture 4" descr="C:\Users\next\AppData\Local\Microsoft\Windows\Temporary Internet Files\Content.IE5\MG5SPA38\MC900434403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5304" y="3861048"/>
            <a:ext cx="1362075" cy="190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타원형 설명선 6"/>
          <p:cNvSpPr/>
          <p:nvPr/>
        </p:nvSpPr>
        <p:spPr>
          <a:xfrm>
            <a:off x="5199360" y="2132856"/>
            <a:ext cx="3384376" cy="1563933"/>
          </a:xfrm>
          <a:prstGeom prst="wedgeEllipseCallout">
            <a:avLst>
              <a:gd name="adj1" fmla="val -29447"/>
              <a:gd name="adj2" fmla="val 72288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구현코드도 없는 걸 </a:t>
            </a:r>
            <a:endParaRPr lang="en-US" altLang="ko-KR" dirty="0"/>
          </a:p>
          <a:p>
            <a:pPr algn="ctr"/>
            <a:r>
              <a:rPr lang="ko-KR" altLang="en-US" dirty="0"/>
              <a:t>뭐 하는 데 쓴데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01090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cap="none" dirty="0"/>
              <a:t>private</a:t>
            </a:r>
            <a:r>
              <a:rPr lang="en-US" altLang="ko-KR" dirty="0"/>
              <a:t> </a:t>
            </a:r>
            <a:r>
              <a:rPr lang="ko-KR" altLang="en-US" dirty="0" err="1"/>
              <a:t>메서드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0352" y="1752600"/>
            <a:ext cx="7620000" cy="4373563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인터페이스 내부에 </a:t>
            </a:r>
            <a:r>
              <a:rPr lang="en-US" altLang="ko-KR" sz="1600" dirty="0"/>
              <a:t>private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r>
              <a:rPr lang="ko-KR" altLang="en-US" sz="1600" dirty="0"/>
              <a:t>혹은 </a:t>
            </a:r>
            <a:r>
              <a:rPr lang="en-US" altLang="ko-KR" sz="1600" dirty="0"/>
              <a:t>private static </a:t>
            </a:r>
            <a:r>
              <a:rPr lang="ko-KR" altLang="en-US" sz="1600" dirty="0"/>
              <a:t>으로 </a:t>
            </a:r>
            <a:endParaRPr lang="en-US" altLang="ko-KR" sz="1600" dirty="0"/>
          </a:p>
          <a:p>
            <a:r>
              <a:rPr lang="ko-KR" altLang="en-US" sz="1600" dirty="0"/>
              <a:t>선언한 </a:t>
            </a:r>
            <a:r>
              <a:rPr lang="ko-KR" altLang="en-US" sz="1600" dirty="0" err="1"/>
              <a:t>메서드</a:t>
            </a:r>
            <a:r>
              <a:rPr lang="ko-KR" altLang="en-US" sz="1600" dirty="0"/>
              <a:t> 구현 </a:t>
            </a:r>
            <a:endParaRPr lang="en-US" altLang="ko-KR" sz="1600" dirty="0"/>
          </a:p>
          <a:p>
            <a:r>
              <a:rPr lang="en-US" altLang="ko-KR" sz="1600" dirty="0"/>
              <a:t>private static</a:t>
            </a:r>
            <a:r>
              <a:rPr lang="ko-KR" altLang="en-US" sz="1600" dirty="0"/>
              <a:t>은 정적 </a:t>
            </a:r>
            <a:r>
              <a:rPr lang="ko-KR" altLang="en-US" sz="1600" dirty="0" err="1"/>
              <a:t>메서드에서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r>
              <a:rPr lang="ko-KR" altLang="en-US" sz="1600" dirty="0"/>
              <a:t>사용가능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437741"/>
            <a:ext cx="5416649" cy="5454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89686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764704"/>
            <a:ext cx="8686800" cy="5715000"/>
          </a:xfrm>
        </p:spPr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17411" name="제목 2"/>
          <p:cNvSpPr>
            <a:spLocks noGrp="1"/>
          </p:cNvSpPr>
          <p:nvPr>
            <p:ph type="title"/>
          </p:nvPr>
        </p:nvSpPr>
        <p:spPr>
          <a:xfrm>
            <a:off x="457200" y="152718"/>
            <a:ext cx="6491064" cy="900018"/>
          </a:xfrm>
        </p:spPr>
        <p:txBody>
          <a:bodyPr>
            <a:normAutofit/>
          </a:bodyPr>
          <a:lstStyle/>
          <a:p>
            <a:r>
              <a:rPr lang="ko-KR" altLang="en-US" dirty="0"/>
              <a:t>다중 인터페이스 구현 클래스</a:t>
            </a:r>
          </a:p>
        </p:txBody>
      </p:sp>
      <p:pic>
        <p:nvPicPr>
          <p:cNvPr id="174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356841"/>
            <a:ext cx="6572250" cy="341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5000154"/>
            <a:ext cx="6134100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67945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067128" cy="756002"/>
          </a:xfrm>
        </p:spPr>
        <p:txBody>
          <a:bodyPr/>
          <a:lstStyle/>
          <a:p>
            <a:r>
              <a:rPr lang="ko-KR" altLang="en-US" dirty="0"/>
              <a:t>두 개의 인터페이스 구현하기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587598"/>
            <a:ext cx="3219450" cy="2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863698"/>
            <a:ext cx="3419475" cy="183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3789040"/>
            <a:ext cx="348615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34256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427168" cy="828010"/>
          </a:xfrm>
        </p:spPr>
        <p:txBody>
          <a:bodyPr/>
          <a:lstStyle/>
          <a:p>
            <a:r>
              <a:rPr lang="ko-KR" altLang="en-US" dirty="0"/>
              <a:t>두 인터페이스를 구현한 클래스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628775"/>
            <a:ext cx="6838950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52543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842992" cy="756002"/>
          </a:xfrm>
        </p:spPr>
        <p:txBody>
          <a:bodyPr/>
          <a:lstStyle/>
          <a:p>
            <a:r>
              <a:rPr lang="ko-KR" altLang="en-US" dirty="0"/>
              <a:t>구현한 클래스 사용하기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40768"/>
            <a:ext cx="7381875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11042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067128" cy="1371600"/>
          </a:xfrm>
        </p:spPr>
        <p:txBody>
          <a:bodyPr>
            <a:normAutofit/>
          </a:bodyPr>
          <a:lstStyle/>
          <a:p>
            <a:r>
              <a:rPr lang="ko-KR" altLang="en-US" dirty="0"/>
              <a:t>두 인터페이스의 </a:t>
            </a:r>
            <a:br>
              <a:rPr lang="en-US" altLang="ko-KR" dirty="0"/>
            </a:br>
            <a:r>
              <a:rPr lang="ko-KR" altLang="en-US" dirty="0"/>
              <a:t>디폴트 </a:t>
            </a:r>
            <a:r>
              <a:rPr lang="ko-KR" altLang="en-US" dirty="0" err="1"/>
              <a:t>메서드가</a:t>
            </a:r>
            <a:r>
              <a:rPr lang="ko-KR" altLang="en-US" dirty="0"/>
              <a:t> 중복되는 경우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52" y="1412777"/>
            <a:ext cx="6595020" cy="2558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653136"/>
            <a:ext cx="7029450" cy="204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36181" y="4131184"/>
            <a:ext cx="5711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구현한 클래스에서 중복된 디폴트 </a:t>
            </a:r>
            <a:r>
              <a:rPr lang="ko-KR" altLang="en-US" dirty="0" err="1"/>
              <a:t>메서드를</a:t>
            </a:r>
            <a:r>
              <a:rPr lang="ko-KR" altLang="en-US" dirty="0"/>
              <a:t> 재정의 함</a:t>
            </a:r>
          </a:p>
        </p:txBody>
      </p:sp>
    </p:spTree>
    <p:extLst>
      <p:ext uri="{BB962C8B-B14F-4D97-AF65-F5344CB8AC3E}">
        <p14:creationId xmlns:p14="http://schemas.microsoft.com/office/powerpoint/2010/main" val="18832912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인터페이스 상속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ko-KR" altLang="en-US" dirty="0"/>
              <a:t>인터페이스 간에도 상속이 가능</a:t>
            </a:r>
            <a:endParaRPr lang="en-US" altLang="ko-KR" dirty="0"/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dirty="0"/>
              <a:t>구현코드의 상속이 아니므로 형 상속</a:t>
            </a:r>
            <a:r>
              <a:rPr lang="en-US" altLang="ko-KR" dirty="0"/>
              <a:t>(type inheritance) </a:t>
            </a:r>
            <a:r>
              <a:rPr lang="ko-KR" altLang="en-US" dirty="0"/>
              <a:t>라고 함</a:t>
            </a:r>
            <a:endParaRPr lang="en-US" altLang="ko-KR" dirty="0"/>
          </a:p>
          <a:p>
            <a:pPr marL="342900" indent="-342900">
              <a:buFont typeface="Arial" pitchFamily="34" charset="0"/>
              <a:buChar char="•"/>
            </a:pPr>
            <a:endParaRPr lang="ko-KR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575940"/>
            <a:ext cx="3724275" cy="322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767" y="5823830"/>
            <a:ext cx="6553200" cy="10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63577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인터페이스 상속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ko-KR" altLang="en-US" dirty="0"/>
              <a:t>여러 인터페이스를 상속한 인터페이스</a:t>
            </a:r>
            <a:r>
              <a:rPr lang="en-US" altLang="ko-KR" dirty="0"/>
              <a:t>(</a:t>
            </a:r>
            <a:r>
              <a:rPr lang="en-US" altLang="ko-KR" dirty="0" err="1"/>
              <a:t>MyInterface</a:t>
            </a:r>
            <a:r>
              <a:rPr lang="en-US" altLang="ko-KR" dirty="0"/>
              <a:t>)</a:t>
            </a:r>
            <a:r>
              <a:rPr lang="ko-KR" altLang="en-US" dirty="0"/>
              <a:t>를 구현하는 클래스는 선언된 모든 추상 </a:t>
            </a:r>
            <a:r>
              <a:rPr lang="ko-KR" altLang="en-US" dirty="0" err="1"/>
              <a:t>메서드를</a:t>
            </a:r>
            <a:r>
              <a:rPr lang="ko-KR" altLang="en-US" dirty="0"/>
              <a:t> 구현 해야 함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492896"/>
            <a:ext cx="5500886" cy="39316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86798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859216" cy="1371600"/>
          </a:xfrm>
        </p:spPr>
        <p:txBody>
          <a:bodyPr/>
          <a:lstStyle/>
          <a:p>
            <a:r>
              <a:rPr lang="ko-KR" altLang="en-US" dirty="0"/>
              <a:t>인터페이스 구현과 클래스 상속 </a:t>
            </a:r>
            <a:br>
              <a:rPr lang="en-US" altLang="ko-KR" dirty="0"/>
            </a:br>
            <a:r>
              <a:rPr lang="ko-KR" altLang="en-US" dirty="0"/>
              <a:t>함께 사용하기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26" y="1942654"/>
            <a:ext cx="4238625" cy="223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916832"/>
            <a:ext cx="5301193" cy="4180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-25499" y="4509120"/>
            <a:ext cx="389401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실제 프레임 워크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스프링</a:t>
            </a:r>
            <a:r>
              <a:rPr lang="en-US" altLang="ko-KR" sz="1600" b="1" dirty="0"/>
              <a:t>, </a:t>
            </a:r>
            <a:r>
              <a:rPr lang="ko-KR" altLang="en-US" sz="1600" b="1" dirty="0" err="1"/>
              <a:t>안드로이드</a:t>
            </a:r>
            <a:r>
              <a:rPr lang="en-US" altLang="ko-KR" sz="1600" b="1" dirty="0"/>
              <a:t>)</a:t>
            </a:r>
            <a:r>
              <a:rPr lang="ko-KR" altLang="en-US" sz="1600" b="1" dirty="0"/>
              <a:t>를 </a:t>
            </a:r>
            <a:endParaRPr lang="en-US" altLang="ko-KR" sz="1600" b="1" dirty="0"/>
          </a:p>
          <a:p>
            <a:r>
              <a:rPr lang="ko-KR" altLang="en-US" sz="1600" b="1" dirty="0"/>
              <a:t>사용하면 클래스를 상속 받고</a:t>
            </a:r>
            <a:endParaRPr lang="en-US" altLang="ko-KR" sz="1600" b="1" dirty="0"/>
          </a:p>
          <a:p>
            <a:r>
              <a:rPr lang="ko-KR" altLang="en-US" sz="1600" b="1" dirty="0"/>
              <a:t>여러 인터페이스를 구현하는 경우가 </a:t>
            </a:r>
            <a:endParaRPr lang="en-US" altLang="ko-KR" sz="1600" b="1" dirty="0"/>
          </a:p>
          <a:p>
            <a:r>
              <a:rPr lang="ko-KR" altLang="en-US" sz="1600" b="1" dirty="0"/>
              <a:t>종종 있음</a:t>
            </a:r>
            <a:endParaRPr lang="en-US" altLang="ko-KR" sz="1600" b="1" dirty="0"/>
          </a:p>
          <a:p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7566534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139136" cy="1371600"/>
          </a:xfrm>
        </p:spPr>
        <p:txBody>
          <a:bodyPr/>
          <a:lstStyle/>
          <a:p>
            <a:r>
              <a:rPr lang="en-US" altLang="ko-KR" dirty="0"/>
              <a:t>exam</a:t>
            </a:r>
            <a:r>
              <a:rPr lang="ko-KR" altLang="en-US" dirty="0"/>
              <a:t> </a:t>
            </a:r>
            <a:r>
              <a:rPr lang="en-US" altLang="ko-KR" dirty="0"/>
              <a:t>1)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455876" y="1988840"/>
            <a:ext cx="2448272" cy="864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Shape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(interface)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187624" y="3215013"/>
            <a:ext cx="2088232" cy="864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Square(class)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(Area/Perimeter)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635896" y="3212976"/>
            <a:ext cx="2088232" cy="864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Circle(Class)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(Area/Perimeter)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084168" y="3234069"/>
            <a:ext cx="2088232" cy="864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Rectangle(Class)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(Area/Perimeter)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69383" y="4437112"/>
            <a:ext cx="2088232" cy="14401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Width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Height</a:t>
            </a:r>
          </a:p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Area:L</a:t>
            </a:r>
            <a:r>
              <a:rPr lang="en-US" altLang="ko-KR" dirty="0">
                <a:solidFill>
                  <a:schemeClr val="tx1"/>
                </a:solidFill>
              </a:rPr>
              <a:t>*L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Perimeter:4*(L)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635896" y="4433015"/>
            <a:ext cx="2088232" cy="14401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Width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Height</a:t>
            </a:r>
          </a:p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Area:PI</a:t>
            </a:r>
            <a:r>
              <a:rPr lang="en-US" altLang="ko-KR" dirty="0">
                <a:solidFill>
                  <a:schemeClr val="tx1"/>
                </a:solidFill>
              </a:rPr>
              <a:t>*R*R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Perimeter:2*PI*R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084168" y="4433015"/>
            <a:ext cx="2088232" cy="14401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Width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Height</a:t>
            </a:r>
          </a:p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Area:W</a:t>
            </a:r>
            <a:r>
              <a:rPr lang="en-US" altLang="ko-KR" dirty="0">
                <a:solidFill>
                  <a:schemeClr val="tx1"/>
                </a:solidFill>
              </a:rPr>
              <a:t>*H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Perimeter:2*(W+H)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1189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363272" cy="1371600"/>
          </a:xfrm>
        </p:spPr>
        <p:txBody>
          <a:bodyPr/>
          <a:lstStyle/>
          <a:p>
            <a:r>
              <a:rPr lang="ko-KR" altLang="en-US" dirty="0"/>
              <a:t>인터페이스 란</a:t>
            </a:r>
            <a:r>
              <a:rPr lang="en-US" altLang="ko-KR" dirty="0"/>
              <a:t>?(</a:t>
            </a:r>
            <a:r>
              <a:rPr lang="en-US" altLang="ko-KR" cap="none" dirty="0"/>
              <a:t>interface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ko-KR" altLang="en-US" sz="1800" dirty="0"/>
              <a:t>모든 </a:t>
            </a:r>
            <a:r>
              <a:rPr lang="ko-KR" altLang="en-US" sz="1800" dirty="0" err="1"/>
              <a:t>메서드가</a:t>
            </a:r>
            <a:r>
              <a:rPr lang="ko-KR" altLang="en-US" sz="1800" dirty="0"/>
              <a:t> 추상 </a:t>
            </a:r>
            <a:r>
              <a:rPr lang="ko-KR" altLang="en-US" sz="1800" dirty="0" err="1"/>
              <a:t>메서드</a:t>
            </a:r>
            <a:r>
              <a:rPr lang="en-US" altLang="ko-KR" sz="1800" dirty="0"/>
              <a:t>( abstract method)</a:t>
            </a:r>
            <a:r>
              <a:rPr lang="ko-KR" altLang="en-US" sz="1800" dirty="0"/>
              <a:t>로 이루어진 클래스</a:t>
            </a:r>
            <a:endParaRPr lang="en-US" altLang="ko-KR" sz="1800" dirty="0"/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sz="1800" dirty="0"/>
              <a:t>형식적인 선언만 있고 구현은 없음</a:t>
            </a:r>
            <a:endParaRPr lang="en-US" altLang="ko-KR" sz="1800" dirty="0"/>
          </a:p>
          <a:p>
            <a:r>
              <a:rPr lang="en-US" altLang="ko-KR" sz="1800" dirty="0">
                <a:solidFill>
                  <a:schemeClr val="accent5"/>
                </a:solidFill>
                <a:latin typeface="나눔고딕" pitchFamily="50" charset="-127"/>
                <a:ea typeface="나눔고딕" pitchFamily="50" charset="-127"/>
              </a:rPr>
              <a:t>	interface </a:t>
            </a:r>
            <a:r>
              <a:rPr lang="ko-KR" altLang="en-US" sz="1800" dirty="0">
                <a:solidFill>
                  <a:schemeClr val="accent5"/>
                </a:solidFill>
                <a:latin typeface="나눔고딕" pitchFamily="50" charset="-127"/>
                <a:ea typeface="나눔고딕" pitchFamily="50" charset="-127"/>
              </a:rPr>
              <a:t>인터페이스 이름</a:t>
            </a:r>
            <a:r>
              <a:rPr lang="en-US" altLang="ko-KR" sz="1800" dirty="0">
                <a:solidFill>
                  <a:schemeClr val="accent5"/>
                </a:solidFill>
                <a:latin typeface="나눔고딕" pitchFamily="50" charset="-127"/>
                <a:ea typeface="나눔고딕" pitchFamily="50" charset="-127"/>
              </a:rPr>
              <a:t>{</a:t>
            </a:r>
          </a:p>
          <a:p>
            <a:r>
              <a:rPr lang="en-US" altLang="ko-KR" sz="1800" dirty="0">
                <a:solidFill>
                  <a:schemeClr val="accent5"/>
                </a:solidFill>
                <a:latin typeface="나눔고딕" pitchFamily="50" charset="-127"/>
                <a:ea typeface="나눔고딕" pitchFamily="50" charset="-127"/>
              </a:rPr>
              <a:t>     	   public static final float pi = 3.14f; </a:t>
            </a:r>
          </a:p>
          <a:p>
            <a:r>
              <a:rPr lang="en-US" altLang="ko-KR" sz="1800" dirty="0">
                <a:solidFill>
                  <a:schemeClr val="accent5"/>
                </a:solidFill>
                <a:latin typeface="나눔고딕" pitchFamily="50" charset="-127"/>
                <a:ea typeface="나눔고딕" pitchFamily="50" charset="-127"/>
              </a:rPr>
              <a:t>	   public void add();</a:t>
            </a:r>
          </a:p>
          <a:p>
            <a:r>
              <a:rPr lang="en-US" altLang="ko-KR" sz="1800" dirty="0">
                <a:solidFill>
                  <a:schemeClr val="accent5"/>
                </a:solidFill>
                <a:latin typeface="나눔고딕" pitchFamily="50" charset="-127"/>
                <a:ea typeface="나눔고딕" pitchFamily="50" charset="-127"/>
              </a:rPr>
              <a:t>           }</a:t>
            </a:r>
          </a:p>
          <a:p>
            <a:endParaRPr lang="en-US" altLang="ko-KR" sz="1800" dirty="0">
              <a:latin typeface="나눔고딕" pitchFamily="50" charset="-127"/>
              <a:ea typeface="나눔고딕" pitchFamily="50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800" dirty="0">
                <a:latin typeface="나눔고딕" pitchFamily="50" charset="-127"/>
                <a:ea typeface="나눔고딕" pitchFamily="50" charset="-127"/>
              </a:rPr>
              <a:t>인터페이스에 선언된 모든 </a:t>
            </a:r>
            <a:r>
              <a:rPr lang="ko-KR" altLang="en-US" sz="1800" dirty="0" err="1">
                <a:latin typeface="나눔고딕" pitchFamily="50" charset="-127"/>
                <a:ea typeface="나눔고딕" pitchFamily="50" charset="-127"/>
              </a:rPr>
              <a:t>메서드는</a:t>
            </a:r>
            <a:r>
              <a:rPr lang="ko-KR" altLang="en-US" sz="1800" dirty="0">
                <a:solidFill>
                  <a:schemeClr val="bg2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800" dirty="0">
                <a:solidFill>
                  <a:srgbClr val="002060"/>
                </a:solidFill>
                <a:latin typeface="나눔고딕" pitchFamily="50" charset="-127"/>
                <a:ea typeface="나눔고딕" pitchFamily="50" charset="-127"/>
              </a:rPr>
              <a:t>public abstract </a:t>
            </a:r>
            <a:r>
              <a:rPr lang="ko-KR" altLang="en-US" sz="1800" dirty="0">
                <a:latin typeface="나눔고딕" pitchFamily="50" charset="-127"/>
                <a:ea typeface="나눔고딕" pitchFamily="50" charset="-127"/>
              </a:rPr>
              <a:t>로 추상 </a:t>
            </a:r>
            <a:r>
              <a:rPr lang="ko-KR" altLang="en-US" sz="1800" dirty="0" err="1">
                <a:latin typeface="나눔고딕" pitchFamily="50" charset="-127"/>
                <a:ea typeface="나눔고딕" pitchFamily="50" charset="-127"/>
              </a:rPr>
              <a:t>메서드</a:t>
            </a:r>
            <a:endParaRPr lang="en-US" altLang="ko-KR" sz="1800" dirty="0">
              <a:latin typeface="나눔고딕" pitchFamily="50" charset="-127"/>
              <a:ea typeface="나눔고딕" pitchFamily="50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800" dirty="0">
                <a:latin typeface="나눔고딕" pitchFamily="50" charset="-127"/>
                <a:ea typeface="나눔고딕" pitchFamily="50" charset="-127"/>
              </a:rPr>
              <a:t>인터페이스에 선언된 모든 변수는 </a:t>
            </a:r>
            <a:r>
              <a:rPr lang="en-US" altLang="ko-KR" sz="1800" dirty="0">
                <a:solidFill>
                  <a:srgbClr val="002060"/>
                </a:solidFill>
                <a:latin typeface="나눔고딕" pitchFamily="50" charset="-127"/>
                <a:ea typeface="나눔고딕" pitchFamily="50" charset="-127"/>
              </a:rPr>
              <a:t>public static final </a:t>
            </a:r>
            <a:r>
              <a:rPr lang="ko-KR" altLang="en-US" sz="1800" dirty="0">
                <a:latin typeface="나눔고딕" pitchFamily="50" charset="-127"/>
                <a:ea typeface="나눔고딕" pitchFamily="50" charset="-127"/>
              </a:rPr>
              <a:t>로 상수</a:t>
            </a:r>
            <a:endParaRPr lang="en-US" altLang="ko-KR" sz="1800" dirty="0">
              <a:latin typeface="나눔고딕" pitchFamily="50" charset="-127"/>
              <a:ea typeface="나눔고딕" pitchFamily="50" charset="-127"/>
            </a:endParaRPr>
          </a:p>
          <a:p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9803722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139136" cy="1371600"/>
          </a:xfrm>
        </p:spPr>
        <p:txBody>
          <a:bodyPr/>
          <a:lstStyle/>
          <a:p>
            <a:r>
              <a:rPr lang="en-US" altLang="ko-KR" dirty="0"/>
              <a:t>exam</a:t>
            </a:r>
            <a:r>
              <a:rPr lang="ko-KR" altLang="en-US" dirty="0"/>
              <a:t> </a:t>
            </a:r>
            <a:r>
              <a:rPr lang="en-US" altLang="ko-KR" dirty="0"/>
              <a:t>2)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455876" y="1988840"/>
            <a:ext cx="2448272" cy="864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Shape interface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08896" y="2996952"/>
            <a:ext cx="2395251" cy="864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Shape Base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411760" y="4432351"/>
            <a:ext cx="2088232" cy="14401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Rectangle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508104" y="4432351"/>
            <a:ext cx="2088232" cy="14401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Triangle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17438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987008" cy="900018"/>
          </a:xfrm>
        </p:spPr>
        <p:txBody>
          <a:bodyPr/>
          <a:lstStyle/>
          <a:p>
            <a:r>
              <a:rPr lang="en-US" altLang="ko-KR" dirty="0"/>
              <a:t>Exam 3)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99592" y="1124745"/>
            <a:ext cx="468052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/>
              <a:t>public class Main {</a:t>
            </a:r>
          </a:p>
          <a:p>
            <a:endParaRPr lang="ko-KR" altLang="en-US" sz="1200" dirty="0"/>
          </a:p>
          <a:p>
            <a:pPr lvl="1"/>
            <a:r>
              <a:rPr lang="en-US" altLang="ko-KR" sz="1200" b="1" dirty="0"/>
              <a:t>public static void main(String[] </a:t>
            </a:r>
            <a:r>
              <a:rPr lang="en-US" altLang="ko-KR" sz="1200" b="1" dirty="0" err="1"/>
              <a:t>args</a:t>
            </a:r>
            <a:r>
              <a:rPr lang="en-US" altLang="ko-KR" sz="1200" b="1" dirty="0"/>
              <a:t>) {</a:t>
            </a:r>
          </a:p>
          <a:p>
            <a:pPr lvl="1"/>
            <a:r>
              <a:rPr lang="en-US" altLang="ko-KR" sz="1200" dirty="0"/>
              <a:t>Scanner </a:t>
            </a:r>
            <a:r>
              <a:rPr lang="en-US" altLang="ko-KR" sz="1200" u="sng" dirty="0" err="1"/>
              <a:t>sc</a:t>
            </a:r>
            <a:r>
              <a:rPr lang="en-US" altLang="ko-KR" sz="1200" u="sng" dirty="0"/>
              <a:t> = </a:t>
            </a:r>
            <a:r>
              <a:rPr lang="en-US" altLang="ko-KR" sz="1200" b="1" u="sng" dirty="0"/>
              <a:t>new Scanner(System.</a:t>
            </a:r>
            <a:r>
              <a:rPr lang="en-US" altLang="ko-KR" sz="1200" b="1" i="1" u="sng" dirty="0"/>
              <a:t>in);</a:t>
            </a:r>
          </a:p>
          <a:p>
            <a:pPr lvl="1"/>
            <a:r>
              <a:rPr lang="en-US" altLang="ko-KR" sz="1200" dirty="0" err="1"/>
              <a:t>System.</a:t>
            </a:r>
            <a:r>
              <a:rPr lang="en-US" altLang="ko-KR" sz="1200" b="1" i="1" dirty="0" err="1"/>
              <a:t>out.println</a:t>
            </a:r>
            <a:r>
              <a:rPr lang="en-US" altLang="ko-KR" sz="1200" b="1" i="1" dirty="0"/>
              <a:t>("1.</a:t>
            </a:r>
            <a:r>
              <a:rPr lang="ko-KR" altLang="en-US" sz="1200" b="1" i="1" dirty="0"/>
              <a:t>사과  </a:t>
            </a:r>
            <a:r>
              <a:rPr lang="en-US" altLang="ko-KR" sz="1200" b="1" i="1" dirty="0"/>
              <a:t>2.</a:t>
            </a:r>
            <a:r>
              <a:rPr lang="ko-KR" altLang="en-US" sz="1200" b="1" i="1" dirty="0"/>
              <a:t>바나나  </a:t>
            </a:r>
            <a:r>
              <a:rPr lang="en-US" altLang="ko-KR" sz="1200" b="1" i="1" dirty="0"/>
              <a:t>3.</a:t>
            </a:r>
            <a:r>
              <a:rPr lang="ko-KR" altLang="en-US" sz="1200" b="1" i="1" dirty="0"/>
              <a:t>오랜지</a:t>
            </a:r>
            <a:r>
              <a:rPr lang="en-US" altLang="ko-KR" sz="1200" b="1" i="1" dirty="0"/>
              <a:t>");</a:t>
            </a:r>
          </a:p>
          <a:p>
            <a:pPr lvl="1"/>
            <a:r>
              <a:rPr lang="en-US" altLang="ko-KR" sz="1200" b="1" dirty="0" err="1"/>
              <a:t>int</a:t>
            </a:r>
            <a:r>
              <a:rPr lang="en-US" altLang="ko-KR" sz="1200" b="1" dirty="0"/>
              <a:t> input = </a:t>
            </a:r>
            <a:r>
              <a:rPr lang="en-US" altLang="ko-KR" sz="1200" b="1" dirty="0" err="1"/>
              <a:t>sc.nextInt</a:t>
            </a:r>
            <a:r>
              <a:rPr lang="en-US" altLang="ko-KR" sz="1200" b="1" dirty="0"/>
              <a:t>();</a:t>
            </a:r>
          </a:p>
          <a:p>
            <a:pPr lvl="1"/>
            <a:r>
              <a:rPr lang="en-US" altLang="ko-KR" sz="1200" dirty="0"/>
              <a:t>Fruit </a:t>
            </a:r>
            <a:r>
              <a:rPr lang="en-US" altLang="ko-KR" sz="1200" dirty="0" err="1"/>
              <a:t>fruit</a:t>
            </a:r>
            <a:r>
              <a:rPr lang="en-US" altLang="ko-KR" sz="1200" dirty="0"/>
              <a:t>;</a:t>
            </a:r>
          </a:p>
          <a:p>
            <a:pPr lvl="1"/>
            <a:endParaRPr lang="ko-KR" altLang="en-US" sz="1200" dirty="0"/>
          </a:p>
          <a:p>
            <a:pPr lvl="1"/>
            <a:r>
              <a:rPr lang="en-US" altLang="ko-KR" sz="1200" b="1" dirty="0"/>
              <a:t>if(input==1) {</a:t>
            </a:r>
          </a:p>
          <a:p>
            <a:pPr lvl="2"/>
            <a:r>
              <a:rPr lang="en-US" altLang="ko-KR" sz="1200" dirty="0"/>
              <a:t>fruit = </a:t>
            </a:r>
            <a:r>
              <a:rPr lang="en-US" altLang="ko-KR" sz="1200" b="1" dirty="0"/>
              <a:t>new Apple();</a:t>
            </a:r>
          </a:p>
          <a:p>
            <a:pPr lvl="2"/>
            <a:r>
              <a:rPr lang="en-US" altLang="ko-KR" sz="1200" dirty="0" err="1"/>
              <a:t>System.</a:t>
            </a:r>
            <a:r>
              <a:rPr lang="en-US" altLang="ko-KR" sz="1200" b="1" i="1" dirty="0" err="1"/>
              <a:t>out.println</a:t>
            </a:r>
            <a:r>
              <a:rPr lang="en-US" altLang="ko-KR" sz="1200" b="1" i="1" dirty="0"/>
              <a:t>(fruit.name());</a:t>
            </a:r>
          </a:p>
          <a:p>
            <a:pPr lvl="2"/>
            <a:r>
              <a:rPr lang="en-US" altLang="ko-KR" sz="1200" dirty="0" err="1"/>
              <a:t>System.</a:t>
            </a:r>
            <a:r>
              <a:rPr lang="en-US" altLang="ko-KR" sz="1200" b="1" i="1" dirty="0" err="1"/>
              <a:t>out.println</a:t>
            </a:r>
            <a:r>
              <a:rPr lang="en-US" altLang="ko-KR" sz="1200" b="1" i="1" dirty="0"/>
              <a:t>(</a:t>
            </a:r>
            <a:r>
              <a:rPr lang="en-US" altLang="ko-KR" sz="1200" b="1" i="1" dirty="0" err="1"/>
              <a:t>fruit.origin</a:t>
            </a:r>
            <a:r>
              <a:rPr lang="en-US" altLang="ko-KR" sz="1200" b="1" i="1" dirty="0"/>
              <a:t>());</a:t>
            </a:r>
          </a:p>
          <a:p>
            <a:pPr lvl="2"/>
            <a:r>
              <a:rPr lang="en-US" altLang="ko-KR" sz="1200" dirty="0" err="1"/>
              <a:t>System.</a:t>
            </a:r>
            <a:r>
              <a:rPr lang="en-US" altLang="ko-KR" sz="1200" b="1" i="1" dirty="0" err="1"/>
              <a:t>out.println</a:t>
            </a:r>
            <a:r>
              <a:rPr lang="en-US" altLang="ko-KR" sz="1200" b="1" i="1" dirty="0"/>
              <a:t>(</a:t>
            </a:r>
            <a:r>
              <a:rPr lang="en-US" altLang="ko-KR" sz="1200" b="1" i="1" dirty="0" err="1"/>
              <a:t>fruit.price</a:t>
            </a:r>
            <a:r>
              <a:rPr lang="en-US" altLang="ko-KR" sz="1200" b="1" i="1" dirty="0"/>
              <a:t>());</a:t>
            </a:r>
          </a:p>
          <a:p>
            <a:pPr lvl="2"/>
            <a:endParaRPr lang="ko-KR" altLang="en-US" sz="1200" dirty="0"/>
          </a:p>
          <a:p>
            <a:pPr lvl="2"/>
            <a:r>
              <a:rPr lang="en-US" altLang="ko-KR" sz="1200" dirty="0"/>
              <a:t>} </a:t>
            </a:r>
            <a:r>
              <a:rPr lang="en-US" altLang="ko-KR" sz="1200" b="1" dirty="0"/>
              <a:t>else if(input==2) {</a:t>
            </a:r>
          </a:p>
          <a:p>
            <a:pPr lvl="2"/>
            <a:r>
              <a:rPr lang="en-US" altLang="ko-KR" sz="1200" dirty="0"/>
              <a:t>fruit = </a:t>
            </a:r>
            <a:r>
              <a:rPr lang="en-US" altLang="ko-KR" sz="1200" b="1" dirty="0"/>
              <a:t>new Banana();</a:t>
            </a:r>
          </a:p>
          <a:p>
            <a:pPr lvl="2"/>
            <a:r>
              <a:rPr lang="en-US" altLang="ko-KR" sz="1200" dirty="0" err="1"/>
              <a:t>System.</a:t>
            </a:r>
            <a:r>
              <a:rPr lang="en-US" altLang="ko-KR" sz="1200" b="1" i="1" dirty="0" err="1"/>
              <a:t>out.println</a:t>
            </a:r>
            <a:r>
              <a:rPr lang="en-US" altLang="ko-KR" sz="1200" b="1" i="1" dirty="0"/>
              <a:t>(fruit.name());</a:t>
            </a:r>
          </a:p>
          <a:p>
            <a:pPr lvl="2"/>
            <a:r>
              <a:rPr lang="en-US" altLang="ko-KR" sz="1200" dirty="0" err="1"/>
              <a:t>System.</a:t>
            </a:r>
            <a:r>
              <a:rPr lang="en-US" altLang="ko-KR" sz="1200" b="1" i="1" dirty="0" err="1"/>
              <a:t>out.println</a:t>
            </a:r>
            <a:r>
              <a:rPr lang="en-US" altLang="ko-KR" sz="1200" b="1" i="1" dirty="0"/>
              <a:t>(</a:t>
            </a:r>
            <a:r>
              <a:rPr lang="en-US" altLang="ko-KR" sz="1200" b="1" i="1" dirty="0" err="1"/>
              <a:t>fruit.origin</a:t>
            </a:r>
            <a:r>
              <a:rPr lang="en-US" altLang="ko-KR" sz="1200" b="1" i="1" dirty="0"/>
              <a:t>());</a:t>
            </a:r>
          </a:p>
          <a:p>
            <a:pPr lvl="2"/>
            <a:r>
              <a:rPr lang="en-US" altLang="ko-KR" sz="1200" dirty="0" err="1"/>
              <a:t>System.</a:t>
            </a:r>
            <a:r>
              <a:rPr lang="en-US" altLang="ko-KR" sz="1200" b="1" i="1" dirty="0" err="1"/>
              <a:t>out.println</a:t>
            </a:r>
            <a:r>
              <a:rPr lang="en-US" altLang="ko-KR" sz="1200" b="1" i="1" dirty="0"/>
              <a:t>(</a:t>
            </a:r>
            <a:r>
              <a:rPr lang="en-US" altLang="ko-KR" sz="1200" b="1" i="1" dirty="0" err="1"/>
              <a:t>fruit.price</a:t>
            </a:r>
            <a:r>
              <a:rPr lang="en-US" altLang="ko-KR" sz="1200" b="1" i="1" dirty="0"/>
              <a:t>());</a:t>
            </a:r>
          </a:p>
          <a:p>
            <a:pPr lvl="2"/>
            <a:endParaRPr lang="ko-KR" altLang="en-US" sz="1200" dirty="0"/>
          </a:p>
          <a:p>
            <a:pPr lvl="2"/>
            <a:r>
              <a:rPr lang="en-US" altLang="ko-KR" sz="1200" dirty="0"/>
              <a:t>} </a:t>
            </a:r>
            <a:r>
              <a:rPr lang="en-US" altLang="ko-KR" sz="1200" b="1" dirty="0"/>
              <a:t>else if(input==3) {</a:t>
            </a:r>
          </a:p>
          <a:p>
            <a:pPr lvl="2"/>
            <a:r>
              <a:rPr lang="en-US" altLang="ko-KR" sz="1200" dirty="0"/>
              <a:t>fruit = </a:t>
            </a:r>
            <a:r>
              <a:rPr lang="en-US" altLang="ko-KR" sz="1200" b="1" dirty="0"/>
              <a:t>new Orange();</a:t>
            </a:r>
          </a:p>
          <a:p>
            <a:pPr lvl="2"/>
            <a:r>
              <a:rPr lang="en-US" altLang="ko-KR" sz="1200" dirty="0" err="1"/>
              <a:t>System.</a:t>
            </a:r>
            <a:r>
              <a:rPr lang="en-US" altLang="ko-KR" sz="1200" b="1" i="1" dirty="0" err="1"/>
              <a:t>out.println</a:t>
            </a:r>
            <a:r>
              <a:rPr lang="en-US" altLang="ko-KR" sz="1200" b="1" i="1" dirty="0"/>
              <a:t>(fruit.name());</a:t>
            </a:r>
          </a:p>
          <a:p>
            <a:pPr lvl="2"/>
            <a:r>
              <a:rPr lang="en-US" altLang="ko-KR" sz="1200" dirty="0" err="1"/>
              <a:t>System.</a:t>
            </a:r>
            <a:r>
              <a:rPr lang="en-US" altLang="ko-KR" sz="1200" b="1" i="1" dirty="0" err="1"/>
              <a:t>out.println</a:t>
            </a:r>
            <a:r>
              <a:rPr lang="en-US" altLang="ko-KR" sz="1200" b="1" i="1" dirty="0"/>
              <a:t>(</a:t>
            </a:r>
            <a:r>
              <a:rPr lang="en-US" altLang="ko-KR" sz="1200" b="1" i="1" dirty="0" err="1"/>
              <a:t>fruit.origin</a:t>
            </a:r>
            <a:r>
              <a:rPr lang="en-US" altLang="ko-KR" sz="1200" b="1" i="1" dirty="0"/>
              <a:t>());</a:t>
            </a:r>
          </a:p>
          <a:p>
            <a:pPr lvl="2"/>
            <a:r>
              <a:rPr lang="en-US" altLang="ko-KR" sz="1200" dirty="0" err="1"/>
              <a:t>System.</a:t>
            </a:r>
            <a:r>
              <a:rPr lang="en-US" altLang="ko-KR" sz="1200" b="1" i="1" dirty="0" err="1"/>
              <a:t>out.println</a:t>
            </a:r>
            <a:r>
              <a:rPr lang="en-US" altLang="ko-KR" sz="1200" b="1" i="1" dirty="0"/>
              <a:t>(</a:t>
            </a:r>
            <a:r>
              <a:rPr lang="en-US" altLang="ko-KR" sz="1200" b="1" i="1" dirty="0" err="1"/>
              <a:t>fruit.price</a:t>
            </a:r>
            <a:r>
              <a:rPr lang="en-US" altLang="ko-KR" sz="1200" b="1" i="1" dirty="0"/>
              <a:t>());</a:t>
            </a:r>
          </a:p>
          <a:p>
            <a:pPr lvl="2"/>
            <a:r>
              <a:rPr lang="en-US" altLang="ko-KR" sz="1200" dirty="0"/>
              <a:t>}</a:t>
            </a:r>
          </a:p>
          <a:p>
            <a:pPr lvl="1"/>
            <a:r>
              <a:rPr lang="en-US" altLang="ko-KR" sz="1200" dirty="0"/>
              <a:t>}</a:t>
            </a:r>
          </a:p>
          <a:p>
            <a:r>
              <a:rPr lang="en-US" altLang="ko-KR" sz="1200" dirty="0"/>
              <a:t>}</a:t>
            </a:r>
            <a:endParaRPr lang="ko-KR" altLang="en-US" sz="1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1164656"/>
            <a:ext cx="144780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3717032"/>
            <a:ext cx="2047875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08227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842992" cy="900018"/>
          </a:xfrm>
        </p:spPr>
        <p:txBody>
          <a:bodyPr/>
          <a:lstStyle/>
          <a:p>
            <a:r>
              <a:rPr lang="en-US" altLang="ko-KR" dirty="0"/>
              <a:t>Exam4)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916832"/>
            <a:ext cx="8343900" cy="324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341155" y="1340768"/>
            <a:ext cx="6596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하기 내용을 확인 후 관련 클래스 및 인터페이스를 작성 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4797152"/>
            <a:ext cx="1800225" cy="134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96369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211144" cy="900018"/>
          </a:xfrm>
        </p:spPr>
        <p:txBody>
          <a:bodyPr/>
          <a:lstStyle/>
          <a:p>
            <a:r>
              <a:rPr lang="en-US" altLang="ko-KR" dirty="0"/>
              <a:t>exam</a:t>
            </a:r>
            <a:r>
              <a:rPr lang="ko-KR" altLang="en-US" dirty="0"/>
              <a:t> </a:t>
            </a:r>
            <a:r>
              <a:rPr lang="en-US" altLang="ko-KR" dirty="0"/>
              <a:t>5)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27583" y="1429561"/>
            <a:ext cx="73305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아래</a:t>
            </a:r>
            <a:r>
              <a:rPr lang="en-US" altLang="ko-KR" dirty="0"/>
              <a:t> </a:t>
            </a:r>
            <a:r>
              <a:rPr lang="ko-KR" altLang="en-US" dirty="0"/>
              <a:t>주어진 인터페이스와 </a:t>
            </a:r>
            <a:r>
              <a:rPr lang="ko-KR" altLang="en-US" dirty="0" err="1"/>
              <a:t>메인실행</a:t>
            </a:r>
            <a:r>
              <a:rPr lang="ko-KR" altLang="en-US" dirty="0"/>
              <a:t> 함수를 참조하여</a:t>
            </a:r>
            <a:endParaRPr lang="en-US" altLang="ko-KR" dirty="0"/>
          </a:p>
          <a:p>
            <a:r>
              <a:rPr lang="en-US" altLang="ko-KR" dirty="0"/>
              <a:t>Main() </a:t>
            </a:r>
            <a:r>
              <a:rPr lang="ko-KR" altLang="en-US" dirty="0" err="1"/>
              <a:t>메소드에서</a:t>
            </a:r>
            <a:r>
              <a:rPr lang="ko-KR" altLang="en-US" dirty="0"/>
              <a:t> </a:t>
            </a:r>
            <a:r>
              <a:rPr lang="en-US" altLang="ko-KR" dirty="0" err="1"/>
              <a:t>printSound</a:t>
            </a:r>
            <a:r>
              <a:rPr lang="en-US" altLang="ko-KR" dirty="0"/>
              <a:t>()</a:t>
            </a:r>
            <a:r>
              <a:rPr lang="ko-KR" altLang="en-US" dirty="0"/>
              <a:t>를 </a:t>
            </a:r>
            <a:r>
              <a:rPr lang="ko-KR" altLang="en-US" dirty="0" err="1"/>
              <a:t>호출할때</a:t>
            </a:r>
            <a:r>
              <a:rPr lang="ko-KR" altLang="en-US" dirty="0"/>
              <a:t> </a:t>
            </a:r>
            <a:r>
              <a:rPr lang="en-US" altLang="ko-KR" dirty="0"/>
              <a:t>Cat</a:t>
            </a:r>
            <a:r>
              <a:rPr lang="ko-KR" altLang="en-US" dirty="0"/>
              <a:t>과 </a:t>
            </a:r>
            <a:r>
              <a:rPr lang="en-US" altLang="ko-KR" dirty="0"/>
              <a:t>Dog </a:t>
            </a:r>
            <a:r>
              <a:rPr lang="ko-KR" altLang="en-US" dirty="0"/>
              <a:t>객체를 주고 시행하면 각각 </a:t>
            </a:r>
            <a:r>
              <a:rPr lang="en-US" altLang="ko-KR" dirty="0"/>
              <a:t>“</a:t>
            </a:r>
            <a:r>
              <a:rPr lang="ko-KR" altLang="en-US" dirty="0"/>
              <a:t>야옹</a:t>
            </a:r>
            <a:r>
              <a:rPr lang="en-US" altLang="ko-KR" dirty="0"/>
              <a:t>” </a:t>
            </a:r>
            <a:r>
              <a:rPr lang="ko-KR" altLang="en-US" dirty="0"/>
              <a:t>과</a:t>
            </a:r>
            <a:r>
              <a:rPr lang="en-US" altLang="ko-KR" dirty="0"/>
              <a:t> “</a:t>
            </a:r>
            <a:r>
              <a:rPr lang="ko-KR" altLang="en-US" dirty="0"/>
              <a:t>멍멍</a:t>
            </a:r>
            <a:r>
              <a:rPr lang="en-US" altLang="ko-KR" dirty="0"/>
              <a:t>”</a:t>
            </a:r>
            <a:r>
              <a:rPr lang="ko-KR" altLang="en-US" dirty="0"/>
              <a:t>이 출력되도록 </a:t>
            </a:r>
            <a:r>
              <a:rPr lang="en-US" altLang="ko-KR" dirty="0"/>
              <a:t>Cat</a:t>
            </a:r>
            <a:r>
              <a:rPr lang="ko-KR" altLang="en-US" dirty="0"/>
              <a:t>과 </a:t>
            </a:r>
            <a:r>
              <a:rPr lang="en-US" altLang="ko-KR" dirty="0"/>
              <a:t>Dog </a:t>
            </a:r>
            <a:r>
              <a:rPr lang="ko-KR" altLang="en-US" dirty="0"/>
              <a:t>클래스를 작성해보세요</a:t>
            </a:r>
            <a:r>
              <a:rPr lang="en-US" altLang="ko-KR" dirty="0"/>
              <a:t>.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331468" y="250567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/>
              <a:t>public interface </a:t>
            </a:r>
            <a:r>
              <a:rPr lang="en-US" altLang="ko-KR" b="1" dirty="0" err="1"/>
              <a:t>Soundable</a:t>
            </a:r>
            <a:r>
              <a:rPr lang="en-US" altLang="ko-KR" b="1" dirty="0"/>
              <a:t> {</a:t>
            </a:r>
          </a:p>
          <a:p>
            <a:r>
              <a:rPr lang="en-US" altLang="ko-KR" dirty="0"/>
              <a:t>String sound();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123728" y="3645024"/>
            <a:ext cx="5832648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/>
              <a:t>public class </a:t>
            </a:r>
            <a:r>
              <a:rPr lang="en-US" altLang="ko-KR" sz="1600" b="1" dirty="0" err="1"/>
              <a:t>SoundableExample</a:t>
            </a:r>
            <a:r>
              <a:rPr lang="en-US" altLang="ko-KR" sz="1600" b="1" dirty="0"/>
              <a:t> {</a:t>
            </a:r>
          </a:p>
          <a:p>
            <a:pPr lvl="1"/>
            <a:r>
              <a:rPr lang="en-US" altLang="ko-KR" sz="1600" b="1" dirty="0"/>
              <a:t>private static void </a:t>
            </a:r>
            <a:r>
              <a:rPr lang="en-US" altLang="ko-KR" sz="1600" b="1" dirty="0" err="1"/>
              <a:t>printSound</a:t>
            </a:r>
            <a:r>
              <a:rPr lang="en-US" altLang="ko-KR" sz="1600" b="1" dirty="0"/>
              <a:t>(</a:t>
            </a:r>
            <a:r>
              <a:rPr lang="en-US" altLang="ko-KR" sz="1600" b="1" dirty="0" err="1"/>
              <a:t>Soundable</a:t>
            </a:r>
            <a:r>
              <a:rPr lang="en-US" altLang="ko-KR" sz="1600" b="1" dirty="0"/>
              <a:t> </a:t>
            </a:r>
            <a:r>
              <a:rPr lang="en-US" altLang="ko-KR" sz="1600" b="1" dirty="0" err="1"/>
              <a:t>soundable</a:t>
            </a:r>
            <a:r>
              <a:rPr lang="en-US" altLang="ko-KR" sz="1600" b="1" dirty="0"/>
              <a:t>) {</a:t>
            </a:r>
          </a:p>
          <a:p>
            <a:pPr lvl="1"/>
            <a:r>
              <a:rPr lang="en-US" altLang="ko-KR" sz="1600" dirty="0" err="1"/>
              <a:t>System.</a:t>
            </a:r>
            <a:r>
              <a:rPr lang="en-US" altLang="ko-KR" sz="1600" b="1" i="1" dirty="0" err="1"/>
              <a:t>out.println</a:t>
            </a:r>
            <a:r>
              <a:rPr lang="en-US" altLang="ko-KR" sz="1600" b="1" i="1" dirty="0"/>
              <a:t>(</a:t>
            </a:r>
            <a:r>
              <a:rPr lang="en-US" altLang="ko-KR" sz="1600" b="1" i="1" dirty="0" err="1"/>
              <a:t>soundable.sound</a:t>
            </a:r>
            <a:r>
              <a:rPr lang="en-US" altLang="ko-KR" sz="1600" b="1" i="1" dirty="0"/>
              <a:t>());</a:t>
            </a:r>
          </a:p>
          <a:p>
            <a:pPr lvl="1"/>
            <a:r>
              <a:rPr lang="en-US" altLang="ko-KR" sz="1600" dirty="0"/>
              <a:t>}</a:t>
            </a:r>
          </a:p>
          <a:p>
            <a:pPr lvl="1"/>
            <a:endParaRPr lang="ko-KR" altLang="en-US" sz="1600" dirty="0"/>
          </a:p>
          <a:p>
            <a:pPr lvl="1"/>
            <a:r>
              <a:rPr lang="en-US" altLang="ko-KR" sz="1600" b="1" dirty="0"/>
              <a:t>public static void main(String[] </a:t>
            </a:r>
            <a:r>
              <a:rPr lang="en-US" altLang="ko-KR" sz="1600" b="1" dirty="0" err="1"/>
              <a:t>args</a:t>
            </a:r>
            <a:r>
              <a:rPr lang="en-US" altLang="ko-KR" sz="1600" b="1" dirty="0"/>
              <a:t>) {</a:t>
            </a:r>
          </a:p>
          <a:p>
            <a:pPr lvl="1"/>
            <a:r>
              <a:rPr lang="en-US" altLang="ko-KR" sz="1600" i="1" dirty="0" err="1"/>
              <a:t>printSound</a:t>
            </a:r>
            <a:r>
              <a:rPr lang="en-US" altLang="ko-KR" sz="1600" i="1" dirty="0"/>
              <a:t>(</a:t>
            </a:r>
            <a:r>
              <a:rPr lang="en-US" altLang="ko-KR" sz="1600" b="1" i="1" dirty="0"/>
              <a:t>new Cat());</a:t>
            </a:r>
          </a:p>
          <a:p>
            <a:pPr lvl="1"/>
            <a:r>
              <a:rPr lang="en-US" altLang="ko-KR" sz="1600" i="1" dirty="0" err="1"/>
              <a:t>printSound</a:t>
            </a:r>
            <a:r>
              <a:rPr lang="en-US" altLang="ko-KR" sz="1600" i="1" dirty="0"/>
              <a:t>(</a:t>
            </a:r>
            <a:r>
              <a:rPr lang="en-US" altLang="ko-KR" sz="1600" b="1" i="1" dirty="0"/>
              <a:t>new Dog());</a:t>
            </a:r>
          </a:p>
          <a:p>
            <a:pPr lvl="1"/>
            <a:r>
              <a:rPr lang="en-US" altLang="ko-KR" sz="1600" dirty="0"/>
              <a:t>}</a:t>
            </a:r>
          </a:p>
          <a:p>
            <a:r>
              <a:rPr lang="en-US" altLang="ko-KR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692294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211144" cy="900018"/>
          </a:xfrm>
        </p:spPr>
        <p:txBody>
          <a:bodyPr/>
          <a:lstStyle/>
          <a:p>
            <a:r>
              <a:rPr lang="en-US" altLang="ko-KR" dirty="0"/>
              <a:t>exam</a:t>
            </a:r>
            <a:r>
              <a:rPr lang="ko-KR" altLang="en-US" dirty="0"/>
              <a:t> </a:t>
            </a:r>
            <a:r>
              <a:rPr lang="en-US" altLang="ko-KR" dirty="0"/>
              <a:t>6)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27583" y="1429561"/>
            <a:ext cx="733057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DaoExample</a:t>
            </a:r>
            <a:r>
              <a:rPr lang="en-US" altLang="ko-KR" dirty="0"/>
              <a:t> </a:t>
            </a:r>
            <a:r>
              <a:rPr lang="ko-KR" altLang="en-US" dirty="0"/>
              <a:t>클래스의 </a:t>
            </a:r>
            <a:r>
              <a:rPr lang="en-US" altLang="ko-KR" dirty="0"/>
              <a:t>main() </a:t>
            </a:r>
            <a:r>
              <a:rPr lang="ko-KR" altLang="en-US" dirty="0" err="1"/>
              <a:t>메소드에서</a:t>
            </a:r>
            <a:r>
              <a:rPr lang="ko-KR" altLang="en-US" dirty="0"/>
              <a:t> 유째가</a:t>
            </a:r>
            <a:r>
              <a:rPr lang="en-US" altLang="ko-KR" dirty="0"/>
              <a:t>() </a:t>
            </a:r>
            <a:r>
              <a:rPr lang="ko-KR" altLang="en-US" dirty="0" err="1"/>
              <a:t>메소드를</a:t>
            </a:r>
            <a:r>
              <a:rPr lang="ko-KR" altLang="en-US" dirty="0"/>
              <a:t> 호출할 때 </a:t>
            </a:r>
            <a:r>
              <a:rPr lang="en-US" altLang="ko-KR" dirty="0" err="1"/>
              <a:t>OracleDao</a:t>
            </a:r>
            <a:r>
              <a:rPr lang="ko-KR" altLang="en-US" dirty="0"/>
              <a:t>와 </a:t>
            </a:r>
            <a:r>
              <a:rPr lang="en-US" altLang="ko-KR" dirty="0" err="1"/>
              <a:t>MySqlDao</a:t>
            </a:r>
            <a:r>
              <a:rPr lang="en-US" altLang="ko-KR" dirty="0"/>
              <a:t> </a:t>
            </a:r>
            <a:r>
              <a:rPr lang="ko-KR" altLang="en-US" dirty="0"/>
              <a:t>객체를 </a:t>
            </a:r>
            <a:r>
              <a:rPr lang="ko-KR" altLang="en-US" dirty="0" err="1"/>
              <a:t>매개값으로</a:t>
            </a:r>
            <a:r>
              <a:rPr lang="ko-KR" altLang="en-US" dirty="0"/>
              <a:t> 주고 호출했습니다</a:t>
            </a:r>
            <a:r>
              <a:rPr lang="en-US" altLang="ko-KR" dirty="0"/>
              <a:t>. </a:t>
            </a:r>
            <a:r>
              <a:rPr lang="en-US" altLang="ko-KR" dirty="0" err="1"/>
              <a:t>dbWork</a:t>
            </a:r>
            <a:r>
              <a:rPr lang="en-US" altLang="ko-KR" dirty="0"/>
              <a:t>() </a:t>
            </a:r>
            <a:r>
              <a:rPr lang="ko-KR" altLang="en-US" dirty="0" err="1"/>
              <a:t>메소드는</a:t>
            </a:r>
            <a:r>
              <a:rPr lang="ko-KR" altLang="en-US" dirty="0"/>
              <a:t> 두 객체를 모두 </a:t>
            </a:r>
            <a:r>
              <a:rPr lang="ko-KR" altLang="en-US" dirty="0" err="1"/>
              <a:t>매개값으로</a:t>
            </a:r>
            <a:r>
              <a:rPr lang="ko-KR" altLang="en-US" dirty="0"/>
              <a:t> 받기 위해 </a:t>
            </a:r>
            <a:r>
              <a:rPr lang="en-US" altLang="ko-KR" dirty="0" err="1"/>
              <a:t>DataAccessObject</a:t>
            </a:r>
            <a:r>
              <a:rPr lang="en-US" altLang="ko-KR" dirty="0"/>
              <a:t> </a:t>
            </a:r>
            <a:r>
              <a:rPr lang="ko-KR" altLang="en-US" dirty="0"/>
              <a:t>타입의 매개 변수를 가지고 있습니다</a:t>
            </a:r>
            <a:r>
              <a:rPr lang="en-US" altLang="ko-KR" dirty="0"/>
              <a:t>. </a:t>
            </a:r>
            <a:r>
              <a:rPr lang="ko-KR" altLang="en-US" dirty="0"/>
              <a:t>실행 결과를 보고 </a:t>
            </a:r>
            <a:r>
              <a:rPr lang="en-US" altLang="ko-KR" dirty="0" err="1"/>
              <a:t>DataAccessObject</a:t>
            </a:r>
            <a:r>
              <a:rPr lang="en-US" altLang="ko-KR" dirty="0"/>
              <a:t> </a:t>
            </a:r>
            <a:r>
              <a:rPr lang="ko-KR" altLang="en-US" dirty="0"/>
              <a:t>인터페이스와 </a:t>
            </a:r>
            <a:r>
              <a:rPr lang="en-US" altLang="ko-KR" dirty="0" err="1"/>
              <a:t>OracleDao</a:t>
            </a:r>
            <a:r>
              <a:rPr lang="en-US" altLang="ko-KR" dirty="0"/>
              <a:t>, </a:t>
            </a:r>
            <a:r>
              <a:rPr lang="en-US" altLang="ko-KR" dirty="0" err="1"/>
              <a:t>MySqlDao</a:t>
            </a:r>
            <a:r>
              <a:rPr lang="en-US" altLang="ko-KR" dirty="0"/>
              <a:t> </a:t>
            </a:r>
            <a:r>
              <a:rPr lang="ko-KR" altLang="en-US" dirty="0"/>
              <a:t>구현 클래스를 각각 작성해 보세요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837" y="3356992"/>
            <a:ext cx="7172325" cy="273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0833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pPr marL="0" indent="0">
              <a:buNone/>
            </a:pPr>
            <a:endParaRPr lang="en-US" altLang="ko-KR" sz="2400" dirty="0"/>
          </a:p>
          <a:p>
            <a:pPr lvl="1"/>
            <a:r>
              <a:rPr lang="ko-KR" altLang="en-US" sz="2000" dirty="0"/>
              <a:t>개발 코드와 객체가 서로 통신하는 접점</a:t>
            </a:r>
            <a:endParaRPr lang="en-US" altLang="ko-KR" sz="2000" dirty="0"/>
          </a:p>
          <a:p>
            <a:pPr lvl="2"/>
            <a:r>
              <a:rPr lang="ko-KR" altLang="en-US" sz="1800" dirty="0"/>
              <a:t>개발 코드는 </a:t>
            </a:r>
            <a:r>
              <a:rPr lang="ko-KR" altLang="en-US" sz="1800" dirty="0">
                <a:solidFill>
                  <a:srgbClr val="C00000"/>
                </a:solidFill>
              </a:rPr>
              <a:t>인터페이스의 </a:t>
            </a:r>
            <a:r>
              <a:rPr lang="ko-KR" altLang="en-US" sz="1800" dirty="0" err="1">
                <a:solidFill>
                  <a:srgbClr val="C00000"/>
                </a:solidFill>
              </a:rPr>
              <a:t>메소드만</a:t>
            </a:r>
            <a:r>
              <a:rPr lang="ko-KR" altLang="en-US" sz="1800" dirty="0">
                <a:solidFill>
                  <a:srgbClr val="C00000"/>
                </a:solidFill>
              </a:rPr>
              <a:t> 알고 있으면 </a:t>
            </a:r>
            <a:r>
              <a:rPr lang="en-US" altLang="ko-KR" sz="1800" dirty="0">
                <a:solidFill>
                  <a:srgbClr val="C00000"/>
                </a:solidFill>
              </a:rPr>
              <a:t>OK</a:t>
            </a:r>
            <a:endParaRPr lang="en-US" altLang="ko-KR" sz="1800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>
              <a:buFont typeface="Wingdings" pitchFamily="2" charset="2"/>
              <a:buNone/>
            </a:pPr>
            <a:endParaRPr lang="en-US" altLang="ko-KR" dirty="0"/>
          </a:p>
          <a:p>
            <a:pPr lvl="1"/>
            <a:r>
              <a:rPr lang="ko-KR" altLang="en-US" sz="2000" dirty="0"/>
              <a:t>인터페이스의 역할</a:t>
            </a:r>
            <a:endParaRPr lang="en-US" altLang="ko-KR" sz="2000" dirty="0"/>
          </a:p>
          <a:p>
            <a:pPr lvl="2"/>
            <a:r>
              <a:rPr lang="ko-KR" altLang="en-US" sz="1800" dirty="0"/>
              <a:t>개발 코드가 객체에 종속되지 않게 </a:t>
            </a:r>
            <a:r>
              <a:rPr lang="en-US" altLang="ko-KR" sz="1800" dirty="0"/>
              <a:t>-&gt;</a:t>
            </a:r>
            <a:r>
              <a:rPr lang="ko-KR" altLang="en-US" sz="1800" dirty="0"/>
              <a:t> 객체 교체할 수 있도록 하는 역할</a:t>
            </a:r>
            <a:endParaRPr lang="en-US" altLang="ko-KR" sz="1800" dirty="0"/>
          </a:p>
          <a:p>
            <a:pPr lvl="2"/>
            <a:r>
              <a:rPr lang="ko-KR" altLang="en-US" sz="1800" dirty="0"/>
              <a:t>개발 코드 변경 없이 </a:t>
            </a:r>
            <a:r>
              <a:rPr lang="ko-KR" altLang="en-US" sz="1800" dirty="0" err="1"/>
              <a:t>리턴값</a:t>
            </a:r>
            <a:r>
              <a:rPr lang="ko-KR" altLang="en-US" sz="1800" dirty="0"/>
              <a:t> 또는 실행 내용이 다양해 질 수 있음</a:t>
            </a:r>
            <a:r>
              <a:rPr lang="en-US" altLang="ko-KR" sz="1800" dirty="0"/>
              <a:t> (</a:t>
            </a:r>
            <a:r>
              <a:rPr lang="ko-KR" altLang="en-US" sz="1800" dirty="0" err="1"/>
              <a:t>다형성</a:t>
            </a:r>
            <a:r>
              <a:rPr lang="en-US" altLang="ko-KR" sz="1800" dirty="0"/>
              <a:t>)</a:t>
            </a:r>
            <a:endParaRPr lang="ko-KR" altLang="en-US" sz="1800" dirty="0"/>
          </a:p>
        </p:txBody>
      </p:sp>
      <p:sp>
        <p:nvSpPr>
          <p:cNvPr id="7171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626968" cy="900018"/>
          </a:xfrm>
        </p:spPr>
        <p:txBody>
          <a:bodyPr/>
          <a:lstStyle/>
          <a:p>
            <a:r>
              <a:rPr lang="ko-KR" altLang="en-US" dirty="0"/>
              <a:t>인터페이스 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717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199" y="2057400"/>
            <a:ext cx="5072063" cy="141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724400"/>
            <a:ext cx="5400675" cy="2071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5334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dirty="0"/>
              <a:t>추상 </a:t>
            </a:r>
            <a:r>
              <a:rPr lang="ko-KR" altLang="en-US" sz="2400" dirty="0" err="1"/>
              <a:t>메소드</a:t>
            </a:r>
            <a:r>
              <a:rPr lang="ko-KR" altLang="en-US" sz="2400" dirty="0"/>
              <a:t> 선언</a:t>
            </a:r>
            <a:endParaRPr lang="en-US" altLang="ko-KR" sz="2400" dirty="0"/>
          </a:p>
          <a:p>
            <a:pPr lvl="1"/>
            <a:r>
              <a:rPr lang="ko-KR" altLang="en-US" sz="2000" dirty="0"/>
              <a:t>인터페이스 통해 호출된 </a:t>
            </a:r>
            <a:r>
              <a:rPr lang="ko-KR" altLang="en-US" sz="2000" dirty="0" err="1"/>
              <a:t>메소드는</a:t>
            </a:r>
            <a:r>
              <a:rPr lang="ko-KR" altLang="en-US" sz="2000" dirty="0"/>
              <a:t> 최종적으로 객체에서 실행</a:t>
            </a:r>
            <a:endParaRPr lang="en-US" altLang="ko-KR" sz="2000" dirty="0"/>
          </a:p>
          <a:p>
            <a:pPr lvl="2"/>
            <a:r>
              <a:rPr lang="ko-KR" altLang="en-US" sz="1800" dirty="0"/>
              <a:t>인터페이스의 </a:t>
            </a:r>
            <a:r>
              <a:rPr lang="ko-KR" altLang="en-US" sz="1800" dirty="0" err="1"/>
              <a:t>메소드는</a:t>
            </a:r>
            <a:r>
              <a:rPr lang="ko-KR" altLang="en-US" sz="1800" dirty="0"/>
              <a:t> 기본적으로 실행 블록이 없는 추상 </a:t>
            </a:r>
            <a:r>
              <a:rPr lang="ko-KR" altLang="en-US" sz="1800" dirty="0" err="1"/>
              <a:t>메소드로</a:t>
            </a:r>
            <a:r>
              <a:rPr lang="ko-KR" altLang="en-US" sz="1800" dirty="0"/>
              <a:t> 선언</a:t>
            </a:r>
            <a:endParaRPr lang="en-US" altLang="ko-KR" sz="1800" dirty="0"/>
          </a:p>
          <a:p>
            <a:pPr lvl="2"/>
            <a:r>
              <a:rPr lang="en-US" altLang="ko-KR" sz="1800" dirty="0"/>
              <a:t>public abstract</a:t>
            </a:r>
            <a:r>
              <a:rPr lang="ko-KR" altLang="en-US" sz="1800" dirty="0"/>
              <a:t>를 생략하더라도 자동적으로 컴파일 과정에서 붙게 됨</a:t>
            </a:r>
            <a:endParaRPr lang="en-US" altLang="ko-KR" sz="1800" dirty="0"/>
          </a:p>
          <a:p>
            <a:endParaRPr lang="ko-KR" altLang="en-US" dirty="0"/>
          </a:p>
        </p:txBody>
      </p:sp>
      <p:sp>
        <p:nvSpPr>
          <p:cNvPr id="11267" name="제목 2"/>
          <p:cNvSpPr>
            <a:spLocks noGrp="1"/>
          </p:cNvSpPr>
          <p:nvPr>
            <p:ph type="title"/>
          </p:nvPr>
        </p:nvSpPr>
        <p:spPr>
          <a:xfrm>
            <a:off x="457200" y="152718"/>
            <a:ext cx="5842992" cy="756002"/>
          </a:xfrm>
        </p:spPr>
        <p:txBody>
          <a:bodyPr/>
          <a:lstStyle/>
          <a:p>
            <a:r>
              <a:rPr lang="ko-KR" altLang="en-US" dirty="0"/>
              <a:t>인터페이스 선언</a:t>
            </a:r>
          </a:p>
        </p:txBody>
      </p:sp>
      <p:pic>
        <p:nvPicPr>
          <p:cNvPr id="1126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038" y="2974975"/>
            <a:ext cx="5072062" cy="141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214688" y="4403725"/>
            <a:ext cx="1465262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200" b="1" dirty="0">
                <a:solidFill>
                  <a:srgbClr val="FF0000"/>
                </a:solidFill>
                <a:latin typeface="+mj-ea"/>
                <a:ea typeface="+mj-ea"/>
              </a:rPr>
              <a:t>추상메소드</a:t>
            </a:r>
            <a:endParaRPr lang="en-US" altLang="ko-KR" sz="1200" b="1" dirty="0">
              <a:solidFill>
                <a:srgbClr val="FF0000"/>
              </a:solidFill>
              <a:latin typeface="+mj-ea"/>
              <a:ea typeface="+mj-ea"/>
            </a:endParaRPr>
          </a:p>
          <a:p>
            <a:pPr algn="ctr">
              <a:defRPr/>
            </a:pPr>
            <a:r>
              <a:rPr lang="en-US" altLang="ko-KR" sz="1200" dirty="0">
                <a:latin typeface="+mj-ea"/>
                <a:ea typeface="+mj-ea"/>
              </a:rPr>
              <a:t>(</a:t>
            </a:r>
            <a:r>
              <a:rPr lang="ko-KR" altLang="en-US" sz="1200" dirty="0">
                <a:latin typeface="+mj-ea"/>
                <a:ea typeface="+mj-ea"/>
              </a:rPr>
              <a:t>메소드 </a:t>
            </a:r>
            <a:r>
              <a:rPr lang="ko-KR" altLang="en-US" sz="1200" dirty="0" err="1">
                <a:latin typeface="+mj-ea"/>
                <a:ea typeface="+mj-ea"/>
              </a:rPr>
              <a:t>선언부</a:t>
            </a:r>
            <a:r>
              <a:rPr lang="en-US" altLang="ko-KR" sz="1200" dirty="0">
                <a:latin typeface="+mj-ea"/>
                <a:ea typeface="+mj-ea"/>
              </a:rPr>
              <a:t>)</a:t>
            </a:r>
          </a:p>
          <a:p>
            <a:pPr algn="ctr">
              <a:defRPr/>
            </a:pPr>
            <a:r>
              <a:rPr lang="en-US" altLang="ko-KR" sz="1200" dirty="0">
                <a:latin typeface="+mj-ea"/>
                <a:ea typeface="+mj-ea"/>
              </a:rPr>
              <a:t>(</a:t>
            </a:r>
            <a:r>
              <a:rPr lang="ko-KR" altLang="en-US" sz="1200" dirty="0">
                <a:latin typeface="+mj-ea"/>
                <a:ea typeface="+mj-ea"/>
              </a:rPr>
              <a:t>호출 방법만 기술</a:t>
            </a:r>
            <a:r>
              <a:rPr lang="en-US" altLang="ko-KR" sz="1200" dirty="0">
                <a:latin typeface="+mj-ea"/>
                <a:ea typeface="+mj-ea"/>
              </a:rPr>
              <a:t>)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22863" y="4403725"/>
            <a:ext cx="1463675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200" b="1" dirty="0">
                <a:solidFill>
                  <a:srgbClr val="7030A0"/>
                </a:solidFill>
                <a:latin typeface="+mj-ea"/>
                <a:ea typeface="+mj-ea"/>
              </a:rPr>
              <a:t>재정의된 메소드</a:t>
            </a:r>
            <a:endParaRPr lang="en-US" altLang="ko-KR" sz="1200" b="1" dirty="0">
              <a:solidFill>
                <a:srgbClr val="7030A0"/>
              </a:solidFill>
              <a:latin typeface="+mj-ea"/>
              <a:ea typeface="+mj-ea"/>
            </a:endParaRPr>
          </a:p>
          <a:p>
            <a:pPr algn="ctr">
              <a:defRPr/>
            </a:pPr>
            <a:r>
              <a:rPr lang="en-US" altLang="ko-KR" sz="1200" dirty="0">
                <a:latin typeface="+mj-ea"/>
                <a:ea typeface="+mj-ea"/>
              </a:rPr>
              <a:t>(</a:t>
            </a:r>
            <a:r>
              <a:rPr lang="ko-KR" altLang="en-US" sz="1200" dirty="0">
                <a:latin typeface="+mj-ea"/>
                <a:ea typeface="+mj-ea"/>
              </a:rPr>
              <a:t>실제 실행 메소드</a:t>
            </a:r>
            <a:r>
              <a:rPr lang="en-US" altLang="ko-KR" sz="1200" dirty="0">
                <a:latin typeface="+mj-ea"/>
                <a:ea typeface="+mj-ea"/>
              </a:rPr>
              <a:t>)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13" name="원호 12"/>
          <p:cNvSpPr/>
          <p:nvPr/>
        </p:nvSpPr>
        <p:spPr>
          <a:xfrm>
            <a:off x="6586538" y="4475163"/>
            <a:ext cx="357187" cy="357187"/>
          </a:xfrm>
          <a:prstGeom prst="arc">
            <a:avLst>
              <a:gd name="adj1" fmla="val 16200000"/>
              <a:gd name="adj2" fmla="val 13193820"/>
            </a:avLst>
          </a:prstGeom>
          <a:ln>
            <a:headEnd type="none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1272" name="Picture 2"/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5118100"/>
            <a:ext cx="371475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8844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인터페이스 만들기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72816"/>
            <a:ext cx="7086600" cy="284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6024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43192" cy="1371600"/>
          </a:xfrm>
        </p:spPr>
        <p:txBody>
          <a:bodyPr/>
          <a:lstStyle/>
          <a:p>
            <a:r>
              <a:rPr lang="ko-KR" altLang="en-US" dirty="0"/>
              <a:t>클래스에서 인터페이스 구현하기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Calc</a:t>
            </a:r>
            <a:r>
              <a:rPr lang="en-US" altLang="ko-KR" dirty="0"/>
              <a:t> </a:t>
            </a:r>
            <a:r>
              <a:rPr lang="ko-KR" altLang="en-US" dirty="0"/>
              <a:t>인터페이스를 </a:t>
            </a:r>
            <a:endParaRPr lang="en-US" altLang="ko-KR" dirty="0"/>
          </a:p>
          <a:p>
            <a:r>
              <a:rPr lang="en-US" altLang="ko-KR" dirty="0"/>
              <a:t>Calculator </a:t>
            </a:r>
            <a:r>
              <a:rPr lang="ko-KR" altLang="en-US" dirty="0"/>
              <a:t>클래스에서 구현</a:t>
            </a:r>
            <a:endParaRPr lang="en-US" altLang="ko-KR" dirty="0"/>
          </a:p>
          <a:p>
            <a:r>
              <a:rPr lang="en-US" altLang="ko-KR" dirty="0" err="1"/>
              <a:t>Calc</a:t>
            </a:r>
            <a:r>
              <a:rPr lang="ko-KR" altLang="en-US" dirty="0"/>
              <a:t>의 모든 추상 </a:t>
            </a:r>
            <a:r>
              <a:rPr lang="ko-KR" altLang="en-US" dirty="0" err="1"/>
              <a:t>메서드를</a:t>
            </a:r>
            <a:r>
              <a:rPr lang="ko-KR" altLang="en-US" dirty="0"/>
              <a:t> 구현하지 않으면</a:t>
            </a:r>
            <a:endParaRPr lang="en-US" altLang="ko-KR" dirty="0"/>
          </a:p>
          <a:p>
            <a:r>
              <a:rPr lang="en-US" altLang="ko-KR" dirty="0"/>
              <a:t>Calculator</a:t>
            </a:r>
            <a:r>
              <a:rPr lang="ko-KR" altLang="en-US" dirty="0"/>
              <a:t>는 추상 클래스가 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CompleteCalc</a:t>
            </a:r>
            <a:r>
              <a:rPr lang="ko-KR" altLang="en-US" dirty="0"/>
              <a:t>클래스가 </a:t>
            </a:r>
            <a:r>
              <a:rPr lang="en-US" altLang="ko-KR" dirty="0"/>
              <a:t>Calculator</a:t>
            </a:r>
            <a:r>
              <a:rPr lang="ko-KR" altLang="en-US" dirty="0"/>
              <a:t>를 </a:t>
            </a:r>
            <a:endParaRPr lang="en-US" altLang="ko-KR" dirty="0"/>
          </a:p>
          <a:p>
            <a:r>
              <a:rPr lang="ko-KR" altLang="en-US" dirty="0"/>
              <a:t>상속받은 후 모든 </a:t>
            </a:r>
            <a:r>
              <a:rPr lang="ko-KR" altLang="en-US" dirty="0" err="1"/>
              <a:t>메서드를</a:t>
            </a:r>
            <a:r>
              <a:rPr lang="ko-KR" altLang="en-US" dirty="0"/>
              <a:t> 구현</a:t>
            </a:r>
            <a:endParaRPr lang="en-US" altLang="ko-KR" dirty="0"/>
          </a:p>
          <a:p>
            <a:r>
              <a:rPr lang="en-US" altLang="ko-KR" dirty="0" err="1"/>
              <a:t>CompleteCalc</a:t>
            </a:r>
            <a:r>
              <a:rPr lang="en-US" altLang="ko-KR" dirty="0"/>
              <a:t> </a:t>
            </a:r>
            <a:r>
              <a:rPr lang="ko-KR" altLang="en-US" dirty="0"/>
              <a:t>는 </a:t>
            </a:r>
            <a:r>
              <a:rPr lang="ko-KR" altLang="en-US" dirty="0" err="1"/>
              <a:t>생성가능한</a:t>
            </a:r>
            <a:r>
              <a:rPr lang="ko-KR" altLang="en-US" dirty="0"/>
              <a:t> 클래스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1844824"/>
            <a:ext cx="2343150" cy="344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9992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291264" cy="1371600"/>
          </a:xfrm>
        </p:spPr>
        <p:txBody>
          <a:bodyPr/>
          <a:lstStyle/>
          <a:p>
            <a:r>
              <a:rPr lang="en-US" altLang="ko-KR" dirty="0"/>
              <a:t>c</a:t>
            </a:r>
            <a:r>
              <a:rPr lang="en-US" altLang="ko-KR" cap="none" dirty="0"/>
              <a:t>alculator</a:t>
            </a:r>
            <a:r>
              <a:rPr lang="ko-KR" altLang="en-US" cap="none" dirty="0"/>
              <a:t>와 </a:t>
            </a:r>
            <a:r>
              <a:rPr lang="en-US" altLang="ko-KR" cap="none" dirty="0" err="1"/>
              <a:t>CompleteCalc</a:t>
            </a:r>
            <a:r>
              <a:rPr lang="en-US" altLang="ko-KR" cap="none" dirty="0"/>
              <a:t> </a:t>
            </a:r>
            <a:r>
              <a:rPr lang="ko-KR" altLang="en-US" cap="none" dirty="0"/>
              <a:t>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876" y="1611233"/>
            <a:ext cx="5829300" cy="299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59" y="3237788"/>
            <a:ext cx="4714875" cy="340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9107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pPr lvl="1"/>
            <a:r>
              <a:rPr lang="ko-KR" altLang="en-US" sz="2000" dirty="0"/>
              <a:t>하나의 타입에 여러 가지 객체 대입해 다양한 실행 결과를 얻는 것</a:t>
            </a:r>
            <a:endParaRPr lang="en-US" altLang="ko-KR" sz="2000" dirty="0"/>
          </a:p>
          <a:p>
            <a:pPr lvl="1"/>
            <a:endParaRPr lang="en-US" altLang="ko-KR" dirty="0"/>
          </a:p>
          <a:p>
            <a:pPr lvl="1"/>
            <a:r>
              <a:rPr lang="ko-KR" altLang="en-US" sz="2000" dirty="0" err="1"/>
              <a:t>다형성을</a:t>
            </a:r>
            <a:r>
              <a:rPr lang="ko-KR" altLang="en-US" sz="2000" dirty="0"/>
              <a:t> 구현하는 기술</a:t>
            </a:r>
            <a:endParaRPr lang="en-US" altLang="ko-KR" sz="2000" dirty="0"/>
          </a:p>
          <a:p>
            <a:pPr lvl="2"/>
            <a:r>
              <a:rPr lang="ko-KR" altLang="en-US" sz="1800" dirty="0"/>
              <a:t>상속 또는 인터페이스의 자동 타입 변환</a:t>
            </a:r>
            <a:r>
              <a:rPr lang="en-US" altLang="ko-KR" sz="1800" dirty="0"/>
              <a:t>(Promotion)</a:t>
            </a:r>
          </a:p>
          <a:p>
            <a:pPr lvl="2"/>
            <a:endParaRPr lang="en-US" altLang="ko-KR" sz="1800" dirty="0"/>
          </a:p>
          <a:p>
            <a:pPr lvl="2"/>
            <a:r>
              <a:rPr lang="ko-KR" altLang="en-US" sz="1800" dirty="0" err="1"/>
              <a:t>오버라이딩</a:t>
            </a:r>
            <a:r>
              <a:rPr lang="en-US" altLang="ko-KR" sz="1800" dirty="0"/>
              <a:t>(Overriding)</a:t>
            </a:r>
          </a:p>
          <a:p>
            <a:pPr lvl="2"/>
            <a:endParaRPr lang="en-US" altLang="ko-KR" dirty="0"/>
          </a:p>
          <a:p>
            <a:pPr lvl="1"/>
            <a:r>
              <a:rPr lang="ko-KR" altLang="en-US" sz="2000" dirty="0"/>
              <a:t>다형성의 효과</a:t>
            </a:r>
            <a:endParaRPr lang="en-US" altLang="ko-KR" sz="2000" dirty="0"/>
          </a:p>
          <a:p>
            <a:pPr lvl="2"/>
            <a:r>
              <a:rPr lang="ko-KR" altLang="en-US" sz="1800" dirty="0"/>
              <a:t>다양한 실행 결과를 얻을 수 있음</a:t>
            </a:r>
            <a:endParaRPr lang="en-US" altLang="ko-KR" sz="1800" dirty="0"/>
          </a:p>
          <a:p>
            <a:pPr lvl="2"/>
            <a:endParaRPr lang="en-US" altLang="ko-KR" sz="1800" dirty="0"/>
          </a:p>
          <a:p>
            <a:pPr lvl="2"/>
            <a:r>
              <a:rPr lang="ko-KR" altLang="en-US" sz="1800" dirty="0"/>
              <a:t>객체를 부품화시킬 수 있어 유지보수 용이 </a:t>
            </a:r>
            <a:r>
              <a:rPr lang="en-US" altLang="ko-KR" sz="1800" dirty="0"/>
              <a:t>(</a:t>
            </a:r>
            <a:r>
              <a:rPr lang="ko-KR" altLang="en-US" sz="1800" dirty="0" err="1"/>
              <a:t>메소드의</a:t>
            </a:r>
            <a:r>
              <a:rPr lang="ko-KR" altLang="en-US" sz="1800" dirty="0"/>
              <a:t> 매개변수로 사용</a:t>
            </a:r>
            <a:r>
              <a:rPr lang="en-US" altLang="ko-KR" sz="1800" dirty="0"/>
              <a:t>) </a:t>
            </a:r>
          </a:p>
          <a:p>
            <a:endParaRPr lang="ko-KR" altLang="en-US" dirty="0"/>
          </a:p>
        </p:txBody>
      </p:sp>
      <p:sp>
        <p:nvSpPr>
          <p:cNvPr id="21507" name="제목 2"/>
          <p:cNvSpPr>
            <a:spLocks noGrp="1"/>
          </p:cNvSpPr>
          <p:nvPr>
            <p:ph type="title"/>
          </p:nvPr>
        </p:nvSpPr>
        <p:spPr>
          <a:xfrm>
            <a:off x="457200" y="152718"/>
            <a:ext cx="5987008" cy="756002"/>
          </a:xfrm>
        </p:spPr>
        <p:txBody>
          <a:bodyPr/>
          <a:lstStyle/>
          <a:p>
            <a:r>
              <a:rPr lang="ko-KR" altLang="en-US" dirty="0"/>
              <a:t>타입변환과 </a:t>
            </a:r>
            <a:r>
              <a:rPr lang="ko-KR" altLang="en-US" dirty="0" err="1"/>
              <a:t>다형성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15074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필수">
  <a:themeElements>
    <a:clrScheme name="필수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필수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필수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13025</TotalTime>
  <Words>1067</Words>
  <Application>Microsoft Office PowerPoint</Application>
  <PresentationFormat>화면 슬라이드 쇼(4:3)</PresentationFormat>
  <Paragraphs>223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2" baseType="lpstr">
      <vt:lpstr>HY견고딕</vt:lpstr>
      <vt:lpstr>나눔고딕</vt:lpstr>
      <vt:lpstr>돋움</vt:lpstr>
      <vt:lpstr>맑은 고딕</vt:lpstr>
      <vt:lpstr>Arial</vt:lpstr>
      <vt:lpstr>Arial Black</vt:lpstr>
      <vt:lpstr>Wingdings</vt:lpstr>
      <vt:lpstr>필수</vt:lpstr>
      <vt:lpstr>PowerPoint 프레젠테이션</vt:lpstr>
      <vt:lpstr>인터페이스(interface)</vt:lpstr>
      <vt:lpstr>인터페이스 란?(interface)</vt:lpstr>
      <vt:lpstr>인터페이스 란?</vt:lpstr>
      <vt:lpstr>인터페이스 선언</vt:lpstr>
      <vt:lpstr>인터페이스 만들기</vt:lpstr>
      <vt:lpstr>클래스에서 인터페이스 구현하기</vt:lpstr>
      <vt:lpstr>calculator와 CompleteCalc 클래스</vt:lpstr>
      <vt:lpstr>타입변환과 다형성</vt:lpstr>
      <vt:lpstr>자동 타입 변환(Promotion)</vt:lpstr>
      <vt:lpstr>필드의 다형성</vt:lpstr>
      <vt:lpstr>인터페이스 배열로 구현한 객체 관리</vt:lpstr>
      <vt:lpstr>인터페이스 구현과 형 변환</vt:lpstr>
      <vt:lpstr>인터페이스 구현과 형 변환</vt:lpstr>
      <vt:lpstr>인터페이스와 다형성</vt:lpstr>
      <vt:lpstr>왜 인터페이스를 사용하는가?</vt:lpstr>
      <vt:lpstr>인터페이스의 요소</vt:lpstr>
      <vt:lpstr>디폴트 메서드 재정의</vt:lpstr>
      <vt:lpstr>정적 메서드 사용하기</vt:lpstr>
      <vt:lpstr>private 메서드</vt:lpstr>
      <vt:lpstr>다중 인터페이스 구현 클래스</vt:lpstr>
      <vt:lpstr>두 개의 인터페이스 구현하기</vt:lpstr>
      <vt:lpstr>두 인터페이스를 구현한 클래스</vt:lpstr>
      <vt:lpstr>구현한 클래스 사용하기</vt:lpstr>
      <vt:lpstr>두 인터페이스의  디폴트 메서드가 중복되는 경우</vt:lpstr>
      <vt:lpstr>인터페이스 상속</vt:lpstr>
      <vt:lpstr>인터페이스 상속</vt:lpstr>
      <vt:lpstr>인터페이스 구현과 클래스 상속  함께 사용하기</vt:lpstr>
      <vt:lpstr>exam 1)</vt:lpstr>
      <vt:lpstr>exam 2)</vt:lpstr>
      <vt:lpstr>Exam 3)</vt:lpstr>
      <vt:lpstr>Exam4)</vt:lpstr>
      <vt:lpstr>exam 5)</vt:lpstr>
      <vt:lpstr>exam 6)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프로그래밍 연습 C언어</dc:title>
  <dc:creator>nhn next</dc:creator>
  <cp:lastModifiedBy>Kosmo_00</cp:lastModifiedBy>
  <cp:revision>348</cp:revision>
  <dcterms:created xsi:type="dcterms:W3CDTF">2014-02-26T05:35:58Z</dcterms:created>
  <dcterms:modified xsi:type="dcterms:W3CDTF">2021-05-13T00:25:54Z</dcterms:modified>
</cp:coreProperties>
</file>