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53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60" r:id="rId23"/>
    <p:sldId id="336" r:id="rId24"/>
    <p:sldId id="337" r:id="rId25"/>
    <p:sldId id="350" r:id="rId26"/>
    <p:sldId id="338" r:id="rId27"/>
    <p:sldId id="351" r:id="rId28"/>
    <p:sldId id="339" r:id="rId29"/>
    <p:sldId id="340" r:id="rId30"/>
    <p:sldId id="361" r:id="rId31"/>
    <p:sldId id="362" r:id="rId32"/>
    <p:sldId id="341" r:id="rId33"/>
    <p:sldId id="342" r:id="rId34"/>
    <p:sldId id="352" r:id="rId35"/>
    <p:sldId id="343" r:id="rId36"/>
    <p:sldId id="353" r:id="rId37"/>
    <p:sldId id="344" r:id="rId38"/>
    <p:sldId id="363" r:id="rId39"/>
    <p:sldId id="345" r:id="rId40"/>
    <p:sldId id="346" r:id="rId41"/>
    <p:sldId id="354" r:id="rId42"/>
    <p:sldId id="355" r:id="rId43"/>
    <p:sldId id="356" r:id="rId44"/>
    <p:sldId id="347" r:id="rId45"/>
    <p:sldId id="364" r:id="rId46"/>
    <p:sldId id="348" r:id="rId47"/>
    <p:sldId id="365" r:id="rId48"/>
    <p:sldId id="357" r:id="rId49"/>
    <p:sldId id="358" r:id="rId50"/>
    <p:sldId id="349" r:id="rId51"/>
    <p:sldId id="359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8" autoAdjust="0"/>
    <p:restoredTop sz="95833" autoAdjust="0"/>
  </p:normalViewPr>
  <p:slideViewPr>
    <p:cSldViewPr>
      <p:cViewPr>
        <p:scale>
          <a:sx n="91" d="100"/>
          <a:sy n="91" d="100"/>
        </p:scale>
        <p:origin x="-136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85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3140836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12.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컬렉션 프레임워크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ko-KR" altLang="en-US" dirty="0" err="1" smtClean="0"/>
              <a:t>제네릭에서</a:t>
            </a:r>
            <a:r>
              <a:rPr lang="ko-KR" altLang="en-US" dirty="0" smtClean="0"/>
              <a:t> 대입된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명시하지 않는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GenericPrinter</a:t>
            </a:r>
            <a:r>
              <a:rPr lang="en-US" altLang="ko-KR" dirty="0" smtClean="0"/>
              <a:t>&lt;Powder&gt; </a:t>
            </a:r>
            <a:r>
              <a:rPr lang="ko-KR" altLang="en-US" dirty="0" smtClean="0"/>
              <a:t>와 같이 사용할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(Powder)</a:t>
            </a:r>
            <a:r>
              <a:rPr lang="ko-KR" altLang="en-US" dirty="0" smtClean="0"/>
              <a:t>를 명시해야 함</a:t>
            </a:r>
            <a:endParaRPr lang="en-US" altLang="ko-KR" dirty="0" smtClean="0"/>
          </a:p>
          <a:p>
            <a:r>
              <a:rPr lang="ko-KR" altLang="en-US" dirty="0" err="1" smtClean="0"/>
              <a:t>자료형을</a:t>
            </a:r>
            <a:r>
              <a:rPr lang="ko-KR" altLang="en-US" dirty="0" smtClean="0"/>
              <a:t> 명시하지 않고 사용할 수 있음 이런 경우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명시하라는 경고 표시가 나타남</a:t>
            </a:r>
            <a:endParaRPr lang="en-US" altLang="ko-KR" dirty="0" smtClean="0"/>
          </a:p>
          <a:p>
            <a:r>
              <a:rPr lang="ko-KR" altLang="en-US" dirty="0" smtClean="0"/>
              <a:t>반환 형에 따라 강제 형 변환을 해야 함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5247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5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972026"/>
          </a:xfrm>
        </p:spPr>
        <p:txBody>
          <a:bodyPr/>
          <a:lstStyle/>
          <a:p>
            <a:r>
              <a:rPr lang="en-US" altLang="ko-KR" dirty="0" smtClean="0"/>
              <a:t>&lt;T </a:t>
            </a:r>
            <a:r>
              <a:rPr lang="en-US" altLang="ko-KR" cap="none" dirty="0" smtClean="0"/>
              <a:t>extends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가 사용될 클래스를 제한하기 위해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Material </a:t>
            </a:r>
            <a:r>
              <a:rPr lang="ko-KR" altLang="en-US" dirty="0" smtClean="0"/>
              <a:t>에서 상속받지 않은 </a:t>
            </a:r>
            <a:r>
              <a:rPr lang="en-US" altLang="ko-KR" dirty="0" smtClean="0"/>
              <a:t>Water </a:t>
            </a:r>
            <a:r>
              <a:rPr lang="ko-KR" altLang="en-US" dirty="0" smtClean="0"/>
              <a:t>와 같은 클래스는 프린터 재료로 사용할 수 없음</a:t>
            </a:r>
            <a:endParaRPr lang="en-US" altLang="ko-KR" dirty="0" smtClean="0"/>
          </a:p>
          <a:p>
            <a:r>
              <a:rPr lang="en-US" altLang="ko-KR" dirty="0" smtClean="0"/>
              <a:t>Material</a:t>
            </a:r>
            <a:r>
              <a:rPr lang="ko-KR" altLang="en-US" dirty="0" smtClean="0"/>
              <a:t>에 정의된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공유 할 수 있음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353681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73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828010"/>
          </a:xfrm>
        </p:spPr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Material </a:t>
            </a:r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86025"/>
            <a:ext cx="71342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01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900018"/>
          </a:xfrm>
        </p:spPr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Powder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1437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66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Plastic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0866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900018"/>
          </a:xfrm>
        </p:spPr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GenerisPrinter</a:t>
            </a:r>
            <a:r>
              <a:rPr lang="en-US" altLang="ko-KR" dirty="0" smtClean="0"/>
              <a:t>&lt;T extends Material&gt;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348880"/>
            <a:ext cx="782703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66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373563"/>
          </a:xfrm>
        </p:spPr>
        <p:txBody>
          <a:bodyPr/>
          <a:lstStyle/>
          <a:p>
            <a:r>
              <a:rPr lang="en-US" altLang="ko-KR" dirty="0" smtClean="0"/>
              <a:t>&lt;T extends Material&gt;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43" y="1916832"/>
            <a:ext cx="5832648" cy="357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5" y="5470283"/>
            <a:ext cx="5824466" cy="107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70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900018"/>
          </a:xfrm>
        </p:spPr>
        <p:txBody>
          <a:bodyPr/>
          <a:lstStyle/>
          <a:p>
            <a:r>
              <a:rPr lang="en-US" altLang="ko-KR" dirty="0"/>
              <a:t>&lt;T </a:t>
            </a:r>
            <a:r>
              <a:rPr lang="en-US" altLang="ko-KR" cap="none" dirty="0"/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&gt;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&lt;T extends Material&gt; </a:t>
            </a:r>
            <a:r>
              <a:rPr lang="ko-KR" altLang="en-US" dirty="0" smtClean="0"/>
              <a:t>테스트 하기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64389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13176"/>
            <a:ext cx="4867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8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634" y="116632"/>
            <a:ext cx="5758550" cy="1008112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메서드의</a:t>
            </a:r>
            <a:r>
              <a:rPr lang="ko-KR" altLang="en-US" dirty="0" smtClean="0"/>
              <a:t> 매개변수를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매개변수로 사용하는 경우</a:t>
            </a:r>
            <a:endParaRPr lang="en-US" altLang="ko-KR" dirty="0" smtClean="0"/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매개 변수가 하나 이상인 경우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일반 형식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30088"/>
            <a:ext cx="7646813" cy="66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45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900018"/>
          </a:xfrm>
        </p:spPr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매개변수가 두 개인 경우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4473674" cy="432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1951402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T, V  </a:t>
            </a:r>
            <a:r>
              <a:rPr lang="ko-KR" altLang="en-US" dirty="0" smtClean="0"/>
              <a:t>두 개의 </a:t>
            </a:r>
            <a:endParaRPr lang="en-US" altLang="ko-KR" dirty="0" smtClean="0"/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매개변수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06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67128" cy="828010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(</a:t>
            </a:r>
            <a:r>
              <a:rPr lang="en-US" altLang="ko-KR" cap="none" dirty="0"/>
              <a:t>G</a:t>
            </a:r>
            <a:r>
              <a:rPr lang="en-US" altLang="ko-KR" cap="none" dirty="0" smtClean="0"/>
              <a:t>eneric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8574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변수의 선언이나 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매개변수를 하나의 참조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아닌 여러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변환 될 수 있도록 프로그래밍 하는 방식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사용되는 참조 </a:t>
            </a:r>
            <a:r>
              <a:rPr lang="ko-KR" altLang="en-US" dirty="0" err="1" smtClean="0"/>
              <a:t>자료형으로의</a:t>
            </a:r>
            <a:r>
              <a:rPr lang="ko-KR" altLang="en-US" dirty="0" smtClean="0"/>
              <a:t> 변환은 컴파일러가 검증하므로 안정적인 프로그래밍 방식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컬렉션 프레임워크에서 많이 사용되고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900018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사각형의 너비를 구하는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r>
              <a:rPr lang="ko-KR" altLang="en-US" dirty="0" smtClean="0"/>
              <a:t>두 점의 위치가 여러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사용되는 경우 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68770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64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828010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5"/>
            <a:ext cx="6912768" cy="242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3" y="4581128"/>
            <a:ext cx="4509609" cy="162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31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pPr lvl="1"/>
            <a:r>
              <a:rPr lang="ko-KR" altLang="en-US" sz="2000" dirty="0" smtClean="0"/>
              <a:t>컬렉션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사전적 의미로 요소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객체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수집해 저장하는 것 </a:t>
            </a:r>
            <a:endParaRPr lang="en-US" altLang="ko-KR" sz="1800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sz="2000" dirty="0" smtClean="0"/>
              <a:t>배열의 문제점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저장할 수 있는 객체 수가 배열을 생성할 때 결정</a:t>
            </a:r>
            <a:endParaRPr lang="en-US" altLang="ko-KR" sz="1800" dirty="0" smtClean="0"/>
          </a:p>
          <a:p>
            <a:pPr lvl="2">
              <a:buFont typeface="Wingdings" pitchFamily="2" charset="2"/>
              <a:buNone/>
            </a:pPr>
            <a:r>
              <a:rPr lang="ko-KR" altLang="en-US" sz="1800" dirty="0" smtClean="0"/>
              <a:t>    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/>
              <a:t>불특정 다수의 객체를 저장하기에는 문제</a:t>
            </a:r>
            <a:endParaRPr lang="en-US" altLang="ko-KR" sz="1800" dirty="0" smtClean="0"/>
          </a:p>
          <a:p>
            <a:pPr lvl="2">
              <a:buFont typeface="Wingdings" pitchFamily="2" charset="2"/>
              <a:buNone/>
            </a:pPr>
            <a:endParaRPr lang="en-US" altLang="ko-KR" dirty="0" smtClean="0"/>
          </a:p>
          <a:p>
            <a:pPr lvl="2"/>
            <a:r>
              <a:rPr lang="ko-KR" altLang="en-US" sz="1800" dirty="0" smtClean="0"/>
              <a:t>객체 삭제했을 때 해당 인덱스가 비게 됨</a:t>
            </a:r>
            <a:endParaRPr lang="en-US" altLang="ko-KR" sz="1800" dirty="0" smtClean="0"/>
          </a:p>
          <a:p>
            <a:pPr lvl="2">
              <a:buFont typeface="Wingdings" pitchFamily="2" charset="2"/>
              <a:buNone/>
            </a:pPr>
            <a:r>
              <a:rPr lang="ko-KR" altLang="en-US" sz="1800" dirty="0" smtClean="0"/>
              <a:t>    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/>
              <a:t>낱알 빠진 옥수수 같은 배열</a:t>
            </a:r>
            <a:endParaRPr lang="en-US" altLang="ko-KR" sz="1800" dirty="0" smtClean="0"/>
          </a:p>
          <a:p>
            <a:pPr lvl="2">
              <a:buFont typeface="Wingdings" pitchFamily="2" charset="2"/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/>
              <a:t>객체를 저장하려면 어디가 비어있는지 확인해야</a:t>
            </a:r>
            <a:endParaRPr lang="en-US" altLang="ko-KR" sz="1800" dirty="0" smtClean="0"/>
          </a:p>
          <a:p>
            <a:pPr lvl="2">
              <a:buFont typeface="Wingdings" pitchFamily="2" charset="2"/>
              <a:buNone/>
            </a:pPr>
            <a:endParaRPr lang="en-US" altLang="ko-KR" dirty="0" smtClean="0"/>
          </a:p>
          <a:p>
            <a:pPr lvl="2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7171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87008" cy="683994"/>
          </a:xfrm>
        </p:spPr>
        <p:txBody>
          <a:bodyPr/>
          <a:lstStyle/>
          <a:p>
            <a:r>
              <a:rPr lang="ko-KR" altLang="en-US" dirty="0"/>
              <a:t>컬렉션 프레임워크</a:t>
            </a:r>
            <a:endParaRPr lang="ko-KR" altLang="en-US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81600"/>
            <a:ext cx="43180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4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59016" cy="756002"/>
          </a:xfrm>
        </p:spPr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 구현에 필요한 자료구조</a:t>
            </a:r>
            <a:r>
              <a:rPr lang="en-US" altLang="ko-KR" dirty="0" smtClean="0"/>
              <a:t>(Data Structure)</a:t>
            </a:r>
            <a:r>
              <a:rPr lang="ko-KR" altLang="en-US" dirty="0" smtClean="0"/>
              <a:t>를 구현해 놓은 라이브러리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개발에 소요되는 시간을 절약하면서 최적화 된 알고리즘을 사용할 수 있음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인터페이스와 구현 클래스 사용 방법을 이해해야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컬렉션 프레임워크의 전체 실습 예제 소스는 책을 참고 하세요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(</a:t>
            </a:r>
            <a:r>
              <a:rPr lang="ko-KR" altLang="en-US" sz="1600" dirty="0" smtClean="0"/>
              <a:t>소스 내용이  많아 교안에 넣지 않습니다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64" y="3140968"/>
            <a:ext cx="5762600" cy="234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931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ollection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하나의 객체를 관리하기 위한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정의된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하위에 </a:t>
            </a:r>
            <a:r>
              <a:rPr lang="en-US" altLang="ko-KR" sz="1800" dirty="0" smtClean="0"/>
              <a:t>List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Set </a:t>
            </a:r>
            <a:r>
              <a:rPr lang="ko-KR" altLang="en-US" sz="1800" dirty="0" smtClean="0"/>
              <a:t>인터페이스가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여러 클래스들이 </a:t>
            </a:r>
            <a:r>
              <a:rPr lang="en-US" altLang="ko-KR" sz="1800" dirty="0" smtClean="0"/>
              <a:t>Collection </a:t>
            </a:r>
            <a:r>
              <a:rPr lang="ko-KR" altLang="en-US" sz="1800" dirty="0" smtClean="0"/>
              <a:t>인터페이스를 구현함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7343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311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70984" cy="1116042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cap="none" dirty="0"/>
              <a:t>ollection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인터페이스에 선언된 주요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734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47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1188050"/>
          </a:xfrm>
        </p:spPr>
        <p:txBody>
          <a:bodyPr/>
          <a:lstStyle/>
          <a:p>
            <a:r>
              <a:rPr lang="en-US" altLang="ko-KR" dirty="0" smtClean="0"/>
              <a:t>M</a:t>
            </a:r>
            <a:r>
              <a:rPr lang="en-US" altLang="ko-KR" cap="none" dirty="0" smtClean="0"/>
              <a:t>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쌍</a:t>
            </a:r>
            <a:r>
              <a:rPr lang="en-US" altLang="ko-KR" sz="1800" dirty="0" smtClean="0"/>
              <a:t>(pair)</a:t>
            </a:r>
            <a:r>
              <a:rPr lang="ko-KR" altLang="en-US" sz="1800" dirty="0" smtClean="0"/>
              <a:t>로 이루어진 객체를 관리하는데 사용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key-value </a:t>
            </a:r>
            <a:r>
              <a:rPr lang="ko-KR" altLang="en-US" sz="1800" dirty="0" smtClean="0"/>
              <a:t>의 쌍으로 이루어짐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</a:t>
            </a:r>
            <a:r>
              <a:rPr lang="ko-KR" altLang="en-US" sz="1800" dirty="0" smtClean="0"/>
              <a:t>는 중복 될 수 없음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여러 클래스들이 </a:t>
            </a:r>
            <a:r>
              <a:rPr lang="en-US" altLang="ko-KR" sz="1800" dirty="0" smtClean="0"/>
              <a:t>Map </a:t>
            </a:r>
            <a:r>
              <a:rPr lang="ko-KR" altLang="en-US" sz="1800" dirty="0" smtClean="0"/>
              <a:t>인터페이스를 구현 함</a:t>
            </a:r>
            <a:endParaRPr lang="ko-KR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9" y="3429000"/>
            <a:ext cx="41052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200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1044034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cap="none" dirty="0"/>
              <a:t>ap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Map </a:t>
            </a:r>
            <a:r>
              <a:rPr lang="ko-KR" altLang="en-US" dirty="0" smtClean="0"/>
              <a:t>인터페이스에 선언된 주요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6295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87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</a:t>
            </a:r>
            <a:r>
              <a:rPr lang="en-US" altLang="ko-KR" cap="none" dirty="0" smtClean="0"/>
              <a:t>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Collection </a:t>
            </a:r>
            <a:r>
              <a:rPr lang="ko-KR" altLang="en-US" sz="1800" dirty="0" smtClean="0"/>
              <a:t>하위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객체를 순서에 따라 저장하고 관리하는데 필요한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선언된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배열의 기능을 구현하기 위한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ArrayList</a:t>
            </a:r>
            <a:r>
              <a:rPr lang="en-US" altLang="ko-KR" sz="1800" dirty="0" smtClean="0"/>
              <a:t>, Vector, </a:t>
            </a:r>
            <a:r>
              <a:rPr lang="en-US" altLang="ko-KR" sz="1800" dirty="0" err="1" smtClean="0"/>
              <a:t>LinkedList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등이 많이 사용 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1187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1116042"/>
          </a:xfrm>
        </p:spPr>
        <p:txBody>
          <a:bodyPr/>
          <a:lstStyle/>
          <a:p>
            <a:r>
              <a:rPr lang="en-US" altLang="ko-KR" dirty="0" err="1" smtClean="0"/>
              <a:t>A</a:t>
            </a:r>
            <a:r>
              <a:rPr lang="en-US" altLang="ko-KR" cap="none" dirty="0" err="1" smtClean="0"/>
              <a:t>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en-US" altLang="ko-KR" cap="none" dirty="0" smtClean="0"/>
              <a:t>ector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 배열을 구현한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Vector </a:t>
            </a:r>
            <a:r>
              <a:rPr lang="ko-KR" altLang="en-US" sz="1800" dirty="0" smtClean="0"/>
              <a:t>는 자바</a:t>
            </a:r>
            <a:r>
              <a:rPr lang="en-US" altLang="ko-KR" sz="1800" dirty="0" smtClean="0"/>
              <a:t>2 </a:t>
            </a:r>
            <a:r>
              <a:rPr lang="ko-KR" altLang="en-US" sz="1800" dirty="0" smtClean="0"/>
              <a:t>부터 제공된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멀티 </a:t>
            </a:r>
            <a:r>
              <a:rPr lang="ko-KR" altLang="en-US" sz="1800" dirty="0" err="1" smtClean="0"/>
              <a:t>쓰레드</a:t>
            </a:r>
            <a:r>
              <a:rPr lang="ko-KR" altLang="en-US" sz="1800" dirty="0" smtClean="0"/>
              <a:t> 상태에서 리소스에 대한 동기화가 필요한 경우 </a:t>
            </a:r>
            <a:r>
              <a:rPr lang="en-US" altLang="ko-KR" sz="1800" dirty="0" smtClean="0"/>
              <a:t>Vector</a:t>
            </a:r>
            <a:r>
              <a:rPr lang="ko-KR" altLang="en-US" sz="1800" dirty="0" smtClean="0"/>
              <a:t>를 사용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일반적으로 </a:t>
            </a:r>
            <a:r>
              <a:rPr lang="en-US" altLang="ko-KR" sz="1800" dirty="0" err="1" smtClean="0"/>
              <a:t>ArrayList</a:t>
            </a:r>
            <a:r>
              <a:rPr lang="ko-KR" altLang="en-US" sz="1800" dirty="0" smtClean="0"/>
              <a:t>를 더 많이 사용 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ArrayList</a:t>
            </a:r>
            <a:r>
              <a:rPr lang="ko-KR" altLang="en-US" sz="1800" dirty="0" smtClean="0"/>
              <a:t>에 동기화 기능이 추가 되어야 하는 경우 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동기화</a:t>
            </a:r>
            <a:r>
              <a:rPr lang="en-US" altLang="ko-KR" sz="1800" dirty="0" smtClean="0"/>
              <a:t>(synchronization): </a:t>
            </a:r>
            <a:r>
              <a:rPr lang="ko-KR" altLang="en-US" sz="1800" dirty="0" smtClean="0"/>
              <a:t>두 개의 </a:t>
            </a:r>
            <a:r>
              <a:rPr lang="ko-KR" altLang="en-US" sz="1800" dirty="0" err="1" smtClean="0"/>
              <a:t>쓰레드가</a:t>
            </a:r>
            <a:r>
              <a:rPr lang="ko-KR" altLang="en-US" sz="1800" dirty="0" smtClean="0"/>
              <a:t> 동시에 하나의 리소스에 접근 할 때 순서를 맞추어서 데이터에 오류가 발생하지 않도록 함</a:t>
            </a:r>
            <a:endParaRPr lang="ko-KR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86003"/>
            <a:ext cx="7282188" cy="7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9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87008" cy="900018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정의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8574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참조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대체 될 수 있는 부분을 하나의 문자로 표현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문자를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매개변수라고 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6912768" cy="307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08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 dirty="0" smtClean="0"/>
              <a:t>저장 용량</a:t>
            </a:r>
            <a:r>
              <a:rPr lang="en-US" altLang="ko-KR" sz="2000" dirty="0" smtClean="0"/>
              <a:t>(capacity)</a:t>
            </a:r>
          </a:p>
          <a:p>
            <a:pPr lvl="2"/>
            <a:r>
              <a:rPr lang="ko-KR" altLang="en-US" sz="1800" dirty="0" smtClean="0"/>
              <a:t>초기 용량 </a:t>
            </a:r>
            <a:r>
              <a:rPr lang="en-US" altLang="ko-KR" sz="1800" dirty="0" smtClean="0"/>
              <a:t>: 10 (</a:t>
            </a:r>
            <a:r>
              <a:rPr lang="ko-KR" altLang="en-US" sz="1800" dirty="0" smtClean="0"/>
              <a:t>따로 지정 가능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800" dirty="0" smtClean="0"/>
              <a:t>저장 용량을 초과한 객체들이 들어오면 자동적으로 늘어남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고정도 가능</a:t>
            </a:r>
            <a:endParaRPr lang="en-US" altLang="ko-KR" sz="18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객체 제거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바로 뒤 인덱스부터 마지막 인덱스까지 모두 앞으로</a:t>
            </a:r>
            <a:r>
              <a:rPr lang="en-US" altLang="ko-KR" sz="1800" dirty="0" smtClean="0"/>
              <a:t> 1</a:t>
            </a:r>
            <a:r>
              <a:rPr lang="ko-KR" altLang="en-US" sz="1800" dirty="0" smtClean="0"/>
              <a:t>씩 당겨짐</a:t>
            </a:r>
            <a:endParaRPr lang="en-US" altLang="ko-KR" sz="1800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70984" cy="900018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endParaRPr lang="ko-KR" altLang="en-US" dirty="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4800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5229200"/>
            <a:ext cx="3571875" cy="1239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34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 lvl="1"/>
            <a:r>
              <a:rPr lang="ko-KR" altLang="en-US" sz="2000" dirty="0" smtClean="0"/>
              <a:t>특징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Vector</a:t>
            </a:r>
            <a:r>
              <a:rPr lang="ko-KR" altLang="en-US" sz="1800" dirty="0" smtClean="0"/>
              <a:t>는 </a:t>
            </a: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동기화</a:t>
            </a:r>
            <a:r>
              <a:rPr lang="en-US" altLang="ko-KR" sz="1800" dirty="0" smtClean="0"/>
              <a:t>(synchronization)</a:t>
            </a:r>
          </a:p>
          <a:p>
            <a:pPr lvl="3"/>
            <a:r>
              <a:rPr lang="ko-KR" altLang="en-US" dirty="0" smtClean="0"/>
              <a:t>복수의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에 접근해 객체를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삭제하더라도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안전</a:t>
            </a:r>
            <a:r>
              <a:rPr lang="en-US" altLang="ko-KR" dirty="0" smtClean="0"/>
              <a:t>(thread safe)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756002"/>
          </a:xfrm>
        </p:spPr>
        <p:txBody>
          <a:bodyPr/>
          <a:lstStyle/>
          <a:p>
            <a:r>
              <a:rPr lang="en-US" altLang="ko-KR" dirty="0"/>
              <a:t>Vector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09675"/>
            <a:ext cx="74755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92538"/>
            <a:ext cx="37147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489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683994"/>
          </a:xfrm>
        </p:spPr>
        <p:txBody>
          <a:bodyPr/>
          <a:lstStyle/>
          <a:p>
            <a:r>
              <a:rPr lang="en-US" altLang="ko-KR" dirty="0" err="1" smtClean="0"/>
              <a:t>L</a:t>
            </a:r>
            <a:r>
              <a:rPr lang="en-US" altLang="ko-KR" cap="none" dirty="0" err="1" smtClean="0"/>
              <a:t>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논리적으로 순차적인 자료구조가 구현된 클래스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다음 요소에 대한 </a:t>
            </a:r>
            <a:r>
              <a:rPr lang="ko-KR" altLang="en-US" sz="1600" dirty="0" err="1" smtClean="0"/>
              <a:t>참조값을</a:t>
            </a:r>
            <a:r>
              <a:rPr lang="ko-KR" altLang="en-US" sz="1600" dirty="0" smtClean="0"/>
              <a:t> 가지고 있음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요소의 추가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삭제에 드는 비용이 배열보다 적음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추가하기                                                  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삭제 하기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09057"/>
            <a:ext cx="6912768" cy="73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550553"/>
            <a:ext cx="3559060" cy="184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50553"/>
            <a:ext cx="4095353" cy="15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4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tack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</a:t>
            </a:r>
            <a:r>
              <a:rPr lang="en-US" altLang="ko-KR" cap="none" dirty="0" smtClean="0"/>
              <a:t>ueue</a:t>
            </a:r>
            <a:endParaRPr lang="ko-KR" altLang="en-US" cap="none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Stack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Queue</a:t>
            </a:r>
            <a:r>
              <a:rPr lang="ko-KR" altLang="en-US" sz="1800" dirty="0" smtClean="0"/>
              <a:t>의 기능은 구현된 클래스가 있지만 </a:t>
            </a:r>
            <a:r>
              <a:rPr lang="en-US" altLang="ko-KR" sz="1800" dirty="0" err="1" smtClean="0"/>
              <a:t>ArrayList</a:t>
            </a:r>
            <a:r>
              <a:rPr lang="ko-KR" altLang="en-US" sz="1800" dirty="0" smtClean="0"/>
              <a:t>나 </a:t>
            </a:r>
            <a:r>
              <a:rPr lang="en-US" altLang="ko-KR" sz="1800" dirty="0" err="1" smtClean="0"/>
              <a:t>LinkedList</a:t>
            </a:r>
            <a:r>
              <a:rPr lang="ko-KR" altLang="en-US" sz="1800" dirty="0" smtClean="0"/>
              <a:t>를 활용하여서 사용할 수도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Stack  : Last In First Out (LIFO)</a:t>
            </a:r>
          </a:p>
          <a:p>
            <a:r>
              <a:rPr lang="en-US" altLang="ko-KR" sz="1800" dirty="0" smtClean="0"/>
              <a:t>     </a:t>
            </a:r>
            <a:r>
              <a:rPr lang="ko-KR" altLang="en-US" sz="1800" dirty="0" smtClean="0"/>
              <a:t>맨 마지막에 추가 된 요소가 먼저 꺼내지는 자료구조</a:t>
            </a:r>
            <a:endParaRPr lang="en-US" altLang="ko-KR" sz="1800" dirty="0" smtClean="0"/>
          </a:p>
          <a:p>
            <a:r>
              <a:rPr lang="en-US" altLang="ko-KR" sz="1800" dirty="0" smtClean="0"/>
              <a:t>     </a:t>
            </a:r>
            <a:r>
              <a:rPr lang="ko-KR" altLang="en-US" sz="1800" dirty="0" smtClean="0"/>
              <a:t>게임의 무르기 기능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최근 자료 추출 등에서 사용</a:t>
            </a:r>
            <a:endParaRPr lang="en-US" altLang="ko-KR" sz="1800" dirty="0" smtClean="0"/>
          </a:p>
          <a:p>
            <a:r>
              <a:rPr lang="en-US" altLang="ko-KR" dirty="0" smtClean="0"/>
              <a:t>    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8"/>
            <a:ext cx="6661175" cy="246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70984" cy="1044034"/>
          </a:xfrm>
        </p:spPr>
        <p:txBody>
          <a:bodyPr/>
          <a:lstStyle/>
          <a:p>
            <a:r>
              <a:rPr lang="en-US" altLang="ko-KR" dirty="0"/>
              <a:t>S</a:t>
            </a:r>
            <a:r>
              <a:rPr lang="en-US" altLang="ko-KR" cap="none" dirty="0"/>
              <a:t>tack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Q</a:t>
            </a:r>
            <a:r>
              <a:rPr lang="en-US" altLang="ko-KR" cap="none" dirty="0"/>
              <a:t>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Queue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First </a:t>
            </a:r>
            <a:r>
              <a:rPr lang="en-US" altLang="ko-KR" sz="1800" dirty="0"/>
              <a:t>In First Out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F</a:t>
            </a:r>
            <a:r>
              <a:rPr lang="en-US" altLang="ko-KR" sz="1800" dirty="0" smtClean="0"/>
              <a:t>IFO)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먼저 저장된 자료가 먼저 꺼내지는 선착순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대기열</a:t>
            </a:r>
            <a:r>
              <a:rPr lang="ko-KR" altLang="en-US" sz="1800" dirty="0" smtClean="0"/>
              <a:t> 구조</a:t>
            </a:r>
            <a:endParaRPr lang="en-US" altLang="ko-KR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4032916" cy="38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61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en-US" altLang="ko-KR" dirty="0" smtClean="0"/>
              <a:t>I</a:t>
            </a:r>
            <a:r>
              <a:rPr lang="en-US" altLang="ko-KR" cap="none" dirty="0" smtClean="0"/>
              <a:t>terator</a:t>
            </a:r>
            <a:r>
              <a:rPr lang="ko-KR" altLang="en-US" dirty="0" smtClean="0"/>
              <a:t> 사용하여 순회하기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의 개체를 순회하는 인터페이스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iterator()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선언된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564904"/>
            <a:ext cx="5495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92" y="3573016"/>
            <a:ext cx="65913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5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696744" cy="1080120"/>
          </a:xfrm>
        </p:spPr>
        <p:txBody>
          <a:bodyPr/>
          <a:lstStyle/>
          <a:p>
            <a:r>
              <a:rPr lang="en-US" altLang="ko-KR" dirty="0"/>
              <a:t>I</a:t>
            </a:r>
            <a:r>
              <a:rPr lang="en-US" altLang="ko-KR" cap="none" dirty="0"/>
              <a:t>terator</a:t>
            </a:r>
            <a:r>
              <a:rPr lang="ko-KR" altLang="en-US" dirty="0"/>
              <a:t> 사용하여 </a:t>
            </a:r>
            <a:r>
              <a:rPr lang="ko-KR" altLang="en-US" dirty="0" smtClean="0"/>
              <a:t>순회하기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391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832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70984" cy="1116042"/>
          </a:xfrm>
        </p:spPr>
        <p:txBody>
          <a:bodyPr/>
          <a:lstStyle/>
          <a:p>
            <a:r>
              <a:rPr lang="en-US" altLang="ko-KR" dirty="0" smtClean="0"/>
              <a:t>S</a:t>
            </a:r>
            <a:r>
              <a:rPr lang="en-US" altLang="ko-KR" cap="none" dirty="0" smtClean="0"/>
              <a:t>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Colleciton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하위의 인터페이스 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중복을 허용하지 않음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아이디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주민번호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사번</a:t>
            </a:r>
            <a:r>
              <a:rPr lang="ko-KR" altLang="en-US" sz="1800" dirty="0" smtClean="0"/>
              <a:t> 등 유일한 값이나 객체를 관리할 때 사용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List </a:t>
            </a:r>
            <a:r>
              <a:rPr lang="ko-KR" altLang="en-US" sz="1800" dirty="0" smtClean="0"/>
              <a:t>는 순서기반의 인터페이스지만</a:t>
            </a:r>
            <a:r>
              <a:rPr lang="en-US" altLang="ko-KR" sz="1800" dirty="0" smtClean="0"/>
              <a:t>, Set</a:t>
            </a:r>
            <a:r>
              <a:rPr lang="ko-KR" altLang="en-US" sz="1800" dirty="0" smtClean="0"/>
              <a:t>은 순서가 없음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저장된 순서와 출력순서는 다를 수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get(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제공되지 않음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6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1124743"/>
            <a:ext cx="8686800" cy="5522119"/>
          </a:xfrm>
        </p:spPr>
        <p:txBody>
          <a:bodyPr/>
          <a:lstStyle/>
          <a:p>
            <a:pPr lvl="1"/>
            <a:r>
              <a:rPr lang="ko-KR" altLang="en-US" sz="2000" dirty="0" smtClean="0"/>
              <a:t>특징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수학의 집합에 비유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저장 순서가 유지되지 않음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객체를 중복 저장 불가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하나의</a:t>
            </a:r>
            <a:r>
              <a:rPr lang="en-US" altLang="ko-KR" sz="1800" dirty="0" smtClean="0"/>
              <a:t> null</a:t>
            </a:r>
            <a:r>
              <a:rPr lang="ko-KR" altLang="en-US" sz="1800" dirty="0" smtClean="0"/>
              <a:t>만 저장 가능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구현 클래스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HashSet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LinkedHashSet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TreeSet</a:t>
            </a:r>
            <a:endParaRPr lang="en-US" altLang="ko-KR" sz="1800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900018"/>
          </a:xfrm>
        </p:spPr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컬렉션의 특징</a:t>
            </a:r>
            <a:endParaRPr lang="ko-KR" altLang="en-US" dirty="0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077072"/>
            <a:ext cx="32162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983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1044034"/>
          </a:xfrm>
        </p:spPr>
        <p:txBody>
          <a:bodyPr/>
          <a:lstStyle/>
          <a:p>
            <a:r>
              <a:rPr lang="en-US" altLang="ko-KR" dirty="0" err="1" smtClean="0"/>
              <a:t>H</a:t>
            </a:r>
            <a:r>
              <a:rPr lang="en-US" altLang="ko-KR" cap="none" dirty="0" err="1" smtClean="0"/>
              <a:t>ashSet</a:t>
            </a:r>
            <a:r>
              <a:rPr lang="en-US" altLang="ko-KR" dirty="0" smtClean="0"/>
              <a:t> 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Set </a:t>
            </a:r>
            <a:r>
              <a:rPr lang="ko-KR" altLang="en-US" sz="1800" dirty="0" smtClean="0"/>
              <a:t>인터페이스를 구현한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중복을 허용하지 않으므로 저장되는 객체의 동일함 여부를 알기 위해 </a:t>
            </a:r>
            <a:r>
              <a:rPr lang="en-US" altLang="ko-KR" sz="1800" dirty="0" smtClean="0"/>
              <a:t>equals()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hashCode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재정의 해야 함</a:t>
            </a:r>
            <a:endParaRPr lang="ko-KR" alt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5451128" cy="366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84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31024" cy="900018"/>
          </a:xfrm>
        </p:spPr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매개 변수 </a:t>
            </a:r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7853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type</a:t>
            </a:r>
            <a:r>
              <a:rPr lang="ko-KR" altLang="en-US" dirty="0" smtClean="0"/>
              <a:t>의 의미로 </a:t>
            </a:r>
            <a:r>
              <a:rPr lang="en-US" altLang="ko-KR" dirty="0" smtClean="0"/>
              <a:t>T</a:t>
            </a:r>
            <a:r>
              <a:rPr lang="ko-KR" altLang="en-US" dirty="0" smtClean="0"/>
              <a:t>를 많이 사용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&lt;T&gt;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&lt;&gt;</a:t>
            </a:r>
            <a:r>
              <a:rPr lang="ko-KR" altLang="en-US" dirty="0" smtClean="0"/>
              <a:t>는 다이아몬드 연산자라고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키워드는 </a:t>
            </a:r>
            <a:r>
              <a:rPr lang="en-US" altLang="ko-KR" dirty="0" smtClean="0"/>
              <a:t>T </a:t>
            </a:r>
            <a:r>
              <a:rPr lang="ko-KR" altLang="en-US" dirty="0" smtClean="0"/>
              <a:t>에 사용할 수 없음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 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&lt;&gt;();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다이아몬드  연산자 내부에서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생략 가능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제네릭에서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추론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52" y="4941168"/>
            <a:ext cx="7504064" cy="61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696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5832648" cy="1008112"/>
          </a:xfrm>
        </p:spPr>
        <p:txBody>
          <a:bodyPr/>
          <a:lstStyle/>
          <a:p>
            <a:r>
              <a:rPr lang="en-US" altLang="ko-KR" dirty="0" err="1" smtClean="0"/>
              <a:t>T</a:t>
            </a:r>
            <a:r>
              <a:rPr lang="en-US" altLang="ko-KR" cap="none" dirty="0" err="1" smtClean="0"/>
              <a:t>reeSet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객체의 정렬에 사용되는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중복을 허용하지 않으면서 오름차순이나 내림차순으로 객체를 정렬 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내부적으로 이진 검색 트리</a:t>
            </a:r>
            <a:r>
              <a:rPr lang="en-US" altLang="ko-KR" sz="1800" dirty="0" smtClean="0"/>
              <a:t>(binary search tree) </a:t>
            </a:r>
            <a:r>
              <a:rPr lang="ko-KR" altLang="en-US" sz="1800" dirty="0" smtClean="0"/>
              <a:t>로 구현되어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이진 검색 </a:t>
            </a:r>
            <a:r>
              <a:rPr lang="ko-KR" altLang="en-US" sz="1800" dirty="0" err="1" smtClean="0"/>
              <a:t>트리에</a:t>
            </a:r>
            <a:r>
              <a:rPr lang="ko-KR" altLang="en-US" sz="1800" dirty="0" smtClean="0"/>
              <a:t> 자료가 저장 될 때 비교하여 저장될 위치를 정함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 비교를 위해 </a:t>
            </a:r>
            <a:r>
              <a:rPr lang="en-US" altLang="ko-KR" sz="1800" dirty="0" smtClean="0"/>
              <a:t>Comparable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Comparator </a:t>
            </a:r>
            <a:r>
              <a:rPr lang="ko-KR" altLang="en-US" sz="1800" dirty="0" smtClean="0"/>
              <a:t>인터페이스를 구현 해야 함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253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cap="none" dirty="0" smtClean="0"/>
              <a:t>omparable</a:t>
            </a:r>
            <a:r>
              <a:rPr lang="ko-KR" altLang="en-US" dirty="0" smtClean="0"/>
              <a:t> 인터페이스와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</a:t>
            </a:r>
            <a:r>
              <a:rPr lang="en-US" altLang="ko-KR" cap="none" dirty="0" smtClean="0"/>
              <a:t>omparator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정렬 대상이 되는 클래스가 구현해야 하는 인터페이스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Comparable </a:t>
            </a:r>
            <a:r>
              <a:rPr lang="ko-KR" altLang="en-US" sz="1800" dirty="0" smtClean="0"/>
              <a:t>은 </a:t>
            </a:r>
            <a:r>
              <a:rPr lang="en-US" altLang="ko-KR" sz="1800" dirty="0" err="1" smtClean="0"/>
              <a:t>compareTo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구현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매개 변수와 객체 자신</a:t>
            </a:r>
            <a:r>
              <a:rPr lang="en-US" altLang="ko-KR" sz="1800" dirty="0" smtClean="0"/>
              <a:t>(this)</a:t>
            </a:r>
            <a:r>
              <a:rPr lang="ko-KR" altLang="en-US" sz="1800" dirty="0" smtClean="0"/>
              <a:t>를 비교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Comparator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compare()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구현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두 개의 매개 변수를 비교</a:t>
            </a:r>
            <a:endParaRPr lang="en-US" altLang="ko-KR" sz="1800" dirty="0" smtClean="0"/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TreeSet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생성자에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Comparator</a:t>
            </a:r>
            <a:r>
              <a:rPr lang="ko-KR" altLang="en-US" sz="1800" dirty="0" smtClean="0"/>
              <a:t>가 구현된 객체를 매개변수로 전달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일반적으로 </a:t>
            </a:r>
            <a:r>
              <a:rPr lang="en-US" altLang="ko-KR" sz="1800" dirty="0" smtClean="0"/>
              <a:t>Comparable</a:t>
            </a:r>
            <a:r>
              <a:rPr lang="ko-KR" altLang="en-US" sz="1800" dirty="0" smtClean="0"/>
              <a:t>을 더 많이 사용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이미</a:t>
            </a:r>
            <a:r>
              <a:rPr lang="en-US" altLang="ko-KR" sz="1800" dirty="0" smtClean="0"/>
              <a:t>Comparable</a:t>
            </a:r>
            <a:r>
              <a:rPr lang="ko-KR" altLang="en-US" sz="1800" dirty="0" smtClean="0"/>
              <a:t>이 구현된 경우 </a:t>
            </a:r>
            <a:r>
              <a:rPr lang="en-US" altLang="ko-KR" sz="1800" dirty="0" smtClean="0"/>
              <a:t>Comparator</a:t>
            </a:r>
            <a:r>
              <a:rPr lang="ko-KR" altLang="en-US" sz="1800" dirty="0" smtClean="0"/>
              <a:t>를 이용하여 다른 정렬 방식을 정의 할 수 있음 </a:t>
            </a:r>
            <a:endParaRPr lang="ko-KR" altLang="en-US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85092"/>
            <a:ext cx="6038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239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cap="none" dirty="0"/>
              <a:t>omparable</a:t>
            </a:r>
            <a:r>
              <a:rPr lang="ko-KR" altLang="en-US" dirty="0"/>
              <a:t> </a:t>
            </a:r>
            <a:r>
              <a:rPr lang="ko-KR" altLang="en-US" dirty="0" smtClean="0"/>
              <a:t>인터페이스 구현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8" y="1772816"/>
            <a:ext cx="680026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974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044034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cap="none" dirty="0"/>
              <a:t>omparator</a:t>
            </a:r>
            <a:r>
              <a:rPr lang="en-US" altLang="ko-KR" dirty="0"/>
              <a:t> </a:t>
            </a:r>
            <a:r>
              <a:rPr lang="ko-KR" altLang="en-US" dirty="0" smtClean="0"/>
              <a:t>인터페이스 구현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200800" cy="405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98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832648" cy="1008112"/>
          </a:xfrm>
        </p:spPr>
        <p:txBody>
          <a:bodyPr/>
          <a:lstStyle/>
          <a:p>
            <a:r>
              <a:rPr lang="en-US" altLang="ko-KR" dirty="0" smtClean="0"/>
              <a:t>M</a:t>
            </a:r>
            <a:r>
              <a:rPr lang="en-US" altLang="ko-KR" cap="none" dirty="0" smtClean="0"/>
              <a:t>ap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key- value pair </a:t>
            </a:r>
            <a:r>
              <a:rPr lang="ko-KR" altLang="en-US" sz="1800" dirty="0" smtClean="0"/>
              <a:t>의 객체를 관리하는데 필요한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정의 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</a:t>
            </a:r>
            <a:r>
              <a:rPr lang="ko-KR" altLang="en-US" sz="1800" dirty="0" smtClean="0"/>
              <a:t>는 중복 될 수 없음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검색을 위한 자료 구조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</a:t>
            </a:r>
            <a:r>
              <a:rPr lang="ko-KR" altLang="en-US" sz="1800" dirty="0" smtClean="0"/>
              <a:t>를 이용하여 값을 저장하거나 검색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 </a:t>
            </a:r>
            <a:r>
              <a:rPr lang="ko-KR" altLang="en-US" sz="1800" dirty="0" err="1" smtClean="0"/>
              <a:t>할때</a:t>
            </a:r>
            <a:r>
              <a:rPr lang="ko-KR" altLang="en-US" sz="1800" dirty="0" smtClean="0"/>
              <a:t> 사용하면 편리함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내부적으로 </a:t>
            </a:r>
            <a:r>
              <a:rPr lang="en-US" altLang="ko-KR" sz="1800" dirty="0" smtClean="0"/>
              <a:t>hash </a:t>
            </a:r>
            <a:r>
              <a:rPr lang="ko-KR" altLang="en-US" sz="1800" dirty="0" smtClean="0"/>
              <a:t>방식으로 구현 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 </a:t>
            </a:r>
            <a:r>
              <a:rPr lang="ko-KR" altLang="en-US" sz="1800" dirty="0" smtClean="0"/>
              <a:t>가 되는 객체는 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객체의 유일성함의 여부를 알기 위해 </a:t>
            </a:r>
            <a:r>
              <a:rPr lang="en-US" altLang="ko-KR" sz="1800" dirty="0" smtClean="0"/>
              <a:t>equals()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hashCode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재정의 함 </a:t>
            </a:r>
            <a:endParaRPr lang="ko-KR" altLang="en-US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335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23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lvl="1"/>
            <a:r>
              <a:rPr lang="ko-KR" altLang="en-US" sz="2000" dirty="0" smtClean="0"/>
              <a:t>특징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키</a:t>
            </a:r>
            <a:r>
              <a:rPr lang="en-US" altLang="ko-KR" sz="1800" dirty="0" smtClean="0"/>
              <a:t>(key)</a:t>
            </a:r>
            <a:r>
              <a:rPr lang="ko-KR" altLang="en-US" sz="1800" dirty="0" smtClean="0"/>
              <a:t>와 값</a:t>
            </a:r>
            <a:r>
              <a:rPr lang="en-US" altLang="ko-KR" sz="1800" dirty="0" smtClean="0"/>
              <a:t>(value)</a:t>
            </a:r>
            <a:r>
              <a:rPr lang="ko-KR" altLang="en-US" sz="1800" dirty="0" smtClean="0"/>
              <a:t>으로 구성된 </a:t>
            </a:r>
            <a:r>
              <a:rPr lang="en-US" altLang="ko-KR" sz="1800" dirty="0" err="1" smtClean="0"/>
              <a:t>Map.Entry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객체를 저장하는 구조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키와 값은 모두 객체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키는 중복될 수 없지만 값은 중복 저장 가능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1"/>
            <a:r>
              <a:rPr lang="ko-KR" altLang="en-US" sz="2000" dirty="0" smtClean="0"/>
              <a:t>구현 클래스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HashMap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Hashtable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LinkedHashMap</a:t>
            </a:r>
            <a:r>
              <a:rPr lang="en-US" altLang="ko-KR" sz="1800" dirty="0" smtClean="0"/>
              <a:t>, Properties, </a:t>
            </a:r>
            <a:r>
              <a:rPr lang="en-US" altLang="ko-KR" sz="1800" dirty="0" err="1" smtClean="0"/>
              <a:t>TreeMap</a:t>
            </a:r>
            <a:endParaRPr lang="en-US" altLang="ko-KR" sz="1800" dirty="0" smtClean="0"/>
          </a:p>
          <a:p>
            <a:endParaRPr lang="ko-KR" altLang="en-US" dirty="0" smtClean="0"/>
          </a:p>
        </p:txBody>
      </p:sp>
      <p:sp>
        <p:nvSpPr>
          <p:cNvPr id="18435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6119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컬렉션의 특징 및 주요 </a:t>
            </a:r>
            <a:r>
              <a:rPr lang="ko-KR" altLang="en-US" dirty="0" err="1"/>
              <a:t>메소드</a:t>
            </a:r>
            <a:endParaRPr lang="en-US" altLang="ko-KR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08463"/>
            <a:ext cx="6477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74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</a:t>
            </a:r>
            <a:r>
              <a:rPr lang="en-US" altLang="ko-KR" cap="none" dirty="0" err="1" smtClean="0"/>
              <a:t>ashMap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Map </a:t>
            </a:r>
            <a:r>
              <a:rPr lang="ko-KR" altLang="en-US" sz="1800" dirty="0" smtClean="0"/>
              <a:t>인터페이스를 구현한 클래스 중 가장 일반적으로 사용하는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HashTable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클래스는 자바</a:t>
            </a:r>
            <a:r>
              <a:rPr lang="en-US" altLang="ko-KR" sz="1800" dirty="0" smtClean="0"/>
              <a:t>2 </a:t>
            </a:r>
            <a:r>
              <a:rPr lang="ko-KR" altLang="en-US" sz="1800" dirty="0" smtClean="0"/>
              <a:t>부터 제공된 클래스로 </a:t>
            </a:r>
            <a:r>
              <a:rPr lang="en-US" altLang="ko-KR" sz="1800" dirty="0" smtClean="0"/>
              <a:t>Vector </a:t>
            </a:r>
            <a:r>
              <a:rPr lang="ko-KR" altLang="en-US" sz="1800" dirty="0" smtClean="0"/>
              <a:t>처럼 동기화를 제공 함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여러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활용하여 </a:t>
            </a:r>
            <a:r>
              <a:rPr lang="en-US" altLang="ko-KR" sz="1800" dirty="0" smtClean="0"/>
              <a:t>pair </a:t>
            </a:r>
            <a:r>
              <a:rPr lang="ko-KR" altLang="en-US" sz="1800" dirty="0" smtClean="0"/>
              <a:t>자료를 쉽고 빠르게 관리할 수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589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 smtClean="0"/>
              <a:t>특징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2"/>
            <a:r>
              <a:rPr lang="ko-KR" altLang="en-US" sz="1800" dirty="0" smtClean="0"/>
              <a:t>키 객체는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hashCode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 equals() </a:t>
            </a:r>
            <a:r>
              <a:rPr lang="ko-KR" altLang="en-US" sz="1800" dirty="0" smtClean="0"/>
              <a:t>를 재정의해 동등 객체가 될 </a:t>
            </a:r>
            <a:r>
              <a:rPr lang="ko-KR" altLang="en-US" sz="1800" dirty="0" smtClean="0"/>
              <a:t>조건을 정함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sz="1800" dirty="0" smtClean="0"/>
              <a:t>키 타입은</a:t>
            </a:r>
            <a:r>
              <a:rPr lang="en-US" altLang="ko-KR" sz="1800" dirty="0" smtClean="0"/>
              <a:t> String</a:t>
            </a:r>
            <a:r>
              <a:rPr lang="ko-KR" altLang="en-US" sz="1800" dirty="0" smtClean="0"/>
              <a:t> 많이 사용</a:t>
            </a:r>
            <a:endParaRPr lang="en-US" altLang="ko-KR" sz="1800" dirty="0" smtClean="0"/>
          </a:p>
          <a:p>
            <a:pPr lvl="3"/>
            <a:r>
              <a:rPr lang="en-US" altLang="ko-KR" dirty="0" smtClean="0"/>
              <a:t>String</a:t>
            </a:r>
            <a:r>
              <a:rPr lang="ko-KR" altLang="en-US" dirty="0" smtClean="0"/>
              <a:t>은 문자열이 같을 경우 동등 객체가 될 수 있도록</a:t>
            </a:r>
            <a:r>
              <a:rPr lang="en-US" altLang="ko-KR" dirty="0" smtClean="0"/>
              <a:t> </a:t>
            </a:r>
          </a:p>
          <a:p>
            <a:pPr lvl="3">
              <a:buFont typeface="Wingdings" pitchFamily="2" charset="2"/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hashCode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equals()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재정의되어 있기 때문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87008" cy="683994"/>
          </a:xfrm>
        </p:spPr>
        <p:txBody>
          <a:bodyPr/>
          <a:lstStyle/>
          <a:p>
            <a:r>
              <a:rPr lang="en-US" altLang="ko-KR" dirty="0" err="1"/>
              <a:t>HashMap</a:t>
            </a:r>
            <a:endParaRPr lang="ko-KR" altLang="en-US" dirty="0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4" y="1484784"/>
            <a:ext cx="785812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5" y="3573016"/>
            <a:ext cx="71437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7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131024" cy="972026"/>
          </a:xfrm>
        </p:spPr>
        <p:txBody>
          <a:bodyPr/>
          <a:lstStyle/>
          <a:p>
            <a:r>
              <a:rPr lang="en-US" altLang="ko-KR" dirty="0" err="1"/>
              <a:t>H</a:t>
            </a:r>
            <a:r>
              <a:rPr lang="en-US" altLang="ko-KR" cap="none" dirty="0" err="1"/>
              <a:t>ashMap</a:t>
            </a:r>
            <a:r>
              <a:rPr lang="en-US" altLang="ko-KR" dirty="0"/>
              <a:t> </a:t>
            </a:r>
            <a:r>
              <a:rPr lang="ko-KR" altLang="en-US" dirty="0" smtClean="0"/>
              <a:t>클래스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 추가 하고 검색하여 삭제하기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056784" cy="39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294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</a:t>
            </a:r>
            <a:r>
              <a:rPr lang="en-US" altLang="ko-KR" cap="none" dirty="0" err="1"/>
              <a:t>ashMap</a:t>
            </a:r>
            <a:r>
              <a:rPr lang="en-US" altLang="ko-KR" dirty="0"/>
              <a:t> </a:t>
            </a:r>
            <a:r>
              <a:rPr lang="ko-KR" altLang="en-US" dirty="0"/>
              <a:t>클래스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객체 순회 하기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iterator()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하나의 </a:t>
            </a:r>
            <a:r>
              <a:rPr lang="en-US" altLang="ko-KR" sz="1800" dirty="0" smtClean="0"/>
              <a:t>Collection </a:t>
            </a:r>
            <a:r>
              <a:rPr lang="ko-KR" altLang="en-US" sz="1800" dirty="0" smtClean="0"/>
              <a:t>객체만을 반환하므로  </a:t>
            </a:r>
            <a:r>
              <a:rPr lang="en-US" altLang="ko-KR" sz="1800" dirty="0" smtClean="0"/>
              <a:t>pair</a:t>
            </a:r>
            <a:r>
              <a:rPr lang="ko-KR" altLang="en-US" sz="1800" dirty="0" smtClean="0"/>
              <a:t>로 이루어진 객체는 각각 순회 해야 함</a:t>
            </a:r>
            <a:endParaRPr lang="ko-KR" altLang="en-US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736424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93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828010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사용하기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77745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3429000"/>
            <a:ext cx="719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로 정의한 부분에 사용할 참조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넣어서 클래스 생성</a:t>
            </a:r>
            <a:endParaRPr lang="en-US" altLang="ko-KR" dirty="0" smtClean="0"/>
          </a:p>
          <a:p>
            <a:r>
              <a:rPr lang="en-US" altLang="ko-KR" dirty="0" err="1" smtClean="0"/>
              <a:t>getMaterial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호출 될 때 따라 강제 </a:t>
            </a:r>
            <a:r>
              <a:rPr lang="ko-KR" altLang="en-US" dirty="0" err="1" smtClean="0"/>
              <a:t>형변환을</a:t>
            </a:r>
            <a:r>
              <a:rPr lang="ko-KR" altLang="en-US" dirty="0" smtClean="0"/>
              <a:t> 하지 않아도 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9" y="4365104"/>
            <a:ext cx="7416824" cy="120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294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70984" cy="1116042"/>
          </a:xfrm>
        </p:spPr>
        <p:txBody>
          <a:bodyPr/>
          <a:lstStyle/>
          <a:p>
            <a:r>
              <a:rPr lang="en-US" altLang="ko-KR" dirty="0" err="1" smtClean="0"/>
              <a:t>T</a:t>
            </a:r>
            <a:r>
              <a:rPr lang="en-US" altLang="ko-KR" cap="none" dirty="0" err="1" smtClean="0"/>
              <a:t>reeMap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 </a:t>
            </a:r>
            <a:r>
              <a:rPr lang="ko-KR" altLang="en-US" sz="1800" dirty="0" smtClean="0"/>
              <a:t>객체를 </a:t>
            </a:r>
            <a:r>
              <a:rPr lang="ko-KR" altLang="en-US" sz="1800" dirty="0" err="1" smtClean="0"/>
              <a:t>정력하여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key-value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pair</a:t>
            </a:r>
            <a:r>
              <a:rPr lang="ko-KR" altLang="en-US" sz="1800" dirty="0" smtClean="0"/>
              <a:t>로 관리하는 클래스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key </a:t>
            </a:r>
            <a:r>
              <a:rPr lang="ko-KR" altLang="en-US" sz="1800" dirty="0" smtClean="0"/>
              <a:t>에 사용되는 클래스에 </a:t>
            </a:r>
            <a:r>
              <a:rPr lang="en-US" altLang="ko-KR" sz="1800" dirty="0" smtClean="0"/>
              <a:t>Comparable, Comparator </a:t>
            </a:r>
            <a:r>
              <a:rPr lang="ko-KR" altLang="en-US" sz="1800" dirty="0" smtClean="0"/>
              <a:t>인터페이스를 구현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smtClean="0"/>
              <a:t>java</a:t>
            </a:r>
            <a:r>
              <a:rPr lang="ko-KR" altLang="en-US" sz="1800" dirty="0" smtClean="0"/>
              <a:t>에 많은 클래스들은 이미 </a:t>
            </a:r>
            <a:r>
              <a:rPr lang="en-US" altLang="ko-KR" sz="1800" dirty="0" smtClean="0"/>
              <a:t>Comparable</a:t>
            </a:r>
            <a:r>
              <a:rPr lang="ko-KR" altLang="en-US" sz="1800" dirty="0" smtClean="0"/>
              <a:t>이 구현되어 있음</a:t>
            </a:r>
            <a:endParaRPr lang="en-US" altLang="ko-K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구현 된 클래스를 </a:t>
            </a:r>
            <a:r>
              <a:rPr lang="en-US" altLang="ko-KR" sz="1800" dirty="0" smtClean="0"/>
              <a:t>key</a:t>
            </a:r>
            <a:r>
              <a:rPr lang="ko-KR" altLang="en-US" sz="1800" dirty="0" smtClean="0"/>
              <a:t>로 사용하는 경우는 구현할 필요 없음</a:t>
            </a:r>
            <a:endParaRPr lang="ko-KR" altLang="en-US" sz="1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6991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81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915000" cy="1116042"/>
          </a:xfrm>
        </p:spPr>
        <p:txBody>
          <a:bodyPr/>
          <a:lstStyle/>
          <a:p>
            <a:r>
              <a:rPr lang="en-US" altLang="ko-KR" dirty="0" err="1"/>
              <a:t>T</a:t>
            </a:r>
            <a:r>
              <a:rPr lang="en-US" altLang="ko-KR" cap="none" dirty="0" err="1"/>
              <a:t>reeMap</a:t>
            </a:r>
            <a:r>
              <a:rPr lang="en-US" altLang="ko-KR" dirty="0"/>
              <a:t> </a:t>
            </a:r>
            <a:r>
              <a:rPr lang="ko-KR" altLang="en-US" dirty="0" smtClean="0"/>
              <a:t>클래스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 smtClean="0"/>
              <a:t>TreeSet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 와 같이 필요한 경우 </a:t>
            </a:r>
            <a:r>
              <a:rPr lang="en-US" altLang="ko-KR" sz="1800" dirty="0" smtClean="0"/>
              <a:t>Comparable </a:t>
            </a:r>
            <a:r>
              <a:rPr lang="ko-KR" altLang="en-US" sz="1800" dirty="0" smtClean="0"/>
              <a:t>혹은 </a:t>
            </a:r>
            <a:r>
              <a:rPr lang="en-US" altLang="ko-KR" sz="1800" dirty="0" smtClean="0"/>
              <a:t>Comparator</a:t>
            </a:r>
            <a:r>
              <a:rPr lang="ko-KR" altLang="en-US" sz="1800" dirty="0" smtClean="0"/>
              <a:t>를 구현 함</a:t>
            </a:r>
            <a:endParaRPr lang="ko-KR" altLang="en-US" sz="1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68008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43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972026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사용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Powder </a:t>
            </a:r>
            <a:r>
              <a:rPr lang="ko-KR" altLang="en-US" dirty="0" smtClean="0"/>
              <a:t>클래스 정의 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1723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38972"/>
            <a:ext cx="72104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47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900018"/>
          </a:xfrm>
        </p:spPr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사용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Plastic </a:t>
            </a:r>
            <a:r>
              <a:rPr lang="ko-KR" altLang="en-US" dirty="0" smtClean="0"/>
              <a:t>클래스 정의 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0485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20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044034"/>
          </a:xfrm>
        </p:spPr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클래스 사용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GenericPrinter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클래스 정의하기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086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9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42992" cy="828010"/>
          </a:xfrm>
        </p:spPr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클래스 사용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373563"/>
          </a:xfrm>
        </p:spPr>
        <p:txBody>
          <a:bodyPr/>
          <a:lstStyle/>
          <a:p>
            <a:r>
              <a:rPr lang="en-US" altLang="ko-KR" dirty="0" err="1" smtClean="0"/>
              <a:t>GenericPrinter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5040"/>
            <a:ext cx="71532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36" y="5148722"/>
            <a:ext cx="2695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11668</TotalTime>
  <Words>1251</Words>
  <Application>Microsoft Office PowerPoint</Application>
  <PresentationFormat>화면 슬라이드 쇼(4:3)</PresentationFormat>
  <Paragraphs>250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필수</vt:lpstr>
      <vt:lpstr>PowerPoint 프레젠테이션</vt:lpstr>
      <vt:lpstr>제네릭(Generic) 프로그래밍</vt:lpstr>
      <vt:lpstr>제네릭 클래스 정의 하기</vt:lpstr>
      <vt:lpstr>자료형 매개 변수 T</vt:lpstr>
      <vt:lpstr>제네릭 클래스 사용하기</vt:lpstr>
      <vt:lpstr>제네릭 클래스 사용 예제</vt:lpstr>
      <vt:lpstr>제네릭 클래스 사용 예제</vt:lpstr>
      <vt:lpstr>제네릭 클래스 사용 예제</vt:lpstr>
      <vt:lpstr>제네릭 클래스 사용 예제</vt:lpstr>
      <vt:lpstr>제네릭에서 대입된 자료형을  명시하지 않는 경우</vt:lpstr>
      <vt:lpstr>&lt;T extends 클래스&gt;</vt:lpstr>
      <vt:lpstr>&lt;T extends 클래스&gt; 예제</vt:lpstr>
      <vt:lpstr>&lt;T extends 클래스&gt; 예제</vt:lpstr>
      <vt:lpstr>&lt;T extends 클래스&gt; 예제</vt:lpstr>
      <vt:lpstr>&lt;T extends 클래스&gt; 예제</vt:lpstr>
      <vt:lpstr>&lt;T extends 클래스&gt; 예제</vt:lpstr>
      <vt:lpstr>&lt;T extends 클래스&gt; 예제</vt:lpstr>
      <vt:lpstr>제네릭 메서드 활용하기</vt:lpstr>
      <vt:lpstr>자료형 매개변수가 두 개인 경우</vt:lpstr>
      <vt:lpstr>제네릭 메서드 구현하기</vt:lpstr>
      <vt:lpstr>제네릭 메서드 사용하기</vt:lpstr>
      <vt:lpstr>컬렉션 프레임워크</vt:lpstr>
      <vt:lpstr>컬렉션 프레임워크</vt:lpstr>
      <vt:lpstr>Collection 인터페이스</vt:lpstr>
      <vt:lpstr>Collection 인터페이스</vt:lpstr>
      <vt:lpstr>Map 인터페이스</vt:lpstr>
      <vt:lpstr>Map 인터페이스</vt:lpstr>
      <vt:lpstr>List 인터페이스</vt:lpstr>
      <vt:lpstr>ArrayList 와 Vector</vt:lpstr>
      <vt:lpstr>ArrayList</vt:lpstr>
      <vt:lpstr>Vector</vt:lpstr>
      <vt:lpstr>LinkedList 클래스</vt:lpstr>
      <vt:lpstr>Stack 과 Queue</vt:lpstr>
      <vt:lpstr>Stack 과 Queue</vt:lpstr>
      <vt:lpstr>Iterator 사용하여 순회하기</vt:lpstr>
      <vt:lpstr>Iterator 사용하여 순회하기 예</vt:lpstr>
      <vt:lpstr>Set 인터페이스</vt:lpstr>
      <vt:lpstr>Set 컬렉션의 특징</vt:lpstr>
      <vt:lpstr>HashSet  클래스</vt:lpstr>
      <vt:lpstr>TreeSet 클래스</vt:lpstr>
      <vt:lpstr>Comparable 인터페이스와 Comparator 인터페이스</vt:lpstr>
      <vt:lpstr>Comparable 인터페이스 구현 예</vt:lpstr>
      <vt:lpstr>Comparator 인터페이스 구현 예</vt:lpstr>
      <vt:lpstr>Map 인터페이스</vt:lpstr>
      <vt:lpstr>Map 컬렉션의 특징 및 주요 메소드</vt:lpstr>
      <vt:lpstr>HashMap 클래스</vt:lpstr>
      <vt:lpstr>HashMap</vt:lpstr>
      <vt:lpstr>HashMap 클래스 사용 예</vt:lpstr>
      <vt:lpstr>HashMap 클래스 사용 예</vt:lpstr>
      <vt:lpstr>TreeMap 클래스</vt:lpstr>
      <vt:lpstr>TreeMap 클래스 사용 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최주정</cp:lastModifiedBy>
  <cp:revision>394</cp:revision>
  <dcterms:created xsi:type="dcterms:W3CDTF">2014-02-26T05:35:58Z</dcterms:created>
  <dcterms:modified xsi:type="dcterms:W3CDTF">2021-05-15T20:35:47Z</dcterms:modified>
</cp:coreProperties>
</file>