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58"/>
  </p:notesMasterIdLst>
  <p:sldIdLst>
    <p:sldId id="315" r:id="rId2"/>
    <p:sldId id="377" r:id="rId3"/>
    <p:sldId id="378" r:id="rId4"/>
    <p:sldId id="379" r:id="rId5"/>
    <p:sldId id="380" r:id="rId6"/>
    <p:sldId id="381" r:id="rId7"/>
    <p:sldId id="382" r:id="rId8"/>
    <p:sldId id="322" r:id="rId9"/>
    <p:sldId id="323" r:id="rId10"/>
    <p:sldId id="324" r:id="rId11"/>
    <p:sldId id="325" r:id="rId12"/>
    <p:sldId id="383" r:id="rId13"/>
    <p:sldId id="326" r:id="rId14"/>
    <p:sldId id="384" r:id="rId15"/>
    <p:sldId id="386" r:id="rId16"/>
    <p:sldId id="385" r:id="rId17"/>
    <p:sldId id="327" r:id="rId18"/>
    <p:sldId id="387" r:id="rId19"/>
    <p:sldId id="328" r:id="rId20"/>
    <p:sldId id="388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75" r:id="rId56"/>
    <p:sldId id="389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8" autoAdjust="0"/>
    <p:restoredTop sz="95833" autoAdjust="0"/>
  </p:normalViewPr>
  <p:slideViewPr>
    <p:cSldViewPr>
      <p:cViewPr>
        <p:scale>
          <a:sx n="91" d="100"/>
          <a:sy n="91" d="100"/>
        </p:scale>
        <p:origin x="-1363" y="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72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ownload.eclipse.org/efxclipse/updates-released/2.4.0/sit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racle.com/technetwork/java/javafxscenebuilder-1x-archive-2199384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2996952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16.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자바 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FX</a:t>
            </a: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메인 클래스</a:t>
            </a:r>
            <a:endParaRPr lang="en-US" altLang="ko-KR" sz="2400" dirty="0" smtClean="0"/>
          </a:p>
          <a:p>
            <a:endParaRPr lang="ko-KR" altLang="en-US" dirty="0" smtClean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75600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애플리케이션 개발 시작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28750"/>
            <a:ext cx="757237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그림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4714875"/>
            <a:ext cx="307181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14875"/>
            <a:ext cx="2947988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설명선 1 2"/>
          <p:cNvSpPr/>
          <p:nvPr/>
        </p:nvSpPr>
        <p:spPr>
          <a:xfrm>
            <a:off x="4355976" y="980728"/>
            <a:ext cx="4104456" cy="720080"/>
          </a:xfrm>
          <a:prstGeom prst="borderCallout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Application </a:t>
            </a:r>
            <a:r>
              <a:rPr lang="ko-KR" altLang="en-US" dirty="0" smtClean="0">
                <a:solidFill>
                  <a:schemeClr val="tx1"/>
                </a:solidFill>
              </a:rPr>
              <a:t>상속 </a:t>
            </a:r>
            <a:r>
              <a:rPr lang="en-US" altLang="ko-KR" dirty="0" smtClean="0">
                <a:solidFill>
                  <a:schemeClr val="tx1"/>
                </a:solidFill>
              </a:rPr>
              <a:t>start </a:t>
            </a:r>
            <a:r>
              <a:rPr lang="ko-KR" altLang="en-US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제정의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Launch </a:t>
            </a:r>
            <a:r>
              <a:rPr lang="ko-KR" altLang="en-US" dirty="0" err="1" smtClean="0">
                <a:solidFill>
                  <a:schemeClr val="tx1"/>
                </a:solidFill>
              </a:rPr>
              <a:t>메서드가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dirty="0" smtClean="0">
                <a:solidFill>
                  <a:schemeClr val="tx1"/>
                </a:solidFill>
              </a:rPr>
              <a:t> 호출 함 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1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smtClean="0"/>
              <a:t>JavaFX </a:t>
            </a:r>
            <a:r>
              <a:rPr lang="ko-KR" altLang="en-US" sz="2400" smtClean="0"/>
              <a:t>라이프 사이클</a:t>
            </a:r>
            <a:endParaRPr lang="en-US" altLang="ko-KR" sz="2400" smtClean="0"/>
          </a:p>
          <a:p>
            <a:endParaRPr lang="ko-KR" altLang="en-US" smtClean="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75600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애플리케이션 개발 시작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714500"/>
            <a:ext cx="4576762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5938" y="1928813"/>
            <a:ext cx="52705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/>
              <a:t>main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285750" y="2509838"/>
            <a:ext cx="201930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/>
              <a:t>JavaFX Application Thread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000125" y="3071813"/>
            <a:ext cx="132715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/>
              <a:t>JavaFX Launcher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6858000" y="2214563"/>
            <a:ext cx="201930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/>
              <a:t>JavaFX Application Thread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285750" y="3714750"/>
            <a:ext cx="201930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/>
              <a:t>JavaFX Application Thread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858000" y="3286125"/>
            <a:ext cx="201930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/>
              <a:t>JavaFX Application Thread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5265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900018"/>
          </a:xfrm>
        </p:spPr>
        <p:txBody>
          <a:bodyPr/>
          <a:lstStyle/>
          <a:p>
            <a:r>
              <a:rPr lang="ko-KR" altLang="en-US" dirty="0" smtClean="0"/>
              <a:t>라이프사이클 실습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69532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34766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08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메인 클래스 실행 </a:t>
            </a:r>
            <a:r>
              <a:rPr lang="ko-KR" altLang="en-US" sz="2400" dirty="0" err="1" smtClean="0"/>
              <a:t>매개값</a:t>
            </a:r>
            <a:r>
              <a:rPr lang="ko-KR" altLang="en-US" sz="2400" dirty="0" smtClean="0"/>
              <a:t> 얻기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init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메소드에서</a:t>
            </a:r>
            <a:r>
              <a:rPr lang="ko-KR" altLang="en-US" sz="2000" dirty="0" smtClean="0"/>
              <a:t> 다음 두 가지 방법으로 </a:t>
            </a:r>
            <a:r>
              <a:rPr lang="ko-KR" altLang="en-US" sz="2000" dirty="0" err="1" smtClean="0"/>
              <a:t>매개값</a:t>
            </a:r>
            <a:r>
              <a:rPr lang="ko-KR" altLang="en-US" sz="2000" dirty="0" smtClean="0"/>
              <a:t> 얻기</a:t>
            </a:r>
            <a:endParaRPr lang="en-US" altLang="ko-KR" sz="2000" dirty="0" smtClean="0"/>
          </a:p>
          <a:p>
            <a:pPr lvl="2"/>
            <a:endParaRPr lang="en-US" altLang="ko-KR" sz="1800" dirty="0" smtClean="0"/>
          </a:p>
          <a:p>
            <a:pPr lvl="1"/>
            <a:endParaRPr lang="en-US" altLang="ko-KR" dirty="0" smtClean="0"/>
          </a:p>
          <a:p>
            <a:pPr marL="357187" lvl="1" indent="0">
              <a:buNone/>
            </a:pPr>
            <a:endParaRPr lang="en-US" altLang="ko-KR" dirty="0" smtClean="0"/>
          </a:p>
          <a:p>
            <a:r>
              <a:rPr lang="ko-KR" altLang="en-US" sz="2400" dirty="0" smtClean="0"/>
              <a:t>무대와 장면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무대</a:t>
            </a:r>
            <a:r>
              <a:rPr lang="en-US" altLang="ko-KR" sz="2000" dirty="0" smtClean="0"/>
              <a:t>(Stage)</a:t>
            </a:r>
            <a:r>
              <a:rPr lang="ko-KR" altLang="en-US" sz="2000" dirty="0" smtClean="0"/>
              <a:t>는 윈도우 하나에 하나의 장면 가질 수 있음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장면은 </a:t>
            </a:r>
            <a:r>
              <a:rPr lang="en-US" altLang="ko-KR" sz="2000" dirty="0" err="1" smtClean="0"/>
              <a:t>javafx.scene.Scene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으로 표현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828010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애플리케이션 개발 시작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752600"/>
            <a:ext cx="807243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30210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20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03032" cy="683994"/>
          </a:xfrm>
        </p:spPr>
        <p:txBody>
          <a:bodyPr/>
          <a:lstStyle/>
          <a:p>
            <a:r>
              <a:rPr lang="en-US" altLang="ko-KR" dirty="0" smtClean="0"/>
              <a:t>Stage scene </a:t>
            </a:r>
            <a:r>
              <a:rPr lang="ko-KR" altLang="en-US" dirty="0" smtClean="0"/>
              <a:t>생성 실습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7267575" cy="599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1354256"/>
            <a:ext cx="3672408" cy="240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1783" y="3861049"/>
            <a:ext cx="3719935" cy="1881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1188640" y="4941168"/>
            <a:ext cx="172819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0000"/>
                </a:solidFill>
              </a:rPr>
              <a:t>setSpacing</a:t>
            </a:r>
            <a:r>
              <a:rPr lang="en-US" altLang="ko-KR" sz="1600" dirty="0" smtClean="0">
                <a:solidFill>
                  <a:srgbClr val="FF0000"/>
                </a:solidFill>
              </a:rPr>
              <a:t>(20)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4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15000" cy="972026"/>
          </a:xfrm>
        </p:spPr>
        <p:txBody>
          <a:bodyPr/>
          <a:lstStyle/>
          <a:p>
            <a:r>
              <a:rPr lang="en-US" altLang="ko-KR" dirty="0" err="1" smtClean="0"/>
              <a:t>Annoymous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방법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86" y="1124744"/>
            <a:ext cx="7248525" cy="61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20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99176" cy="683994"/>
          </a:xfrm>
        </p:spPr>
        <p:txBody>
          <a:bodyPr/>
          <a:lstStyle/>
          <a:p>
            <a:r>
              <a:rPr lang="en-US" altLang="ko-KR" dirty="0" smtClean="0"/>
              <a:t>Stage scene FXML</a:t>
            </a:r>
            <a:r>
              <a:rPr lang="ko-KR" altLang="en-US" dirty="0" smtClean="0"/>
              <a:t> 생성 실습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91884"/>
            <a:ext cx="3719935" cy="1881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67671" y="4005064"/>
            <a:ext cx="172819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0000"/>
                </a:solidFill>
              </a:rPr>
              <a:t>setSpacing</a:t>
            </a:r>
            <a:r>
              <a:rPr lang="en-US" altLang="ko-KR" sz="1600" dirty="0" smtClean="0">
                <a:solidFill>
                  <a:srgbClr val="FF0000"/>
                </a:solidFill>
              </a:rPr>
              <a:t>(20)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8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레이아웃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Scene</a:t>
            </a:r>
            <a:r>
              <a:rPr lang="ko-KR" altLang="en-US" sz="2000" dirty="0" smtClean="0"/>
              <a:t>에 포함된 다양한 컨트롤들을 배치하는 것</a:t>
            </a:r>
            <a:endParaRPr lang="en-US" altLang="ko-KR" sz="2000" dirty="0" smtClean="0"/>
          </a:p>
          <a:p>
            <a:pPr lvl="2">
              <a:buFont typeface="Wingdings" pitchFamily="2" charset="2"/>
              <a:buNone/>
            </a:pPr>
            <a:endParaRPr lang="en-US" altLang="ko-KR" dirty="0" smtClean="0"/>
          </a:p>
          <a:p>
            <a:pPr lvl="1"/>
            <a:r>
              <a:rPr lang="ko-KR" altLang="en-US" sz="2000" dirty="0" smtClean="0"/>
              <a:t>프로그램적 레이아웃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자바 코드로만 개발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간단하게 쉽게 만들 것 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 코드를 잘 정리하지 않으면 난해한 프로그램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개발자가 </a:t>
            </a:r>
            <a:r>
              <a:rPr lang="ko-KR" altLang="en-US" sz="1800" dirty="0" smtClean="0">
                <a:solidFill>
                  <a:srgbClr val="0070C0"/>
                </a:solidFill>
              </a:rPr>
              <a:t>직접</a:t>
            </a:r>
            <a:r>
              <a:rPr lang="ko-KR" altLang="en-US" sz="1800" dirty="0" smtClean="0"/>
              <a:t> 작성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디자이너와 협력 개발 어려움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개발 완료 후 간단한 레이아웃 변경이나 스타일 변경이라도 자바 소스 수정 후 재 </a:t>
            </a:r>
            <a:r>
              <a:rPr lang="ko-KR" altLang="en-US" sz="1800" dirty="0" smtClean="0"/>
              <a:t>컴파일</a:t>
            </a:r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61198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FXML </a:t>
            </a:r>
            <a:r>
              <a:rPr lang="ko-KR" altLang="en-US" dirty="0" smtClean="0"/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4056146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87208" cy="972026"/>
          </a:xfrm>
        </p:spPr>
        <p:txBody>
          <a:bodyPr/>
          <a:lstStyle/>
          <a:p>
            <a:r>
              <a:rPr lang="en-US" altLang="ko-KR" dirty="0" err="1" smtClean="0"/>
              <a:t>Programmatical</a:t>
            </a:r>
            <a:r>
              <a:rPr lang="en-US" altLang="ko-KR" dirty="0" smtClean="0"/>
              <a:t> layout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560840" cy="461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296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en-US" altLang="ko-KR" sz="2000" smtClean="0"/>
              <a:t>FXML </a:t>
            </a:r>
            <a:r>
              <a:rPr lang="ko-KR" altLang="en-US" sz="2000" smtClean="0"/>
              <a:t>레이아웃</a:t>
            </a:r>
            <a:endParaRPr lang="en-US" altLang="ko-KR" sz="2000" smtClean="0"/>
          </a:p>
          <a:p>
            <a:pPr lvl="2"/>
            <a:r>
              <a:rPr lang="en-US" altLang="ko-KR" sz="1800" smtClean="0"/>
              <a:t>FXML</a:t>
            </a:r>
            <a:r>
              <a:rPr lang="ko-KR" altLang="en-US" sz="1800" smtClean="0"/>
              <a:t>은</a:t>
            </a:r>
            <a:r>
              <a:rPr lang="en-US" altLang="ko-KR" sz="1800" smtClean="0"/>
              <a:t> XML </a:t>
            </a:r>
            <a:r>
              <a:rPr lang="ko-KR" altLang="en-US" sz="1800" smtClean="0"/>
              <a:t>기반의 마크업 언어</a:t>
            </a:r>
            <a:endParaRPr lang="en-US" altLang="ko-KR" sz="1800" smtClean="0"/>
          </a:p>
          <a:p>
            <a:pPr lvl="2"/>
            <a:r>
              <a:rPr lang="en-US" altLang="ko-KR" sz="1800" smtClean="0"/>
              <a:t>JavaFX UI </a:t>
            </a:r>
            <a:r>
              <a:rPr lang="ko-KR" altLang="en-US" sz="1800" smtClean="0"/>
              <a:t>레이아웃 자바 코드에서 분리 </a:t>
            </a:r>
            <a:r>
              <a:rPr lang="en-US" altLang="ko-KR" sz="1800" smtClean="0"/>
              <a:t>-</a:t>
            </a:r>
            <a:r>
              <a:rPr lang="ko-KR" altLang="en-US" sz="1800" smtClean="0"/>
              <a:t> 태그로 선언하는 방법 제공</a:t>
            </a:r>
            <a:endParaRPr lang="en-US" altLang="ko-KR" sz="1800" smtClean="0"/>
          </a:p>
          <a:p>
            <a:pPr lvl="2"/>
            <a:r>
              <a:rPr lang="ko-KR" altLang="en-US" sz="1800" smtClean="0"/>
              <a:t>웹 애플리케이션 및 안드로이드</a:t>
            </a:r>
            <a:r>
              <a:rPr lang="en-US" altLang="ko-KR" sz="1800" smtClean="0"/>
              <a:t>(Android) </a:t>
            </a:r>
            <a:r>
              <a:rPr lang="ko-KR" altLang="en-US" sz="1800" smtClean="0"/>
              <a:t>앱 개발법과 유사</a:t>
            </a:r>
            <a:endParaRPr lang="en-US" altLang="ko-KR" sz="1800" smtClean="0"/>
          </a:p>
          <a:p>
            <a:pPr lvl="2"/>
            <a:r>
              <a:rPr lang="ko-KR" altLang="en-US" sz="1800" smtClean="0"/>
              <a:t>디자이너와 협업 가능</a:t>
            </a:r>
            <a:endParaRPr lang="en-US" altLang="ko-KR" sz="1800" smtClean="0"/>
          </a:p>
          <a:p>
            <a:pPr lvl="2"/>
            <a:r>
              <a:rPr lang="ko-KR" altLang="en-US" sz="1800" smtClean="0"/>
              <a:t>간단한 레이아웃 변경이나 스타일 변경 시 자바 소스 수정</a:t>
            </a:r>
            <a:r>
              <a:rPr lang="en-US" altLang="ko-KR" sz="1800" smtClean="0"/>
              <a:t> X</a:t>
            </a:r>
          </a:p>
          <a:p>
            <a:pPr lvl="2"/>
            <a:r>
              <a:rPr lang="ko-KR" altLang="en-US" sz="1800" smtClean="0"/>
              <a:t>레이아웃이 비슷한 장면</a:t>
            </a:r>
            <a:r>
              <a:rPr lang="en-US" altLang="ko-KR" sz="1800" smtClean="0"/>
              <a:t>(Scene)</a:t>
            </a:r>
            <a:r>
              <a:rPr lang="ko-KR" altLang="en-US" sz="1800" smtClean="0"/>
              <a:t>들간에 재사용 가능</a:t>
            </a:r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3152" cy="683994"/>
          </a:xfrm>
        </p:spPr>
        <p:txBody>
          <a:bodyPr/>
          <a:lstStyle/>
          <a:p>
            <a:r>
              <a:rPr lang="en-US" altLang="ko-KR" dirty="0" smtClean="0"/>
              <a:t>FXML </a:t>
            </a:r>
            <a:r>
              <a:rPr lang="ko-KR" altLang="en-US" dirty="0" smtClean="0"/>
              <a:t>레이아웃</a:t>
            </a: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3530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48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1160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Eclipse</a:t>
            </a:r>
            <a:r>
              <a:rPr lang="ko-KR" altLang="en-US" dirty="0"/>
              <a:t>를 실행하여 상단 메뉴 </a:t>
            </a:r>
            <a:r>
              <a:rPr lang="en-US" altLang="ko-KR" dirty="0"/>
              <a:t>Help -&gt; Install New Software </a:t>
            </a:r>
            <a:r>
              <a:rPr lang="ko-KR" altLang="en-US" dirty="0"/>
              <a:t>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 descr="https://t1.daumcdn.net/cfile/tistory/22262D3C57FED489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88" y="1988840"/>
            <a:ext cx="3343275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899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131024" cy="611986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Fxml</a:t>
            </a:r>
            <a:r>
              <a:rPr lang="en-US" altLang="ko-KR" dirty="0" smtClean="0"/>
              <a:t> layout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66008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48880"/>
            <a:ext cx="7950489" cy="4081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98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 smtClean="0"/>
              <a:t>FXML </a:t>
            </a:r>
            <a:r>
              <a:rPr lang="ko-KR" altLang="en-US" sz="2400" dirty="0" smtClean="0"/>
              <a:t>로딩과 </a:t>
            </a:r>
            <a:r>
              <a:rPr lang="en-US" altLang="ko-KR" sz="2400" dirty="0" smtClean="0"/>
              <a:t>Scene 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FXML </a:t>
            </a:r>
            <a:r>
              <a:rPr lang="ko-KR" altLang="en-US" sz="2000" dirty="0" smtClean="0"/>
              <a:t>로딩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FXML</a:t>
            </a:r>
            <a:r>
              <a:rPr lang="ko-KR" altLang="en-US" sz="1800" dirty="0" smtClean="0"/>
              <a:t> 파일을 읽어 들여 선언된 내용을 객체화하는 것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FXMLLoader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load()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이용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load()</a:t>
            </a:r>
            <a:r>
              <a:rPr lang="ko-KR" altLang="en-US" sz="1800" dirty="0" smtClean="0"/>
              <a:t>가 </a:t>
            </a:r>
            <a:r>
              <a:rPr lang="ko-KR" altLang="en-US" sz="1800" dirty="0" err="1" smtClean="0"/>
              <a:t>리턴하는</a:t>
            </a:r>
            <a:r>
              <a:rPr lang="ko-KR" altLang="en-US" sz="1800" dirty="0" smtClean="0"/>
              <a:t> 실제 객체 </a:t>
            </a:r>
            <a:endParaRPr lang="en-US" altLang="ko-KR" sz="1800" dirty="0" smtClean="0"/>
          </a:p>
          <a:p>
            <a:pPr lvl="3"/>
            <a:r>
              <a:rPr lang="en-US" altLang="ko-KR" dirty="0" smtClean="0"/>
              <a:t>FXML </a:t>
            </a:r>
            <a:r>
              <a:rPr lang="ko-KR" altLang="en-US" dirty="0" smtClean="0"/>
              <a:t>파일에서 루트 태그로 선언된 컨테이너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sz="2000" dirty="0" smtClean="0"/>
              <a:t>Scene </a:t>
            </a:r>
            <a:r>
              <a:rPr lang="ko-KR" altLang="en-US" sz="2000" dirty="0" smtClean="0"/>
              <a:t>객체 생성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FXML </a:t>
            </a:r>
            <a:r>
              <a:rPr lang="ko-KR" altLang="en-US" sz="1800" dirty="0" smtClean="0"/>
              <a:t>로딩 후 얻은 루트 컨테이너는 </a:t>
            </a:r>
            <a:r>
              <a:rPr lang="en-US" altLang="ko-KR" sz="1800" dirty="0" smtClean="0"/>
              <a:t>Scene</a:t>
            </a:r>
            <a:r>
              <a:rPr lang="ko-KR" altLang="en-US" sz="1800" dirty="0" smtClean="0"/>
              <a:t>을 생성할 때 </a:t>
            </a:r>
            <a:r>
              <a:rPr lang="ko-KR" altLang="en-US" sz="1800" dirty="0" err="1" smtClean="0"/>
              <a:t>매개값으로</a:t>
            </a:r>
            <a:r>
              <a:rPr lang="ko-KR" altLang="en-US" sz="1800" dirty="0" smtClean="0"/>
              <a:t> 사용</a:t>
            </a:r>
            <a:endParaRPr lang="en-US" altLang="ko-KR" sz="1800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563072" cy="683994"/>
          </a:xfrm>
        </p:spPr>
        <p:txBody>
          <a:bodyPr/>
          <a:lstStyle/>
          <a:p>
            <a:r>
              <a:rPr lang="en-US" altLang="ko-KR" dirty="0" smtClean="0"/>
              <a:t>FXML </a:t>
            </a:r>
            <a:r>
              <a:rPr lang="ko-KR" altLang="en-US" dirty="0" smtClean="0"/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338825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JavaFX</a:t>
            </a:r>
            <a:r>
              <a:rPr lang="en-US" altLang="ko-KR" sz="2400" dirty="0" smtClean="0"/>
              <a:t> Scene Builder</a:t>
            </a:r>
          </a:p>
          <a:p>
            <a:pPr lvl="1"/>
            <a:r>
              <a:rPr lang="ko-KR" altLang="en-US" sz="2000" dirty="0" smtClean="0"/>
              <a:t>드래그 앤 </a:t>
            </a:r>
            <a:r>
              <a:rPr lang="ko-KR" altLang="en-US" sz="2000" dirty="0" err="1" smtClean="0"/>
              <a:t>드롭</a:t>
            </a:r>
            <a:r>
              <a:rPr lang="ko-KR" altLang="en-US" sz="2000" dirty="0" smtClean="0"/>
              <a:t> 방식의 </a:t>
            </a:r>
            <a:r>
              <a:rPr lang="en-US" altLang="ko-KR" sz="2000" dirty="0" smtClean="0"/>
              <a:t>WYSIWYG </a:t>
            </a:r>
            <a:r>
              <a:rPr lang="ko-KR" altLang="en-US" sz="2000" dirty="0" smtClean="0"/>
              <a:t>디자인 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자동으로 </a:t>
            </a:r>
            <a:r>
              <a:rPr lang="en-US" altLang="ko-KR" sz="2000" dirty="0" smtClean="0"/>
              <a:t>FXML </a:t>
            </a:r>
            <a:r>
              <a:rPr lang="ko-KR" altLang="en-US" sz="2000" dirty="0" smtClean="0"/>
              <a:t>파일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설치방법 </a:t>
            </a:r>
            <a:endParaRPr lang="en-US" altLang="ko-KR" sz="2000" dirty="0" smtClean="0"/>
          </a:p>
          <a:p>
            <a:pPr lvl="2"/>
            <a:r>
              <a:rPr lang="ko-KR" altLang="en-US" sz="1800" dirty="0" err="1" smtClean="0"/>
              <a:t>오라클에서</a:t>
            </a:r>
            <a:r>
              <a:rPr lang="ko-KR" altLang="en-US" sz="1800" dirty="0" smtClean="0"/>
              <a:t> 다운로드 후 설치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E(</a:t>
            </a:r>
            <a:r>
              <a:rPr lang="en-US" altLang="ko-KR" sz="1800" dirty="0" err="1" smtClean="0"/>
              <a:t>fx</a:t>
            </a:r>
            <a:r>
              <a:rPr lang="en-US" altLang="ko-KR" sz="1800" dirty="0" smtClean="0"/>
              <a:t>)</a:t>
            </a:r>
            <a:r>
              <a:rPr lang="en-US" altLang="ko-KR" sz="1800" dirty="0" err="1" smtClean="0"/>
              <a:t>clipse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플러그인 설치하면 더 편리하게 사용가능</a:t>
            </a:r>
            <a:endParaRPr lang="en-US" altLang="ko-KR" sz="1800" dirty="0" smtClean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91064" cy="756002"/>
          </a:xfrm>
        </p:spPr>
        <p:txBody>
          <a:bodyPr/>
          <a:lstStyle/>
          <a:p>
            <a:r>
              <a:rPr lang="en-US" altLang="ko-KR" dirty="0" smtClean="0"/>
              <a:t>FXML </a:t>
            </a:r>
            <a:r>
              <a:rPr lang="ko-KR" altLang="en-US" dirty="0" smtClean="0"/>
              <a:t>레이아웃</a:t>
            </a:r>
          </a:p>
        </p:txBody>
      </p:sp>
      <p:pic>
        <p:nvPicPr>
          <p:cNvPr id="20484" name="그림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705600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159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smtClean="0"/>
              <a:t>컨테이너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레이아웃 작성시 다양한 컨트롤들을 쉽게 배치하도록 해주는 역할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javafx.scene.layout </a:t>
            </a:r>
            <a:r>
              <a:rPr lang="ko-KR" altLang="en-US" sz="2000" smtClean="0"/>
              <a:t>패키지에 속함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컨테이너의 종류</a:t>
            </a:r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19056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689225"/>
            <a:ext cx="76279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512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 err="1" smtClean="0"/>
              <a:t>AnchorPane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 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JavaFX</a:t>
            </a:r>
            <a:r>
              <a:rPr lang="en-US" altLang="ko-KR" sz="2000" dirty="0" smtClean="0"/>
              <a:t> Scene Builder </a:t>
            </a:r>
            <a:r>
              <a:rPr lang="ko-KR" altLang="en-US" sz="2000" dirty="0" smtClean="0"/>
              <a:t>사용해 디자인 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눈으로 </a:t>
            </a:r>
            <a:r>
              <a:rPr lang="ko-KR" altLang="en-US" sz="1800" dirty="0" smtClean="0"/>
              <a:t>거리 확인해 컨트롤 </a:t>
            </a:r>
            <a:r>
              <a:rPr lang="ko-KR" altLang="en-US" sz="1800" dirty="0" err="1" smtClean="0"/>
              <a:t>드롭</a:t>
            </a:r>
            <a:endParaRPr lang="ko-KR" altLang="en-US" sz="1800" dirty="0" smtClean="0"/>
          </a:p>
          <a:p>
            <a:endParaRPr lang="ko-KR" altLang="en-US" dirty="0" smtClean="0"/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7088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64698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56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 err="1" smtClean="0"/>
              <a:t>HBox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VBox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수평과 수직으로 컨트롤을 배치하는 컨테이너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자식 </a:t>
            </a:r>
            <a:r>
              <a:rPr lang="ko-KR" altLang="en-US" sz="2000" dirty="0" smtClean="0"/>
              <a:t>컨트롤의 크기 재조정에 쓰임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HBox</a:t>
            </a:r>
            <a:r>
              <a:rPr lang="ko-KR" altLang="en-US" sz="1800" dirty="0" smtClean="0"/>
              <a:t>는 컨트롤의 높이 확장하고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컨트롤의 폭은 유지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VBox</a:t>
            </a:r>
            <a:r>
              <a:rPr lang="ko-KR" altLang="en-US" sz="1800" dirty="0" smtClean="0"/>
              <a:t>는 컨트롤의 폭 확장하고 컨트롤의 높이는 유지</a:t>
            </a:r>
            <a:endParaRPr lang="en-US" altLang="ko-KR" sz="1800" dirty="0" smtClean="0"/>
          </a:p>
          <a:p>
            <a:endParaRPr lang="ko-KR" altLang="en-US" dirty="0" smtClean="0"/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91064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</a:p>
        </p:txBody>
      </p:sp>
      <p:pic>
        <p:nvPicPr>
          <p:cNvPr id="2355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124200"/>
            <a:ext cx="36576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015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 err="1" smtClean="0"/>
              <a:t>BorderPane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 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top, bottom, left, right, center </a:t>
            </a:r>
            <a:r>
              <a:rPr lang="ko-KR" altLang="en-US" sz="2000" dirty="0" smtClean="0"/>
              <a:t>셀에 컨트롤 배치하는 컨테이너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각 셀에는 하나의 컨트롤 또는 컨테이너만 배치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top, bottom, left, right</a:t>
            </a:r>
            <a:r>
              <a:rPr lang="ko-KR" altLang="en-US" sz="2000" dirty="0" smtClean="0"/>
              <a:t>에 배치하지 않으면</a:t>
            </a:r>
            <a:r>
              <a:rPr lang="en-US" altLang="ko-KR" sz="2000" dirty="0" smtClean="0"/>
              <a:t> center</a:t>
            </a:r>
            <a:r>
              <a:rPr lang="ko-KR" altLang="en-US" sz="2000" dirty="0" smtClean="0"/>
              <a:t>에 배치된 컨트롤이 사방으로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자동 확장</a:t>
            </a:r>
            <a:endParaRPr lang="en-US" altLang="ko-KR" sz="2000" dirty="0" smtClean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2388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3575"/>
            <a:ext cx="66309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123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smtClean="0"/>
              <a:t>FlowPane </a:t>
            </a:r>
            <a:r>
              <a:rPr lang="ko-KR" altLang="en-US" sz="2400" smtClean="0"/>
              <a:t>컨테이너 </a:t>
            </a:r>
            <a:r>
              <a:rPr lang="en-US" altLang="ko-KR" sz="2400" smtClean="0"/>
              <a:t>(p.877~878)</a:t>
            </a:r>
          </a:p>
          <a:p>
            <a:pPr lvl="1"/>
            <a:r>
              <a:rPr lang="ko-KR" altLang="en-US" sz="2000" smtClean="0"/>
              <a:t>행으로 컨트롤 배치</a:t>
            </a:r>
            <a:endParaRPr lang="en-US" altLang="ko-KR" sz="2000" smtClean="0"/>
          </a:p>
          <a:p>
            <a:pPr lvl="2"/>
            <a:r>
              <a:rPr lang="ko-KR" altLang="en-US" sz="1800" smtClean="0"/>
              <a:t>공간 부족하면 새로운 행에 배치하는 컨테이너</a:t>
            </a:r>
            <a:endParaRPr lang="en-US" altLang="ko-KR" sz="1800" smtClean="0"/>
          </a:p>
          <a:p>
            <a:pPr lvl="2"/>
            <a:r>
              <a:rPr lang="ko-KR" altLang="en-US" sz="1800" smtClean="0"/>
              <a:t>윈도우</a:t>
            </a:r>
            <a:r>
              <a:rPr lang="en-US" altLang="ko-KR" sz="1800" smtClean="0"/>
              <a:t> </a:t>
            </a:r>
            <a:r>
              <a:rPr lang="ko-KR" altLang="en-US" sz="1800" smtClean="0"/>
              <a:t>창을 늘였다 줄여보면 쉽게 이해 가능</a:t>
            </a:r>
            <a:endParaRPr lang="en-US" altLang="ko-KR" sz="1800" smtClean="0"/>
          </a:p>
          <a:p>
            <a:endParaRPr lang="ko-KR" altLang="en-US" smtClean="0"/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91064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590800"/>
            <a:ext cx="5376862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265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smtClean="0"/>
              <a:t>TilePane </a:t>
            </a:r>
            <a:r>
              <a:rPr lang="ko-KR" altLang="en-US" sz="2400" smtClean="0"/>
              <a:t>컨테이너 </a:t>
            </a:r>
            <a:r>
              <a:rPr lang="en-US" altLang="ko-KR" sz="2400" smtClean="0"/>
              <a:t>(p.878~879)</a:t>
            </a:r>
          </a:p>
          <a:p>
            <a:pPr lvl="1"/>
            <a:r>
              <a:rPr lang="ko-KR" altLang="en-US" sz="2000" smtClean="0"/>
              <a:t>그리드로 컨트롤 배치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고정된 셀</a:t>
            </a:r>
            <a:r>
              <a:rPr lang="en-US" altLang="ko-KR" sz="2000" smtClean="0"/>
              <a:t>(</a:t>
            </a:r>
            <a:r>
              <a:rPr lang="ko-KR" altLang="en-US" sz="2000" smtClean="0"/>
              <a:t>타일</a:t>
            </a:r>
            <a:r>
              <a:rPr lang="en-US" altLang="ko-KR" sz="2000" smtClean="0"/>
              <a:t>) </a:t>
            </a:r>
            <a:r>
              <a:rPr lang="ko-KR" altLang="en-US" sz="2000" smtClean="0"/>
              <a:t>크기 갖는 컨테이너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오른쪽에 컨트롤 배치할 공간 부족하면 새로운 행에 컨트롤 배치</a:t>
            </a:r>
            <a:endParaRPr lang="en-US" altLang="ko-KR" sz="2000" smtClean="0"/>
          </a:p>
          <a:p>
            <a:pPr lvl="1"/>
            <a:endParaRPr lang="en-US" altLang="ko-KR" smtClean="0"/>
          </a:p>
          <a:p>
            <a:endParaRPr lang="ko-KR" altLang="en-US" smtClean="0"/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79096" cy="756002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80343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883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 err="1" smtClean="0"/>
              <a:t>GridPane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그리드로</a:t>
            </a:r>
            <a:r>
              <a:rPr lang="ko-KR" altLang="en-US" sz="2000" dirty="0" smtClean="0"/>
              <a:t> 컨트롤 배치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셀의 크기가 고정적이지 않고 유동적인 컨테이너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셀 병합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 다양한 입력 폼 화면 만들 때 매우 유용</a:t>
            </a:r>
            <a:endParaRPr lang="en-US" altLang="ko-KR" sz="2000" dirty="0" smtClean="0"/>
          </a:p>
          <a:p>
            <a:endParaRPr lang="ko-KR" altLang="en-US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91064" cy="756002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342188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60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1880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sz="2000" dirty="0"/>
              <a:t>(</a:t>
            </a:r>
            <a:r>
              <a:rPr lang="en-US" altLang="ko-KR" sz="2000" dirty="0">
                <a:hlinkClick r:id="rId2"/>
              </a:rPr>
              <a:t>http://download.eclipse.org/efxclipse/updates-released/2.4.0/site</a:t>
            </a:r>
            <a:r>
              <a:rPr lang="en-US" altLang="ko-KR" sz="2000" dirty="0"/>
              <a:t>)</a:t>
            </a:r>
            <a:r>
              <a:rPr lang="ko-KR" altLang="en-US" sz="2000" dirty="0"/>
              <a:t>를 입력한 뒤에 하단에 뜨게 되는 설치할 플러그인 리스트에서 </a:t>
            </a:r>
            <a:r>
              <a:rPr lang="en-US" altLang="ko-KR" sz="2000" dirty="0"/>
              <a:t>e(</a:t>
            </a:r>
            <a:r>
              <a:rPr lang="en-US" altLang="ko-KR" sz="2000" dirty="0" err="1"/>
              <a:t>fx</a:t>
            </a:r>
            <a:r>
              <a:rPr lang="en-US" altLang="ko-KR" sz="2000" dirty="0"/>
              <a:t>)</a:t>
            </a:r>
            <a:r>
              <a:rPr lang="en-US" altLang="ko-KR" sz="2000" dirty="0" err="1"/>
              <a:t>clipse</a:t>
            </a:r>
            <a:r>
              <a:rPr lang="en-US" altLang="ko-KR" sz="2000" dirty="0"/>
              <a:t> - install</a:t>
            </a:r>
            <a:r>
              <a:rPr lang="ko-KR" altLang="en-US" sz="2000" dirty="0"/>
              <a:t>만 체크해 </a:t>
            </a:r>
            <a:r>
              <a:rPr lang="ko-KR" altLang="en-US" sz="2000" dirty="0" err="1"/>
              <a:t>주신뒤</a:t>
            </a:r>
            <a:r>
              <a:rPr lang="ko-KR" altLang="en-US" sz="2000" dirty="0"/>
              <a:t> </a:t>
            </a:r>
            <a:r>
              <a:rPr lang="en-US" altLang="ko-KR" sz="2000" dirty="0"/>
              <a:t>Next</a:t>
            </a:r>
            <a:r>
              <a:rPr lang="ko-KR" altLang="en-US" sz="2000" dirty="0"/>
              <a:t>등을 눌러 진행해 주세요</a:t>
            </a:r>
            <a:r>
              <a:rPr lang="en-US" altLang="ko-KR" sz="2000" dirty="0"/>
              <a:t>. </a:t>
            </a:r>
            <a:r>
              <a:rPr lang="ko-KR" altLang="en-US" sz="2000" dirty="0"/>
              <a:t>설치가 완료되면 </a:t>
            </a:r>
            <a:r>
              <a:rPr lang="ko-KR" altLang="en-US" sz="2000" dirty="0" err="1"/>
              <a:t>이클립스가</a:t>
            </a:r>
            <a:r>
              <a:rPr lang="ko-KR" altLang="en-US" sz="2000" dirty="0"/>
              <a:t> 한번 </a:t>
            </a:r>
            <a:r>
              <a:rPr lang="ko-KR" altLang="en-US" sz="2000" dirty="0" err="1"/>
              <a:t>재시작</a:t>
            </a:r>
            <a:r>
              <a:rPr lang="ko-KR" altLang="en-US" sz="2000" dirty="0"/>
              <a:t> 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3490" name="Picture 2" descr="https://t1.daumcdn.net/cfile/tistory/26294D3C57FED48A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6" y="1484784"/>
            <a:ext cx="7703142" cy="516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071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 err="1" smtClean="0"/>
              <a:t>StackPane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컨트롤을 겹쳐 배치하는 컨테이너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카드 레이아웃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위에 있는 컨트롤이 투명이라면 밑에 있는 컨트롤이 겹쳐 보임</a:t>
            </a:r>
            <a:endParaRPr lang="en-US" altLang="ko-KR" sz="2000" dirty="0" smtClean="0"/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91064" cy="756002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49530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2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이벤트 </a:t>
            </a:r>
            <a:r>
              <a:rPr lang="ko-KR" altLang="en-US" sz="2400" dirty="0" err="1" smtClean="0"/>
              <a:t>핸들러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이벤트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발생 컨트롤과 이벤트 </a:t>
            </a:r>
            <a:r>
              <a:rPr lang="ko-KR" altLang="en-US" sz="2000" dirty="0" err="1" smtClean="0"/>
              <a:t>핸들러를</a:t>
            </a:r>
            <a:r>
              <a:rPr lang="ko-KR" altLang="en-US" sz="2000" dirty="0" smtClean="0"/>
              <a:t> 분리하는 </a:t>
            </a:r>
            <a:r>
              <a:rPr lang="ko-KR" altLang="en-US" sz="2000" dirty="0" err="1" smtClean="0"/>
              <a:t>위임형</a:t>
            </a:r>
            <a:r>
              <a:rPr lang="ko-KR" altLang="en-US" sz="2000" dirty="0" smtClean="0"/>
              <a:t> 방식</a:t>
            </a:r>
          </a:p>
          <a:p>
            <a:endParaRPr lang="ko-KR" altLang="en-US" dirty="0" smtClean="0"/>
          </a:p>
        </p:txBody>
      </p:sp>
      <p:sp>
        <p:nvSpPr>
          <p:cNvPr id="29699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19056" cy="756002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878763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144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FXML </a:t>
            </a:r>
            <a:r>
              <a:rPr lang="ko-KR" altLang="en-US" sz="2400" dirty="0"/>
              <a:t>컨트롤러</a:t>
            </a:r>
            <a:endParaRPr lang="en-US" altLang="ko-KR" sz="2400" dirty="0"/>
          </a:p>
          <a:p>
            <a:pPr lvl="1">
              <a:defRPr/>
            </a:pPr>
            <a:r>
              <a:rPr lang="en-US" altLang="ko-KR" sz="2000" dirty="0"/>
              <a:t>FXML </a:t>
            </a:r>
            <a:r>
              <a:rPr lang="ko-KR" altLang="en-US" sz="2000" dirty="0"/>
              <a:t>파일당 별도의 컨트롤러</a:t>
            </a:r>
            <a:r>
              <a:rPr lang="en-US" altLang="ko-KR" sz="2000" dirty="0"/>
              <a:t>(Controller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지정해 이벤트 </a:t>
            </a:r>
            <a:r>
              <a:rPr lang="ko-KR" altLang="en-US" sz="2000" dirty="0"/>
              <a:t>처리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FXML </a:t>
            </a:r>
            <a:r>
              <a:rPr lang="ko-KR" altLang="en-US" sz="1800" dirty="0"/>
              <a:t>레이아웃과 이벤트 처리 </a:t>
            </a:r>
            <a:r>
              <a:rPr lang="ko-KR" altLang="en-US" sz="1800" dirty="0" smtClean="0"/>
              <a:t>코드 </a:t>
            </a:r>
            <a:r>
              <a:rPr lang="ko-KR" altLang="en-US" sz="1800" dirty="0"/>
              <a:t>완전히 </a:t>
            </a:r>
            <a:r>
              <a:rPr lang="ko-KR" altLang="en-US" sz="1800" dirty="0" smtClean="0"/>
              <a:t>분리</a:t>
            </a:r>
            <a:endParaRPr lang="en-US" altLang="ko-KR" sz="1800" dirty="0" smtClean="0"/>
          </a:p>
          <a:p>
            <a:pPr lvl="2">
              <a:defRPr/>
            </a:pPr>
            <a:endParaRPr lang="en-US" altLang="ko-KR" sz="1800" dirty="0"/>
          </a:p>
          <a:p>
            <a:pPr lvl="1">
              <a:defRPr/>
            </a:pPr>
            <a:r>
              <a:rPr lang="en-US" altLang="ko-KR" sz="2000" dirty="0" smtClean="0"/>
              <a:t>fx:controller </a:t>
            </a:r>
            <a:r>
              <a:rPr lang="ko-KR" altLang="en-US" sz="2000" dirty="0"/>
              <a:t>속성과 컨트롤러 </a:t>
            </a:r>
            <a:r>
              <a:rPr lang="ko-KR" altLang="en-US" sz="2000" dirty="0" smtClean="0"/>
              <a:t>클래스</a:t>
            </a:r>
            <a:endParaRPr lang="en-US" altLang="ko-KR" sz="2000" dirty="0" smtClean="0"/>
          </a:p>
          <a:p>
            <a:pPr lvl="2">
              <a:defRPr/>
            </a:pPr>
            <a:r>
              <a:rPr lang="en-US" altLang="ko-KR" sz="1800" dirty="0" smtClean="0"/>
              <a:t>UI </a:t>
            </a:r>
            <a:r>
              <a:rPr lang="ko-KR" altLang="en-US" sz="1800" dirty="0" smtClean="0"/>
              <a:t>컨트롤에서 발생하는 이벤트를 컨트롤러가 처리</a:t>
            </a:r>
            <a:endParaRPr lang="en-US" altLang="ko-KR" sz="18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/>
              <a:t>fx:id </a:t>
            </a:r>
            <a:r>
              <a:rPr lang="ko-KR" altLang="en-US" sz="2000" dirty="0"/>
              <a:t>속성과</a:t>
            </a:r>
            <a:r>
              <a:rPr lang="en-US" altLang="ko-KR" sz="2000" dirty="0"/>
              <a:t> @FXML </a:t>
            </a:r>
            <a:r>
              <a:rPr lang="ko-KR" altLang="en-US" sz="2000" dirty="0"/>
              <a:t>컨트롤 주입</a:t>
            </a:r>
          </a:p>
          <a:p>
            <a:pPr lvl="2">
              <a:defRPr/>
            </a:pPr>
            <a:r>
              <a:rPr lang="ko-KR" altLang="en-US" sz="1800" dirty="0" smtClean="0"/>
              <a:t>컨트롤러의 </a:t>
            </a:r>
            <a:r>
              <a:rPr lang="en-US" altLang="ko-KR" sz="1800" dirty="0" smtClean="0"/>
              <a:t>@FXML </a:t>
            </a:r>
            <a:r>
              <a:rPr lang="ko-KR" altLang="en-US" sz="1800" dirty="0" smtClean="0"/>
              <a:t>어노테이션이 적용된 필드에 자동 주입</a:t>
            </a:r>
            <a:r>
              <a:rPr lang="en-US" altLang="ko-KR" sz="1800" dirty="0" smtClean="0"/>
              <a:t>.</a:t>
            </a:r>
          </a:p>
          <a:p>
            <a:pPr lvl="2"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fx:id </a:t>
            </a:r>
            <a:r>
              <a:rPr lang="ko-KR" altLang="en-US" sz="1800" dirty="0" smtClean="0">
                <a:solidFill>
                  <a:srgbClr val="0070C0"/>
                </a:solidFill>
              </a:rPr>
              <a:t>속성값과 필드명은 동일해야 함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EventHandler </a:t>
            </a:r>
            <a:r>
              <a:rPr lang="ko-KR" altLang="en-US" sz="2000" dirty="0"/>
              <a:t>생성 및 </a:t>
            </a:r>
            <a:r>
              <a:rPr lang="ko-KR" altLang="en-US" sz="2000" dirty="0" smtClean="0"/>
              <a:t>등록</a:t>
            </a:r>
            <a:endParaRPr lang="en-US" altLang="ko-KR" sz="2000" dirty="0" smtClean="0"/>
          </a:p>
          <a:p>
            <a:pPr lvl="2">
              <a:defRPr/>
            </a:pPr>
            <a:r>
              <a:rPr lang="ko-KR" altLang="en-US" sz="1800" dirty="0" smtClean="0"/>
              <a:t>컨트롤에서 발생하는 이벤트 처리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메소드 매핑</a:t>
            </a:r>
            <a:r>
              <a:rPr lang="en-US" altLang="ko-KR" sz="1800" dirty="0" smtClean="0"/>
              <a:t>)</a:t>
            </a:r>
            <a:endParaRPr lang="ko-KR" altLang="en-US" sz="1800" dirty="0"/>
          </a:p>
          <a:p>
            <a:pPr lvl="1">
              <a:defRPr/>
            </a:pPr>
            <a:endParaRPr lang="en-US" altLang="ko-KR" sz="2000" dirty="0"/>
          </a:p>
          <a:p>
            <a:pPr marL="627062" lvl="2" indent="0">
              <a:buFontTx/>
              <a:buNone/>
              <a:defRPr/>
            </a:pP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3072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75040" cy="756002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</a:p>
        </p:txBody>
      </p:sp>
    </p:spTree>
    <p:extLst>
      <p:ext uri="{BB962C8B-B14F-4D97-AF65-F5344CB8AC3E}">
        <p14:creationId xmlns:p14="http://schemas.microsoft.com/office/powerpoint/2010/main" val="2153903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속성 감시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컨트롤의 속성값 변화 감시하는 </a:t>
            </a:r>
            <a:r>
              <a:rPr lang="en-US" altLang="ko-KR" sz="2000" dirty="0" err="1" smtClean="0"/>
              <a:t>ChangeListener</a:t>
            </a:r>
            <a:r>
              <a:rPr lang="ko-KR" altLang="en-US" sz="2000" dirty="0" smtClean="0"/>
              <a:t> 등록 가능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속성값에 변화가 생기면 </a:t>
            </a:r>
            <a:r>
              <a:rPr lang="en-US" altLang="ko-KR" sz="2000" dirty="0" err="1" smtClean="0"/>
              <a:t>ChangeListener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changed()</a:t>
            </a:r>
            <a:r>
              <a:rPr lang="ko-KR" altLang="en-US" sz="2000" dirty="0" smtClean="0"/>
              <a:t> 호출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JavaFX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컨트롤 속성의 구성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Setter</a:t>
            </a:r>
          </a:p>
          <a:p>
            <a:pPr lvl="2"/>
            <a:r>
              <a:rPr lang="en-US" altLang="ko-KR" sz="1800" dirty="0" smtClean="0"/>
              <a:t>Getter </a:t>
            </a:r>
          </a:p>
          <a:p>
            <a:pPr lvl="2"/>
            <a:r>
              <a:rPr lang="en-US" altLang="ko-KR" sz="1800" dirty="0" smtClean="0"/>
              <a:t>Property </a:t>
            </a:r>
            <a:r>
              <a:rPr lang="ko-KR" altLang="en-US" sz="1800" dirty="0" smtClean="0"/>
              <a:t>객체 </a:t>
            </a:r>
            <a:r>
              <a:rPr lang="ko-KR" altLang="en-US" sz="1800" dirty="0" err="1" smtClean="0"/>
              <a:t>리턴하는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31747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감시와 바인딩</a:t>
            </a:r>
          </a:p>
        </p:txBody>
      </p:sp>
    </p:spTree>
    <p:extLst>
      <p:ext uri="{BB962C8B-B14F-4D97-AF65-F5344CB8AC3E}">
        <p14:creationId xmlns:p14="http://schemas.microsoft.com/office/powerpoint/2010/main" val="1639248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속성 바인딩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두 컨트롤의 속성을 서로 연결하는 것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바인드</a:t>
            </a:r>
            <a:r>
              <a:rPr lang="ko-KR" altLang="en-US" sz="2000" dirty="0" smtClean="0"/>
              <a:t> 된 속성들은 하나가 변경되면 자동적으로 다른 하나도 변경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sz="2000" dirty="0" err="1" smtClean="0"/>
              <a:t>단방향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바인드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bind()</a:t>
            </a:r>
          </a:p>
          <a:p>
            <a:pPr lvl="1"/>
            <a:r>
              <a:rPr lang="ko-KR" altLang="en-US" sz="2000" dirty="0" smtClean="0"/>
              <a:t>양방향 </a:t>
            </a:r>
            <a:r>
              <a:rPr lang="ko-KR" altLang="en-US" sz="2000" dirty="0" err="1" smtClean="0"/>
              <a:t>바인드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bindBidirectional</a:t>
            </a:r>
            <a:r>
              <a:rPr lang="en-US" altLang="ko-KR" sz="2000" dirty="0" smtClean="0"/>
              <a:t>()</a:t>
            </a:r>
          </a:p>
          <a:p>
            <a:pPr lvl="1"/>
            <a:r>
              <a:rPr lang="ko-KR" altLang="en-US" sz="2000" dirty="0" err="1" smtClean="0"/>
              <a:t>언바인드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unbind(), </a:t>
            </a:r>
            <a:r>
              <a:rPr lang="ko-KR" altLang="en-US" sz="2000" dirty="0" err="1" smtClean="0"/>
              <a:t>바인드</a:t>
            </a:r>
            <a:r>
              <a:rPr lang="ko-KR" altLang="en-US" sz="2000" dirty="0" smtClean="0"/>
              <a:t> 해제</a:t>
            </a:r>
            <a:endParaRPr lang="en-US" altLang="ko-KR" sz="2000" dirty="0" smtClean="0"/>
          </a:p>
          <a:p>
            <a:endParaRPr lang="ko-KR" altLang="en-US" dirty="0" smtClean="0"/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39136" cy="68399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감시와 바인딩</a:t>
            </a:r>
          </a:p>
        </p:txBody>
      </p:sp>
    </p:spTree>
    <p:extLst>
      <p:ext uri="{BB962C8B-B14F-4D97-AF65-F5344CB8AC3E}">
        <p14:creationId xmlns:p14="http://schemas.microsoft.com/office/powerpoint/2010/main" val="448999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en-US" altLang="ko-KR" sz="2000" smtClean="0"/>
              <a:t>Bindings </a:t>
            </a:r>
            <a:r>
              <a:rPr lang="ko-KR" altLang="en-US" sz="2000" smtClean="0"/>
              <a:t>클래스</a:t>
            </a:r>
            <a:endParaRPr lang="en-US" altLang="ko-KR" sz="2000" smtClean="0"/>
          </a:p>
          <a:p>
            <a:pPr lvl="2"/>
            <a:r>
              <a:rPr lang="ko-KR" altLang="en-US" sz="1800" smtClean="0"/>
              <a:t>속성 연산하거나</a:t>
            </a:r>
            <a:r>
              <a:rPr lang="en-US" altLang="ko-KR" sz="1800" smtClean="0"/>
              <a:t>, </a:t>
            </a:r>
            <a:r>
              <a:rPr lang="ko-KR" altLang="en-US" sz="1800" smtClean="0"/>
              <a:t>다른 타입으로 변환 후 바인딩하는 기능 제공</a:t>
            </a:r>
            <a:endParaRPr lang="en-US" altLang="ko-KR" sz="1800" smtClean="0"/>
          </a:p>
          <a:p>
            <a:endParaRPr lang="ko-KR" altLang="en-US" smtClean="0"/>
          </a:p>
        </p:txBody>
      </p:sp>
      <p:sp>
        <p:nvSpPr>
          <p:cNvPr id="33795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39136" cy="68399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감시와 바인딩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38325"/>
            <a:ext cx="7215188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385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smtClean="0"/>
              <a:t>버튼 컨트롤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마우스로 클릭 가능한 컨트롤로</a:t>
            </a:r>
            <a:r>
              <a:rPr lang="en-US" altLang="ko-KR" sz="2000" smtClean="0"/>
              <a:t> ButtonBase</a:t>
            </a:r>
            <a:r>
              <a:rPr lang="ko-KR" altLang="en-US" sz="2000" smtClean="0"/>
              <a:t> 상속하는 하위 컨트롤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버튼 컨트롤의 종류 </a:t>
            </a:r>
            <a:endParaRPr lang="en-US" altLang="ko-KR" sz="2000" smtClean="0"/>
          </a:p>
          <a:p>
            <a:pPr lvl="2"/>
            <a:r>
              <a:rPr lang="en-US" altLang="ko-KR" sz="1800" smtClean="0"/>
              <a:t>P. 895~900 </a:t>
            </a:r>
            <a:r>
              <a:rPr lang="ko-KR" altLang="en-US" sz="1800" smtClean="0"/>
              <a:t>의 각 컨트롤 구현 예제 참고</a:t>
            </a:r>
            <a:endParaRPr lang="en-US" altLang="ko-KR" sz="18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34819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743200"/>
            <a:ext cx="7385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455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입력 컨트롤의 종류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컨트롤 배치 예제 참고</a:t>
            </a:r>
          </a:p>
          <a:p>
            <a:endParaRPr lang="ko-KR" altLang="en-US" dirty="0" smtClean="0"/>
          </a:p>
        </p:txBody>
      </p:sp>
      <p:sp>
        <p:nvSpPr>
          <p:cNvPr id="3584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048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</a:t>
            </a:r>
          </a:p>
        </p:txBody>
      </p:sp>
      <p:pic>
        <p:nvPicPr>
          <p:cNvPr id="3584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62785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433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err="1" smtClean="0"/>
              <a:t>뷰</a:t>
            </a:r>
            <a:r>
              <a:rPr lang="ko-KR" altLang="en-US" sz="2400" dirty="0" smtClean="0"/>
              <a:t> 컨트롤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목록 형태로 보여주는 </a:t>
            </a:r>
            <a:r>
              <a:rPr lang="en-US" altLang="ko-KR" sz="2000" dirty="0" err="1" smtClean="0"/>
              <a:t>ListView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테이블 형태로 보여주는 </a:t>
            </a:r>
            <a:r>
              <a:rPr lang="en-US" altLang="ko-KR" sz="2000" dirty="0" err="1" smtClean="0"/>
              <a:t>TableView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이미지를 보여주는 </a:t>
            </a:r>
            <a:r>
              <a:rPr lang="en-US" altLang="ko-KR" sz="2000" dirty="0" err="1" smtClean="0"/>
              <a:t>ImageView</a:t>
            </a:r>
            <a:endParaRPr lang="en-US" altLang="ko-KR" sz="2000" dirty="0" smtClean="0"/>
          </a:p>
          <a:p>
            <a:endParaRPr lang="ko-KR" altLang="en-US" dirty="0" smtClean="0"/>
          </a:p>
        </p:txBody>
      </p:sp>
      <p:sp>
        <p:nvSpPr>
          <p:cNvPr id="36867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19056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895600"/>
            <a:ext cx="76469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151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미디어 컨트롤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비디오를 재생할 수 있는 </a:t>
            </a:r>
            <a:r>
              <a:rPr lang="en-US" altLang="ko-KR" sz="2000" dirty="0" smtClean="0"/>
              <a:t>MediaView </a:t>
            </a:r>
            <a:r>
              <a:rPr lang="ko-KR" altLang="en-US" sz="2000" dirty="0" smtClean="0"/>
              <a:t>컨트롤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볼륨 조절 및 재생 위치 조절을 위한 </a:t>
            </a:r>
            <a:r>
              <a:rPr lang="en-US" altLang="ko-KR" sz="2000" dirty="0" smtClean="0"/>
              <a:t>Slider </a:t>
            </a:r>
            <a:r>
              <a:rPr lang="ko-KR" altLang="en-US" sz="2000" dirty="0" smtClean="0"/>
              <a:t>컨트롤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현재 진행 상태 보여주는 </a:t>
            </a:r>
            <a:r>
              <a:rPr lang="en-US" altLang="ko-KR" sz="2000" dirty="0" err="1" smtClean="0"/>
              <a:t>ProgressBar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ProgressIndicator</a:t>
            </a:r>
            <a:r>
              <a:rPr lang="en-US" altLang="ko-KR" sz="2000" dirty="0" smtClean="0"/>
              <a:t> </a:t>
            </a:r>
            <a:endParaRPr lang="ko-KR" altLang="en-US" sz="2000" dirty="0" smtClean="0"/>
          </a:p>
          <a:p>
            <a:endParaRPr lang="ko-KR" altLang="en-US" dirty="0" smtClean="0"/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86550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08263"/>
            <a:ext cx="63055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02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260058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다음으로 </a:t>
            </a:r>
            <a:r>
              <a:rPr lang="en-US" altLang="ko-KR" sz="1600" dirty="0"/>
              <a:t>GUI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에딧팅</a:t>
            </a:r>
            <a:r>
              <a:rPr lang="ko-KR" altLang="en-US" sz="1600" dirty="0"/>
              <a:t> 하는 </a:t>
            </a:r>
            <a:r>
              <a:rPr lang="en-US" altLang="ko-KR" sz="1600" dirty="0"/>
              <a:t>Scene Builder</a:t>
            </a:r>
            <a:r>
              <a:rPr lang="ko-KR" altLang="en-US" sz="1600" dirty="0"/>
              <a:t>를 설치하기 위해 </a:t>
            </a:r>
            <a:r>
              <a:rPr lang="en-US" altLang="ko-KR" sz="1600" dirty="0">
                <a:hlinkClick r:id="rId2"/>
              </a:rPr>
              <a:t>http://www.oracle.com/technetwork/java/javafxscenebuilder-1x-archive-2199384.html</a:t>
            </a:r>
            <a:r>
              <a:rPr lang="ko-KR" altLang="en-US" sz="1600" dirty="0"/>
              <a:t> 요기에 접속한 뒤 스크롤을 내리다 보면 위와 같이 </a:t>
            </a:r>
            <a:r>
              <a:rPr lang="en-US" altLang="ko-KR" sz="1600" dirty="0" err="1"/>
              <a:t>JavaFX</a:t>
            </a:r>
            <a:r>
              <a:rPr lang="en-US" altLang="ko-KR" sz="1600" dirty="0"/>
              <a:t> Scene Builder 2.0 Related Downloads</a:t>
            </a:r>
            <a:r>
              <a:rPr lang="ko-KR" altLang="en-US" sz="1600" dirty="0"/>
              <a:t>가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4514" name="Picture 2" descr="https://t1.daumcdn.net/cfile/tistory/2729983C57FED48B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056784" cy="47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207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차트 컨트롤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javafx.scene.chart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패키지에 포함</a:t>
            </a:r>
          </a:p>
          <a:p>
            <a:endParaRPr lang="ko-KR" altLang="en-US" dirty="0" smtClean="0"/>
          </a:p>
        </p:txBody>
      </p:sp>
      <p:sp>
        <p:nvSpPr>
          <p:cNvPr id="38915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75040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1828800"/>
            <a:ext cx="74104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594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smtClean="0"/>
              <a:t>메뉴바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MenuBar</a:t>
            </a:r>
            <a:r>
              <a:rPr lang="ko-KR" altLang="en-US" sz="2000" smtClean="0"/>
              <a:t>에는</a:t>
            </a:r>
            <a:r>
              <a:rPr lang="en-US" altLang="ko-KR" sz="2000" smtClean="0"/>
              <a:t> Menu</a:t>
            </a:r>
            <a:r>
              <a:rPr lang="ko-KR" altLang="en-US" sz="2000" smtClean="0"/>
              <a:t>들이 배치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Menu</a:t>
            </a:r>
            <a:r>
              <a:rPr lang="ko-KR" altLang="en-US" sz="2000" smtClean="0"/>
              <a:t>에는 메뉴 아이템 추가</a:t>
            </a:r>
            <a:endParaRPr lang="en-US" altLang="ko-KR" sz="2000" smtClean="0"/>
          </a:p>
          <a:p>
            <a:pPr lvl="2"/>
            <a:r>
              <a:rPr lang="en-US" altLang="ko-KR" sz="1800" smtClean="0"/>
              <a:t>MenuItem, </a:t>
            </a:r>
          </a:p>
          <a:p>
            <a:pPr lvl="2"/>
            <a:r>
              <a:rPr lang="en-US" altLang="ko-KR" sz="1800" smtClean="0"/>
              <a:t>CheckMenuItem, </a:t>
            </a:r>
          </a:p>
          <a:p>
            <a:pPr lvl="2"/>
            <a:r>
              <a:rPr lang="en-US" altLang="ko-KR" sz="1800" smtClean="0"/>
              <a:t>RadioMenuItem, </a:t>
            </a:r>
          </a:p>
          <a:p>
            <a:pPr lvl="2"/>
            <a:r>
              <a:rPr lang="en-US" altLang="ko-KR" sz="1800" smtClean="0"/>
              <a:t>CustomMenuItem, </a:t>
            </a:r>
          </a:p>
          <a:p>
            <a:pPr lvl="2"/>
            <a:r>
              <a:rPr lang="en-US" altLang="ko-KR" sz="1800" smtClean="0"/>
              <a:t>SeparatorMenuItem</a:t>
            </a:r>
          </a:p>
          <a:p>
            <a:pPr lvl="2"/>
            <a:r>
              <a:rPr lang="en-US" altLang="ko-KR" sz="1800" smtClean="0"/>
              <a:t>Menu(</a:t>
            </a:r>
            <a:r>
              <a:rPr lang="ko-KR" altLang="en-US" sz="1800" smtClean="0"/>
              <a:t>서브 메뉴</a:t>
            </a:r>
            <a:r>
              <a:rPr lang="en-US" altLang="ko-KR" sz="1800" smtClean="0"/>
              <a:t>)</a:t>
            </a:r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계층적인</a:t>
            </a:r>
            <a:r>
              <a:rPr lang="en-US" altLang="ko-KR" sz="2000" smtClean="0"/>
              <a:t> </a:t>
            </a:r>
            <a:r>
              <a:rPr lang="ko-KR" altLang="en-US" sz="2000" smtClean="0"/>
              <a:t>작업 선택 기능 구현에 주로 쓰임</a:t>
            </a:r>
          </a:p>
        </p:txBody>
      </p:sp>
      <p:sp>
        <p:nvSpPr>
          <p:cNvPr id="39939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35080" cy="756002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메뉴바와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툴바</a:t>
            </a:r>
            <a:endParaRPr lang="ko-KR" altLang="en-US" dirty="0" smtClean="0"/>
          </a:p>
        </p:txBody>
      </p:sp>
      <p:pic>
        <p:nvPicPr>
          <p:cNvPr id="39940" name="그림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500313"/>
            <a:ext cx="2143125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1" name="그룹 33"/>
          <p:cNvGrpSpPr>
            <a:grpSpLocks/>
          </p:cNvGrpSpPr>
          <p:nvPr/>
        </p:nvGrpSpPr>
        <p:grpSpPr bwMode="auto">
          <a:xfrm>
            <a:off x="4786313" y="1603375"/>
            <a:ext cx="974725" cy="892175"/>
            <a:chOff x="4286248" y="1214422"/>
            <a:chExt cx="573092" cy="357984"/>
          </a:xfrm>
        </p:grpSpPr>
        <p:cxnSp>
          <p:nvCxnSpPr>
            <p:cNvPr id="6" name="직선 화살표 연결선 5"/>
            <p:cNvCxnSpPr/>
            <p:nvPr/>
          </p:nvCxnSpPr>
          <p:spPr>
            <a:xfrm rot="5400000">
              <a:off x="4249129" y="1392481"/>
              <a:ext cx="357984" cy="18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286248" y="1214422"/>
              <a:ext cx="571225" cy="1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rot="5400000">
              <a:off x="4679415" y="1392481"/>
              <a:ext cx="357984" cy="18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오른쪽 중괄호 9"/>
          <p:cNvSpPr/>
          <p:nvPr/>
        </p:nvSpPr>
        <p:spPr>
          <a:xfrm>
            <a:off x="3575050" y="2398713"/>
            <a:ext cx="214313" cy="1995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flipV="1">
            <a:off x="3789363" y="2971800"/>
            <a:ext cx="996950" cy="42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1"/>
            <a:endCxn id="39940" idx="1"/>
          </p:cNvCxnSpPr>
          <p:nvPr/>
        </p:nvCxnSpPr>
        <p:spPr>
          <a:xfrm flipV="1">
            <a:off x="3789363" y="3271838"/>
            <a:ext cx="996950" cy="125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1"/>
          </p:cNvCxnSpPr>
          <p:nvPr/>
        </p:nvCxnSpPr>
        <p:spPr>
          <a:xfrm>
            <a:off x="3789363" y="3397250"/>
            <a:ext cx="996950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1"/>
          </p:cNvCxnSpPr>
          <p:nvPr/>
        </p:nvCxnSpPr>
        <p:spPr>
          <a:xfrm>
            <a:off x="3789363" y="3397250"/>
            <a:ext cx="996950" cy="488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58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err="1" smtClean="0"/>
              <a:t>툴바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빠르게 작업을 선택하고 싶을 때 사용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Toolbar </a:t>
            </a:r>
            <a:r>
              <a:rPr lang="ko-KR" altLang="en-US" sz="2000" dirty="0" smtClean="0"/>
              <a:t>컨트롤은</a:t>
            </a:r>
            <a:r>
              <a:rPr lang="en-US" altLang="ko-KR" sz="2000" dirty="0" smtClean="0"/>
              <a:t> UI </a:t>
            </a:r>
            <a:r>
              <a:rPr lang="ko-KR" altLang="en-US" sz="2000" dirty="0" smtClean="0"/>
              <a:t>컨트롤이면서 컨테이너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Button</a:t>
            </a:r>
            <a:r>
              <a:rPr lang="ko-KR" altLang="en-US" sz="2000" dirty="0" smtClean="0"/>
              <a:t>이 추가되지만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ComboBox</a:t>
            </a:r>
            <a:r>
              <a:rPr lang="ko-KR" altLang="en-US" sz="2000" dirty="0" smtClean="0"/>
              <a:t>와 같은 다른 컨트롤도 배치</a:t>
            </a:r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79096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메뉴바와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툴바</a:t>
            </a:r>
            <a:endParaRPr lang="ko-KR" altLang="en-US" dirty="0" smtClean="0"/>
          </a:p>
        </p:txBody>
      </p:sp>
      <p:pic>
        <p:nvPicPr>
          <p:cNvPr id="40964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819400"/>
            <a:ext cx="3048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504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smtClean="0"/>
              <a:t>다이얼로그</a:t>
            </a:r>
            <a:r>
              <a:rPr lang="en-US" altLang="ko-KR" sz="2400" smtClean="0"/>
              <a:t>(Dialog)</a:t>
            </a:r>
          </a:p>
          <a:p>
            <a:pPr lvl="1"/>
            <a:r>
              <a:rPr lang="ko-KR" altLang="en-US" sz="2000" smtClean="0"/>
              <a:t>주 윈도우에서 알림 또는 사용자의 입력 위해 실행되는 서브 윈도우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자체적으로 실행될 수 없고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주 윈도우</a:t>
            </a:r>
            <a:r>
              <a:rPr lang="en-US" altLang="ko-KR" sz="2000" smtClean="0"/>
              <a:t>(</a:t>
            </a:r>
            <a:r>
              <a:rPr lang="ko-KR" altLang="en-US" sz="2000" smtClean="0"/>
              <a:t>소유자 윈도우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 의해서 실행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모달과 모달리스 </a:t>
            </a:r>
            <a:endParaRPr lang="en-US" altLang="ko-KR" sz="2000" smtClean="0"/>
          </a:p>
          <a:p>
            <a:pPr lvl="2"/>
            <a:r>
              <a:rPr lang="ko-KR" altLang="en-US" sz="1800" smtClean="0"/>
              <a:t>모달 다이얼로그는 다이얼로그를 닫기 전까지 소유자 윈도우 사용 불가</a:t>
            </a:r>
            <a:endParaRPr lang="en-US" altLang="ko-KR" sz="1800" smtClean="0"/>
          </a:p>
          <a:p>
            <a:pPr lvl="2"/>
            <a:r>
              <a:rPr lang="ko-KR" altLang="en-US" sz="1800" smtClean="0"/>
              <a:t>모달리스 다이얼로그는 소유자 윈도우 계속 사용 가능</a:t>
            </a:r>
            <a:endParaRPr lang="en-US" altLang="ko-KR" sz="1800" smtClean="0"/>
          </a:p>
          <a:p>
            <a:pPr lvl="2"/>
            <a:endParaRPr lang="en-US" altLang="ko-KR" sz="1800" smtClean="0"/>
          </a:p>
          <a:p>
            <a:pPr lvl="1"/>
            <a:r>
              <a:rPr lang="en-US" altLang="ko-KR" sz="2000" smtClean="0"/>
              <a:t>JavaFX</a:t>
            </a:r>
            <a:r>
              <a:rPr lang="ko-KR" altLang="en-US" sz="2000" smtClean="0"/>
              <a:t>에서 제공하는 다이얼로그 종류</a:t>
            </a:r>
            <a:endParaRPr lang="en-US" altLang="ko-KR" sz="2000" smtClean="0"/>
          </a:p>
          <a:p>
            <a:pPr lvl="2"/>
            <a:r>
              <a:rPr lang="ko-KR" altLang="en-US" sz="1800" smtClean="0"/>
              <a:t>파일을 선택하는 </a:t>
            </a:r>
            <a:r>
              <a:rPr lang="en-US" altLang="ko-KR" sz="1800" smtClean="0"/>
              <a:t>FileChooser</a:t>
            </a:r>
          </a:p>
          <a:p>
            <a:pPr lvl="2"/>
            <a:r>
              <a:rPr lang="ko-KR" altLang="en-US" sz="1800" smtClean="0"/>
              <a:t>디렉토리를 선택하는 </a:t>
            </a:r>
            <a:r>
              <a:rPr lang="en-US" altLang="ko-KR" sz="1800" smtClean="0"/>
              <a:t>DirectoryChooser</a:t>
            </a:r>
          </a:p>
          <a:p>
            <a:pPr lvl="2"/>
            <a:r>
              <a:rPr lang="ko-KR" altLang="en-US" sz="1800" smtClean="0"/>
              <a:t>팝업창을 띄우는 </a:t>
            </a:r>
            <a:r>
              <a:rPr lang="en-US" altLang="ko-KR" sz="1800" smtClean="0"/>
              <a:t>Popup</a:t>
            </a:r>
          </a:p>
          <a:p>
            <a:pPr lvl="2"/>
            <a:r>
              <a:rPr lang="en-US" altLang="ko-KR" sz="1800" smtClean="0"/>
              <a:t>javafx.stage </a:t>
            </a:r>
            <a:r>
              <a:rPr lang="ko-KR" altLang="en-US" sz="1800" smtClean="0"/>
              <a:t>패키지에 모두 포함</a:t>
            </a:r>
          </a:p>
        </p:txBody>
      </p:sp>
      <p:sp>
        <p:nvSpPr>
          <p:cNvPr id="41987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35080" cy="756002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</a:t>
            </a:r>
          </a:p>
        </p:txBody>
      </p:sp>
    </p:spTree>
    <p:extLst>
      <p:ext uri="{BB962C8B-B14F-4D97-AF65-F5344CB8AC3E}">
        <p14:creationId xmlns:p14="http://schemas.microsoft.com/office/powerpoint/2010/main" val="4023293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 dirty="0" smtClean="0"/>
              <a:t>FileChooser, DirectoryChooser</a:t>
            </a:r>
          </a:p>
          <a:p>
            <a:pPr lvl="1">
              <a:defRPr/>
            </a:pPr>
            <a:r>
              <a:rPr lang="en-US" altLang="ko-KR" sz="2000" dirty="0" err="1" smtClean="0"/>
              <a:t>XXXChooser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는 컨트롤이 아니라 </a:t>
            </a:r>
            <a:r>
              <a:rPr lang="en-US" altLang="ko-KR" sz="2000" dirty="0" smtClean="0"/>
              <a:t>FXML </a:t>
            </a:r>
            <a:r>
              <a:rPr lang="ko-KR" altLang="en-US" sz="2000" dirty="0" smtClean="0"/>
              <a:t>에서 선언 불가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모달 다이얼로그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버튼 클릭하기 전에는 소유자 윈도우 사용 불가</a:t>
            </a:r>
            <a:endParaRPr lang="en-US" altLang="ko-KR" sz="2000" dirty="0"/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endParaRPr lang="en-US" altLang="ko-KR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sz="24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3011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19056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</a:t>
            </a:r>
          </a:p>
        </p:txBody>
      </p:sp>
      <p:pic>
        <p:nvPicPr>
          <p:cNvPr id="43012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84425"/>
            <a:ext cx="36449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84425"/>
            <a:ext cx="369887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541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 smtClean="0"/>
              <a:t>Popup</a:t>
            </a:r>
          </a:p>
          <a:p>
            <a:pPr lvl="1"/>
            <a:r>
              <a:rPr lang="ko-KR" altLang="en-US" sz="2000" dirty="0" smtClean="0"/>
              <a:t>투명한 컨테이너 제공하는 </a:t>
            </a:r>
            <a:r>
              <a:rPr lang="ko-KR" altLang="en-US" sz="2000" dirty="0" err="1" smtClean="0"/>
              <a:t>모달리스</a:t>
            </a:r>
            <a:r>
              <a:rPr lang="ko-KR" altLang="en-US" sz="2000" dirty="0" smtClean="0"/>
              <a:t> 다이얼로그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윈도우의 기본 장식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아이콘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제목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최소화 및 복원 버튼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닫기 버튼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없음 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용도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컨트롤의 </a:t>
            </a:r>
            <a:r>
              <a:rPr lang="ko-KR" altLang="en-US" sz="1800" dirty="0" err="1" smtClean="0"/>
              <a:t>툴팁</a:t>
            </a:r>
            <a:r>
              <a:rPr lang="en-US" altLang="ko-KR" sz="1800" dirty="0" smtClean="0"/>
              <a:t>(tooltip), </a:t>
            </a:r>
            <a:r>
              <a:rPr lang="ko-KR" altLang="en-US" sz="1800" dirty="0" smtClean="0"/>
              <a:t>메시지 통지</a:t>
            </a:r>
            <a:r>
              <a:rPr lang="en-US" altLang="ko-KR" sz="1800" dirty="0" smtClean="0"/>
              <a:t>(notification), </a:t>
            </a:r>
            <a:r>
              <a:rPr lang="ko-KR" altLang="en-US" sz="1800" dirty="0" err="1" smtClean="0"/>
              <a:t>드롭</a:t>
            </a:r>
            <a:r>
              <a:rPr lang="ko-KR" altLang="en-US" sz="1800" dirty="0" smtClean="0"/>
              <a:t> 다운 박스</a:t>
            </a:r>
            <a:r>
              <a:rPr lang="en-US" altLang="ko-KR" sz="1800" dirty="0" smtClean="0"/>
              <a:t>(drop down boxes)</a:t>
            </a:r>
          </a:p>
          <a:p>
            <a:pPr lvl="1"/>
            <a:r>
              <a:rPr lang="en-US" altLang="ko-KR" sz="2000" dirty="0" smtClean="0"/>
              <a:t>Popup</a:t>
            </a:r>
            <a:r>
              <a:rPr lang="ko-KR" altLang="en-US" sz="2000" dirty="0" smtClean="0"/>
              <a:t>의 내용은 자바 코드로 작성하거나</a:t>
            </a:r>
            <a:r>
              <a:rPr lang="en-US" altLang="ko-KR" sz="2000" dirty="0" smtClean="0"/>
              <a:t>, FXML </a:t>
            </a:r>
            <a:r>
              <a:rPr lang="ko-KR" altLang="en-US" sz="2000" dirty="0" smtClean="0"/>
              <a:t>파일로 작성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Popup</a:t>
            </a:r>
            <a:r>
              <a:rPr lang="ko-KR" altLang="en-US" sz="2000" dirty="0" smtClean="0"/>
              <a:t>은 최상위 윈도우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소유자 윈도우를 닫거나</a:t>
            </a:r>
            <a:r>
              <a:rPr lang="en-US" altLang="ko-KR" sz="1800" dirty="0" smtClean="0"/>
              <a:t>, hide()</a:t>
            </a:r>
            <a:r>
              <a:rPr lang="ko-KR" altLang="en-US" sz="1800" dirty="0" smtClean="0"/>
              <a:t>를 호출하면 닫힘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setAutoHide</a:t>
            </a:r>
            <a:r>
              <a:rPr lang="en-US" altLang="ko-KR" sz="1800" dirty="0" smtClean="0"/>
              <a:t>(true): </a:t>
            </a:r>
            <a:r>
              <a:rPr lang="ko-KR" altLang="en-US" sz="1800" dirty="0" smtClean="0"/>
              <a:t>다른 윈도우로 포커스 </a:t>
            </a:r>
            <a:r>
              <a:rPr lang="ko-KR" altLang="en-US" sz="1800" dirty="0" err="1" smtClean="0"/>
              <a:t>이동시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Popup</a:t>
            </a:r>
            <a:r>
              <a:rPr lang="ko-KR" altLang="en-US" sz="1800" dirty="0" smtClean="0"/>
              <a:t>은 자동 닫힘</a:t>
            </a:r>
          </a:p>
          <a:p>
            <a:pPr lvl="1"/>
            <a:endParaRPr lang="en-US" altLang="ko-KR" sz="2000" dirty="0" smtClean="0"/>
          </a:p>
        </p:txBody>
      </p:sp>
      <p:sp>
        <p:nvSpPr>
          <p:cNvPr id="44035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03032" cy="756002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</a:t>
            </a:r>
          </a:p>
        </p:txBody>
      </p:sp>
      <p:pic>
        <p:nvPicPr>
          <p:cNvPr id="44036" name="그림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800"/>
            <a:ext cx="14509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027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smtClean="0"/>
              <a:t>커스텀 다이얼로그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다양한 내용의 다이얼로그를 만들고 싶다면</a:t>
            </a:r>
            <a:r>
              <a:rPr lang="en-US" altLang="ko-KR" sz="2000" smtClean="0"/>
              <a:t> Stage</a:t>
            </a:r>
            <a:r>
              <a:rPr lang="ko-KR" altLang="en-US" sz="2000" smtClean="0"/>
              <a:t>로 직접 생성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StageStyle </a:t>
            </a:r>
            <a:r>
              <a:rPr lang="ko-KR" altLang="en-US" sz="2000" smtClean="0"/>
              <a:t>열거 상수와 윈도우 스타일</a:t>
            </a:r>
          </a:p>
        </p:txBody>
      </p:sp>
      <p:sp>
        <p:nvSpPr>
          <p:cNvPr id="45059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75040" cy="756002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</a:t>
            </a: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500938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664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컨트롤러에서 </a:t>
            </a:r>
            <a:r>
              <a:rPr lang="en-US" altLang="ko-KR" sz="2400" dirty="0" err="1" smtClean="0"/>
              <a:t>primaryStage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컨트롤러에서 다이얼로그 실행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소유자 </a:t>
            </a:r>
            <a:r>
              <a:rPr lang="ko-KR" altLang="en-US" sz="1800" dirty="0" smtClean="0"/>
              <a:t>윈도우로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primaryStage</a:t>
            </a:r>
            <a:r>
              <a:rPr lang="ko-KR" altLang="en-US" sz="1800" dirty="0" smtClean="0"/>
              <a:t> 필요</a:t>
            </a:r>
            <a:endParaRPr lang="en-US" altLang="ko-KR" sz="18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컨트롤러에서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primaryStage</a:t>
            </a:r>
            <a:r>
              <a:rPr lang="ko-KR" altLang="en-US" sz="2000" dirty="0" smtClean="0"/>
              <a:t>  얻는 방법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메인 클래스에서 전달하는 방법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컨테이너 또는 컨트롤로부터 얻는 방법</a:t>
            </a:r>
            <a:endParaRPr lang="en-US" altLang="ko-KR" sz="1800" dirty="0" smtClean="0"/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initialize() </a:t>
            </a:r>
            <a:r>
              <a:rPr lang="ko-KR" altLang="en-US" dirty="0" err="1" smtClean="0">
                <a:solidFill>
                  <a:srgbClr val="0070C0"/>
                </a:solidFill>
              </a:rPr>
              <a:t>메소드</a:t>
            </a:r>
            <a:r>
              <a:rPr lang="ko-KR" altLang="en-US" dirty="0" smtClean="0">
                <a:solidFill>
                  <a:srgbClr val="0070C0"/>
                </a:solidFill>
              </a:rPr>
              <a:t> 안에서는 사용 불가 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4608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75040" cy="756002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</a:t>
            </a:r>
          </a:p>
        </p:txBody>
      </p:sp>
    </p:spTree>
    <p:extLst>
      <p:ext uri="{BB962C8B-B14F-4D97-AF65-F5344CB8AC3E}">
        <p14:creationId xmlns:p14="http://schemas.microsoft.com/office/powerpoint/2010/main" val="39232020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 err="1" smtClean="0"/>
              <a:t>JavaFX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애플리케이션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FXML(</a:t>
            </a:r>
            <a:r>
              <a:rPr lang="ko-KR" altLang="en-US" sz="2000" dirty="0" smtClean="0"/>
              <a:t>레이아웃</a:t>
            </a:r>
            <a:r>
              <a:rPr lang="en-US" altLang="ko-KR" sz="2000" dirty="0" smtClean="0"/>
              <a:t>) + CSS(</a:t>
            </a:r>
            <a:r>
              <a:rPr lang="ko-KR" altLang="en-US" sz="2000" dirty="0" smtClean="0"/>
              <a:t>스타일</a:t>
            </a:r>
            <a:r>
              <a:rPr lang="en-US" altLang="ko-KR" sz="2000" dirty="0" smtClean="0"/>
              <a:t>) + </a:t>
            </a:r>
            <a:r>
              <a:rPr lang="ko-KR" altLang="en-US" sz="2000" dirty="0" smtClean="0"/>
              <a:t>자바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컨트롤러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로직</a:t>
            </a:r>
            <a:r>
              <a:rPr lang="en-US" altLang="ko-KR" sz="2000" dirty="0" smtClean="0"/>
              <a:t>)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en-US" altLang="ko-KR" sz="2400" dirty="0" err="1" smtClean="0"/>
              <a:t>JavaFX</a:t>
            </a:r>
            <a:r>
              <a:rPr lang="en-US" altLang="ko-KR" sz="2400" dirty="0" smtClean="0"/>
              <a:t> CSS</a:t>
            </a:r>
          </a:p>
          <a:p>
            <a:pPr lvl="1"/>
            <a:r>
              <a:rPr lang="en-US" altLang="ko-KR" sz="2000" dirty="0" smtClean="0"/>
              <a:t>W3C CSS </a:t>
            </a:r>
            <a:r>
              <a:rPr lang="ko-KR" altLang="en-US" sz="2000" dirty="0" smtClean="0"/>
              <a:t>버전</a:t>
            </a:r>
            <a:r>
              <a:rPr lang="en-US" altLang="ko-KR" sz="2000" dirty="0" smtClean="0"/>
              <a:t> 2.1 </a:t>
            </a:r>
            <a:r>
              <a:rPr lang="ko-KR" altLang="en-US" sz="2000" dirty="0" err="1" smtClean="0"/>
              <a:t>스펙</a:t>
            </a:r>
            <a:r>
              <a:rPr lang="en-US" altLang="ko-KR" sz="2000" dirty="0" smtClean="0"/>
              <a:t>(http://www.w3.org/TR/CSS21/) </a:t>
            </a:r>
            <a:r>
              <a:rPr lang="ko-KR" altLang="en-US" sz="2000" dirty="0" smtClean="0"/>
              <a:t>준수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FXML </a:t>
            </a:r>
            <a:r>
              <a:rPr lang="ko-KR" altLang="en-US" sz="2000" dirty="0" err="1" smtClean="0"/>
              <a:t>인라인</a:t>
            </a:r>
            <a:r>
              <a:rPr lang="ko-KR" altLang="en-US" sz="2000" dirty="0" smtClean="0"/>
              <a:t> 스타일 또는 외부 </a:t>
            </a:r>
            <a:r>
              <a:rPr lang="en-US" altLang="ko-KR" sz="2000" dirty="0" smtClean="0"/>
              <a:t>CSS </a:t>
            </a:r>
            <a:r>
              <a:rPr lang="ko-KR" altLang="en-US" sz="2000" dirty="0" smtClean="0"/>
              <a:t>파일로 작성 가능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W3C CSS </a:t>
            </a:r>
            <a:r>
              <a:rPr lang="ko-KR" altLang="en-US" sz="2000" dirty="0" err="1" smtClean="0"/>
              <a:t>속성명</a:t>
            </a:r>
            <a:r>
              <a:rPr lang="ko-KR" altLang="en-US" sz="2000" dirty="0" smtClean="0"/>
              <a:t> 앞에 </a:t>
            </a:r>
            <a:r>
              <a:rPr lang="en-US" altLang="ko-KR" sz="2000" dirty="0" smtClean="0"/>
              <a:t>“-</a:t>
            </a:r>
            <a:r>
              <a:rPr lang="en-US" altLang="ko-KR" sz="2000" dirty="0" err="1" smtClean="0"/>
              <a:t>fx</a:t>
            </a:r>
            <a:r>
              <a:rPr lang="en-US" altLang="ko-KR" sz="2000" dirty="0" smtClean="0"/>
              <a:t>-“</a:t>
            </a:r>
            <a:r>
              <a:rPr lang="ko-KR" altLang="en-US" sz="2000" dirty="0" smtClean="0"/>
              <a:t> 붙임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endParaRPr lang="ko-KR" altLang="en-US" dirty="0" smtClean="0"/>
          </a:p>
        </p:txBody>
      </p:sp>
      <p:sp>
        <p:nvSpPr>
          <p:cNvPr id="47107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756002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CSS </a:t>
            </a:r>
            <a:r>
              <a:rPr lang="ko-KR" altLang="en-US" dirty="0" smtClean="0"/>
              <a:t>스타일</a:t>
            </a:r>
          </a:p>
        </p:txBody>
      </p:sp>
      <p:pic>
        <p:nvPicPr>
          <p:cNvPr id="4710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523163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128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smtClean="0"/>
              <a:t>인라인</a:t>
            </a:r>
            <a:r>
              <a:rPr lang="en-US" altLang="ko-KR" sz="2400" smtClean="0"/>
              <a:t>(inline) </a:t>
            </a:r>
            <a:r>
              <a:rPr lang="ko-KR" altLang="en-US" sz="2400" smtClean="0"/>
              <a:t>스타일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컨테이너 또는 컨트롤의 </a:t>
            </a:r>
            <a:r>
              <a:rPr lang="en-US" altLang="ko-KR" sz="2000" smtClean="0"/>
              <a:t>style </a:t>
            </a:r>
            <a:r>
              <a:rPr lang="ko-KR" altLang="en-US" sz="2000" smtClean="0"/>
              <a:t>속성값으로 직접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 정의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쉽고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빠르게 모양과 색상 변경</a:t>
            </a:r>
            <a:endParaRPr lang="en-US" altLang="ko-KR" sz="2000" smtClean="0"/>
          </a:p>
          <a:p>
            <a:endParaRPr lang="ko-KR" altLang="en-US" smtClean="0"/>
          </a:p>
        </p:txBody>
      </p:sp>
      <p:sp>
        <p:nvSpPr>
          <p:cNvPr id="48131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7088" cy="756002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CSS </a:t>
            </a:r>
            <a:r>
              <a:rPr lang="ko-KR" altLang="en-US" dirty="0" smtClean="0"/>
              <a:t>스타일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5753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그림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3929063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56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87208" cy="1371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이제 마지막 단계 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바로 </a:t>
            </a:r>
            <a:r>
              <a:rPr lang="ko-KR" altLang="en-US" sz="2400" dirty="0" err="1"/>
              <a:t>이클립스에서</a:t>
            </a:r>
            <a:r>
              <a:rPr lang="ko-KR" altLang="en-US" sz="2400" dirty="0"/>
              <a:t> </a:t>
            </a:r>
            <a:r>
              <a:rPr lang="en-US" altLang="ko-KR" sz="2400" dirty="0" err="1"/>
              <a:t>JavaFX</a:t>
            </a:r>
            <a:r>
              <a:rPr lang="ko-KR" altLang="en-US" sz="2400" dirty="0"/>
              <a:t>의 </a:t>
            </a:r>
            <a:r>
              <a:rPr lang="en-US" altLang="ko-KR" sz="2400" dirty="0"/>
              <a:t>GUI</a:t>
            </a:r>
            <a:r>
              <a:rPr lang="ko-KR" altLang="en-US" sz="2400" dirty="0"/>
              <a:t>를 수정하기 위해 </a:t>
            </a:r>
            <a:r>
              <a:rPr lang="en-US" altLang="ko-KR" sz="2400" dirty="0"/>
              <a:t>Scene Builder</a:t>
            </a:r>
            <a:r>
              <a:rPr lang="ko-KR" altLang="en-US" sz="2400" dirty="0"/>
              <a:t>를 연동하는 작업입니다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5538" name="Picture 2" descr="https://t1.daumcdn.net/cfile/tistory/2464243657FED6A1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19335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0" name="Picture 4" descr="https://t1.daumcdn.net/cfile/tistory/2559C53657FED6A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1340768"/>
            <a:ext cx="5520640" cy="514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717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smtClean="0"/>
              <a:t>외부 </a:t>
            </a:r>
            <a:r>
              <a:rPr lang="en-US" altLang="ko-KR" sz="2400" smtClean="0"/>
              <a:t>CSS </a:t>
            </a:r>
            <a:r>
              <a:rPr lang="ko-KR" altLang="en-US" sz="2400" smtClean="0"/>
              <a:t>파일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인라인 스타일 문제점</a:t>
            </a:r>
            <a:endParaRPr lang="en-US" altLang="ko-KR" sz="2000" smtClean="0"/>
          </a:p>
          <a:p>
            <a:pPr lvl="2"/>
            <a:r>
              <a:rPr lang="ko-KR" altLang="en-US" sz="1800" smtClean="0"/>
              <a:t>동일한 스타일을 적용하는 컨트롤 많을수록 중복 코드가 많이 늘어남</a:t>
            </a:r>
            <a:endParaRPr lang="en-US" altLang="ko-KR" sz="1800" smtClean="0"/>
          </a:p>
          <a:p>
            <a:pPr lvl="2"/>
            <a:r>
              <a:rPr lang="en-US" altLang="ko-KR" sz="1800" smtClean="0"/>
              <a:t>FXML</a:t>
            </a:r>
            <a:r>
              <a:rPr lang="ko-KR" altLang="en-US" sz="1800" smtClean="0"/>
              <a:t>과 </a:t>
            </a:r>
            <a:r>
              <a:rPr lang="en-US" altLang="ko-KR" sz="1800" smtClean="0"/>
              <a:t>CSS</a:t>
            </a:r>
            <a:r>
              <a:rPr lang="ko-KR" altLang="en-US" sz="1800" smtClean="0"/>
              <a:t>가 뒤섞여 추후 유지 보수가 어려움</a:t>
            </a:r>
            <a:endParaRPr lang="en-US" altLang="ko-KR" sz="18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선택자</a:t>
            </a:r>
            <a:r>
              <a:rPr lang="en-US" altLang="ko-KR" sz="2000" smtClean="0"/>
              <a:t>:</a:t>
            </a:r>
          </a:p>
          <a:p>
            <a:pPr lvl="2"/>
            <a:r>
              <a:rPr lang="ko-KR" altLang="en-US" sz="1800" smtClean="0"/>
              <a:t>외부</a:t>
            </a:r>
            <a:r>
              <a:rPr lang="en-US" altLang="ko-KR" sz="1800" smtClean="0"/>
              <a:t> CSS </a:t>
            </a:r>
            <a:r>
              <a:rPr lang="ko-KR" altLang="en-US" sz="1800" smtClean="0"/>
              <a:t>파일 </a:t>
            </a:r>
            <a:endParaRPr lang="en-US" altLang="ko-KR" sz="1800" smtClean="0"/>
          </a:p>
          <a:p>
            <a:pPr lvl="3"/>
            <a:r>
              <a:rPr lang="ko-KR" altLang="en-US" smtClean="0"/>
              <a:t>스타일 적용할 컨테이너와 컨트롤 선택해주는 선택자 필요</a:t>
            </a:r>
            <a:endParaRPr lang="en-US" altLang="ko-KR" smtClean="0"/>
          </a:p>
          <a:p>
            <a:pPr lvl="2"/>
            <a:endParaRPr lang="en-US" altLang="ko-KR" sz="1800" smtClean="0"/>
          </a:p>
        </p:txBody>
      </p:sp>
      <p:sp>
        <p:nvSpPr>
          <p:cNvPr id="49155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048" cy="756002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CSS </a:t>
            </a:r>
            <a:r>
              <a:rPr lang="ko-KR" altLang="en-US" dirty="0" smtClean="0"/>
              <a:t>스타일</a:t>
            </a:r>
          </a:p>
        </p:txBody>
      </p:sp>
    </p:spTree>
    <p:extLst>
      <p:ext uri="{BB962C8B-B14F-4D97-AF65-F5344CB8AC3E}">
        <p14:creationId xmlns:p14="http://schemas.microsoft.com/office/powerpoint/2010/main" val="2310689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>
              <a:defRPr/>
            </a:pPr>
            <a:r>
              <a:rPr lang="ko-KR" altLang="en-US" sz="2000" dirty="0"/>
              <a:t>선택자의 종류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Type </a:t>
            </a:r>
            <a:r>
              <a:rPr lang="ko-KR" altLang="en-US" sz="1800" dirty="0"/>
              <a:t>선택자</a:t>
            </a:r>
            <a:r>
              <a:rPr lang="en-US" altLang="ko-KR" sz="1800" dirty="0"/>
              <a:t>:   </a:t>
            </a:r>
            <a:r>
              <a:rPr lang="en-US" altLang="ko-KR" sz="1800" dirty="0">
                <a:solidFill>
                  <a:srgbClr val="C00000"/>
                </a:solidFill>
              </a:rPr>
              <a:t>Type { </a:t>
            </a:r>
            <a:r>
              <a:rPr lang="ko-KR" altLang="en-US" sz="1800" dirty="0">
                <a:solidFill>
                  <a:srgbClr val="C00000"/>
                </a:solidFill>
              </a:rPr>
              <a:t>속성</a:t>
            </a:r>
            <a:r>
              <a:rPr lang="en-US" altLang="ko-KR" sz="1800" dirty="0">
                <a:solidFill>
                  <a:srgbClr val="C00000"/>
                </a:solidFill>
              </a:rPr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값</a:t>
            </a:r>
            <a:r>
              <a:rPr lang="en-US" altLang="ko-KR" sz="1800" dirty="0">
                <a:solidFill>
                  <a:srgbClr val="C00000"/>
                </a:solidFill>
              </a:rPr>
              <a:t>; </a:t>
            </a:r>
            <a:r>
              <a:rPr lang="ko-KR" altLang="en-US" sz="1800" dirty="0">
                <a:solidFill>
                  <a:srgbClr val="C00000"/>
                </a:solidFill>
              </a:rPr>
              <a:t>속성</a:t>
            </a:r>
            <a:r>
              <a:rPr lang="en-US" altLang="ko-KR" sz="1800" dirty="0">
                <a:solidFill>
                  <a:srgbClr val="C00000"/>
                </a:solidFill>
              </a:rPr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값</a:t>
            </a:r>
            <a:r>
              <a:rPr lang="en-US" altLang="ko-KR" sz="1800" dirty="0">
                <a:solidFill>
                  <a:srgbClr val="C00000"/>
                </a:solidFill>
              </a:rPr>
              <a:t>; … }</a:t>
            </a:r>
          </a:p>
          <a:p>
            <a:pPr lvl="2">
              <a:defRPr/>
            </a:pPr>
            <a:r>
              <a:rPr lang="en-US" altLang="ko-KR" sz="1800" dirty="0"/>
              <a:t>id </a:t>
            </a:r>
            <a:r>
              <a:rPr lang="ko-KR" altLang="en-US" sz="1800" dirty="0"/>
              <a:t>선택자</a:t>
            </a:r>
            <a:r>
              <a:rPr lang="en-US" altLang="ko-KR" sz="1800" dirty="0"/>
              <a:t>:  </a:t>
            </a:r>
            <a:r>
              <a:rPr lang="en-US" altLang="ko-KR" sz="1800" dirty="0">
                <a:solidFill>
                  <a:srgbClr val="C00000"/>
                </a:solidFill>
              </a:rPr>
              <a:t>#id { </a:t>
            </a:r>
            <a:r>
              <a:rPr lang="ko-KR" altLang="en-US" sz="1800" dirty="0">
                <a:solidFill>
                  <a:srgbClr val="C00000"/>
                </a:solidFill>
              </a:rPr>
              <a:t>속성</a:t>
            </a:r>
            <a:r>
              <a:rPr lang="en-US" altLang="ko-KR" sz="1800" dirty="0">
                <a:solidFill>
                  <a:srgbClr val="C00000"/>
                </a:solidFill>
              </a:rPr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값</a:t>
            </a:r>
            <a:r>
              <a:rPr lang="en-US" altLang="ko-KR" sz="1800" dirty="0">
                <a:solidFill>
                  <a:srgbClr val="C00000"/>
                </a:solidFill>
              </a:rPr>
              <a:t>; </a:t>
            </a:r>
            <a:r>
              <a:rPr lang="ko-KR" altLang="en-US" sz="1800" dirty="0">
                <a:solidFill>
                  <a:srgbClr val="C00000"/>
                </a:solidFill>
              </a:rPr>
              <a:t>속성</a:t>
            </a:r>
            <a:r>
              <a:rPr lang="en-US" altLang="ko-KR" sz="1800" dirty="0">
                <a:solidFill>
                  <a:srgbClr val="C00000"/>
                </a:solidFill>
              </a:rPr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값</a:t>
            </a:r>
            <a:r>
              <a:rPr lang="en-US" altLang="ko-KR" sz="1800" dirty="0">
                <a:solidFill>
                  <a:srgbClr val="C00000"/>
                </a:solidFill>
              </a:rPr>
              <a:t>; … }</a:t>
            </a:r>
          </a:p>
          <a:p>
            <a:pPr lvl="2">
              <a:defRPr/>
            </a:pPr>
            <a:r>
              <a:rPr lang="en-US" altLang="ko-KR" sz="1800" dirty="0"/>
              <a:t>class </a:t>
            </a:r>
            <a:r>
              <a:rPr lang="ko-KR" altLang="en-US" sz="1800" dirty="0"/>
              <a:t>선택자</a:t>
            </a:r>
            <a:r>
              <a:rPr lang="en-US" altLang="ko-KR" sz="1800" dirty="0"/>
              <a:t>:  </a:t>
            </a:r>
            <a:r>
              <a:rPr lang="en-US" altLang="ko-KR" sz="1800" dirty="0">
                <a:solidFill>
                  <a:srgbClr val="C00000"/>
                </a:solidFill>
              </a:rPr>
              <a:t>.class { </a:t>
            </a:r>
            <a:r>
              <a:rPr lang="ko-KR" altLang="en-US" sz="1800" dirty="0">
                <a:solidFill>
                  <a:srgbClr val="C00000"/>
                </a:solidFill>
              </a:rPr>
              <a:t>속성</a:t>
            </a:r>
            <a:r>
              <a:rPr lang="en-US" altLang="ko-KR" sz="1800" dirty="0">
                <a:solidFill>
                  <a:srgbClr val="C00000"/>
                </a:solidFill>
              </a:rPr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값</a:t>
            </a:r>
            <a:r>
              <a:rPr lang="en-US" altLang="ko-KR" sz="1800" dirty="0">
                <a:solidFill>
                  <a:srgbClr val="C00000"/>
                </a:solidFill>
              </a:rPr>
              <a:t>; </a:t>
            </a:r>
            <a:r>
              <a:rPr lang="ko-KR" altLang="en-US" sz="1800" dirty="0">
                <a:solidFill>
                  <a:srgbClr val="C00000"/>
                </a:solidFill>
              </a:rPr>
              <a:t>속성</a:t>
            </a:r>
            <a:r>
              <a:rPr lang="en-US" altLang="ko-KR" sz="1800" dirty="0">
                <a:solidFill>
                  <a:srgbClr val="C00000"/>
                </a:solidFill>
              </a:rPr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값</a:t>
            </a:r>
            <a:r>
              <a:rPr lang="en-US" altLang="ko-KR" sz="1800" dirty="0">
                <a:solidFill>
                  <a:srgbClr val="C00000"/>
                </a:solidFill>
              </a:rPr>
              <a:t>; … }</a:t>
            </a:r>
          </a:p>
          <a:p>
            <a:pPr lvl="2">
              <a:defRPr/>
            </a:pPr>
            <a:r>
              <a:rPr lang="en-US" altLang="ko-KR" sz="1800" dirty="0"/>
              <a:t>Type </a:t>
            </a:r>
            <a:r>
              <a:rPr lang="ko-KR" altLang="en-US" sz="1800" dirty="0"/>
              <a:t>선택자와 </a:t>
            </a:r>
            <a:r>
              <a:rPr lang="en-US" altLang="ko-KR" sz="1800" dirty="0"/>
              <a:t>class </a:t>
            </a:r>
            <a:r>
              <a:rPr lang="ko-KR" altLang="en-US" sz="1800" dirty="0"/>
              <a:t>선택자 조합</a:t>
            </a:r>
            <a:endParaRPr lang="en-US" altLang="ko-KR" sz="1800" dirty="0"/>
          </a:p>
          <a:p>
            <a:pPr lvl="2">
              <a:defRPr/>
            </a:pPr>
            <a:r>
              <a:rPr lang="ko-KR" altLang="en-US" sz="1800" dirty="0" err="1"/>
              <a:t>상태별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선택자</a:t>
            </a:r>
            <a:endParaRPr lang="en-US" altLang="ko-KR" sz="1800" dirty="0" smtClean="0"/>
          </a:p>
          <a:p>
            <a:pPr lvl="2">
              <a:defRPr/>
            </a:pPr>
            <a:endParaRPr lang="en-US" altLang="ko-KR" sz="1800" dirty="0"/>
          </a:p>
          <a:p>
            <a:pPr lvl="2">
              <a:defRPr/>
            </a:pPr>
            <a:endParaRPr lang="ko-KR" altLang="en-US" sz="1800" dirty="0"/>
          </a:p>
          <a:p>
            <a:pPr marL="627062" lvl="2" indent="0">
              <a:buFontTx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CSS </a:t>
            </a:r>
            <a:r>
              <a:rPr lang="ko-KR" altLang="en-US" sz="2000" dirty="0"/>
              <a:t>파일 적용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 smtClean="0"/>
              <a:t>Scene</a:t>
            </a:r>
            <a:r>
              <a:rPr lang="ko-KR" altLang="en-US" sz="1800" dirty="0"/>
              <a:t>에 추가하여</a:t>
            </a:r>
            <a:r>
              <a:rPr lang="en-US" altLang="ko-KR" sz="1800" dirty="0"/>
              <a:t> Scene </a:t>
            </a:r>
            <a:r>
              <a:rPr lang="ko-KR" altLang="en-US" sz="1800" dirty="0"/>
              <a:t>내부의 </a:t>
            </a:r>
            <a:r>
              <a:rPr lang="ko-KR" altLang="en-US" sz="1800" dirty="0">
                <a:solidFill>
                  <a:srgbClr val="0070C0"/>
                </a:solidFill>
              </a:rPr>
              <a:t>모든</a:t>
            </a:r>
            <a:r>
              <a:rPr lang="ko-KR" altLang="en-US" sz="1800" dirty="0"/>
              <a:t> 컨테이너와 컨트롤에 적용</a:t>
            </a:r>
            <a:endParaRPr lang="en-US" altLang="ko-KR" sz="1800" dirty="0"/>
          </a:p>
        </p:txBody>
      </p:sp>
      <p:sp>
        <p:nvSpPr>
          <p:cNvPr id="50179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19056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CSS </a:t>
            </a:r>
            <a:r>
              <a:rPr lang="ko-KR" altLang="en-US" dirty="0" smtClean="0"/>
              <a:t>스타일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721518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163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dirty="0" smtClean="0"/>
              <a:t>border </a:t>
            </a:r>
            <a:r>
              <a:rPr lang="ko-KR" altLang="en-US" sz="2400" dirty="0" smtClean="0"/>
              <a:t>속성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lvl="1"/>
            <a:r>
              <a:rPr lang="ko-KR" altLang="en-US" sz="2000" dirty="0" smtClean="0"/>
              <a:t>컨테이너 및 컨트롤의 경계선의 스타일 설정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120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19056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CSS </a:t>
            </a:r>
            <a:r>
              <a:rPr lang="ko-KR" altLang="en-US" dirty="0" smtClean="0"/>
              <a:t>스타일</a:t>
            </a:r>
          </a:p>
        </p:txBody>
      </p:sp>
      <p:pic>
        <p:nvPicPr>
          <p:cNvPr id="512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5422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600"/>
            <a:ext cx="77438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8374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smtClean="0"/>
              <a:t>background </a:t>
            </a:r>
            <a:r>
              <a:rPr lang="ko-KR" altLang="en-US" sz="2400" smtClean="0"/>
              <a:t>속성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컨테이너 및 컨트롤의 배경 스타일을 설정</a:t>
            </a:r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z="2000" smtClean="0"/>
              <a:t>-fx-background-color</a:t>
            </a:r>
          </a:p>
          <a:p>
            <a:pPr lvl="2"/>
            <a:r>
              <a:rPr lang="ko-KR" altLang="en-US" sz="1800" smtClean="0"/>
              <a:t>선형</a:t>
            </a:r>
            <a:r>
              <a:rPr lang="en-US" altLang="ko-KR" sz="1800" smtClean="0"/>
              <a:t> </a:t>
            </a:r>
            <a:r>
              <a:rPr lang="ko-KR" altLang="en-US" sz="1800" smtClean="0"/>
              <a:t>그라디언트</a:t>
            </a:r>
            <a:endParaRPr lang="en-US" altLang="ko-KR" sz="1800" smtClean="0"/>
          </a:p>
          <a:p>
            <a:pPr lvl="2"/>
            <a:r>
              <a:rPr lang="ko-KR" altLang="en-US" sz="1800" smtClean="0"/>
              <a:t>원형 그라디언트</a:t>
            </a:r>
          </a:p>
          <a:p>
            <a:pPr lvl="1"/>
            <a:endParaRPr lang="en-US" altLang="ko-KR" smtClean="0"/>
          </a:p>
          <a:p>
            <a:endParaRPr lang="ko-KR" altLang="en-US" smtClean="0"/>
          </a:p>
        </p:txBody>
      </p:sp>
      <p:sp>
        <p:nvSpPr>
          <p:cNvPr id="52227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19056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CSS </a:t>
            </a:r>
            <a:r>
              <a:rPr lang="ko-KR" altLang="en-US" dirty="0" smtClean="0"/>
              <a:t>스타일</a:t>
            </a: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5173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4802188"/>
            <a:ext cx="7740650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6376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smtClean="0"/>
              <a:t>font </a:t>
            </a:r>
            <a:r>
              <a:rPr lang="ko-KR" altLang="en-US" sz="2400" smtClean="0"/>
              <a:t>속성</a:t>
            </a:r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r>
              <a:rPr lang="en-US" altLang="ko-KR" sz="2400" smtClean="0"/>
              <a:t>shadow </a:t>
            </a:r>
            <a:r>
              <a:rPr lang="ko-KR" altLang="en-US" sz="2400" smtClean="0"/>
              <a:t>효과</a:t>
            </a:r>
            <a:r>
              <a:rPr lang="en-US" altLang="ko-KR" sz="2400" smtClean="0"/>
              <a:t>(-fx-effect)</a:t>
            </a:r>
          </a:p>
          <a:p>
            <a:endParaRPr lang="en-US" altLang="ko-KR" sz="2400" smtClean="0"/>
          </a:p>
          <a:p>
            <a:endParaRPr lang="en-US" altLang="ko-KR" sz="2400" smtClean="0"/>
          </a:p>
          <a:p>
            <a:pPr lvl="2"/>
            <a:r>
              <a:rPr lang="en-US" altLang="ko-KR" sz="1800" smtClean="0"/>
              <a:t>blur-type : gaussian, one-pass-box, three-pass-box, two-pass-box</a:t>
            </a:r>
          </a:p>
          <a:p>
            <a:pPr lvl="2"/>
            <a:r>
              <a:rPr lang="en-US" altLang="ko-KR" sz="1800" smtClean="0"/>
              <a:t>radius: blur kernel</a:t>
            </a:r>
            <a:r>
              <a:rPr lang="ko-KR" altLang="en-US" sz="1800" smtClean="0"/>
              <a:t>의 반지름</a:t>
            </a:r>
            <a:r>
              <a:rPr lang="en-US" altLang="ko-KR" sz="1800" smtClean="0"/>
              <a:t>, 0.0~127.0 </a:t>
            </a:r>
            <a:r>
              <a:rPr lang="ko-KR" altLang="en-US" sz="1800" smtClean="0"/>
              <a:t>사의의 값 </a:t>
            </a:r>
            <a:r>
              <a:rPr lang="en-US" altLang="ko-KR" sz="1800" smtClean="0"/>
              <a:t>, </a:t>
            </a:r>
            <a:r>
              <a:rPr lang="ko-KR" altLang="en-US" sz="1800" smtClean="0"/>
              <a:t>기본값</a:t>
            </a:r>
            <a:r>
              <a:rPr lang="en-US" altLang="ko-KR" sz="1800" smtClean="0"/>
              <a:t> 10</a:t>
            </a:r>
          </a:p>
          <a:p>
            <a:pPr lvl="2"/>
            <a:r>
              <a:rPr lang="en-US" altLang="ko-KR" sz="1800" smtClean="0"/>
              <a:t>spread, choke: </a:t>
            </a:r>
            <a:r>
              <a:rPr lang="ko-KR" altLang="en-US" sz="1800" smtClean="0"/>
              <a:t>그림자의</a:t>
            </a:r>
            <a:r>
              <a:rPr lang="en-US" altLang="ko-KR" sz="1800" smtClean="0"/>
              <a:t> spread</a:t>
            </a:r>
            <a:r>
              <a:rPr lang="ko-KR" altLang="en-US" sz="1800" smtClean="0"/>
              <a:t>와</a:t>
            </a:r>
            <a:r>
              <a:rPr lang="en-US" altLang="ko-KR" sz="1800" smtClean="0"/>
              <a:t> choke, 0.0~1.0 </a:t>
            </a:r>
            <a:r>
              <a:rPr lang="ko-KR" altLang="en-US" sz="1800" smtClean="0"/>
              <a:t>사이의 값</a:t>
            </a:r>
            <a:r>
              <a:rPr lang="en-US" altLang="ko-KR" sz="1800" smtClean="0"/>
              <a:t>. </a:t>
            </a:r>
            <a:r>
              <a:rPr lang="ko-KR" altLang="en-US" sz="1800" smtClean="0"/>
              <a:t>기본값은</a:t>
            </a:r>
            <a:r>
              <a:rPr lang="en-US" altLang="ko-KR" sz="1800" smtClean="0"/>
              <a:t> 0.0</a:t>
            </a:r>
          </a:p>
          <a:p>
            <a:pPr lvl="2"/>
            <a:r>
              <a:rPr lang="en-US" altLang="ko-KR" sz="1800" smtClean="0"/>
              <a:t>offsetX, offsetY:</a:t>
            </a:r>
            <a:r>
              <a:rPr lang="ko-KR" altLang="en-US" sz="1800" smtClean="0"/>
              <a:t> 그림자의 편차</a:t>
            </a:r>
          </a:p>
        </p:txBody>
      </p:sp>
      <p:sp>
        <p:nvSpPr>
          <p:cNvPr id="53251" name="제목 2"/>
          <p:cNvSpPr>
            <a:spLocks noGrp="1"/>
          </p:cNvSpPr>
          <p:nvPr>
            <p:ph type="title"/>
          </p:nvPr>
        </p:nvSpPr>
        <p:spPr>
          <a:xfrm>
            <a:off x="457199" y="152718"/>
            <a:ext cx="6219145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CSS </a:t>
            </a:r>
            <a:r>
              <a:rPr lang="ko-KR" altLang="en-US" dirty="0" smtClean="0"/>
              <a:t>스타일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5422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3238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4" name="Group 4"/>
          <p:cNvGrpSpPr>
            <a:grpSpLocks/>
          </p:cNvGrpSpPr>
          <p:nvPr/>
        </p:nvGrpSpPr>
        <p:grpSpPr bwMode="auto">
          <a:xfrm>
            <a:off x="5335588" y="3392488"/>
            <a:ext cx="2346325" cy="1466850"/>
            <a:chOff x="3030" y="8370"/>
            <a:chExt cx="3780" cy="2325"/>
          </a:xfrm>
        </p:grpSpPr>
        <p:sp>
          <p:nvSpPr>
            <p:cNvPr id="53255" name="Rectangle 5"/>
            <p:cNvSpPr>
              <a:spLocks noChangeArrowheads="1"/>
            </p:cNvSpPr>
            <p:nvPr/>
          </p:nvSpPr>
          <p:spPr bwMode="auto">
            <a:xfrm>
              <a:off x="4785" y="9557"/>
              <a:ext cx="1665" cy="81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3256" name="Rectangle 6"/>
            <p:cNvSpPr>
              <a:spLocks noChangeArrowheads="1"/>
            </p:cNvSpPr>
            <p:nvPr/>
          </p:nvSpPr>
          <p:spPr bwMode="auto">
            <a:xfrm>
              <a:off x="4471" y="9272"/>
              <a:ext cx="1665" cy="80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5B8B7"/>
                </a:gs>
              </a:gsLst>
              <a:lin ang="5400000" scaled="1"/>
            </a:gradFill>
            <a:ln w="12700">
              <a:solidFill>
                <a:srgbClr val="D99594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53257" name="AutoShape 7"/>
            <p:cNvCxnSpPr>
              <a:cxnSpLocks noChangeShapeType="1"/>
            </p:cNvCxnSpPr>
            <p:nvPr/>
          </p:nvCxnSpPr>
          <p:spPr bwMode="auto">
            <a:xfrm flipV="1">
              <a:off x="6135" y="8370"/>
              <a:ext cx="0" cy="9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58" name="AutoShape 8"/>
            <p:cNvCxnSpPr>
              <a:cxnSpLocks noChangeShapeType="1"/>
            </p:cNvCxnSpPr>
            <p:nvPr/>
          </p:nvCxnSpPr>
          <p:spPr bwMode="auto">
            <a:xfrm flipV="1">
              <a:off x="6450" y="8370"/>
              <a:ext cx="0" cy="1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59" name="AutoShape 9"/>
            <p:cNvCxnSpPr>
              <a:cxnSpLocks noChangeShapeType="1"/>
            </p:cNvCxnSpPr>
            <p:nvPr/>
          </p:nvCxnSpPr>
          <p:spPr bwMode="auto">
            <a:xfrm flipH="1">
              <a:off x="3646" y="10081"/>
              <a:ext cx="11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0" name="AutoShape 10"/>
            <p:cNvCxnSpPr>
              <a:cxnSpLocks noChangeShapeType="1"/>
            </p:cNvCxnSpPr>
            <p:nvPr/>
          </p:nvCxnSpPr>
          <p:spPr bwMode="auto">
            <a:xfrm flipH="1">
              <a:off x="3646" y="10367"/>
              <a:ext cx="11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1" name="Text Box 11"/>
            <p:cNvSpPr txBox="1">
              <a:spLocks noChangeArrowheads="1"/>
            </p:cNvSpPr>
            <p:nvPr/>
          </p:nvSpPr>
          <p:spPr bwMode="auto">
            <a:xfrm>
              <a:off x="5190" y="8475"/>
              <a:ext cx="103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just" eaLnBrk="1" hangingPunct="1"/>
              <a:r>
                <a:rPr lang="en-US" altLang="ko-KR" sz="1000">
                  <a:latin typeface="맑은 고딕" pitchFamily="50" charset="-127"/>
                  <a:ea typeface="굴림" pitchFamily="50" charset="-127"/>
                </a:rPr>
                <a:t>offsetX</a:t>
              </a:r>
              <a:endParaRPr lang="ko-KR" altLang="ko-KR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3262" name="Text Box 12"/>
            <p:cNvSpPr txBox="1">
              <a:spLocks noChangeArrowheads="1"/>
            </p:cNvSpPr>
            <p:nvPr/>
          </p:nvSpPr>
          <p:spPr bwMode="auto">
            <a:xfrm>
              <a:off x="3030" y="9572"/>
              <a:ext cx="103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just" eaLnBrk="1" hangingPunct="1"/>
              <a:r>
                <a:rPr lang="en-US" altLang="ko-KR" sz="1000">
                  <a:latin typeface="맑은 고딕" pitchFamily="50" charset="-127"/>
                  <a:ea typeface="굴림" pitchFamily="50" charset="-127"/>
                </a:rPr>
                <a:t>offsetY</a:t>
              </a:r>
              <a:endParaRPr lang="ko-KR" altLang="ko-KR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3263" name="AutoShape 13"/>
            <p:cNvCxnSpPr>
              <a:cxnSpLocks noChangeShapeType="1"/>
            </p:cNvCxnSpPr>
            <p:nvPr/>
          </p:nvCxnSpPr>
          <p:spPr bwMode="auto">
            <a:xfrm rot="-5400000">
              <a:off x="3817" y="10231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4" name="AutoShape 14"/>
            <p:cNvCxnSpPr>
              <a:cxnSpLocks noChangeShapeType="1"/>
            </p:cNvCxnSpPr>
            <p:nvPr/>
          </p:nvCxnSpPr>
          <p:spPr bwMode="auto">
            <a:xfrm flipV="1">
              <a:off x="3975" y="10388"/>
              <a:ext cx="1" cy="3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5" name="AutoShape 15"/>
            <p:cNvCxnSpPr>
              <a:cxnSpLocks noChangeShapeType="1"/>
            </p:cNvCxnSpPr>
            <p:nvPr/>
          </p:nvCxnSpPr>
          <p:spPr bwMode="auto">
            <a:xfrm rot="16200000" flipH="1">
              <a:off x="3637" y="9736"/>
              <a:ext cx="6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6" name="AutoShape 16"/>
            <p:cNvCxnSpPr>
              <a:cxnSpLocks noChangeShapeType="1"/>
            </p:cNvCxnSpPr>
            <p:nvPr/>
          </p:nvCxnSpPr>
          <p:spPr bwMode="auto">
            <a:xfrm>
              <a:off x="6165" y="8940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7" name="AutoShape 17"/>
            <p:cNvCxnSpPr>
              <a:cxnSpLocks noChangeShapeType="1"/>
            </p:cNvCxnSpPr>
            <p:nvPr/>
          </p:nvCxnSpPr>
          <p:spPr bwMode="auto">
            <a:xfrm>
              <a:off x="5490" y="8940"/>
              <a:ext cx="6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8" name="AutoShape 18"/>
            <p:cNvCxnSpPr>
              <a:cxnSpLocks noChangeShapeType="1"/>
            </p:cNvCxnSpPr>
            <p:nvPr/>
          </p:nvCxnSpPr>
          <p:spPr bwMode="auto">
            <a:xfrm flipH="1">
              <a:off x="6480" y="8940"/>
              <a:ext cx="33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088025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화면 이동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Stage</a:t>
            </a:r>
            <a:r>
              <a:rPr lang="ko-KR" altLang="en-US" sz="2000" dirty="0" smtClean="0"/>
              <a:t>에 새로운 </a:t>
            </a:r>
            <a:r>
              <a:rPr lang="en-US" altLang="ko-KR" sz="2000" dirty="0" smtClean="0"/>
              <a:t>Scene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세팅하는</a:t>
            </a:r>
            <a:r>
              <a:rPr lang="ko-KR" altLang="en-US" sz="2000" dirty="0" smtClean="0"/>
              <a:t> 것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StackPane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을 루트 컨테이너로 사용하면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애니메이션도 사용 가능 </a:t>
            </a:r>
          </a:p>
        </p:txBody>
      </p:sp>
      <p:sp>
        <p:nvSpPr>
          <p:cNvPr id="6144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756002"/>
          </a:xfrm>
        </p:spPr>
        <p:txBody>
          <a:bodyPr/>
          <a:lstStyle/>
          <a:p>
            <a:r>
              <a:rPr lang="ko-KR" altLang="en-US" dirty="0" smtClean="0"/>
              <a:t>화면 이동과 애니메이션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52006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0648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75600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 화면 프로그램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6201320" cy="4488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21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좌측의 메뉴에서 </a:t>
            </a:r>
            <a:r>
              <a:rPr lang="en-US" altLang="ko-KR" sz="2400" dirty="0"/>
              <a:t>General-Editors-File Associations</a:t>
            </a:r>
            <a:r>
              <a:rPr lang="ko-KR" altLang="en-US" sz="2400" dirty="0"/>
              <a:t>를 선택한 뒤에 </a:t>
            </a:r>
            <a:r>
              <a:rPr lang="en-US" altLang="ko-KR" sz="2400" dirty="0"/>
              <a:t>Associated editors</a:t>
            </a:r>
            <a:r>
              <a:rPr lang="ko-KR" altLang="en-US" sz="2400" dirty="0"/>
              <a:t>의 </a:t>
            </a:r>
            <a:r>
              <a:rPr lang="en-US" altLang="ko-KR" sz="2400" dirty="0"/>
              <a:t>Add </a:t>
            </a:r>
            <a:r>
              <a:rPr lang="ko-KR" altLang="en-US" sz="2400" dirty="0"/>
              <a:t>버튼을 클릭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6562" name="Picture 2" descr="https://t1.daumcdn.net/cfile/tistory/2653583657FED6A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30861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52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External programs</a:t>
            </a:r>
            <a:r>
              <a:rPr lang="ko-KR" altLang="en-US" sz="2800" dirty="0"/>
              <a:t>를 체크한 후에 </a:t>
            </a:r>
            <a:r>
              <a:rPr lang="en-US" altLang="ko-KR" sz="2800" dirty="0"/>
              <a:t>Browse</a:t>
            </a:r>
            <a:r>
              <a:rPr lang="ko-KR" altLang="en-US" sz="2800" dirty="0"/>
              <a:t>를 통해 </a:t>
            </a:r>
            <a:r>
              <a:rPr lang="en-US" altLang="ko-KR" sz="2800" dirty="0"/>
              <a:t>Scene Builder.exe</a:t>
            </a:r>
            <a:r>
              <a:rPr lang="ko-KR" altLang="en-US" sz="2800" dirty="0"/>
              <a:t>를 찾아줍시다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7586" name="Picture 2" descr="https://t1.daumcdn.net/cfile/tistory/2355773657FED6A4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3722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1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/>
              <a:t>자바 </a:t>
            </a:r>
            <a:r>
              <a:rPr lang="en-US" altLang="ko-KR" sz="2400" dirty="0" smtClean="0"/>
              <a:t>UI </a:t>
            </a:r>
            <a:r>
              <a:rPr lang="ko-KR" altLang="en-US" sz="2400" dirty="0" smtClean="0"/>
              <a:t>변천사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AWT(Abstract Window Toolkit)</a:t>
            </a:r>
          </a:p>
          <a:p>
            <a:pPr lvl="2"/>
            <a:r>
              <a:rPr lang="ko-KR" altLang="en-US" sz="1800" dirty="0" smtClean="0"/>
              <a:t>운영 체제가 제공하는 </a:t>
            </a:r>
            <a:r>
              <a:rPr lang="ko-KR" altLang="en-US" sz="1800" dirty="0" err="1" smtClean="0"/>
              <a:t>네이티브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UI </a:t>
            </a:r>
            <a:r>
              <a:rPr lang="ko-KR" altLang="en-US" sz="1800" dirty="0" smtClean="0"/>
              <a:t>컴포넌트 이용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운영 체제에 따라</a:t>
            </a:r>
            <a:r>
              <a:rPr lang="en-US" altLang="ko-KR" sz="1800" dirty="0" smtClean="0"/>
              <a:t> UI</a:t>
            </a:r>
            <a:r>
              <a:rPr lang="ko-KR" altLang="en-US" sz="1800" dirty="0" smtClean="0"/>
              <a:t>의 모양 서로 달랐고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종류도 제한적</a:t>
            </a:r>
            <a:endParaRPr lang="en-US" altLang="ko-KR" sz="1800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2000" dirty="0" smtClean="0"/>
              <a:t>Swing</a:t>
            </a:r>
          </a:p>
          <a:p>
            <a:pPr lvl="2"/>
            <a:r>
              <a:rPr lang="ko-KR" altLang="en-US" sz="1800" dirty="0" smtClean="0"/>
              <a:t>모든 운영체제상에서 동일한</a:t>
            </a:r>
            <a:r>
              <a:rPr lang="en-US" altLang="ko-KR" sz="1800" dirty="0" smtClean="0"/>
              <a:t> UI</a:t>
            </a:r>
            <a:r>
              <a:rPr lang="ko-KR" altLang="en-US" sz="1800" dirty="0" smtClean="0"/>
              <a:t> 갖도록</a:t>
            </a:r>
            <a:r>
              <a:rPr lang="en-US" altLang="ko-KR" sz="1800" dirty="0" smtClean="0"/>
              <a:t> </a:t>
            </a:r>
          </a:p>
          <a:p>
            <a:pPr lvl="2"/>
            <a:r>
              <a:rPr lang="ko-KR" altLang="en-US" sz="1800" dirty="0" smtClean="0"/>
              <a:t>사용자는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애니메이션 추가된 시각적 운영 체제의 </a:t>
            </a:r>
            <a:r>
              <a:rPr lang="ko-KR" altLang="en-US" sz="1800" dirty="0" err="1" smtClean="0"/>
              <a:t>네이티브</a:t>
            </a:r>
            <a:r>
              <a:rPr lang="en-US" altLang="ko-KR" sz="1800" dirty="0" smtClean="0"/>
              <a:t> UI</a:t>
            </a:r>
            <a:r>
              <a:rPr lang="ko-KR" altLang="en-US" sz="1800" dirty="0" smtClean="0"/>
              <a:t> 더 선호</a:t>
            </a:r>
            <a:endParaRPr lang="en-US" altLang="ko-KR" sz="1800" dirty="0" smtClean="0"/>
          </a:p>
          <a:p>
            <a:pPr lvl="3"/>
            <a:r>
              <a:rPr lang="ko-KR" altLang="en-US" dirty="0" err="1" smtClean="0"/>
              <a:t>네이티브</a:t>
            </a:r>
            <a:r>
              <a:rPr lang="en-US" altLang="ko-KR" dirty="0" smtClean="0"/>
              <a:t> UI</a:t>
            </a:r>
            <a:r>
              <a:rPr lang="ko-KR" altLang="en-US" dirty="0" smtClean="0"/>
              <a:t>로 보여지도록 자신의</a:t>
            </a:r>
            <a:r>
              <a:rPr lang="en-US" altLang="ko-KR" dirty="0" smtClean="0"/>
              <a:t> UI</a:t>
            </a:r>
            <a:r>
              <a:rPr lang="ko-KR" altLang="en-US" dirty="0" smtClean="0"/>
              <a:t> 재정비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실행 성능이 느려지고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더 많이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2000" dirty="0" err="1" smtClean="0"/>
              <a:t>JavaFX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가볍고 풍부한</a:t>
            </a:r>
            <a:r>
              <a:rPr lang="en-US" altLang="ko-KR" sz="1800" dirty="0" smtClean="0"/>
              <a:t> UI</a:t>
            </a:r>
            <a:r>
              <a:rPr lang="ko-KR" altLang="en-US" sz="1800" dirty="0" smtClean="0"/>
              <a:t> 제공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레이아웃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스타일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애플리케이션 </a:t>
            </a:r>
            <a:r>
              <a:rPr lang="ko-KR" altLang="en-US" sz="1800" dirty="0" err="1" smtClean="0"/>
              <a:t>로직</a:t>
            </a:r>
            <a:r>
              <a:rPr lang="ko-KR" altLang="en-US" sz="1800" dirty="0" smtClean="0"/>
              <a:t> 분리 개발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자바</a:t>
            </a:r>
            <a:r>
              <a:rPr lang="en-US" altLang="ko-KR" sz="1800" dirty="0" smtClean="0"/>
              <a:t>7 </a:t>
            </a:r>
            <a:r>
              <a:rPr lang="ko-KR" altLang="en-US" sz="1800" dirty="0" smtClean="0"/>
              <a:t>업데이트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버전부터</a:t>
            </a:r>
            <a:r>
              <a:rPr lang="en-US" altLang="ko-KR" sz="1800" dirty="0" smtClean="0"/>
              <a:t> JavaFX2.2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JDK</a:t>
            </a:r>
            <a:r>
              <a:rPr lang="ko-KR" altLang="en-US" sz="1800" dirty="0" smtClean="0"/>
              <a:t>와</a:t>
            </a:r>
            <a:r>
              <a:rPr lang="en-US" altLang="ko-KR" sz="1800" dirty="0" smtClean="0"/>
              <a:t> JRE</a:t>
            </a:r>
            <a:r>
              <a:rPr lang="ko-KR" altLang="en-US" sz="1800" dirty="0" smtClean="0"/>
              <a:t>에 포함</a:t>
            </a:r>
            <a:endParaRPr lang="en-US" altLang="ko-KR" sz="1800" dirty="0" smtClean="0"/>
          </a:p>
        </p:txBody>
      </p:sp>
      <p:sp>
        <p:nvSpPr>
          <p:cNvPr id="7171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131024" cy="756002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3957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 smtClean="0"/>
              <a:t>JavaFX </a:t>
            </a:r>
            <a:r>
              <a:rPr lang="ko-KR" altLang="en-US" sz="2400" smtClean="0"/>
              <a:t>애플리케이션 구성하는 파일단위 구성요소</a:t>
            </a:r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19056" cy="683994"/>
          </a:xfrm>
        </p:spPr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6959600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685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14490</TotalTime>
  <Words>1446</Words>
  <Application>Microsoft Office PowerPoint</Application>
  <PresentationFormat>화면 슬라이드 쇼(4:3)</PresentationFormat>
  <Paragraphs>348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필수</vt:lpstr>
      <vt:lpstr>PowerPoint 프레젠테이션</vt:lpstr>
      <vt:lpstr>Eclipse를 실행하여 상단 메뉴 Help -&gt; Install New Software 클릭</vt:lpstr>
      <vt:lpstr> (http://download.eclipse.org/efxclipse/updates-released/2.4.0/site)를 입력한 뒤에 하단에 뜨게 되는 설치할 플러그인 리스트에서 e(fx)clipse - install만 체크해 주신뒤 Next등을 눌러 진행해 주세요. 설치가 완료되면 이클립스가 한번 재시작 됩니다.</vt:lpstr>
      <vt:lpstr>다음으로 GUI를 에딧팅 하는 Scene Builder를 설치하기 위해 http://www.oracle.com/technetwork/java/javafxscenebuilder-1x-archive-2199384.html 요기에 접속한 뒤 스크롤을 내리다 보면 위와 같이 JavaFX Scene Builder 2.0 Related Downloads가 있습니다.</vt:lpstr>
      <vt:lpstr>이제 마지막 단계 입니다. 바로 이클립스에서 JavaFX의 GUI를 수정하기 위해 Scene Builder를 연동하는 작업입니다.</vt:lpstr>
      <vt:lpstr>좌측의 메뉴에서 General-Editors-File Associations를 선택한 뒤에 Associated editors의 Add 버튼을 클릭!</vt:lpstr>
      <vt:lpstr>External programs를 체크한 후에 Browse를 통해 Scene Builder.exe를 찾아줍시다.</vt:lpstr>
      <vt:lpstr>1절. JavaFX 개요</vt:lpstr>
      <vt:lpstr>JavaFX 개요</vt:lpstr>
      <vt:lpstr>JavaFX 애플리케이션 개발 시작</vt:lpstr>
      <vt:lpstr>JavaFX 애플리케이션 개발 시작</vt:lpstr>
      <vt:lpstr>라이프사이클 실습</vt:lpstr>
      <vt:lpstr>JavaFX 애플리케이션 개발 시작</vt:lpstr>
      <vt:lpstr>Stage scene 생성 실습</vt:lpstr>
      <vt:lpstr>Annoymous 처리 방법</vt:lpstr>
      <vt:lpstr>Stage scene FXML 생성 실습</vt:lpstr>
      <vt:lpstr>FXML 레이아웃</vt:lpstr>
      <vt:lpstr>Programmatical layout </vt:lpstr>
      <vt:lpstr>FXML 레이아웃</vt:lpstr>
      <vt:lpstr>Fxml layout</vt:lpstr>
      <vt:lpstr>FXML 레이아웃</vt:lpstr>
      <vt:lpstr>FXML 레이아웃</vt:lpstr>
      <vt:lpstr>JavaFX 컨테이너</vt:lpstr>
      <vt:lpstr>JavaFX 컨테이너</vt:lpstr>
      <vt:lpstr>JavaFX 컨테이너</vt:lpstr>
      <vt:lpstr>JavaFX 컨테이너</vt:lpstr>
      <vt:lpstr>JavaFX 컨테이너</vt:lpstr>
      <vt:lpstr>JavaFX 컨테이너</vt:lpstr>
      <vt:lpstr>JavaFX 컨테이너</vt:lpstr>
      <vt:lpstr>JavaFX 컨테이너</vt:lpstr>
      <vt:lpstr>JavaFX 이벤트 처리</vt:lpstr>
      <vt:lpstr>JavaFX 이벤트 처리</vt:lpstr>
      <vt:lpstr>JavaFX 속성 감시와 바인딩</vt:lpstr>
      <vt:lpstr>JavaFX 속성 감시와 바인딩</vt:lpstr>
      <vt:lpstr>JavaFX 속성 감시와 바인딩</vt:lpstr>
      <vt:lpstr>JavaFX 컨트롤</vt:lpstr>
      <vt:lpstr>JavaFX 컨트롤</vt:lpstr>
      <vt:lpstr>JavaFX 컨트롤</vt:lpstr>
      <vt:lpstr>JavaFX 컨트롤</vt:lpstr>
      <vt:lpstr>JavaFX 컨트롤</vt:lpstr>
      <vt:lpstr>JavaFX 메뉴바와 툴바</vt:lpstr>
      <vt:lpstr>JavaFX 메뉴바와 툴바</vt:lpstr>
      <vt:lpstr>JavaFX 다이얼로그</vt:lpstr>
      <vt:lpstr>JavaFX 다이얼로그</vt:lpstr>
      <vt:lpstr>JavaFX 다이얼로그</vt:lpstr>
      <vt:lpstr>JavaFX 다이얼로그</vt:lpstr>
      <vt:lpstr>JavaFX 다이얼로그</vt:lpstr>
      <vt:lpstr>JavaFX CSS 스타일</vt:lpstr>
      <vt:lpstr>JavaFX CSS 스타일</vt:lpstr>
      <vt:lpstr>JavaFX CSS 스타일</vt:lpstr>
      <vt:lpstr>JavaFX CSS 스타일</vt:lpstr>
      <vt:lpstr>JavaFX CSS 스타일</vt:lpstr>
      <vt:lpstr>JavaFX CSS 스타일</vt:lpstr>
      <vt:lpstr>JavaFX CSS 스타일</vt:lpstr>
      <vt:lpstr>화면 이동과 애니메이션</vt:lpstr>
      <vt:lpstr>연습문제 - 로그인 화면 프로그램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최주정</cp:lastModifiedBy>
  <cp:revision>394</cp:revision>
  <dcterms:created xsi:type="dcterms:W3CDTF">2014-02-26T05:35:58Z</dcterms:created>
  <dcterms:modified xsi:type="dcterms:W3CDTF">2021-05-19T16:11:02Z</dcterms:modified>
</cp:coreProperties>
</file>