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mo_" initials="k" lastIdx="1" clrIdx="0">
    <p:extLst>
      <p:ext uri="{19B8F6BF-5375-455C-9EA6-DF929625EA0E}">
        <p15:presenceInfo xmlns:p15="http://schemas.microsoft.com/office/powerpoint/2012/main" userId="kosmo_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65C0F-E1C0-4939-9E41-E7411870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1FB2C-210A-4518-A25B-C5FF7A35E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D289F-9861-461A-B0DA-96AEAA0E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8A6F8-B722-40AB-A275-FEC08608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71B3F-292B-4D79-822E-BFF0645C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6B21D-D2C6-4DA4-B0BB-4B1BC790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AFDBC5-588A-4A43-AF88-6B176B9E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9B067-79C0-46B8-A997-0B828BB4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256DE-35BA-4EF0-827C-A3556E55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94502-8382-4BCB-8BD9-44383C0F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3FCC33-A69A-4CE0-B2F4-8120E84F7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8FE29-604A-4818-8049-C5E45ACE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37036-EDA1-4561-9920-CE197A7D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DCB27-B171-467F-9B47-361A2A94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01F59-5E72-441A-A27A-0A32AAC4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D12AB-5687-413E-9464-639E8A00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6B95F-6EEA-4B60-AAB3-CE502D72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B634D-DF97-4E41-B966-8950A9EA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1F1F6-216F-45BE-84E4-E990520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99CB8-6A12-41D9-B2A1-070BD1ED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47D1-2F8A-4D72-B015-A1EB7037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2F367-8A5B-4B64-9C06-EC71EBDC8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31ACD-4D44-45F2-8329-34A9149C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1CEF4-07B5-40FB-997E-2DEC2E9B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E4E48-248D-49F1-9758-815053F2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0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6D227-16D0-455D-AA45-CFDB7453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2AA4-7877-4790-8619-3C1923C63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F1AF2-0438-48F5-B161-84BE03D5B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7E777-2D2C-45EA-AB4E-355F7810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D421D-7604-48F4-82FB-9BC847D9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EC16B-05AB-46A3-81D3-61968C28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95C90-ED42-47DF-ADFF-3B55664C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C58F7-47D5-4325-88DA-46D71D60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E4858-33CF-4839-9569-163C9AC4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97F84-B08C-4AE2-857F-3B224D282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9935D6-2AE0-4498-8F84-87656B3E9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D9D5E-6AA1-4AD1-8EB6-E09F5C06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466CC-A466-4883-957C-386FC678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71415-963B-484B-8AFE-C78AF683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1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FFF4B-EC7D-4088-A1DC-79F5FA27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0AFA47-C09C-4D87-9622-7556CC4C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DD05AD-C781-4F5E-A4C2-F1B3D4F7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0E70C1-1B5A-4F4F-851F-F6A8425E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8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1E66F-4741-4DEC-AE65-82392333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51946E-E15B-4953-A6F7-8A265F2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FF138-F640-48FE-A999-782DD271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260B5-2DDB-4E1D-96C5-97EF818E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715F1-1B07-4D80-B0B3-2707D236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08D4F1-26A0-45F5-847D-9CF2949E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03772-7027-4EE9-8C76-B54DF750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F63E2-45F7-4817-85A4-7D91945F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3A7EF-AEC5-4234-A175-6AF14770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62D4E-E292-4AAE-887E-9219DFDA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2889A-AF24-407E-B9F7-0110D726F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5F3F0-94D8-4341-A0B2-5D25EF098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3980A-49D6-4691-8BBB-493F64AA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F933C-4C32-45DE-9938-2B7C5BBD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A8EDC-886C-499C-8D49-6DC1956A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1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F2F479-CC95-4333-A8E2-494DDE17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8DDA5-35B7-4FA5-AEC7-604B9FBFB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202FB-9D67-4919-8D1D-E51E19856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6306-717C-4215-B705-12CF915FF3B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CE5B5-2FDB-4236-9C7F-7FDA6F9ED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441B5-0C55-4973-AFD2-B22046ED8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0F5B-A288-46A6-81A1-0DDA1ADBD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BE4E28-9C99-4B5E-8E97-14A19CA11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500" y="693738"/>
            <a:ext cx="9144000" cy="550862"/>
          </a:xfrm>
        </p:spPr>
        <p:txBody>
          <a:bodyPr>
            <a:normAutofit fontScale="92500"/>
          </a:bodyPr>
          <a:lstStyle/>
          <a:p>
            <a:r>
              <a:rPr lang="en-US" altLang="ko-KR" sz="3600" dirty="0"/>
              <a:t>Group By </a:t>
            </a:r>
            <a:r>
              <a:rPr lang="ko-KR" altLang="en-US" sz="3600" dirty="0"/>
              <a:t>절을 사용한 </a:t>
            </a:r>
            <a:r>
              <a:rPr lang="en-US" altLang="ko-KR" sz="3600" dirty="0"/>
              <a:t>Select </a:t>
            </a:r>
            <a:r>
              <a:rPr lang="ko-KR" altLang="en-US" sz="3600" dirty="0"/>
              <a:t>문장 해석 흐름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D5351A8-9804-4E89-B650-BFE3BFC57AB6}"/>
              </a:ext>
            </a:extLst>
          </p:cNvPr>
          <p:cNvSpPr txBox="1">
            <a:spLocks/>
          </p:cNvSpPr>
          <p:nvPr/>
        </p:nvSpPr>
        <p:spPr>
          <a:xfrm>
            <a:off x="1828800" y="1638300"/>
            <a:ext cx="9144000" cy="31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예문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	Select job, count(</a:t>
            </a:r>
            <a:r>
              <a:rPr lang="ko-KR" altLang="en-US" dirty="0"/>
              <a:t>*</a:t>
            </a:r>
            <a:r>
              <a:rPr lang="en-US" altLang="ko-KR" dirty="0"/>
              <a:t>), sum(salary)</a:t>
            </a:r>
          </a:p>
          <a:p>
            <a:pPr algn="l"/>
            <a:r>
              <a:rPr lang="en-US" altLang="ko-KR" dirty="0"/>
              <a:t>	From employee</a:t>
            </a:r>
          </a:p>
          <a:p>
            <a:pPr algn="l"/>
            <a:r>
              <a:rPr lang="en-US" altLang="ko-KR" dirty="0"/>
              <a:t>	Where job not like '%MANAGER%’</a:t>
            </a:r>
          </a:p>
          <a:p>
            <a:pPr algn="l"/>
            <a:r>
              <a:rPr lang="en-US" altLang="ko-KR" dirty="0"/>
              <a:t>	Group by job</a:t>
            </a:r>
          </a:p>
          <a:p>
            <a:pPr algn="l"/>
            <a:r>
              <a:rPr lang="en-US" altLang="ko-KR" dirty="0"/>
              <a:t>	Having sum(salary) &gt;= 5000</a:t>
            </a:r>
          </a:p>
          <a:p>
            <a:pPr algn="l"/>
            <a:r>
              <a:rPr lang="en-US" altLang="ko-KR" dirty="0"/>
              <a:t>	Order by sum(salary)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424643-E90B-452A-9DDD-B72D5487F214}"/>
              </a:ext>
            </a:extLst>
          </p:cNvPr>
          <p:cNvSpPr/>
          <p:nvPr/>
        </p:nvSpPr>
        <p:spPr>
          <a:xfrm>
            <a:off x="1625600" y="1473200"/>
            <a:ext cx="8394700" cy="42545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2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BE4E28-9C99-4B5E-8E97-14A19CA11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500" y="693738"/>
            <a:ext cx="9144000" cy="550862"/>
          </a:xfrm>
        </p:spPr>
        <p:txBody>
          <a:bodyPr>
            <a:normAutofit fontScale="92500"/>
          </a:bodyPr>
          <a:lstStyle/>
          <a:p>
            <a:r>
              <a:rPr lang="en-US" altLang="ko-KR" sz="3600" dirty="0"/>
              <a:t>Group By </a:t>
            </a:r>
            <a:r>
              <a:rPr lang="ko-KR" altLang="en-US" sz="3600" dirty="0"/>
              <a:t>절을 사용한 </a:t>
            </a:r>
            <a:r>
              <a:rPr lang="en-US" altLang="ko-KR" sz="3600" dirty="0"/>
              <a:t>Select </a:t>
            </a:r>
            <a:r>
              <a:rPr lang="ko-KR" altLang="en-US" sz="3600" dirty="0"/>
              <a:t>문장 해석 흐름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D5351A8-9804-4E89-B650-BFE3BFC57AB6}"/>
              </a:ext>
            </a:extLst>
          </p:cNvPr>
          <p:cNvSpPr txBox="1">
            <a:spLocks/>
          </p:cNvSpPr>
          <p:nvPr/>
        </p:nvSpPr>
        <p:spPr>
          <a:xfrm>
            <a:off x="1828800" y="1638300"/>
            <a:ext cx="9144000" cy="31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예문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	Select job, count(</a:t>
            </a:r>
            <a:r>
              <a:rPr lang="ko-KR" altLang="en-US" dirty="0"/>
              <a:t>*</a:t>
            </a:r>
            <a:r>
              <a:rPr lang="en-US" altLang="ko-KR" dirty="0"/>
              <a:t>), sum(salary)</a:t>
            </a:r>
          </a:p>
          <a:p>
            <a:pPr algn="l"/>
            <a:r>
              <a:rPr lang="en-US" altLang="ko-KR" dirty="0"/>
              <a:t>	From employee</a:t>
            </a:r>
          </a:p>
          <a:p>
            <a:pPr algn="l"/>
            <a:r>
              <a:rPr lang="en-US" altLang="ko-KR" dirty="0"/>
              <a:t>	Where job not like ＇%MANAGER%’</a:t>
            </a:r>
          </a:p>
          <a:p>
            <a:pPr algn="l"/>
            <a:r>
              <a:rPr lang="en-US" altLang="ko-KR" dirty="0"/>
              <a:t>	Group by job</a:t>
            </a:r>
          </a:p>
          <a:p>
            <a:pPr algn="l"/>
            <a:r>
              <a:rPr lang="en-US" altLang="ko-KR" dirty="0"/>
              <a:t>	Having sum(salary) &gt;= 5000</a:t>
            </a:r>
          </a:p>
          <a:p>
            <a:pPr algn="l"/>
            <a:r>
              <a:rPr lang="en-US" altLang="ko-KR" dirty="0"/>
              <a:t>	Order by sum(salary)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424643-E90B-452A-9DDD-B72D5487F214}"/>
              </a:ext>
            </a:extLst>
          </p:cNvPr>
          <p:cNvSpPr/>
          <p:nvPr/>
        </p:nvSpPr>
        <p:spPr>
          <a:xfrm>
            <a:off x="1625600" y="1473200"/>
            <a:ext cx="8394700" cy="42545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AD0D6827-8EF5-4C52-9C7F-5815E48C041D}"/>
              </a:ext>
            </a:extLst>
          </p:cNvPr>
          <p:cNvSpPr txBox="1">
            <a:spLocks/>
          </p:cNvSpPr>
          <p:nvPr/>
        </p:nvSpPr>
        <p:spPr>
          <a:xfrm>
            <a:off x="2325550" y="2583499"/>
            <a:ext cx="391523" cy="394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ⓛ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2A3DC04-4AFB-4145-8FED-009B2AA3A2D2}"/>
              </a:ext>
            </a:extLst>
          </p:cNvPr>
          <p:cNvSpPr txBox="1">
            <a:spLocks/>
          </p:cNvSpPr>
          <p:nvPr/>
        </p:nvSpPr>
        <p:spPr>
          <a:xfrm>
            <a:off x="2325549" y="3047049"/>
            <a:ext cx="391523" cy="394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②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70B2FB1-04D0-4572-8A21-9824A499EA85}"/>
              </a:ext>
            </a:extLst>
          </p:cNvPr>
          <p:cNvSpPr txBox="1">
            <a:spLocks/>
          </p:cNvSpPr>
          <p:nvPr/>
        </p:nvSpPr>
        <p:spPr>
          <a:xfrm>
            <a:off x="2325548" y="3528698"/>
            <a:ext cx="391523" cy="394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③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469A81F-4A14-4C38-AF76-1ED1A939B9C9}"/>
              </a:ext>
            </a:extLst>
          </p:cNvPr>
          <p:cNvSpPr txBox="1">
            <a:spLocks/>
          </p:cNvSpPr>
          <p:nvPr/>
        </p:nvSpPr>
        <p:spPr>
          <a:xfrm>
            <a:off x="2325547" y="2140699"/>
            <a:ext cx="391523" cy="394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④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49CEBF4-0138-404C-93DA-7DE4D82784C1}"/>
              </a:ext>
            </a:extLst>
          </p:cNvPr>
          <p:cNvSpPr txBox="1">
            <a:spLocks/>
          </p:cNvSpPr>
          <p:nvPr/>
        </p:nvSpPr>
        <p:spPr>
          <a:xfrm>
            <a:off x="2325547" y="4444258"/>
            <a:ext cx="391523" cy="394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41085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28E0E0-65FA-47A3-925A-238B4FC9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" y="221763"/>
            <a:ext cx="5510970" cy="321159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616C1-F73F-4BCC-805A-3D5DCB8F4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9" y="3740233"/>
            <a:ext cx="8649907" cy="2896004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CA69533D-937B-4EBE-90EC-770ADA64339F}"/>
              </a:ext>
            </a:extLst>
          </p:cNvPr>
          <p:cNvSpPr txBox="1">
            <a:spLocks/>
          </p:cNvSpPr>
          <p:nvPr/>
        </p:nvSpPr>
        <p:spPr>
          <a:xfrm>
            <a:off x="321069" y="3429000"/>
            <a:ext cx="2827080" cy="31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Employee </a:t>
            </a:r>
            <a:r>
              <a:rPr lang="ko-KR" altLang="en-US" sz="20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6617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28E0E0-65FA-47A3-925A-238B4FC9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" y="221763"/>
            <a:ext cx="5510970" cy="321159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616C1-F73F-4BCC-805A-3D5DCB8F4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9" y="3740233"/>
            <a:ext cx="8649907" cy="2896004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CA69533D-937B-4EBE-90EC-770ADA64339F}"/>
              </a:ext>
            </a:extLst>
          </p:cNvPr>
          <p:cNvSpPr txBox="1">
            <a:spLocks/>
          </p:cNvSpPr>
          <p:nvPr/>
        </p:nvSpPr>
        <p:spPr>
          <a:xfrm>
            <a:off x="321069" y="3429000"/>
            <a:ext cx="2827080" cy="31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Employee </a:t>
            </a:r>
            <a:r>
              <a:rPr lang="ko-KR" altLang="en-US" sz="2000" dirty="0"/>
              <a:t>테이블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6F1F0D7-0DF9-4653-B2D1-98438124037E}"/>
              </a:ext>
            </a:extLst>
          </p:cNvPr>
          <p:cNvSpPr txBox="1">
            <a:spLocks/>
          </p:cNvSpPr>
          <p:nvPr/>
        </p:nvSpPr>
        <p:spPr>
          <a:xfrm>
            <a:off x="5804262" y="221763"/>
            <a:ext cx="2827080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① </a:t>
            </a:r>
            <a:r>
              <a:rPr lang="en-US" altLang="ko-KR" sz="2000" dirty="0"/>
              <a:t>From employee</a:t>
            </a:r>
            <a:endParaRPr lang="ko-KR" altLang="en-US" sz="2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2C0AB7E-C3C9-4CC1-A499-D5759F702A65}"/>
              </a:ext>
            </a:extLst>
          </p:cNvPr>
          <p:cNvSpPr txBox="1">
            <a:spLocks/>
          </p:cNvSpPr>
          <p:nvPr/>
        </p:nvSpPr>
        <p:spPr>
          <a:xfrm>
            <a:off x="6096000" y="653044"/>
            <a:ext cx="2827080" cy="31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Employee </a:t>
            </a:r>
            <a:r>
              <a:rPr lang="ko-KR" altLang="en-US" sz="2000" dirty="0"/>
              <a:t>테이블로부터</a:t>
            </a:r>
          </a:p>
        </p:txBody>
      </p:sp>
    </p:spTree>
    <p:extLst>
      <p:ext uri="{BB962C8B-B14F-4D97-AF65-F5344CB8AC3E}">
        <p14:creationId xmlns:p14="http://schemas.microsoft.com/office/powerpoint/2010/main" val="190832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28E0E0-65FA-47A3-925A-238B4FC9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" y="221763"/>
            <a:ext cx="5510970" cy="3211591"/>
          </a:xfr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CA69533D-937B-4EBE-90EC-770ADA64339F}"/>
              </a:ext>
            </a:extLst>
          </p:cNvPr>
          <p:cNvSpPr txBox="1">
            <a:spLocks/>
          </p:cNvSpPr>
          <p:nvPr/>
        </p:nvSpPr>
        <p:spPr>
          <a:xfrm>
            <a:off x="321069" y="3429000"/>
            <a:ext cx="4904074" cy="31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Employee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-&gt; MANAGER </a:t>
            </a:r>
            <a:r>
              <a:rPr lang="ko-KR" altLang="en-US" sz="2000" dirty="0"/>
              <a:t>제외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6F1F0D7-0DF9-4653-B2D1-98438124037E}"/>
              </a:ext>
            </a:extLst>
          </p:cNvPr>
          <p:cNvSpPr txBox="1">
            <a:spLocks/>
          </p:cNvSpPr>
          <p:nvPr/>
        </p:nvSpPr>
        <p:spPr>
          <a:xfrm>
            <a:off x="5804262" y="221763"/>
            <a:ext cx="2827080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① </a:t>
            </a:r>
            <a:r>
              <a:rPr lang="en-US" altLang="ko-KR" sz="2000" dirty="0"/>
              <a:t>From employee</a:t>
            </a:r>
            <a:endParaRPr lang="ko-KR" altLang="en-US" sz="2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2C0AB7E-C3C9-4CC1-A499-D5759F702A65}"/>
              </a:ext>
            </a:extLst>
          </p:cNvPr>
          <p:cNvSpPr txBox="1">
            <a:spLocks/>
          </p:cNvSpPr>
          <p:nvPr/>
        </p:nvSpPr>
        <p:spPr>
          <a:xfrm>
            <a:off x="6096000" y="653044"/>
            <a:ext cx="2827080" cy="31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Employee </a:t>
            </a:r>
            <a:r>
              <a:rPr lang="ko-KR" altLang="en-US" sz="2000" dirty="0"/>
              <a:t>테이블로부터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CCFF225-C3C5-484E-A333-D98067570055}"/>
              </a:ext>
            </a:extLst>
          </p:cNvPr>
          <p:cNvSpPr txBox="1">
            <a:spLocks/>
          </p:cNvSpPr>
          <p:nvPr/>
        </p:nvSpPr>
        <p:spPr>
          <a:xfrm>
            <a:off x="5804261" y="959923"/>
            <a:ext cx="5677989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② </a:t>
            </a:r>
            <a:r>
              <a:rPr lang="en-US" altLang="ko-KR" sz="2000" dirty="0"/>
              <a:t>Where job not like ‘%MANAGER%’</a:t>
            </a:r>
            <a:endParaRPr lang="ko-KR" altLang="en-US" sz="2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80890F1-7FDB-4B4A-833B-F6DC65124A72}"/>
              </a:ext>
            </a:extLst>
          </p:cNvPr>
          <p:cNvSpPr txBox="1">
            <a:spLocks/>
          </p:cNvSpPr>
          <p:nvPr/>
        </p:nvSpPr>
        <p:spPr>
          <a:xfrm>
            <a:off x="6095997" y="1391205"/>
            <a:ext cx="5677989" cy="431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단</a:t>
            </a:r>
            <a:r>
              <a:rPr lang="en-US" altLang="ko-KR" sz="2000" dirty="0"/>
              <a:t>, JOB </a:t>
            </a:r>
            <a:r>
              <a:rPr lang="ko-KR" altLang="en-US" sz="2000" dirty="0"/>
              <a:t>에서 </a:t>
            </a:r>
            <a:r>
              <a:rPr lang="en-US" altLang="ko-KR" sz="2000" dirty="0"/>
              <a:t>MANAGER </a:t>
            </a:r>
            <a:r>
              <a:rPr lang="ko-KR" altLang="en-US" sz="2000" dirty="0"/>
              <a:t>라는 단어가 포함 안된 데이터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F44B82-CB5B-493A-9DDC-EA0E51F7B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1" y="3871373"/>
            <a:ext cx="865943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1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28E0E0-65FA-47A3-925A-238B4FC9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" y="221763"/>
            <a:ext cx="5510970" cy="3211591"/>
          </a:xfr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CA69533D-937B-4EBE-90EC-770ADA64339F}"/>
              </a:ext>
            </a:extLst>
          </p:cNvPr>
          <p:cNvSpPr txBox="1">
            <a:spLocks/>
          </p:cNvSpPr>
          <p:nvPr/>
        </p:nvSpPr>
        <p:spPr>
          <a:xfrm>
            <a:off x="321068" y="3429001"/>
            <a:ext cx="5677988" cy="311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Employee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JOB</a:t>
            </a:r>
            <a:r>
              <a:rPr lang="ko-KR" altLang="en-US" sz="2000" dirty="0"/>
              <a:t>을 기준으로 그룹화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6F1F0D7-0DF9-4653-B2D1-98438124037E}"/>
              </a:ext>
            </a:extLst>
          </p:cNvPr>
          <p:cNvSpPr txBox="1">
            <a:spLocks/>
          </p:cNvSpPr>
          <p:nvPr/>
        </p:nvSpPr>
        <p:spPr>
          <a:xfrm>
            <a:off x="5804262" y="221763"/>
            <a:ext cx="2827080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① </a:t>
            </a:r>
            <a:r>
              <a:rPr lang="en-US" altLang="ko-KR" sz="2000" dirty="0"/>
              <a:t>From employee</a:t>
            </a:r>
            <a:endParaRPr lang="ko-KR" altLang="en-US" sz="2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2C0AB7E-C3C9-4CC1-A499-D5759F702A65}"/>
              </a:ext>
            </a:extLst>
          </p:cNvPr>
          <p:cNvSpPr txBox="1">
            <a:spLocks/>
          </p:cNvSpPr>
          <p:nvPr/>
        </p:nvSpPr>
        <p:spPr>
          <a:xfrm>
            <a:off x="6096000" y="653044"/>
            <a:ext cx="2827080" cy="31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Employee </a:t>
            </a:r>
            <a:r>
              <a:rPr lang="ko-KR" altLang="en-US" sz="2000" dirty="0"/>
              <a:t>테이블로부터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CCFF225-C3C5-484E-A333-D98067570055}"/>
              </a:ext>
            </a:extLst>
          </p:cNvPr>
          <p:cNvSpPr txBox="1">
            <a:spLocks/>
          </p:cNvSpPr>
          <p:nvPr/>
        </p:nvSpPr>
        <p:spPr>
          <a:xfrm>
            <a:off x="5804261" y="959923"/>
            <a:ext cx="5677989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② </a:t>
            </a:r>
            <a:r>
              <a:rPr lang="en-US" altLang="ko-KR" sz="2000" dirty="0"/>
              <a:t>Where job not like ‘%MANAGER%’</a:t>
            </a:r>
            <a:endParaRPr lang="ko-KR" altLang="en-US" sz="2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80890F1-7FDB-4B4A-833B-F6DC65124A72}"/>
              </a:ext>
            </a:extLst>
          </p:cNvPr>
          <p:cNvSpPr txBox="1">
            <a:spLocks/>
          </p:cNvSpPr>
          <p:nvPr/>
        </p:nvSpPr>
        <p:spPr>
          <a:xfrm>
            <a:off x="6095997" y="1391205"/>
            <a:ext cx="5677989" cy="431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단</a:t>
            </a:r>
            <a:r>
              <a:rPr lang="en-US" altLang="ko-KR" sz="2000" dirty="0"/>
              <a:t>, JOB </a:t>
            </a:r>
            <a:r>
              <a:rPr lang="ko-KR" altLang="en-US" sz="2000" dirty="0"/>
              <a:t>에서 </a:t>
            </a:r>
            <a:r>
              <a:rPr lang="en-US" altLang="ko-KR" sz="2000" dirty="0"/>
              <a:t>MANAGER </a:t>
            </a:r>
            <a:r>
              <a:rPr lang="ko-KR" altLang="en-US" sz="2000" dirty="0"/>
              <a:t>라는 단어가 포함 안된 데이터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BB78A-2B04-4A11-BE0B-53B13C83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26" y="3840687"/>
            <a:ext cx="8560746" cy="14031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1F4317-60E3-4D51-A9A0-B83EC523D5E0}"/>
              </a:ext>
            </a:extLst>
          </p:cNvPr>
          <p:cNvSpPr/>
          <p:nvPr/>
        </p:nvSpPr>
        <p:spPr>
          <a:xfrm>
            <a:off x="1794540" y="3820574"/>
            <a:ext cx="6680200" cy="142328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그룹화한 열의 개수 </a:t>
            </a:r>
            <a:r>
              <a:rPr lang="en-US" altLang="ko-KR" dirty="0">
                <a:solidFill>
                  <a:schemeClr val="tx1"/>
                </a:solidFill>
              </a:rPr>
              <a:t>!= </a:t>
            </a:r>
            <a:r>
              <a:rPr lang="ko-KR" altLang="en-US" dirty="0">
                <a:solidFill>
                  <a:schemeClr val="tx1"/>
                </a:solidFill>
              </a:rPr>
              <a:t>원래 테이블 열의 개수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따라서 그룹화된 테이블은 그룹 </a:t>
            </a:r>
            <a:r>
              <a:rPr lang="ko-KR" altLang="en-US" dirty="0" err="1">
                <a:solidFill>
                  <a:schemeClr val="tx1"/>
                </a:solidFill>
              </a:rPr>
              <a:t>함수랑</a:t>
            </a:r>
            <a:r>
              <a:rPr lang="ko-KR" altLang="en-US" dirty="0">
                <a:solidFill>
                  <a:schemeClr val="tx1"/>
                </a:solidFill>
              </a:rPr>
              <a:t> 쓰일 수 밖에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7EFA85C3-EA04-4EB8-8CDF-0D4E4566199C}"/>
              </a:ext>
            </a:extLst>
          </p:cNvPr>
          <p:cNvSpPr txBox="1">
            <a:spLocks/>
          </p:cNvSpPr>
          <p:nvPr/>
        </p:nvSpPr>
        <p:spPr>
          <a:xfrm>
            <a:off x="5804261" y="1799724"/>
            <a:ext cx="5677989" cy="89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③ </a:t>
            </a:r>
            <a:r>
              <a:rPr lang="en-US" altLang="ko-KR" sz="2000" dirty="0"/>
              <a:t>Group by job</a:t>
            </a:r>
          </a:p>
          <a:p>
            <a:pPr marL="0" indent="0">
              <a:buNone/>
            </a:pPr>
            <a:r>
              <a:rPr lang="en-US" altLang="ko-KR" sz="2000" dirty="0"/>
              <a:t>Having sum(salary) &gt;= 5000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85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28E0E0-65FA-47A3-925A-238B4FC9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" y="221763"/>
            <a:ext cx="5510970" cy="3211591"/>
          </a:xfr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CA69533D-937B-4EBE-90EC-770ADA64339F}"/>
              </a:ext>
            </a:extLst>
          </p:cNvPr>
          <p:cNvSpPr txBox="1">
            <a:spLocks/>
          </p:cNvSpPr>
          <p:nvPr/>
        </p:nvSpPr>
        <p:spPr>
          <a:xfrm>
            <a:off x="321068" y="3429001"/>
            <a:ext cx="6041632" cy="311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Sum(salary) &gt;= 5000 </a:t>
            </a:r>
            <a:r>
              <a:rPr lang="ko-KR" altLang="en-US" sz="2000" dirty="0"/>
              <a:t>조건에 합당한 그룹만 제한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6F1F0D7-0DF9-4653-B2D1-98438124037E}"/>
              </a:ext>
            </a:extLst>
          </p:cNvPr>
          <p:cNvSpPr txBox="1">
            <a:spLocks/>
          </p:cNvSpPr>
          <p:nvPr/>
        </p:nvSpPr>
        <p:spPr>
          <a:xfrm>
            <a:off x="5804262" y="221763"/>
            <a:ext cx="2827080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① </a:t>
            </a:r>
            <a:r>
              <a:rPr lang="en-US" altLang="ko-KR" sz="2000" dirty="0"/>
              <a:t>From employee</a:t>
            </a:r>
            <a:endParaRPr lang="ko-KR" altLang="en-US" sz="2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2C0AB7E-C3C9-4CC1-A499-D5759F702A65}"/>
              </a:ext>
            </a:extLst>
          </p:cNvPr>
          <p:cNvSpPr txBox="1">
            <a:spLocks/>
          </p:cNvSpPr>
          <p:nvPr/>
        </p:nvSpPr>
        <p:spPr>
          <a:xfrm>
            <a:off x="6096000" y="653044"/>
            <a:ext cx="2827080" cy="31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Employee </a:t>
            </a:r>
            <a:r>
              <a:rPr lang="ko-KR" altLang="en-US" sz="2000" dirty="0"/>
              <a:t>테이블로부터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CCFF225-C3C5-484E-A333-D98067570055}"/>
              </a:ext>
            </a:extLst>
          </p:cNvPr>
          <p:cNvSpPr txBox="1">
            <a:spLocks/>
          </p:cNvSpPr>
          <p:nvPr/>
        </p:nvSpPr>
        <p:spPr>
          <a:xfrm>
            <a:off x="5804261" y="959923"/>
            <a:ext cx="5677989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② </a:t>
            </a:r>
            <a:r>
              <a:rPr lang="en-US" altLang="ko-KR" sz="2000" dirty="0"/>
              <a:t>Where job not like ‘%MANAGER%’</a:t>
            </a:r>
            <a:endParaRPr lang="ko-KR" altLang="en-US" sz="2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80890F1-7FDB-4B4A-833B-F6DC65124A72}"/>
              </a:ext>
            </a:extLst>
          </p:cNvPr>
          <p:cNvSpPr txBox="1">
            <a:spLocks/>
          </p:cNvSpPr>
          <p:nvPr/>
        </p:nvSpPr>
        <p:spPr>
          <a:xfrm>
            <a:off x="6095997" y="1391205"/>
            <a:ext cx="5677989" cy="431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단</a:t>
            </a:r>
            <a:r>
              <a:rPr lang="en-US" altLang="ko-KR" sz="2000" dirty="0"/>
              <a:t>, JOB </a:t>
            </a:r>
            <a:r>
              <a:rPr lang="ko-KR" altLang="en-US" sz="2000" dirty="0"/>
              <a:t>에서 </a:t>
            </a:r>
            <a:r>
              <a:rPr lang="en-US" altLang="ko-KR" sz="2000" dirty="0"/>
              <a:t>MANAGER </a:t>
            </a:r>
            <a:r>
              <a:rPr lang="ko-KR" altLang="en-US" sz="2000" dirty="0"/>
              <a:t>라는 단어가 포함 안된 데이터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7EFA85C3-EA04-4EB8-8CDF-0D4E4566199C}"/>
              </a:ext>
            </a:extLst>
          </p:cNvPr>
          <p:cNvSpPr txBox="1">
            <a:spLocks/>
          </p:cNvSpPr>
          <p:nvPr/>
        </p:nvSpPr>
        <p:spPr>
          <a:xfrm>
            <a:off x="5804261" y="1799724"/>
            <a:ext cx="5677989" cy="89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③ </a:t>
            </a:r>
            <a:r>
              <a:rPr lang="en-US" altLang="ko-KR" sz="2000" dirty="0"/>
              <a:t>Group by job</a:t>
            </a:r>
          </a:p>
          <a:p>
            <a:pPr marL="0" indent="0">
              <a:buNone/>
            </a:pPr>
            <a:r>
              <a:rPr lang="en-US" altLang="ko-KR" sz="2000" dirty="0"/>
              <a:t>Having sum(salary) &gt;= 5000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F0C31-C4EE-4845-AC08-F0C0132C7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9" y="3820574"/>
            <a:ext cx="8151523" cy="14232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F9103C-3543-4E32-A4C6-F7CCEB83AA67}"/>
              </a:ext>
            </a:extLst>
          </p:cNvPr>
          <p:cNvSpPr/>
          <p:nvPr/>
        </p:nvSpPr>
        <p:spPr>
          <a:xfrm>
            <a:off x="2329180" y="3839747"/>
            <a:ext cx="6680200" cy="142328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그룹화한 열의 개수 </a:t>
            </a:r>
            <a:r>
              <a:rPr lang="en-US" altLang="ko-KR" dirty="0">
                <a:solidFill>
                  <a:schemeClr val="tx1"/>
                </a:solidFill>
              </a:rPr>
              <a:t>!= </a:t>
            </a:r>
            <a:r>
              <a:rPr lang="ko-KR" altLang="en-US" dirty="0">
                <a:solidFill>
                  <a:schemeClr val="tx1"/>
                </a:solidFill>
              </a:rPr>
              <a:t>원래 테이블 열의 개수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따라서 그룹화된 테이블은 그룹 </a:t>
            </a:r>
            <a:r>
              <a:rPr lang="ko-KR" altLang="en-US" dirty="0" err="1">
                <a:solidFill>
                  <a:schemeClr val="tx1"/>
                </a:solidFill>
              </a:rPr>
              <a:t>함수랑</a:t>
            </a:r>
            <a:r>
              <a:rPr lang="ko-KR" altLang="en-US" dirty="0">
                <a:solidFill>
                  <a:schemeClr val="tx1"/>
                </a:solidFill>
              </a:rPr>
              <a:t> 쓰일 수 밖에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3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28E0E0-65FA-47A3-925A-238B4FC9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" y="221763"/>
            <a:ext cx="5510970" cy="3211591"/>
          </a:xfr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CA69533D-937B-4EBE-90EC-770ADA64339F}"/>
              </a:ext>
            </a:extLst>
          </p:cNvPr>
          <p:cNvSpPr txBox="1">
            <a:spLocks/>
          </p:cNvSpPr>
          <p:nvPr/>
        </p:nvSpPr>
        <p:spPr>
          <a:xfrm>
            <a:off x="321068" y="3429001"/>
            <a:ext cx="6041632" cy="311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테이블에 </a:t>
            </a:r>
            <a:r>
              <a:rPr lang="en-US" altLang="ko-KR" sz="2000" dirty="0"/>
              <a:t>job, count(</a:t>
            </a:r>
            <a:r>
              <a:rPr lang="ko-KR" altLang="en-US" sz="2000" dirty="0"/>
              <a:t>*</a:t>
            </a:r>
            <a:r>
              <a:rPr lang="en-US" altLang="ko-KR" sz="2000" dirty="0"/>
              <a:t>), sum(salary)</a:t>
            </a:r>
            <a:r>
              <a:rPr lang="ko-KR" altLang="en-US" sz="2000" dirty="0"/>
              <a:t> 정보를 출력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6F1F0D7-0DF9-4653-B2D1-98438124037E}"/>
              </a:ext>
            </a:extLst>
          </p:cNvPr>
          <p:cNvSpPr txBox="1">
            <a:spLocks/>
          </p:cNvSpPr>
          <p:nvPr/>
        </p:nvSpPr>
        <p:spPr>
          <a:xfrm>
            <a:off x="5804262" y="221763"/>
            <a:ext cx="2827080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① </a:t>
            </a:r>
            <a:r>
              <a:rPr lang="en-US" altLang="ko-KR" sz="2000" dirty="0"/>
              <a:t>From employee</a:t>
            </a:r>
            <a:endParaRPr lang="ko-KR" altLang="en-US" sz="2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2C0AB7E-C3C9-4CC1-A499-D5759F702A65}"/>
              </a:ext>
            </a:extLst>
          </p:cNvPr>
          <p:cNvSpPr txBox="1">
            <a:spLocks/>
          </p:cNvSpPr>
          <p:nvPr/>
        </p:nvSpPr>
        <p:spPr>
          <a:xfrm>
            <a:off x="6096000" y="653044"/>
            <a:ext cx="2827080" cy="31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Employee </a:t>
            </a:r>
            <a:r>
              <a:rPr lang="ko-KR" altLang="en-US" sz="2000" dirty="0"/>
              <a:t>테이블로부터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CCFF225-C3C5-484E-A333-D98067570055}"/>
              </a:ext>
            </a:extLst>
          </p:cNvPr>
          <p:cNvSpPr txBox="1">
            <a:spLocks/>
          </p:cNvSpPr>
          <p:nvPr/>
        </p:nvSpPr>
        <p:spPr>
          <a:xfrm>
            <a:off x="5804261" y="959923"/>
            <a:ext cx="5677989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② </a:t>
            </a:r>
            <a:r>
              <a:rPr lang="en-US" altLang="ko-KR" sz="2000" dirty="0"/>
              <a:t>Where job not like ‘%MANAGER%’</a:t>
            </a:r>
            <a:endParaRPr lang="ko-KR" altLang="en-US" sz="2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80890F1-7FDB-4B4A-833B-F6DC65124A72}"/>
              </a:ext>
            </a:extLst>
          </p:cNvPr>
          <p:cNvSpPr txBox="1">
            <a:spLocks/>
          </p:cNvSpPr>
          <p:nvPr/>
        </p:nvSpPr>
        <p:spPr>
          <a:xfrm>
            <a:off x="6095997" y="1391205"/>
            <a:ext cx="5677989" cy="431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단</a:t>
            </a:r>
            <a:r>
              <a:rPr lang="en-US" altLang="ko-KR" sz="2000" dirty="0"/>
              <a:t>, JOB </a:t>
            </a:r>
            <a:r>
              <a:rPr lang="ko-KR" altLang="en-US" sz="2000" dirty="0"/>
              <a:t>에서 </a:t>
            </a:r>
            <a:r>
              <a:rPr lang="en-US" altLang="ko-KR" sz="2000" dirty="0"/>
              <a:t>MANAGER </a:t>
            </a:r>
            <a:r>
              <a:rPr lang="ko-KR" altLang="en-US" sz="2000" dirty="0"/>
              <a:t>라는 단어가 포함 안된 데이터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7EFA85C3-EA04-4EB8-8CDF-0D4E4566199C}"/>
              </a:ext>
            </a:extLst>
          </p:cNvPr>
          <p:cNvSpPr txBox="1">
            <a:spLocks/>
          </p:cNvSpPr>
          <p:nvPr/>
        </p:nvSpPr>
        <p:spPr>
          <a:xfrm>
            <a:off x="5804261" y="1799724"/>
            <a:ext cx="5677989" cy="89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③ </a:t>
            </a:r>
            <a:r>
              <a:rPr lang="en-US" altLang="ko-KR" sz="2000" dirty="0"/>
              <a:t>Group by job</a:t>
            </a:r>
          </a:p>
          <a:p>
            <a:pPr marL="0" indent="0">
              <a:buNone/>
            </a:pPr>
            <a:r>
              <a:rPr lang="en-US" altLang="ko-KR" sz="2000" dirty="0"/>
              <a:t>Having sum(salary) &gt;= 5000</a:t>
            </a:r>
            <a:endParaRPr lang="ko-KR" altLang="en-US" sz="20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E866208-0CF8-4E38-B8BF-905DC7C58BF8}"/>
              </a:ext>
            </a:extLst>
          </p:cNvPr>
          <p:cNvSpPr txBox="1">
            <a:spLocks/>
          </p:cNvSpPr>
          <p:nvPr/>
        </p:nvSpPr>
        <p:spPr>
          <a:xfrm>
            <a:off x="5792347" y="2653801"/>
            <a:ext cx="5677989" cy="44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④ </a:t>
            </a:r>
            <a:r>
              <a:rPr lang="en-US" altLang="ko-KR" sz="2000" dirty="0"/>
              <a:t>Select job, count(</a:t>
            </a:r>
            <a:r>
              <a:rPr lang="ko-KR" altLang="en-US" sz="2000" dirty="0"/>
              <a:t>*</a:t>
            </a:r>
            <a:r>
              <a:rPr lang="en-US" altLang="ko-KR" sz="2000" dirty="0"/>
              <a:t>), sum(salary)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7CC64-CEDA-4E09-A017-A3BA5EB06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8" y="3742781"/>
            <a:ext cx="5680129" cy="17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5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28E0E0-65FA-47A3-925A-238B4FC9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" y="221763"/>
            <a:ext cx="5510970" cy="3211591"/>
          </a:xfr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CA69533D-937B-4EBE-90EC-770ADA64339F}"/>
              </a:ext>
            </a:extLst>
          </p:cNvPr>
          <p:cNvSpPr txBox="1">
            <a:spLocks/>
          </p:cNvSpPr>
          <p:nvPr/>
        </p:nvSpPr>
        <p:spPr>
          <a:xfrm>
            <a:off x="321068" y="3429001"/>
            <a:ext cx="6041632" cy="311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Sum(salary) </a:t>
            </a:r>
            <a:r>
              <a:rPr lang="ko-KR" altLang="en-US" sz="2000" dirty="0"/>
              <a:t>기준으로 정렬 </a:t>
            </a:r>
            <a:r>
              <a:rPr lang="en-US" altLang="ko-KR" sz="2000" dirty="0"/>
              <a:t>(</a:t>
            </a:r>
            <a:r>
              <a:rPr lang="ko-KR" altLang="en-US" sz="2000" dirty="0"/>
              <a:t>기본 </a:t>
            </a:r>
            <a:r>
              <a:rPr lang="en-US" altLang="ko-KR" sz="2000" dirty="0"/>
              <a:t>ASC, </a:t>
            </a:r>
            <a:r>
              <a:rPr lang="ko-KR" altLang="en-US" sz="2000" dirty="0"/>
              <a:t>오름차순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6F1F0D7-0DF9-4653-B2D1-98438124037E}"/>
              </a:ext>
            </a:extLst>
          </p:cNvPr>
          <p:cNvSpPr txBox="1">
            <a:spLocks/>
          </p:cNvSpPr>
          <p:nvPr/>
        </p:nvSpPr>
        <p:spPr>
          <a:xfrm>
            <a:off x="5804262" y="221763"/>
            <a:ext cx="2827080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① </a:t>
            </a:r>
            <a:r>
              <a:rPr lang="en-US" altLang="ko-KR" sz="2000" dirty="0"/>
              <a:t>From employee</a:t>
            </a:r>
            <a:endParaRPr lang="ko-KR" altLang="en-US" sz="2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2C0AB7E-C3C9-4CC1-A499-D5759F702A65}"/>
              </a:ext>
            </a:extLst>
          </p:cNvPr>
          <p:cNvSpPr txBox="1">
            <a:spLocks/>
          </p:cNvSpPr>
          <p:nvPr/>
        </p:nvSpPr>
        <p:spPr>
          <a:xfrm>
            <a:off x="6096000" y="653044"/>
            <a:ext cx="2827080" cy="31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Employee </a:t>
            </a:r>
            <a:r>
              <a:rPr lang="ko-KR" altLang="en-US" sz="2000" dirty="0"/>
              <a:t>테이블로부터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CCFF225-C3C5-484E-A333-D98067570055}"/>
              </a:ext>
            </a:extLst>
          </p:cNvPr>
          <p:cNvSpPr txBox="1">
            <a:spLocks/>
          </p:cNvSpPr>
          <p:nvPr/>
        </p:nvSpPr>
        <p:spPr>
          <a:xfrm>
            <a:off x="5804261" y="959923"/>
            <a:ext cx="5677989" cy="4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② </a:t>
            </a:r>
            <a:r>
              <a:rPr lang="en-US" altLang="ko-KR" sz="2000" dirty="0"/>
              <a:t>Where job not like ‘%MANAGER%’</a:t>
            </a:r>
            <a:endParaRPr lang="ko-KR" altLang="en-US" sz="2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80890F1-7FDB-4B4A-833B-F6DC65124A72}"/>
              </a:ext>
            </a:extLst>
          </p:cNvPr>
          <p:cNvSpPr txBox="1">
            <a:spLocks/>
          </p:cNvSpPr>
          <p:nvPr/>
        </p:nvSpPr>
        <p:spPr>
          <a:xfrm>
            <a:off x="6095997" y="1391205"/>
            <a:ext cx="5677989" cy="431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단</a:t>
            </a:r>
            <a:r>
              <a:rPr lang="en-US" altLang="ko-KR" sz="2000" dirty="0"/>
              <a:t>, JOB </a:t>
            </a:r>
            <a:r>
              <a:rPr lang="ko-KR" altLang="en-US" sz="2000" dirty="0"/>
              <a:t>에서 </a:t>
            </a:r>
            <a:r>
              <a:rPr lang="en-US" altLang="ko-KR" sz="2000" dirty="0"/>
              <a:t>MANAGER </a:t>
            </a:r>
            <a:r>
              <a:rPr lang="ko-KR" altLang="en-US" sz="2000" dirty="0"/>
              <a:t>라는 단어가 포함 안된 데이터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7EFA85C3-EA04-4EB8-8CDF-0D4E4566199C}"/>
              </a:ext>
            </a:extLst>
          </p:cNvPr>
          <p:cNvSpPr txBox="1">
            <a:spLocks/>
          </p:cNvSpPr>
          <p:nvPr/>
        </p:nvSpPr>
        <p:spPr>
          <a:xfrm>
            <a:off x="5804261" y="1799724"/>
            <a:ext cx="5677989" cy="89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③ </a:t>
            </a:r>
            <a:r>
              <a:rPr lang="en-US" altLang="ko-KR" sz="2000" dirty="0"/>
              <a:t>Group by job</a:t>
            </a:r>
          </a:p>
          <a:p>
            <a:pPr marL="0" indent="0">
              <a:buNone/>
            </a:pPr>
            <a:r>
              <a:rPr lang="en-US" altLang="ko-KR" sz="2000" dirty="0"/>
              <a:t>Having sum(salary) &gt;= 5000</a:t>
            </a:r>
            <a:endParaRPr lang="ko-KR" altLang="en-US" sz="20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E866208-0CF8-4E38-B8BF-905DC7C58BF8}"/>
              </a:ext>
            </a:extLst>
          </p:cNvPr>
          <p:cNvSpPr txBox="1">
            <a:spLocks/>
          </p:cNvSpPr>
          <p:nvPr/>
        </p:nvSpPr>
        <p:spPr>
          <a:xfrm>
            <a:off x="5792347" y="2653801"/>
            <a:ext cx="5677989" cy="44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④ </a:t>
            </a:r>
            <a:r>
              <a:rPr lang="en-US" altLang="ko-KR" sz="2000" dirty="0"/>
              <a:t>Select job, count(</a:t>
            </a:r>
            <a:r>
              <a:rPr lang="ko-KR" altLang="en-US" sz="2000" dirty="0"/>
              <a:t>*</a:t>
            </a:r>
            <a:r>
              <a:rPr lang="en-US" altLang="ko-KR" sz="2000" dirty="0"/>
              <a:t>), sum(salary)</a:t>
            </a:r>
            <a:endParaRPr lang="ko-KR" altLang="en-US" sz="20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73DCB55C-40C9-487D-99AD-0C967CA5568C}"/>
              </a:ext>
            </a:extLst>
          </p:cNvPr>
          <p:cNvSpPr txBox="1">
            <a:spLocks/>
          </p:cNvSpPr>
          <p:nvPr/>
        </p:nvSpPr>
        <p:spPr>
          <a:xfrm>
            <a:off x="5832038" y="3099920"/>
            <a:ext cx="5677989" cy="44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⑤ </a:t>
            </a:r>
            <a:r>
              <a:rPr lang="en-US" altLang="ko-KR" sz="2000" dirty="0"/>
              <a:t>order by sum(salary)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BD61FC-D48F-4521-BBB3-86F3D75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1" y="3779390"/>
            <a:ext cx="5005589" cy="13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401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kosmo_</dc:creator>
  <cp:lastModifiedBy>kosmo_</cp:lastModifiedBy>
  <cp:revision>4</cp:revision>
  <dcterms:created xsi:type="dcterms:W3CDTF">2021-05-26T02:18:19Z</dcterms:created>
  <dcterms:modified xsi:type="dcterms:W3CDTF">2021-05-26T02:50:15Z</dcterms:modified>
</cp:coreProperties>
</file>