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64" r:id="rId9"/>
    <p:sldId id="269" r:id="rId10"/>
    <p:sldId id="27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52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2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2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4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9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0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6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1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2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1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FA03-6337-4431-A11F-AA0737A43D99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8729-54FC-4FAA-8A73-039B885B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2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6672" y="1208249"/>
            <a:ext cx="9144000" cy="1376363"/>
          </a:xfrm>
        </p:spPr>
        <p:txBody>
          <a:bodyPr>
            <a:normAutofit/>
          </a:bodyPr>
          <a:lstStyle/>
          <a:p>
            <a:r>
              <a:rPr lang="en-US" altLang="ko-KR" sz="8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BOB </a:t>
            </a:r>
            <a:endParaRPr lang="ko-KR" altLang="en-US" sz="8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78650" y="2491618"/>
            <a:ext cx="9144000" cy="951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회의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0273" y="4695093"/>
            <a:ext cx="4259796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참가 멤버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박성환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성연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8034" y="4082560"/>
            <a:ext cx="4423920" cy="579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일시 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2021.06.06(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0113" y="5121813"/>
            <a:ext cx="4259796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진행 시간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0112" y="5497733"/>
            <a:ext cx="5161887" cy="4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시작 시간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14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16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7173"/>
              </p:ext>
            </p:extLst>
          </p:nvPr>
        </p:nvGraphicFramePr>
        <p:xfrm>
          <a:off x="741938" y="2373903"/>
          <a:ext cx="10775481" cy="41684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899">
                  <a:extLst>
                    <a:ext uri="{9D8B030D-6E8A-4147-A177-3AD203B41FA5}">
                      <a16:colId xmlns:a16="http://schemas.microsoft.com/office/drawing/2014/main" val="1403595898"/>
                    </a:ext>
                  </a:extLst>
                </a:gridCol>
                <a:gridCol w="4158124">
                  <a:extLst>
                    <a:ext uri="{9D8B030D-6E8A-4147-A177-3AD203B41FA5}">
                      <a16:colId xmlns:a16="http://schemas.microsoft.com/office/drawing/2014/main" val="2921659690"/>
                    </a:ext>
                  </a:extLst>
                </a:gridCol>
                <a:gridCol w="2970088">
                  <a:extLst>
                    <a:ext uri="{9D8B030D-6E8A-4147-A177-3AD203B41FA5}">
                      <a16:colId xmlns:a16="http://schemas.microsoft.com/office/drawing/2014/main" val="693103989"/>
                    </a:ext>
                  </a:extLst>
                </a:gridCol>
                <a:gridCol w="1651370">
                  <a:extLst>
                    <a:ext uri="{9D8B030D-6E8A-4147-A177-3AD203B41FA5}">
                      <a16:colId xmlns:a16="http://schemas.microsoft.com/office/drawing/2014/main" val="3587672736"/>
                    </a:ext>
                  </a:extLst>
                </a:gridCol>
              </a:tblGrid>
              <a:tr h="339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속성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544278"/>
                  </a:ext>
                </a:extLst>
              </a:tr>
              <a:tr h="58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음식점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음식점에 관한 속성을 모아놓은 </a:t>
                      </a:r>
                      <a:r>
                        <a:rPr lang="ko-KR" altLang="en-US" sz="1600" dirty="0" err="1" smtClean="0"/>
                        <a:t>엔티티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음식점 이름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음식점 테마</a:t>
                      </a:r>
                      <a:r>
                        <a:rPr lang="en-US" altLang="ko-KR" sz="1100" baseline="0" dirty="0" smtClean="0"/>
                        <a:t> ex) </a:t>
                      </a:r>
                      <a:r>
                        <a:rPr lang="ko-KR" altLang="en-US" sz="1100" baseline="0" dirty="0" err="1" smtClean="0"/>
                        <a:t>중식집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일식집</a:t>
                      </a:r>
                      <a:r>
                        <a:rPr lang="en-US" altLang="ko-KR" sz="1100" baseline="0" dirty="0" smtClean="0"/>
                        <a:t>…</a:t>
                      </a:r>
                    </a:p>
                    <a:p>
                      <a:pPr latinLnBrk="1"/>
                      <a:r>
                        <a:rPr lang="ko-KR" altLang="en-US" sz="1100" baseline="0" dirty="0" smtClean="0"/>
                        <a:t>전화번호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주차공간 여부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주소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영업 시간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포장 여부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메뉴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002163"/>
                  </a:ext>
                </a:extLst>
              </a:tr>
              <a:tr h="459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메뉴에 관한 속성을 모아놓은 </a:t>
                      </a:r>
                      <a:r>
                        <a:rPr lang="ko-KR" altLang="en-US" sz="1600" dirty="0" err="1" smtClean="0"/>
                        <a:t>엔티티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음식점 이름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메뉴 이름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가격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err="1" smtClean="0"/>
                        <a:t>조리시간알러지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주재료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평가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4100"/>
                  </a:ext>
                </a:extLst>
              </a:tr>
              <a:tr h="459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평가에 관한 속성을 모아놓은 </a:t>
                      </a:r>
                      <a:r>
                        <a:rPr lang="ko-KR" altLang="en-US" sz="1600" dirty="0" err="1" smtClean="0"/>
                        <a:t>엔티티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서비스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baseline="0" dirty="0" smtClean="0"/>
                        <a:t>위생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ko-KR" altLang="en-US" sz="1100" baseline="0" dirty="0" smtClean="0"/>
                        <a:t>맛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ko-KR" altLang="en-US" sz="1100" baseline="0" dirty="0" err="1" smtClean="0"/>
                        <a:t>매움정도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ko-KR" altLang="en-US" sz="1100" baseline="0" dirty="0" smtClean="0"/>
                        <a:t>양 등</a:t>
                      </a:r>
                      <a:r>
                        <a:rPr lang="en-US" altLang="ko-KR" sz="1100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자세한 기능 및 사용 여부 안정함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661597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052385" y="1944547"/>
            <a:ext cx="2616790" cy="4011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2021.06.06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6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관계성 식별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70174"/>
              </p:ext>
            </p:extLst>
          </p:nvPr>
        </p:nvGraphicFramePr>
        <p:xfrm>
          <a:off x="818146" y="2008710"/>
          <a:ext cx="10892590" cy="418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246">
                  <a:extLst>
                    <a:ext uri="{9D8B030D-6E8A-4147-A177-3AD203B41FA5}">
                      <a16:colId xmlns:a16="http://schemas.microsoft.com/office/drawing/2014/main" val="3802702381"/>
                    </a:ext>
                  </a:extLst>
                </a:gridCol>
                <a:gridCol w="5106262">
                  <a:extLst>
                    <a:ext uri="{9D8B030D-6E8A-4147-A177-3AD203B41FA5}">
                      <a16:colId xmlns:a16="http://schemas.microsoft.com/office/drawing/2014/main" val="1301018140"/>
                    </a:ext>
                  </a:extLst>
                </a:gridCol>
                <a:gridCol w="2132410">
                  <a:extLst>
                    <a:ext uri="{9D8B030D-6E8A-4147-A177-3AD203B41FA5}">
                      <a16:colId xmlns:a16="http://schemas.microsoft.com/office/drawing/2014/main" val="2163499120"/>
                    </a:ext>
                  </a:extLst>
                </a:gridCol>
                <a:gridCol w="1901672">
                  <a:extLst>
                    <a:ext uri="{9D8B030D-6E8A-4147-A177-3AD203B41FA5}">
                      <a16:colId xmlns:a16="http://schemas.microsoft.com/office/drawing/2014/main" val="3051337125"/>
                    </a:ext>
                  </a:extLst>
                </a:gridCol>
              </a:tblGrid>
              <a:tr h="55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기준 </a:t>
                      </a:r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관계의 형태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존재성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</a:t>
                      </a:r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1638"/>
                  </a:ext>
                </a:extLst>
              </a:tr>
              <a:tr h="1813228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990467"/>
                  </a:ext>
                </a:extLst>
              </a:tr>
              <a:tr h="181322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68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4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ERD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작도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주식별자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80455"/>
              </p:ext>
            </p:extLst>
          </p:nvPr>
        </p:nvGraphicFramePr>
        <p:xfrm>
          <a:off x="748723" y="2029266"/>
          <a:ext cx="1933834" cy="128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음식점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94947" y="2601166"/>
            <a:ext cx="1255338" cy="171450"/>
            <a:chOff x="6307023" y="834108"/>
            <a:chExt cx="1255338" cy="171450"/>
          </a:xfrm>
        </p:grpSpPr>
        <p:cxnSp>
          <p:nvCxnSpPr>
            <p:cNvPr id="7" name="직선 연결선 6"/>
            <p:cNvCxnSpPr/>
            <p:nvPr/>
          </p:nvCxnSpPr>
          <p:spPr>
            <a:xfrm flipV="1">
              <a:off x="6307023" y="910483"/>
              <a:ext cx="1255338" cy="85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486036" y="834108"/>
              <a:ext cx="1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432697" y="834108"/>
              <a:ext cx="1904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440035" y="834108"/>
              <a:ext cx="122326" cy="803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 flipV="1">
              <a:off x="7442421" y="910483"/>
              <a:ext cx="119940" cy="684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7366176" y="869525"/>
              <a:ext cx="80009" cy="81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5400000">
            <a:off x="10866173" y="529983"/>
            <a:ext cx="191937" cy="1132485"/>
            <a:chOff x="4862859" y="3070128"/>
            <a:chExt cx="158116" cy="965885"/>
          </a:xfrm>
        </p:grpSpPr>
        <p:grpSp>
          <p:nvGrpSpPr>
            <p:cNvPr id="13" name="그룹 12"/>
            <p:cNvGrpSpPr/>
            <p:nvPr/>
          </p:nvGrpSpPr>
          <p:grpSpPr>
            <a:xfrm rot="16200000">
              <a:off x="4837156" y="3106194"/>
              <a:ext cx="196185" cy="144780"/>
              <a:chOff x="3415695" y="2520315"/>
              <a:chExt cx="196185" cy="144780"/>
            </a:xfrm>
          </p:grpSpPr>
          <p:cxnSp>
            <p:nvCxnSpPr>
              <p:cNvPr id="14" name="직선 연결선 13"/>
              <p:cNvCxnSpPr/>
              <p:nvPr/>
            </p:nvCxnSpPr>
            <p:spPr>
              <a:xfrm flipV="1">
                <a:off x="3489554" y="2520315"/>
                <a:ext cx="122326" cy="803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H="1" flipV="1">
                <a:off x="3491940" y="2596690"/>
                <a:ext cx="119940" cy="684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타원 15"/>
              <p:cNvSpPr/>
              <p:nvPr/>
            </p:nvSpPr>
            <p:spPr>
              <a:xfrm>
                <a:off x="3415695" y="2555732"/>
                <a:ext cx="80009" cy="819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5400000">
              <a:off x="4465642" y="3480681"/>
              <a:ext cx="965885" cy="144780"/>
              <a:chOff x="2356541" y="2520315"/>
              <a:chExt cx="1255339" cy="144780"/>
            </a:xfrm>
          </p:grpSpPr>
          <p:cxnSp>
            <p:nvCxnSpPr>
              <p:cNvPr id="18" name="직선 연결선 17"/>
              <p:cNvCxnSpPr/>
              <p:nvPr/>
            </p:nvCxnSpPr>
            <p:spPr>
              <a:xfrm flipV="1">
                <a:off x="2356541" y="2596690"/>
                <a:ext cx="1255338" cy="853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V="1">
                <a:off x="3489554" y="2520315"/>
                <a:ext cx="122326" cy="803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H="1" flipV="1">
                <a:off x="3491940" y="2596690"/>
                <a:ext cx="119940" cy="684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3415695" y="2555732"/>
                <a:ext cx="80009" cy="819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16200000">
              <a:off x="4837157" y="3106670"/>
              <a:ext cx="196185" cy="144780"/>
              <a:chOff x="3415695" y="2520315"/>
              <a:chExt cx="196185" cy="144780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V="1">
                <a:off x="3489554" y="2520315"/>
                <a:ext cx="122326" cy="803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 flipV="1">
                <a:off x="3491940" y="2596690"/>
                <a:ext cx="119940" cy="684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타원 24"/>
              <p:cNvSpPr/>
              <p:nvPr/>
            </p:nvSpPr>
            <p:spPr>
              <a:xfrm>
                <a:off x="3415695" y="2555732"/>
                <a:ext cx="80009" cy="819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10339057" y="1542534"/>
            <a:ext cx="1255338" cy="171450"/>
            <a:chOff x="6307023" y="834108"/>
            <a:chExt cx="1255338" cy="171450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6307023" y="910483"/>
              <a:ext cx="1255338" cy="85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86036" y="834108"/>
              <a:ext cx="1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432697" y="834108"/>
              <a:ext cx="1904" cy="17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7366176" y="869525"/>
              <a:ext cx="80009" cy="81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6443"/>
              </p:ext>
            </p:extLst>
          </p:nvPr>
        </p:nvGraphicFramePr>
        <p:xfrm>
          <a:off x="3938963" y="2080066"/>
          <a:ext cx="1933834" cy="128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메뉴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69429"/>
              </p:ext>
            </p:extLst>
          </p:nvPr>
        </p:nvGraphicFramePr>
        <p:xfrm>
          <a:off x="3908483" y="3949506"/>
          <a:ext cx="1933834" cy="128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14">
                  <a:extLst>
                    <a:ext uri="{9D8B030D-6E8A-4147-A177-3AD203B41FA5}">
                      <a16:colId xmlns:a16="http://schemas.microsoft.com/office/drawing/2014/main" val="31804025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073024707"/>
                    </a:ext>
                  </a:extLst>
                </a:gridCol>
              </a:tblGrid>
              <a:tr h="3204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엔티티</a:t>
                      </a:r>
                      <a:r>
                        <a:rPr lang="ko-KR" altLang="en-US" sz="1400" dirty="0" smtClean="0"/>
                        <a:t> 명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37601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26190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7422"/>
                  </a:ext>
                </a:extLst>
              </a:tr>
              <a:tr h="3204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6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 작성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41575"/>
              </p:ext>
            </p:extLst>
          </p:nvPr>
        </p:nvGraphicFramePr>
        <p:xfrm>
          <a:off x="458690" y="1396147"/>
          <a:ext cx="10666510" cy="167577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08621">
                  <a:extLst>
                    <a:ext uri="{9D8B030D-6E8A-4147-A177-3AD203B41FA5}">
                      <a16:colId xmlns:a16="http://schemas.microsoft.com/office/drawing/2014/main" val="107110329"/>
                    </a:ext>
                  </a:extLst>
                </a:gridCol>
                <a:gridCol w="1940613">
                  <a:extLst>
                    <a:ext uri="{9D8B030D-6E8A-4147-A177-3AD203B41FA5}">
                      <a16:colId xmlns:a16="http://schemas.microsoft.com/office/drawing/2014/main" val="3073801574"/>
                    </a:ext>
                  </a:extLst>
                </a:gridCol>
                <a:gridCol w="1679013">
                  <a:extLst>
                    <a:ext uri="{9D8B030D-6E8A-4147-A177-3AD203B41FA5}">
                      <a16:colId xmlns:a16="http://schemas.microsoft.com/office/drawing/2014/main" val="3774365557"/>
                    </a:ext>
                  </a:extLst>
                </a:gridCol>
                <a:gridCol w="1259260">
                  <a:extLst>
                    <a:ext uri="{9D8B030D-6E8A-4147-A177-3AD203B41FA5}">
                      <a16:colId xmlns:a16="http://schemas.microsoft.com/office/drawing/2014/main" val="519930422"/>
                    </a:ext>
                  </a:extLst>
                </a:gridCol>
                <a:gridCol w="1084363">
                  <a:extLst>
                    <a:ext uri="{9D8B030D-6E8A-4147-A177-3AD203B41FA5}">
                      <a16:colId xmlns:a16="http://schemas.microsoft.com/office/drawing/2014/main" val="2272372476"/>
                    </a:ext>
                  </a:extLst>
                </a:gridCol>
                <a:gridCol w="2133747">
                  <a:extLst>
                    <a:ext uri="{9D8B030D-6E8A-4147-A177-3AD203B41FA5}">
                      <a16:colId xmlns:a16="http://schemas.microsoft.com/office/drawing/2014/main" val="84971378"/>
                    </a:ext>
                  </a:extLst>
                </a:gridCol>
                <a:gridCol w="1060893">
                  <a:extLst>
                    <a:ext uri="{9D8B030D-6E8A-4147-A177-3AD203B41FA5}">
                      <a16:colId xmlns:a16="http://schemas.microsoft.com/office/drawing/2014/main" val="71895312"/>
                    </a:ext>
                  </a:extLst>
                </a:gridCol>
              </a:tblGrid>
              <a:tr h="3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열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유무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기본키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외래키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FK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테이블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32349"/>
                  </a:ext>
                </a:extLst>
              </a:tr>
              <a:tr h="442248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0303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937071"/>
                  </a:ext>
                </a:extLst>
              </a:tr>
              <a:tr h="442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95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9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4541521" cy="1376363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목표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10126" y="1620253"/>
            <a:ext cx="6617369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목적과 요구사항 정리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18147" y="2350168"/>
            <a:ext cx="6617369" cy="646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요구사항을 추상화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4188" y="3203608"/>
            <a:ext cx="10090485" cy="951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추상화된 요구사항을 </a:t>
            </a:r>
            <a:r>
              <a:rPr lang="en-US" altLang="ko-KR" sz="3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[DB]</a:t>
            </a: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3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3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디자인창</a:t>
            </a: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[</a:t>
            </a:r>
            <a:r>
              <a:rPr lang="ko-KR" altLang="en-US" sz="3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기능단위</a:t>
            </a: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나누기</a:t>
            </a:r>
            <a:endParaRPr lang="en-US" altLang="ko-KR" sz="3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3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금일 회의에서는 </a:t>
            </a:r>
            <a:r>
              <a:rPr lang="en-US" altLang="ko-KR" sz="3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[DB] </a:t>
            </a:r>
            <a:r>
              <a:rPr lang="ko-KR" altLang="en-US" sz="3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파트만 진행</a:t>
            </a:r>
            <a:endParaRPr lang="ko-KR" altLang="en-US" sz="3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189579" y="0"/>
            <a:ext cx="2002421" cy="671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2021.06.06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17:56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편집</a:t>
            </a:r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0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32610" y="497305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목적과 요구사항 정리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6944"/>
              </p:ext>
            </p:extLst>
          </p:nvPr>
        </p:nvGraphicFramePr>
        <p:xfrm>
          <a:off x="637404" y="1818640"/>
          <a:ext cx="11106486" cy="475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162">
                  <a:extLst>
                    <a:ext uri="{9D8B030D-6E8A-4147-A177-3AD203B41FA5}">
                      <a16:colId xmlns:a16="http://schemas.microsoft.com/office/drawing/2014/main" val="1215029533"/>
                    </a:ext>
                  </a:extLst>
                </a:gridCol>
                <a:gridCol w="3702162">
                  <a:extLst>
                    <a:ext uri="{9D8B030D-6E8A-4147-A177-3AD203B41FA5}">
                      <a16:colId xmlns:a16="http://schemas.microsoft.com/office/drawing/2014/main" val="2872147858"/>
                    </a:ext>
                  </a:extLst>
                </a:gridCol>
                <a:gridCol w="3702162">
                  <a:extLst>
                    <a:ext uri="{9D8B030D-6E8A-4147-A177-3AD203B41FA5}">
                      <a16:colId xmlns:a16="http://schemas.microsoft.com/office/drawing/2014/main" val="2573831795"/>
                    </a:ext>
                  </a:extLst>
                </a:gridCol>
              </a:tblGrid>
              <a:tr h="443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박성환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강성연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김인철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43478"/>
                  </a:ext>
                </a:extLst>
              </a:tr>
              <a:tr h="431522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음식 </a:t>
                      </a:r>
                      <a:r>
                        <a:rPr lang="ko-KR" altLang="en-US" baseline="0" dirty="0" err="1" smtClean="0"/>
                        <a:t>필터링</a:t>
                      </a:r>
                      <a:r>
                        <a:rPr lang="ko-KR" altLang="en-US" baseline="0" dirty="0" smtClean="0"/>
                        <a:t> 기능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err="1" smtClean="0"/>
                        <a:t>음식먹는</a:t>
                      </a:r>
                      <a:r>
                        <a:rPr lang="ko-KR" altLang="en-US" baseline="0" dirty="0" smtClean="0"/>
                        <a:t> 소요시간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(#</a:t>
                      </a:r>
                      <a:r>
                        <a:rPr lang="ko-KR" altLang="en-US" baseline="0" dirty="0" err="1" smtClean="0"/>
                        <a:t>후다닥한끼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가맹에 따른 노출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4. </a:t>
                      </a:r>
                      <a:r>
                        <a:rPr lang="ko-KR" altLang="en-US" baseline="0" dirty="0" smtClean="0"/>
                        <a:t>음식점과 개발자 입장에서도 필요한 기능을 추가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1.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로그인 기능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게스트 로그인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2. </a:t>
                      </a:r>
                      <a:r>
                        <a:rPr lang="ko-KR" altLang="en-US" baseline="0" dirty="0" smtClean="0"/>
                        <a:t>환경조건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날씨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에 따른 메뉴 추천 </a:t>
                      </a:r>
                      <a:r>
                        <a:rPr lang="en-US" altLang="ko-KR" baseline="0" dirty="0" smtClean="0"/>
                        <a:t>+ </a:t>
                      </a:r>
                      <a:r>
                        <a:rPr lang="ko-KR" altLang="en-US" baseline="0" dirty="0" smtClean="0"/>
                        <a:t>몇 명에서 먹는지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3. </a:t>
                      </a:r>
                      <a:r>
                        <a:rPr lang="ko-KR" altLang="en-US" baseline="0" dirty="0" smtClean="0"/>
                        <a:t>사용자가 먹었던 메뉴들을 저장하고 이를 토대로 사용자의 메뉴 추천에 영향을 주는 기능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4. </a:t>
                      </a:r>
                      <a:r>
                        <a:rPr lang="ko-KR" altLang="en-US" baseline="0" dirty="0" smtClean="0"/>
                        <a:t>길 찾기 기능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1.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게시판 기능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2. </a:t>
                      </a:r>
                      <a:r>
                        <a:rPr lang="ko-KR" altLang="en-US" baseline="0" dirty="0" smtClean="0"/>
                        <a:t>검색 기능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추천한 메뉴를 클릭하면 그걸 먹는다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클릭하면 주변 음식점 검색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3. </a:t>
                      </a:r>
                      <a:r>
                        <a:rPr lang="ko-KR" altLang="en-US" baseline="0" dirty="0" smtClean="0"/>
                        <a:t>메뉴에 특징 태그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4. </a:t>
                      </a:r>
                      <a:r>
                        <a:rPr lang="ko-KR" altLang="en-US" baseline="0" dirty="0" smtClean="0"/>
                        <a:t>프로그램 메뉴 추천에 대한 사용자 평점을 토대로 점수 산정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5. </a:t>
                      </a:r>
                      <a:r>
                        <a:rPr lang="ko-KR" altLang="en-US" baseline="0" dirty="0" smtClean="0"/>
                        <a:t>친구끼리 메뉴 정할 때 </a:t>
                      </a:r>
                      <a:r>
                        <a:rPr lang="ko-KR" altLang="en-US" baseline="0" dirty="0" err="1" smtClean="0"/>
                        <a:t>호불호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92111"/>
                  </a:ext>
                </a:extLst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374850" y="1117600"/>
            <a:ext cx="8734927" cy="528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조건을 받아 상황 별 점심 메뉴 추천해주는 프로그램 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2021.06.06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1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4577" y="328804"/>
            <a:ext cx="4635768" cy="261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요구사항을 추상화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32469"/>
              </p:ext>
            </p:extLst>
          </p:nvPr>
        </p:nvGraphicFramePr>
        <p:xfrm>
          <a:off x="188436" y="569390"/>
          <a:ext cx="11106486" cy="66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486">
                  <a:extLst>
                    <a:ext uri="{9D8B030D-6E8A-4147-A177-3AD203B41FA5}">
                      <a16:colId xmlns:a16="http://schemas.microsoft.com/office/drawing/2014/main" val="12150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43478"/>
                  </a:ext>
                </a:extLst>
              </a:tr>
              <a:tr h="431522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 smtClean="0"/>
                        <a:t>로그인 기능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 smtClean="0"/>
                        <a:t>로그인 기능 </a:t>
                      </a:r>
                      <a:r>
                        <a:rPr lang="en-US" altLang="ko-KR" sz="1100" dirty="0" smtClean="0"/>
                        <a:t>+ </a:t>
                      </a:r>
                      <a:r>
                        <a:rPr lang="ko-KR" altLang="en-US" sz="1100" dirty="0" smtClean="0"/>
                        <a:t>게스트로그인 </a:t>
                      </a:r>
                      <a:r>
                        <a:rPr lang="en-US" altLang="ko-KR" sz="1100" dirty="0" smtClean="0"/>
                        <a:t>+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 smtClean="0"/>
                        <a:t>회원가입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알러지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못먹는</a:t>
                      </a:r>
                      <a:r>
                        <a:rPr lang="ko-KR" altLang="en-US" sz="1100" dirty="0" smtClean="0"/>
                        <a:t> 재료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등</a:t>
                      </a:r>
                      <a:r>
                        <a:rPr lang="en-US" altLang="ko-KR" sz="1100" baseline="0" dirty="0" smtClean="0"/>
                        <a:t>)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+ </a:t>
                      </a:r>
                      <a:r>
                        <a:rPr lang="ko-KR" altLang="en-US" sz="1100" baseline="0" dirty="0" smtClean="0"/>
                        <a:t>아이디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비번 찾기</a:t>
                      </a:r>
                      <a:r>
                        <a:rPr lang="en-US" altLang="ko-KR" sz="1100" baseline="0" dirty="0" smtClean="0"/>
                        <a:t> + </a:t>
                      </a:r>
                      <a:r>
                        <a:rPr lang="ko-KR" altLang="en-US" sz="1100" baseline="0" dirty="0" smtClean="0"/>
                        <a:t>회원탈퇴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1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100" baseline="0" dirty="0" smtClean="0"/>
                        <a:t>-1 </a:t>
                      </a:r>
                      <a:r>
                        <a:rPr lang="ko-KR" altLang="en-US" sz="1100" baseline="0" dirty="0" smtClean="0"/>
                        <a:t>유저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smtClean="0"/>
                        <a:t>이메일</a:t>
                      </a:r>
                      <a:r>
                        <a:rPr lang="en-US" altLang="ko-KR" sz="1100" baseline="0" dirty="0" smtClean="0"/>
                        <a:t> -&gt; </a:t>
                      </a:r>
                      <a:r>
                        <a:rPr lang="ko-KR" altLang="en-US" sz="1100" baseline="0" dirty="0" err="1" smtClean="0"/>
                        <a:t>로그인용</a:t>
                      </a:r>
                      <a:r>
                        <a:rPr lang="ko-KR" altLang="en-US" sz="1100" baseline="0" dirty="0" smtClean="0"/>
                        <a:t> 아이디 겸 식별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smtClean="0"/>
                        <a:t>유저 </a:t>
                      </a:r>
                      <a:r>
                        <a:rPr lang="en-US" altLang="ko-KR" sz="1100" baseline="0" dirty="0" smtClean="0"/>
                        <a:t>ID AUTO INCREMENT KEY (PK)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smtClean="0"/>
                        <a:t>자동 닉네임 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smtClean="0"/>
                        <a:t>비밀번호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smtClean="0"/>
                        <a:t>생년월일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err="1" smtClean="0"/>
                        <a:t>메뉴선정</a:t>
                      </a:r>
                      <a:r>
                        <a:rPr lang="ko-KR" altLang="en-US" sz="1100" baseline="0" dirty="0" smtClean="0"/>
                        <a:t> 정보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aseline="0" dirty="0" smtClean="0"/>
                        <a:t>1-2 </a:t>
                      </a:r>
                      <a:r>
                        <a:rPr lang="ko-KR" altLang="en-US" sz="1100" baseline="0" dirty="0" err="1" smtClean="0"/>
                        <a:t>메뉴선정</a:t>
                      </a:r>
                      <a:r>
                        <a:rPr lang="ko-KR" altLang="en-US" sz="1100" baseline="0" dirty="0" smtClean="0"/>
                        <a:t> 정보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smtClean="0"/>
                        <a:t>유저 </a:t>
                      </a:r>
                      <a:r>
                        <a:rPr lang="en-US" altLang="ko-KR" sz="1100" baseline="0" dirty="0" smtClean="0"/>
                        <a:t>ID(AUTO)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err="1" smtClean="0"/>
                        <a:t>알러지</a:t>
                      </a:r>
                      <a:r>
                        <a:rPr lang="ko-KR" altLang="en-US" sz="1100" baseline="0" dirty="0" smtClean="0"/>
                        <a:t> 정보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극불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smtClean="0"/>
                        <a:t>맵기 강함 정도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aseline="0" dirty="0" smtClean="0"/>
                        <a:t>어떤 재료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aseline="0" dirty="0" smtClean="0"/>
                        <a:t>2. </a:t>
                      </a:r>
                      <a:r>
                        <a:rPr lang="ko-KR" altLang="en-US" sz="1100" baseline="0" dirty="0" smtClean="0"/>
                        <a:t>메인 화면 기능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 smtClean="0"/>
                        <a:t>각 기능을 사용할 수 있는 </a:t>
                      </a:r>
                      <a:r>
                        <a:rPr lang="ko-KR" altLang="en-US" sz="1100" dirty="0" err="1" smtClean="0"/>
                        <a:t>씬을</a:t>
                      </a:r>
                      <a:r>
                        <a:rPr lang="ko-KR" altLang="en-US" sz="1100" dirty="0" smtClean="0"/>
                        <a:t> 들어가기 위한</a:t>
                      </a:r>
                      <a:r>
                        <a:rPr lang="ko-KR" altLang="en-US" sz="1100" baseline="0" dirty="0" smtClean="0"/>
                        <a:t> 메뉴 집합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aseline="0" dirty="0" smtClean="0"/>
                        <a:t>3. </a:t>
                      </a:r>
                      <a:r>
                        <a:rPr lang="ko-KR" altLang="en-US" sz="1100" baseline="0" dirty="0" smtClean="0"/>
                        <a:t>메뉴 선정 알고리즘 변수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몇 시인지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날씨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원하는 양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몇 명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배달포장여부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소요시간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최근 먹었던 음식 데이터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메뉴에 대한 사용자 평점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선호하는 음식의 주재료 점수에 따른 다른 음식 추천</a:t>
                      </a:r>
                      <a:r>
                        <a:rPr lang="en-US" altLang="ko-KR" sz="1100" dirty="0" smtClean="0"/>
                        <a:t>, 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1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 smtClean="0"/>
                        <a:t>4. </a:t>
                      </a:r>
                      <a:r>
                        <a:rPr lang="ko-KR" altLang="en-US" sz="1100" dirty="0" smtClean="0"/>
                        <a:t>게시판 </a:t>
                      </a:r>
                      <a:endParaRPr lang="en-US" altLang="ko-KR" sz="11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유저아이디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일자 등등 게시판 요소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/>
                        <a:t>5.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음식점</a:t>
                      </a:r>
                      <a:endParaRPr lang="en-US" altLang="ko-KR" sz="11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이름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테마 태그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전화번호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주차공간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주소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메뉴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정보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영업시간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포장 여부</a:t>
                      </a:r>
                      <a:endParaRPr lang="en-US" altLang="ko-KR" sz="11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1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6. </a:t>
                      </a:r>
                      <a:r>
                        <a:rPr lang="ko-KR" altLang="en-US" sz="1100" baseline="0" dirty="0" smtClean="0"/>
                        <a:t>메뉴</a:t>
                      </a:r>
                      <a:endParaRPr lang="en-US" altLang="ko-KR" sz="11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이름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가격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조리시간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태그로 분류</a:t>
                      </a:r>
                      <a:r>
                        <a:rPr lang="en-US" altLang="ko-KR" sz="1100" baseline="0" dirty="0" smtClean="0"/>
                        <a:t>[</a:t>
                      </a:r>
                      <a:r>
                        <a:rPr lang="ko-KR" altLang="en-US" sz="1100" baseline="0" dirty="0" smtClean="0"/>
                        <a:t>빠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보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늦</a:t>
                      </a:r>
                      <a:r>
                        <a:rPr lang="en-US" altLang="ko-KR" sz="1100" baseline="0" dirty="0" smtClean="0"/>
                        <a:t>]), </a:t>
                      </a:r>
                      <a:r>
                        <a:rPr lang="ko-KR" altLang="en-US" sz="1100" baseline="0" dirty="0" err="1" smtClean="0"/>
                        <a:t>알러지</a:t>
                      </a:r>
                      <a:r>
                        <a:rPr lang="ko-KR" altLang="en-US" sz="1100" baseline="0" dirty="0" smtClean="0"/>
                        <a:t> 표시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주재료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평가</a:t>
                      </a:r>
                      <a:r>
                        <a:rPr lang="en-US" altLang="ko-KR" sz="1100" baseline="0" dirty="0" smtClean="0"/>
                        <a:t>[</a:t>
                      </a:r>
                      <a:r>
                        <a:rPr lang="ko-KR" altLang="en-US" sz="1100" baseline="0" dirty="0" smtClean="0"/>
                        <a:t> 매움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맛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싱거움</a:t>
                      </a:r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짬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단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씀 등등</a:t>
                      </a:r>
                      <a:r>
                        <a:rPr lang="en-US" altLang="ko-KR" sz="1100" baseline="0" dirty="0" smtClean="0"/>
                        <a:t>)]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baseline="0" dirty="0" err="1" smtClean="0"/>
                        <a:t>날씨선호도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시간선호도</a:t>
                      </a:r>
                      <a:r>
                        <a:rPr lang="en-US" altLang="ko-KR" sz="1100" baseline="0" dirty="0" smtClean="0"/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7. </a:t>
                      </a:r>
                      <a:r>
                        <a:rPr lang="ko-KR" altLang="en-US" sz="1100" baseline="0" dirty="0" smtClean="0"/>
                        <a:t>평가항목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나중에 고려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서비스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위생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맛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매움정도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양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조리시간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err="1" smtClean="0"/>
                        <a:t>가성비</a:t>
                      </a:r>
                      <a:r>
                        <a:rPr lang="en-US" altLang="ko-KR" sz="1100" baseline="0" dirty="0" smtClean="0"/>
                        <a:t>(1~4) </a:t>
                      </a:r>
                      <a:r>
                        <a:rPr lang="ko-KR" altLang="en-US" sz="1100" baseline="0" dirty="0" smtClean="0"/>
                        <a:t>등등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종합적인 </a:t>
                      </a:r>
                      <a:r>
                        <a:rPr lang="ko-KR" altLang="en-US" sz="1100" baseline="0" dirty="0" err="1" smtClean="0"/>
                        <a:t>통계점수는</a:t>
                      </a:r>
                      <a:r>
                        <a:rPr lang="ko-KR" altLang="en-US" sz="1100" baseline="0" dirty="0" smtClean="0"/>
                        <a:t> 일단은 알고리즘으로 계산해서 즉각적으로 </a:t>
                      </a:r>
                      <a:endParaRPr lang="en-US" altLang="ko-KR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92111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2021.06.06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2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64495" y="444551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요구사항을 추상화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56036"/>
              </p:ext>
            </p:extLst>
          </p:nvPr>
        </p:nvGraphicFramePr>
        <p:xfrm>
          <a:off x="335280" y="1054946"/>
          <a:ext cx="314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35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유저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게스트</a:t>
                      </a:r>
                      <a:r>
                        <a:rPr lang="en-US" altLang="ko-KR" sz="1400" dirty="0" smtClean="0"/>
                        <a:t>), </a:t>
                      </a:r>
                      <a:r>
                        <a:rPr lang="ko-KR" altLang="en-US" sz="1400" dirty="0" smtClean="0"/>
                        <a:t>회원가입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아이디비번</a:t>
                      </a:r>
                      <a:r>
                        <a:rPr lang="ko-KR" altLang="en-US" sz="1400" dirty="0" smtClean="0"/>
                        <a:t> 찾기 기능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292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유저 정보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83478"/>
              </p:ext>
            </p:extLst>
          </p:nvPr>
        </p:nvGraphicFramePr>
        <p:xfrm>
          <a:off x="294640" y="2558626"/>
          <a:ext cx="311912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12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273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유저 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276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사용자에 대한 정보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유저식별번호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이메일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자동 닉네임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비밀번호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생년월일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메뉴 </a:t>
                      </a:r>
                      <a:r>
                        <a:rPr lang="ko-KR" altLang="en-US" sz="1400" dirty="0" err="1" smtClean="0"/>
                        <a:t>산출용</a:t>
                      </a:r>
                      <a:r>
                        <a:rPr lang="ko-KR" altLang="en-US" sz="1400" dirty="0" smtClean="0"/>
                        <a:t> 유저 데이터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1737360" y="2225040"/>
            <a:ext cx="0" cy="325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99486"/>
              </p:ext>
            </p:extLst>
          </p:nvPr>
        </p:nvGraphicFramePr>
        <p:xfrm>
          <a:off x="325120" y="4946226"/>
          <a:ext cx="3119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12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273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산출용</a:t>
                      </a:r>
                      <a:r>
                        <a:rPr lang="ko-KR" altLang="en-US" dirty="0" smtClean="0"/>
                        <a:t> 유저 데이터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276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사용자가 설정한 메뉴 산출 알고리즘에 반영되는 정보이다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유저식별번호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알러지</a:t>
                      </a:r>
                      <a:r>
                        <a:rPr lang="ko-KR" altLang="en-US" sz="1400" dirty="0" smtClean="0"/>
                        <a:t> 정보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맵기</a:t>
                      </a:r>
                      <a:r>
                        <a:rPr lang="ko-KR" altLang="en-US" sz="1400" baseline="0" dirty="0" smtClean="0"/>
                        <a:t> 강함 정도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재료 </a:t>
                      </a:r>
                      <a:r>
                        <a:rPr lang="ko-KR" altLang="en-US" sz="1400" dirty="0" err="1" smtClean="0"/>
                        <a:t>호불호</a:t>
                      </a:r>
                      <a:r>
                        <a:rPr lang="ko-KR" altLang="en-US" sz="1400" dirty="0" smtClean="0"/>
                        <a:t> 선택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1757680" y="4602480"/>
            <a:ext cx="0" cy="345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31129"/>
              </p:ext>
            </p:extLst>
          </p:nvPr>
        </p:nvGraphicFramePr>
        <p:xfrm>
          <a:off x="3769360" y="1044786"/>
          <a:ext cx="3149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35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 화면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사용자가 구현한 기능을 사용할 수 있도록 하나의 화면에 </a:t>
                      </a:r>
                      <a:r>
                        <a:rPr lang="ko-KR" altLang="en-US" sz="1400" dirty="0" err="1" smtClean="0"/>
                        <a:t>모아놓아</a:t>
                      </a:r>
                      <a:r>
                        <a:rPr lang="ko-KR" altLang="en-US" sz="1400" dirty="0" smtClean="0"/>
                        <a:t> 이용할 수 있도록 하는 화면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29220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81100"/>
              </p:ext>
            </p:extLst>
          </p:nvPr>
        </p:nvGraphicFramePr>
        <p:xfrm>
          <a:off x="3759200" y="2558626"/>
          <a:ext cx="314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35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사용자가 글을 올리고 다른 사용자와 글을 공유할 수 있는 게시판 기능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292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유저 정보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게시판 글 정보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52332"/>
              </p:ext>
            </p:extLst>
          </p:nvPr>
        </p:nvGraphicFramePr>
        <p:xfrm>
          <a:off x="3789680" y="4082626"/>
          <a:ext cx="311912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12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273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글 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276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 글에 대한 정보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273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 식별 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유저이름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작성일자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공개여부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5222240" y="3738880"/>
            <a:ext cx="0" cy="345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70032"/>
              </p:ext>
            </p:extLst>
          </p:nvPr>
        </p:nvGraphicFramePr>
        <p:xfrm>
          <a:off x="7183120" y="1024466"/>
          <a:ext cx="314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35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음식</a:t>
                      </a:r>
                      <a:r>
                        <a:rPr lang="ko-KR" altLang="en-US" baseline="0" dirty="0" smtClean="0"/>
                        <a:t> 선정 알고리즘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사용자가 </a:t>
                      </a:r>
                      <a:r>
                        <a:rPr lang="ko-KR" altLang="en-US" sz="1400" dirty="0" err="1" smtClean="0"/>
                        <a:t>먹고싶어</a:t>
                      </a:r>
                      <a:r>
                        <a:rPr lang="ko-KR" altLang="en-US" sz="1400" baseline="0" dirty="0" smtClean="0"/>
                        <a:t> 할 만한 음식을 예상하여 추천해주는 알고리즘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292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음식점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메뉴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평가항목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53052"/>
              </p:ext>
            </p:extLst>
          </p:nvPr>
        </p:nvGraphicFramePr>
        <p:xfrm>
          <a:off x="7099808" y="2407920"/>
          <a:ext cx="311912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12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360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음식점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273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음식점에 대한 정보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1614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음식점 이름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음식점 테마</a:t>
                      </a:r>
                      <a:r>
                        <a:rPr lang="en-US" altLang="ko-KR" sz="1400" baseline="0" dirty="0" smtClean="0"/>
                        <a:t> ex) </a:t>
                      </a:r>
                      <a:r>
                        <a:rPr lang="ko-KR" altLang="en-US" sz="1400" baseline="0" dirty="0" err="1" smtClean="0"/>
                        <a:t>중식집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일식집</a:t>
                      </a:r>
                      <a:r>
                        <a:rPr lang="en-US" altLang="ko-KR" sz="1400" baseline="0" dirty="0" smtClean="0"/>
                        <a:t>…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전화번호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주차공간 여부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주소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영업 시간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포장 여부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메뉴</a:t>
                      </a:r>
                      <a:endParaRPr lang="en-US" altLang="ko-K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8544560" y="2204720"/>
            <a:ext cx="0" cy="19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69247"/>
              </p:ext>
            </p:extLst>
          </p:nvPr>
        </p:nvGraphicFramePr>
        <p:xfrm>
          <a:off x="7002272" y="5074242"/>
          <a:ext cx="1778000" cy="1719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2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195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메뉴에 대한 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1155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음식점 이름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메뉴 이름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가격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err="1" smtClean="0"/>
                        <a:t>조리시간알러지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주재료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평가</a:t>
                      </a:r>
                      <a:endParaRPr lang="en-US" altLang="ko-KR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7721600" y="4856480"/>
            <a:ext cx="5508" cy="209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8769350" y="6042720"/>
            <a:ext cx="210058" cy="5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47641"/>
              </p:ext>
            </p:extLst>
          </p:nvPr>
        </p:nvGraphicFramePr>
        <p:xfrm>
          <a:off x="9001760" y="5077290"/>
          <a:ext cx="1778000" cy="1719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41433276"/>
                    </a:ext>
                  </a:extLst>
                </a:gridCol>
              </a:tblGrid>
              <a:tr h="2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4679"/>
                  </a:ext>
                </a:extLst>
              </a:tr>
              <a:tr h="195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평가에 대한 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734"/>
                  </a:ext>
                </a:extLst>
              </a:tr>
              <a:tr h="115571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서비스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baseline="0" dirty="0" smtClean="0"/>
                        <a:t>위생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ko-KR" altLang="en-US" sz="1100" baseline="0" dirty="0" smtClean="0"/>
                        <a:t>맛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ko-KR" altLang="en-US" sz="1100" baseline="0" dirty="0" err="1" smtClean="0"/>
                        <a:t>매움정도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ko-KR" altLang="en-US" sz="1100" baseline="0" dirty="0" smtClean="0"/>
                        <a:t>양 등</a:t>
                      </a:r>
                      <a:r>
                        <a:rPr lang="en-US" altLang="ko-KR" sz="1100" baseline="0" dirty="0" smtClean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32543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2021.06.06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4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76989" y="930442"/>
            <a:ext cx="9071811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추상화된 요구사항을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[DB], [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디자인창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[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기능단위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나누기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3" y="1682356"/>
            <a:ext cx="8258792" cy="454637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2021.06.06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4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668887" y="3650086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1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41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35725"/>
              </p:ext>
            </p:extLst>
          </p:nvPr>
        </p:nvGraphicFramePr>
        <p:xfrm>
          <a:off x="741938" y="2373903"/>
          <a:ext cx="10775481" cy="2682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899">
                  <a:extLst>
                    <a:ext uri="{9D8B030D-6E8A-4147-A177-3AD203B41FA5}">
                      <a16:colId xmlns:a16="http://schemas.microsoft.com/office/drawing/2014/main" val="1403595898"/>
                    </a:ext>
                  </a:extLst>
                </a:gridCol>
                <a:gridCol w="4158124">
                  <a:extLst>
                    <a:ext uri="{9D8B030D-6E8A-4147-A177-3AD203B41FA5}">
                      <a16:colId xmlns:a16="http://schemas.microsoft.com/office/drawing/2014/main" val="2921659690"/>
                    </a:ext>
                  </a:extLst>
                </a:gridCol>
                <a:gridCol w="2970088">
                  <a:extLst>
                    <a:ext uri="{9D8B030D-6E8A-4147-A177-3AD203B41FA5}">
                      <a16:colId xmlns:a16="http://schemas.microsoft.com/office/drawing/2014/main" val="693103989"/>
                    </a:ext>
                  </a:extLst>
                </a:gridCol>
                <a:gridCol w="1651370">
                  <a:extLst>
                    <a:ext uri="{9D8B030D-6E8A-4147-A177-3AD203B41FA5}">
                      <a16:colId xmlns:a16="http://schemas.microsoft.com/office/drawing/2014/main" val="3587672736"/>
                    </a:ext>
                  </a:extLst>
                </a:gridCol>
              </a:tblGrid>
              <a:tr h="339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속성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544278"/>
                  </a:ext>
                </a:extLst>
              </a:tr>
              <a:tr h="1274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유저 정보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사용자에 대한 정보로 로그인 기능 및 게시판 기능 등에 사용되는 </a:t>
                      </a:r>
                      <a:r>
                        <a:rPr lang="ko-KR" altLang="en-US" sz="1200" dirty="0" err="1" smtClean="0"/>
                        <a:t>엔티티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유저식별번호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이메일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자동 닉네임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비밀번호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생년월일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메뉴 </a:t>
                      </a:r>
                      <a:r>
                        <a:rPr lang="ko-KR" altLang="en-US" sz="1400" dirty="0" err="1" smtClean="0"/>
                        <a:t>산출용</a:t>
                      </a:r>
                      <a:r>
                        <a:rPr lang="ko-KR" altLang="en-US" sz="1400" dirty="0" smtClean="0"/>
                        <a:t> 유저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002163"/>
                  </a:ext>
                </a:extLst>
              </a:tr>
              <a:tr h="9199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산출용</a:t>
                      </a:r>
                      <a:r>
                        <a:rPr lang="ko-KR" altLang="en-US" dirty="0" smtClean="0"/>
                        <a:t> 유저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사용자가 직접 설정한 메뉴 선정 알고리즘에 반영되는 데이터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메뉴 선정 알고리즘</a:t>
                      </a:r>
                      <a:r>
                        <a:rPr lang="ko-KR" altLang="en-US" sz="1200" baseline="0" dirty="0" smtClean="0"/>
                        <a:t> 기능에 사용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유저식별번호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알러지</a:t>
                      </a:r>
                      <a:r>
                        <a:rPr lang="ko-KR" altLang="en-US" sz="1400" dirty="0" smtClean="0"/>
                        <a:t> 정보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맵기</a:t>
                      </a:r>
                      <a:r>
                        <a:rPr lang="ko-KR" altLang="en-US" sz="1400" baseline="0" dirty="0" smtClean="0"/>
                        <a:t> 강함 정도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재료 </a:t>
                      </a:r>
                      <a:r>
                        <a:rPr lang="ko-KR" altLang="en-US" sz="1400" dirty="0" err="1" smtClean="0"/>
                        <a:t>호불호</a:t>
                      </a:r>
                      <a:r>
                        <a:rPr lang="ko-KR" altLang="en-US" sz="1400" dirty="0" smtClean="0"/>
                        <a:t> 선택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4100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052385" y="1944547"/>
            <a:ext cx="2616790" cy="4011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 정보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2021.06.06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3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60948" y="513347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–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37938" y="1211178"/>
            <a:ext cx="8734927" cy="6464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18974"/>
              </p:ext>
            </p:extLst>
          </p:nvPr>
        </p:nvGraphicFramePr>
        <p:xfrm>
          <a:off x="741938" y="2373903"/>
          <a:ext cx="10775481" cy="18016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899">
                  <a:extLst>
                    <a:ext uri="{9D8B030D-6E8A-4147-A177-3AD203B41FA5}">
                      <a16:colId xmlns:a16="http://schemas.microsoft.com/office/drawing/2014/main" val="1403595898"/>
                    </a:ext>
                  </a:extLst>
                </a:gridCol>
                <a:gridCol w="4158124">
                  <a:extLst>
                    <a:ext uri="{9D8B030D-6E8A-4147-A177-3AD203B41FA5}">
                      <a16:colId xmlns:a16="http://schemas.microsoft.com/office/drawing/2014/main" val="2921659690"/>
                    </a:ext>
                  </a:extLst>
                </a:gridCol>
                <a:gridCol w="2970088">
                  <a:extLst>
                    <a:ext uri="{9D8B030D-6E8A-4147-A177-3AD203B41FA5}">
                      <a16:colId xmlns:a16="http://schemas.microsoft.com/office/drawing/2014/main" val="693103989"/>
                    </a:ext>
                  </a:extLst>
                </a:gridCol>
                <a:gridCol w="1651370">
                  <a:extLst>
                    <a:ext uri="{9D8B030D-6E8A-4147-A177-3AD203B41FA5}">
                      <a16:colId xmlns:a16="http://schemas.microsoft.com/office/drawing/2014/main" val="3587672736"/>
                    </a:ext>
                  </a:extLst>
                </a:gridCol>
              </a:tblGrid>
              <a:tr h="29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속성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544278"/>
                  </a:ext>
                </a:extLst>
              </a:tr>
              <a:tr h="1435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사용자가 입력한 게시판</a:t>
                      </a:r>
                      <a:r>
                        <a:rPr lang="ko-KR" altLang="en-US" sz="1600" baseline="0" dirty="0" smtClean="0"/>
                        <a:t> 글에 대한 속성을 가진 </a:t>
                      </a:r>
                      <a:r>
                        <a:rPr lang="ko-KR" altLang="en-US" sz="1600" baseline="0" dirty="0" err="1" smtClean="0"/>
                        <a:t>엔티티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 식별 번호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유저이름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작성일자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공개여부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002163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052385" y="1944547"/>
            <a:ext cx="2616790" cy="4011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엔티티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189579" y="0"/>
            <a:ext cx="2002421" cy="347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2021.06.06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9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876</Words>
  <Application>Microsoft Office PowerPoint</Application>
  <PresentationFormat>와이드스크린</PresentationFormat>
  <Paragraphs>246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 Bold</vt:lpstr>
      <vt:lpstr>맑은 고딕</vt:lpstr>
      <vt:lpstr>Arial</vt:lpstr>
      <vt:lpstr>Office 테마</vt:lpstr>
      <vt:lpstr>Project BOB </vt:lpstr>
      <vt:lpstr>회의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EYE</dc:title>
  <dc:creator>김 인철</dc:creator>
  <cp:lastModifiedBy>김 인철</cp:lastModifiedBy>
  <cp:revision>28</cp:revision>
  <dcterms:created xsi:type="dcterms:W3CDTF">2021-06-06T04:16:28Z</dcterms:created>
  <dcterms:modified xsi:type="dcterms:W3CDTF">2021-06-06T08:57:06Z</dcterms:modified>
</cp:coreProperties>
</file>