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0" r:id="rId7"/>
    <p:sldId id="266" r:id="rId8"/>
    <p:sldId id="267" r:id="rId9"/>
    <p:sldId id="268" r:id="rId10"/>
    <p:sldId id="269" r:id="rId11"/>
    <p:sldId id="271" r:id="rId12"/>
    <p:sldId id="262" r:id="rId13"/>
    <p:sldId id="274" r:id="rId14"/>
    <p:sldId id="273" r:id="rId15"/>
    <p:sldId id="263" r:id="rId16"/>
    <p:sldId id="272" r:id="rId17"/>
    <p:sldId id="264" r:id="rId18"/>
  </p:sldIdLst>
  <p:sldSz cx="12192000" cy="6858000"/>
  <p:notesSz cx="6858000" cy="9144000"/>
  <p:embeddedFontLst>
    <p:embeddedFont>
      <p:font typeface="나눔고딕코딩" panose="020D0009000000000000" pitchFamily="49" charset="-127"/>
      <p:regular r:id="rId19"/>
      <p:bold r:id="rId20"/>
    </p:embeddedFont>
    <p:embeddedFont>
      <p:font typeface="나눔스퀘어 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59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94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2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16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4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22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97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68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70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04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50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29738-F1CA-43D1-989D-9504EC654FB4}" type="datetimeFigureOut">
              <a:rPr lang="ko-KR" altLang="en-US" smtClean="0"/>
              <a:t>2021-06-09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81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6672" y="1208249"/>
            <a:ext cx="9144000" cy="1376363"/>
          </a:xfrm>
        </p:spPr>
        <p:txBody>
          <a:bodyPr>
            <a:normAutofit/>
          </a:bodyPr>
          <a:lstStyle/>
          <a:p>
            <a:r>
              <a:rPr lang="en-US" altLang="ko-KR" sz="8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BOB </a:t>
            </a:r>
            <a:endParaRPr lang="ko-KR" altLang="en-US" sz="8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78650" y="2491618"/>
            <a:ext cx="9144000" cy="951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 </a:t>
            </a:r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</a:t>
            </a:r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회의</a:t>
            </a:r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0273" y="4695093"/>
            <a:ext cx="4259796" cy="4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참가 멤버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박성환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강성연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58034" y="4082560"/>
            <a:ext cx="4423920" cy="579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일시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2021.06.08(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0113" y="5121813"/>
            <a:ext cx="4259796" cy="4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진행 시간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45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0112" y="5497733"/>
            <a:ext cx="5161887" cy="4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시작 시간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22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413910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 작성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07414"/>
              </p:ext>
            </p:extLst>
          </p:nvPr>
        </p:nvGraphicFramePr>
        <p:xfrm>
          <a:off x="449478" y="2148863"/>
          <a:ext cx="11293043" cy="34447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235">
                  <a:extLst>
                    <a:ext uri="{9D8B030D-6E8A-4147-A177-3AD203B41FA5}">
                      <a16:colId xmlns:a16="http://schemas.microsoft.com/office/drawing/2014/main" val="107110329"/>
                    </a:ext>
                  </a:extLst>
                </a:gridCol>
                <a:gridCol w="2186620">
                  <a:extLst>
                    <a:ext uri="{9D8B030D-6E8A-4147-A177-3AD203B41FA5}">
                      <a16:colId xmlns:a16="http://schemas.microsoft.com/office/drawing/2014/main" val="3073801574"/>
                    </a:ext>
                  </a:extLst>
                </a:gridCol>
                <a:gridCol w="1345456">
                  <a:extLst>
                    <a:ext uri="{9D8B030D-6E8A-4147-A177-3AD203B41FA5}">
                      <a16:colId xmlns:a16="http://schemas.microsoft.com/office/drawing/2014/main" val="3774365557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51993042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72372476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84971378"/>
                    </a:ext>
                  </a:extLst>
                </a:gridCol>
                <a:gridCol w="2387599">
                  <a:extLst>
                    <a:ext uri="{9D8B030D-6E8A-4147-A177-3AD203B41FA5}">
                      <a16:colId xmlns:a16="http://schemas.microsoft.com/office/drawing/2014/main" val="71895312"/>
                    </a:ext>
                  </a:extLst>
                </a:gridCol>
              </a:tblGrid>
              <a:tr h="34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유무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기본키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외래키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테이블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2349"/>
                  </a:ext>
                </a:extLst>
              </a:tr>
              <a:tr h="442248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REVIEW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REVIEW_ID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AUTO_INCREMENT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030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MENU_NAME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FK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MENU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VARCHAR(30)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95671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REVIEW_CONTENT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288036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REVIEW_SERVICE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INT(2)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65755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REVIEW_CLEAN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INT(2)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428354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REVIEW_SPICY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INT(3)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637786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REVIEW_AMOUNT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INT(2)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051870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670F0B-4D0C-4DD2-BE52-0363C92C6C22}"/>
              </a:ext>
            </a:extLst>
          </p:cNvPr>
          <p:cNvSpPr txBox="1">
            <a:spLocks/>
          </p:cNvSpPr>
          <p:nvPr/>
        </p:nvSpPr>
        <p:spPr>
          <a:xfrm>
            <a:off x="449479" y="1451032"/>
            <a:ext cx="4037854" cy="526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 테이블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미결정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6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 작성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670F0B-4D0C-4DD2-BE52-0363C92C6C22}"/>
              </a:ext>
            </a:extLst>
          </p:cNvPr>
          <p:cNvSpPr txBox="1">
            <a:spLocks/>
          </p:cNvSpPr>
          <p:nvPr/>
        </p:nvSpPr>
        <p:spPr>
          <a:xfrm>
            <a:off x="512606" y="1380512"/>
            <a:ext cx="9185590" cy="2785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데이터베이스 추가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해야 할 사안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비서 테이블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l">
              <a:buAutoNum type="arabicPeriod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다수의 인스턴스를 보유한 속성에 대한 정규화 작업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l">
              <a:buAutoNum type="arabicPeriod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구상 중인 기능들에 대해 음식점 테이블이 의미가 있는 테이블인지에 대해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045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 기능 별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구상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82199"/>
              </p:ext>
            </p:extLst>
          </p:nvPr>
        </p:nvGraphicFramePr>
        <p:xfrm>
          <a:off x="517409" y="1211178"/>
          <a:ext cx="10936653" cy="558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828">
                  <a:extLst>
                    <a:ext uri="{9D8B030D-6E8A-4147-A177-3AD203B41FA5}">
                      <a16:colId xmlns:a16="http://schemas.microsoft.com/office/drawing/2014/main" val="3501159800"/>
                    </a:ext>
                  </a:extLst>
                </a:gridCol>
                <a:gridCol w="2563828">
                  <a:extLst>
                    <a:ext uri="{9D8B030D-6E8A-4147-A177-3AD203B41FA5}">
                      <a16:colId xmlns:a16="http://schemas.microsoft.com/office/drawing/2014/main" val="2467440489"/>
                    </a:ext>
                  </a:extLst>
                </a:gridCol>
                <a:gridCol w="2022043">
                  <a:extLst>
                    <a:ext uri="{9D8B030D-6E8A-4147-A177-3AD203B41FA5}">
                      <a16:colId xmlns:a16="http://schemas.microsoft.com/office/drawing/2014/main" val="3556560332"/>
                    </a:ext>
                  </a:extLst>
                </a:gridCol>
                <a:gridCol w="3786954">
                  <a:extLst>
                    <a:ext uri="{9D8B030D-6E8A-4147-A177-3AD203B41FA5}">
                      <a16:colId xmlns:a16="http://schemas.microsoft.com/office/drawing/2014/main" val="3210506052"/>
                    </a:ext>
                  </a:extLst>
                </a:gridCol>
              </a:tblGrid>
              <a:tr h="488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HTML 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58223"/>
                  </a:ext>
                </a:extLst>
              </a:tr>
              <a:tr h="399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저희 </a:t>
                      </a:r>
                      <a:r>
                        <a:rPr lang="ko-KR" altLang="en-US" sz="1400" dirty="0" err="1"/>
                        <a:t>웹프로그램</a:t>
                      </a:r>
                      <a:r>
                        <a:rPr lang="ko-KR" altLang="en-US" sz="1400" dirty="0"/>
                        <a:t> 설명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로고나 설명 등등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가이드라인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강점 설명</a:t>
                      </a:r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</a:t>
                      </a:r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09015"/>
                  </a:ext>
                </a:extLst>
              </a:tr>
              <a:tr h="43688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LOGIN &amp; SIGN UP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 기능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4669"/>
                  </a:ext>
                </a:extLst>
              </a:tr>
              <a:tr h="4881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가입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Login_register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91556"/>
                  </a:ext>
                </a:extLst>
              </a:tr>
              <a:tr h="4881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 비번 찾기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Login_find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272361"/>
                  </a:ext>
                </a:extLst>
              </a:tr>
              <a:tr h="4881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 </a:t>
                      </a:r>
                      <a:r>
                        <a:rPr lang="ko-KR" altLang="en-US" dirty="0" err="1"/>
                        <a:t>산출용</a:t>
                      </a:r>
                      <a:r>
                        <a:rPr lang="ko-KR" altLang="en-US" dirty="0"/>
                        <a:t> 유저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데이터 </a:t>
                      </a:r>
                      <a:r>
                        <a:rPr lang="ko-KR" altLang="en-US" dirty="0" err="1"/>
                        <a:t>입력창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Login_userlike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23985"/>
                  </a:ext>
                </a:extLst>
              </a:tr>
              <a:tr h="48813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MAIN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페이지</a:t>
                      </a:r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Main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 검색</a:t>
                      </a:r>
                      <a:r>
                        <a:rPr lang="en-US" altLang="ko-KR" dirty="0"/>
                        <a:t>,(</a:t>
                      </a:r>
                      <a:r>
                        <a:rPr lang="ko-KR" altLang="en-US" dirty="0"/>
                        <a:t>참조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네이버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자료 참조 </a:t>
                      </a:r>
                      <a:r>
                        <a:rPr lang="en-US" altLang="ko-KR" dirty="0"/>
                        <a:t>-&gt;</a:t>
                      </a:r>
                    </a:p>
                    <a:p>
                      <a:pPr algn="ctr" latinLnBrk="1"/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html(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),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검색한 내용 출력해주는 </a:t>
                      </a:r>
                      <a:r>
                        <a:rPr lang="en-US" altLang="ko-KR" baseline="0" dirty="0"/>
                        <a:t>html</a:t>
                      </a:r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06684"/>
                  </a:ext>
                </a:extLst>
              </a:tr>
              <a:tr h="4881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 </a:t>
                      </a:r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Main_Map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/>
                        <a:t>지도 </a:t>
                      </a:r>
                      <a:r>
                        <a:rPr lang="en-US" altLang="ko-KR" baseline="0" dirty="0"/>
                        <a:t>html (main </a:t>
                      </a:r>
                      <a:r>
                        <a:rPr lang="ko-KR" altLang="en-US" baseline="0" dirty="0"/>
                        <a:t>인라인폼</a:t>
                      </a:r>
                      <a:r>
                        <a:rPr lang="en-US" altLang="ko-KR" baseline="0" dirty="0"/>
                        <a:t>)</a:t>
                      </a:r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66892"/>
                  </a:ext>
                </a:extLst>
              </a:tr>
              <a:tr h="4881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결과 출력</a:t>
                      </a:r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Main_Search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/>
                        <a:t>검색 결과 출력 </a:t>
                      </a:r>
                      <a:r>
                        <a:rPr lang="en-US" altLang="ko-KR" baseline="0" dirty="0"/>
                        <a:t>html( main </a:t>
                      </a:r>
                      <a:r>
                        <a:rPr lang="ko-KR" altLang="en-US" baseline="0" dirty="0"/>
                        <a:t>인라인폼</a:t>
                      </a:r>
                      <a:r>
                        <a:rPr lang="en-US" altLang="ko-KR" baseline="0" dirty="0"/>
                        <a:t>)</a:t>
                      </a:r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337037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591" y="3605345"/>
            <a:ext cx="3747998" cy="32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6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 기능 별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구상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41382"/>
              </p:ext>
            </p:extLst>
          </p:nvPr>
        </p:nvGraphicFramePr>
        <p:xfrm>
          <a:off x="517409" y="1211178"/>
          <a:ext cx="10936653" cy="432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828">
                  <a:extLst>
                    <a:ext uri="{9D8B030D-6E8A-4147-A177-3AD203B41FA5}">
                      <a16:colId xmlns:a16="http://schemas.microsoft.com/office/drawing/2014/main" val="3501159800"/>
                    </a:ext>
                  </a:extLst>
                </a:gridCol>
                <a:gridCol w="2563828">
                  <a:extLst>
                    <a:ext uri="{9D8B030D-6E8A-4147-A177-3AD203B41FA5}">
                      <a16:colId xmlns:a16="http://schemas.microsoft.com/office/drawing/2014/main" val="2467440489"/>
                    </a:ext>
                  </a:extLst>
                </a:gridCol>
                <a:gridCol w="2022043">
                  <a:extLst>
                    <a:ext uri="{9D8B030D-6E8A-4147-A177-3AD203B41FA5}">
                      <a16:colId xmlns:a16="http://schemas.microsoft.com/office/drawing/2014/main" val="3556560332"/>
                    </a:ext>
                  </a:extLst>
                </a:gridCol>
                <a:gridCol w="3786954">
                  <a:extLst>
                    <a:ext uri="{9D8B030D-6E8A-4147-A177-3AD203B41FA5}">
                      <a16:colId xmlns:a16="http://schemas.microsoft.com/office/drawing/2014/main" val="3210506052"/>
                    </a:ext>
                  </a:extLst>
                </a:gridCol>
              </a:tblGrid>
              <a:tr h="488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HTML 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58223"/>
                  </a:ext>
                </a:extLst>
              </a:tr>
              <a:tr h="48813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MenuRecommand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 추천 디테일 결정</a:t>
                      </a:r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Menu_detail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빠른 디테일 설정 인터페이스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메뉴에 반영될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데이터 수집해서 </a:t>
                      </a:r>
                      <a:r>
                        <a:rPr lang="en-US" altLang="ko-KR" dirty="0"/>
                        <a:t>recommend</a:t>
                      </a:r>
                      <a:r>
                        <a:rPr lang="en-US" altLang="ko-KR" baseline="0" dirty="0"/>
                        <a:t> html</a:t>
                      </a:r>
                      <a:r>
                        <a:rPr lang="ko-KR" altLang="en-US" baseline="0" dirty="0"/>
                        <a:t>에 전달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973548"/>
                  </a:ext>
                </a:extLst>
              </a:tr>
              <a:tr h="6031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 추천 페이지</a:t>
                      </a:r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Menu_recommand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 데이터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음식점 데이터 </a:t>
                      </a:r>
                      <a:r>
                        <a:rPr lang="en-US" altLang="ko-KR" dirty="0"/>
                        <a:t>-&gt; </a:t>
                      </a:r>
                    </a:p>
                    <a:p>
                      <a:pPr algn="ctr" latinLnBrk="1"/>
                      <a:r>
                        <a:rPr lang="ko-KR" altLang="en-US" dirty="0"/>
                        <a:t>가장 알맞은 메뉴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개</a:t>
                      </a:r>
                      <a:r>
                        <a:rPr lang="ko-KR" altLang="en-US" baseline="0" dirty="0"/>
                        <a:t> 이하로 추출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dirty="0" err="1"/>
                        <a:t>선택시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-&gt;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해당 메뉴 데이터를 가지고 메인화면으로 전달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이동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선택 </a:t>
                      </a:r>
                      <a:r>
                        <a:rPr lang="en-US" altLang="ko-KR" baseline="0" dirty="0"/>
                        <a:t>x -&gt; “</a:t>
                      </a:r>
                      <a:r>
                        <a:rPr lang="ko-KR" altLang="en-US" baseline="0" dirty="0" err="1"/>
                        <a:t>니가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직접골라</a:t>
                      </a:r>
                      <a:r>
                        <a:rPr lang="en-US" altLang="ko-KR" baseline="0" dirty="0"/>
                        <a:t>“ html</a:t>
                      </a:r>
                      <a:r>
                        <a:rPr lang="ko-KR" altLang="en-US" baseline="0" dirty="0"/>
                        <a:t>로 이동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312087"/>
                  </a:ext>
                </a:extLst>
              </a:tr>
              <a:tr h="4881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니가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직접골라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Menu_reconmmand_yourself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테마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메뉴 단계적 결정</a:t>
                      </a:r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047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8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 기능 별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구상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83870"/>
              </p:ext>
            </p:extLst>
          </p:nvPr>
        </p:nvGraphicFramePr>
        <p:xfrm>
          <a:off x="517409" y="1211178"/>
          <a:ext cx="10936653" cy="4114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828">
                  <a:extLst>
                    <a:ext uri="{9D8B030D-6E8A-4147-A177-3AD203B41FA5}">
                      <a16:colId xmlns:a16="http://schemas.microsoft.com/office/drawing/2014/main" val="3501159800"/>
                    </a:ext>
                  </a:extLst>
                </a:gridCol>
                <a:gridCol w="2563828">
                  <a:extLst>
                    <a:ext uri="{9D8B030D-6E8A-4147-A177-3AD203B41FA5}">
                      <a16:colId xmlns:a16="http://schemas.microsoft.com/office/drawing/2014/main" val="2467440489"/>
                    </a:ext>
                  </a:extLst>
                </a:gridCol>
                <a:gridCol w="2022043">
                  <a:extLst>
                    <a:ext uri="{9D8B030D-6E8A-4147-A177-3AD203B41FA5}">
                      <a16:colId xmlns:a16="http://schemas.microsoft.com/office/drawing/2014/main" val="3556560332"/>
                    </a:ext>
                  </a:extLst>
                </a:gridCol>
                <a:gridCol w="3786954">
                  <a:extLst>
                    <a:ext uri="{9D8B030D-6E8A-4147-A177-3AD203B41FA5}">
                      <a16:colId xmlns:a16="http://schemas.microsoft.com/office/drawing/2014/main" val="3210506052"/>
                    </a:ext>
                  </a:extLst>
                </a:gridCol>
              </a:tblGrid>
              <a:tr h="488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HTML 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58223"/>
                  </a:ext>
                </a:extLst>
              </a:tr>
              <a:tr h="3998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BOARD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 </a:t>
                      </a:r>
                      <a:r>
                        <a:rPr lang="ko-KR" altLang="en-US" dirty="0" err="1"/>
                        <a:t>메인화면</a:t>
                      </a:r>
                      <a:endParaRPr lang="ko-KR" altLang="en-US" dirty="0"/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Board</a:t>
                      </a:r>
                      <a:endParaRPr lang="ko-KR" altLang="en-US" dirty="0"/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09015"/>
                  </a:ext>
                </a:extLst>
              </a:tr>
              <a:tr h="3998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 글쓰기</a:t>
                      </a:r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Board_write</a:t>
                      </a:r>
                      <a:endParaRPr lang="ko-KR" altLang="en-US" dirty="0"/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66817"/>
                  </a:ext>
                </a:extLst>
              </a:tr>
              <a:tr h="43688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MYPAGE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마이페이지 메인</a:t>
                      </a:r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Mypage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014265"/>
                  </a:ext>
                </a:extLst>
              </a:tr>
              <a:tr h="436880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MYPAGE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나의 정보 수정</a:t>
                      </a:r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Mypage_update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4669"/>
                  </a:ext>
                </a:extLst>
              </a:tr>
              <a:tr h="4881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탈퇴</a:t>
                      </a:r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Mypage_delete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91556"/>
                  </a:ext>
                </a:extLst>
              </a:tr>
              <a:tr h="4881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게시글</a:t>
                      </a:r>
                      <a:r>
                        <a:rPr lang="ko-KR" altLang="en-US" dirty="0"/>
                        <a:t> 관리</a:t>
                      </a:r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Mypage_board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272361"/>
                  </a:ext>
                </a:extLst>
              </a:tr>
              <a:tr h="4881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비서 이력</a:t>
                      </a:r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Mypage_Assist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23985"/>
                  </a:ext>
                </a:extLst>
              </a:tr>
              <a:tr h="488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COUNCEIL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 센터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개발자 문의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rgbClr val="FFFF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Counceil</a:t>
                      </a:r>
                      <a:endParaRPr lang="ko-KR" altLang="en-US" dirty="0"/>
                    </a:p>
                  </a:txBody>
                  <a:tcPr>
                    <a:solidFill>
                      <a:srgbClr val="FFFF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FF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33703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953F800-0AF5-4213-88E2-7E344FB0C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18387"/>
              </p:ext>
            </p:extLst>
          </p:nvPr>
        </p:nvGraphicFramePr>
        <p:xfrm>
          <a:off x="5105401" y="5646822"/>
          <a:ext cx="712802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022">
                  <a:extLst>
                    <a:ext uri="{9D8B030D-6E8A-4147-A177-3AD203B41FA5}">
                      <a16:colId xmlns:a16="http://schemas.microsoft.com/office/drawing/2014/main" val="1992098211"/>
                    </a:ext>
                  </a:extLst>
                </a:gridCol>
              </a:tblGrid>
              <a:tr h="210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아이디어 </a:t>
                      </a:r>
                      <a:r>
                        <a:rPr lang="en-US" altLang="ko-KR" dirty="0"/>
                        <a:t>2021.06.08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23345"/>
                  </a:ext>
                </a:extLst>
              </a:tr>
              <a:tr h="12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추가로 나온 아이디어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: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 err="1"/>
                        <a:t>회원가입시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＂</a:t>
                      </a:r>
                      <a:r>
                        <a:rPr lang="ko-KR" altLang="en-US" baseline="0" dirty="0"/>
                        <a:t>비서</a:t>
                      </a:r>
                      <a:r>
                        <a:rPr lang="en-US" altLang="ko-KR" baseline="0" dirty="0"/>
                        <a:t>” </a:t>
                      </a:r>
                      <a:r>
                        <a:rPr lang="ko-KR" altLang="en-US" baseline="0" dirty="0"/>
                        <a:t>의 닉네임을 정해주고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평가 등 개발자가 원하는 이벤트를 진행할 때마다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비서</a:t>
                      </a:r>
                      <a:r>
                        <a:rPr lang="en-US" altLang="ko-KR" dirty="0"/>
                        <a:t>＂</a:t>
                      </a:r>
                      <a:r>
                        <a:rPr lang="ko-KR" altLang="en-US" dirty="0"/>
                        <a:t>의 레벨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포인트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올려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사용자의 리뷰나 이벤트참여를 유도한다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3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528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A4BB61CA-FD7F-4FC8-9540-88619A083252}"/>
              </a:ext>
            </a:extLst>
          </p:cNvPr>
          <p:cNvSpPr/>
          <p:nvPr/>
        </p:nvSpPr>
        <p:spPr>
          <a:xfrm>
            <a:off x="2325827" y="1801770"/>
            <a:ext cx="326292" cy="4571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 전체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시나리오 설계</a:t>
            </a:r>
            <a:endParaRPr lang="ko-KR" altLang="en-US" sz="4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04954" y="1238923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67397"/>
              </p:ext>
            </p:extLst>
          </p:nvPr>
        </p:nvGraphicFramePr>
        <p:xfrm>
          <a:off x="370254" y="1405466"/>
          <a:ext cx="1959708" cy="79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377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536331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00873"/>
              </p:ext>
            </p:extLst>
          </p:nvPr>
        </p:nvGraphicFramePr>
        <p:xfrm>
          <a:off x="4891454" y="3662338"/>
          <a:ext cx="1959708" cy="76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377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536331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Login_find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45973"/>
              </p:ext>
            </p:extLst>
          </p:nvPr>
        </p:nvGraphicFramePr>
        <p:xfrm>
          <a:off x="4942254" y="2475247"/>
          <a:ext cx="1959708" cy="76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377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536331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641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Login_register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76552"/>
              </p:ext>
            </p:extLst>
          </p:nvPr>
        </p:nvGraphicFramePr>
        <p:xfrm>
          <a:off x="2656254" y="1405466"/>
          <a:ext cx="1959708" cy="79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377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536331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>
            <a:cxnSpLocks/>
            <a:stCxn id="16" idx="3"/>
            <a:endCxn id="15" idx="1"/>
          </p:cNvCxnSpPr>
          <p:nvPr/>
        </p:nvCxnSpPr>
        <p:spPr>
          <a:xfrm>
            <a:off x="4615962" y="1801771"/>
            <a:ext cx="326292" cy="10545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16" idx="3"/>
            <a:endCxn id="14" idx="1"/>
          </p:cNvCxnSpPr>
          <p:nvPr/>
        </p:nvCxnSpPr>
        <p:spPr>
          <a:xfrm>
            <a:off x="4615962" y="1801771"/>
            <a:ext cx="275492" cy="224159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16" idx="3"/>
            <a:endCxn id="24" idx="1"/>
          </p:cNvCxnSpPr>
          <p:nvPr/>
        </p:nvCxnSpPr>
        <p:spPr>
          <a:xfrm flipV="1">
            <a:off x="4615962" y="1801770"/>
            <a:ext cx="312974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973980C-2867-49D4-8E07-0C4B1A8F9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89657"/>
              </p:ext>
            </p:extLst>
          </p:nvPr>
        </p:nvGraphicFramePr>
        <p:xfrm>
          <a:off x="7437230" y="1420738"/>
          <a:ext cx="2415625" cy="112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331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884294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main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Main_map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html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Main_Search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html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4112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7F91E4F-7CAB-4475-878E-6CDCCF6D710C}"/>
              </a:ext>
            </a:extLst>
          </p:cNvPr>
          <p:cNvSpPr/>
          <p:nvPr/>
        </p:nvSpPr>
        <p:spPr>
          <a:xfrm>
            <a:off x="321948" y="1238923"/>
            <a:ext cx="2056319" cy="3264983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DA2230-0B8B-4D84-9EF5-90C02F3CCE7D}"/>
              </a:ext>
            </a:extLst>
          </p:cNvPr>
          <p:cNvSpPr/>
          <p:nvPr/>
        </p:nvSpPr>
        <p:spPr>
          <a:xfrm>
            <a:off x="2577614" y="1223787"/>
            <a:ext cx="4376610" cy="4228747"/>
          </a:xfrm>
          <a:prstGeom prst="rect">
            <a:avLst/>
          </a:prstGeom>
          <a:solidFill>
            <a:schemeClr val="accent2">
              <a:alpha val="1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7F9F75C-E334-4916-8C21-09CB3D577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947796"/>
              </p:ext>
            </p:extLst>
          </p:nvPr>
        </p:nvGraphicFramePr>
        <p:xfrm>
          <a:off x="4928936" y="1420738"/>
          <a:ext cx="1959708" cy="76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377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536331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641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Login_userlike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B66A5EB-D195-493B-A7F6-A025A13384A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888644" y="1801770"/>
            <a:ext cx="54858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41CAD53-694B-41FF-904C-A2C29A8A9902}"/>
              </a:ext>
            </a:extLst>
          </p:cNvPr>
          <p:cNvCxnSpPr>
            <a:cxnSpLocks/>
          </p:cNvCxnSpPr>
          <p:nvPr/>
        </p:nvCxnSpPr>
        <p:spPr>
          <a:xfrm>
            <a:off x="9852855" y="1885370"/>
            <a:ext cx="207788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7493C3-1B64-43BD-9EA8-195B22ED9CD4}"/>
              </a:ext>
            </a:extLst>
          </p:cNvPr>
          <p:cNvSpPr/>
          <p:nvPr/>
        </p:nvSpPr>
        <p:spPr>
          <a:xfrm>
            <a:off x="7281059" y="1195598"/>
            <a:ext cx="2884770" cy="3264983"/>
          </a:xfrm>
          <a:prstGeom prst="rect">
            <a:avLst/>
          </a:prstGeom>
          <a:solidFill>
            <a:srgbClr val="0070C0">
              <a:alpha val="1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3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 전체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시나리오 설계</a:t>
            </a:r>
            <a:endParaRPr lang="ko-KR" altLang="en-US" sz="4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04954" y="1238923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973980C-2867-49D4-8E07-0C4B1A8F9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46143"/>
              </p:ext>
            </p:extLst>
          </p:nvPr>
        </p:nvGraphicFramePr>
        <p:xfrm>
          <a:off x="644544" y="1321457"/>
          <a:ext cx="2415625" cy="112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331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884294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main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Main_map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html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Main_Search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html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41129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B66A5EB-D195-493B-A7F6-A025A13384A6}"/>
              </a:ext>
            </a:extLst>
          </p:cNvPr>
          <p:cNvCxnSpPr>
            <a:cxnSpLocks/>
          </p:cNvCxnSpPr>
          <p:nvPr/>
        </p:nvCxnSpPr>
        <p:spPr>
          <a:xfrm>
            <a:off x="95958" y="1885369"/>
            <a:ext cx="54858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ACF7CE7-BED0-42C0-A9F6-95EFF0516A11}"/>
              </a:ext>
            </a:extLst>
          </p:cNvPr>
          <p:cNvCxnSpPr>
            <a:cxnSpLocks/>
          </p:cNvCxnSpPr>
          <p:nvPr/>
        </p:nvCxnSpPr>
        <p:spPr>
          <a:xfrm>
            <a:off x="3060169" y="1876624"/>
            <a:ext cx="54858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C68B0D-7A1D-41E3-8AA6-1ECFA855853E}"/>
              </a:ext>
            </a:extLst>
          </p:cNvPr>
          <p:cNvSpPr/>
          <p:nvPr/>
        </p:nvSpPr>
        <p:spPr>
          <a:xfrm>
            <a:off x="409971" y="1238923"/>
            <a:ext cx="2884770" cy="3264983"/>
          </a:xfrm>
          <a:prstGeom prst="rect">
            <a:avLst/>
          </a:prstGeom>
          <a:solidFill>
            <a:srgbClr val="0070C0">
              <a:alpha val="1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89BBE83-A4CB-4F2E-B755-A423E1CE1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50584"/>
              </p:ext>
            </p:extLst>
          </p:nvPr>
        </p:nvGraphicFramePr>
        <p:xfrm>
          <a:off x="3610107" y="1312711"/>
          <a:ext cx="1939850" cy="76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724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710126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Menu_detail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E9BF078-C434-4EF4-B264-5C9D56A42A40}"/>
              </a:ext>
            </a:extLst>
          </p:cNvPr>
          <p:cNvCxnSpPr>
            <a:cxnSpLocks/>
          </p:cNvCxnSpPr>
          <p:nvPr/>
        </p:nvCxnSpPr>
        <p:spPr>
          <a:xfrm>
            <a:off x="5547414" y="1838723"/>
            <a:ext cx="54858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650C92D-47A8-4447-B8B2-6932E0023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01465"/>
              </p:ext>
            </p:extLst>
          </p:nvPr>
        </p:nvGraphicFramePr>
        <p:xfrm>
          <a:off x="6093456" y="1284014"/>
          <a:ext cx="2390144" cy="76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177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874967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Menu_recommand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267898-64C8-4AFF-A3DC-3AE4407C7D34}"/>
              </a:ext>
            </a:extLst>
          </p:cNvPr>
          <p:cNvCxnSpPr>
            <a:cxnSpLocks/>
          </p:cNvCxnSpPr>
          <p:nvPr/>
        </p:nvCxnSpPr>
        <p:spPr>
          <a:xfrm>
            <a:off x="8483600" y="1838723"/>
            <a:ext cx="54858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64F7B14-3377-4EFE-B3FC-3E94EF049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78797"/>
              </p:ext>
            </p:extLst>
          </p:nvPr>
        </p:nvGraphicFramePr>
        <p:xfrm>
          <a:off x="9027099" y="1284014"/>
          <a:ext cx="193985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724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710126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Menu_reconmmand_yourself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D69FF60-A0F8-416A-AB54-D836C372B1BB}"/>
              </a:ext>
            </a:extLst>
          </p:cNvPr>
          <p:cNvCxnSpPr/>
          <p:nvPr/>
        </p:nvCxnSpPr>
        <p:spPr>
          <a:xfrm rot="10800000" flipV="1">
            <a:off x="3060169" y="2046078"/>
            <a:ext cx="3750206" cy="243775"/>
          </a:xfrm>
          <a:prstGeom prst="bentConnector3">
            <a:avLst>
              <a:gd name="adj1" fmla="val -35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D1C122-6B9B-4417-8B9D-AF36320ADB99}"/>
              </a:ext>
            </a:extLst>
          </p:cNvPr>
          <p:cNvSpPr txBox="1"/>
          <p:nvPr/>
        </p:nvSpPr>
        <p:spPr>
          <a:xfrm>
            <a:off x="4558438" y="2318477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추천 메뉴 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CAD14F-22FD-45D7-8C6E-7004F46ED069}"/>
              </a:ext>
            </a:extLst>
          </p:cNvPr>
          <p:cNvSpPr txBox="1"/>
          <p:nvPr/>
        </p:nvSpPr>
        <p:spPr>
          <a:xfrm>
            <a:off x="5455468" y="147154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메뉴 선정 </a:t>
            </a:r>
            <a:endParaRPr lang="en-US" altLang="ko-KR" sz="800" dirty="0"/>
          </a:p>
          <a:p>
            <a:r>
              <a:rPr lang="ko-KR" altLang="en-US" sz="800" dirty="0"/>
              <a:t>디테일 정보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15249C1-7D43-4E04-A297-198D6FCD18A3}"/>
              </a:ext>
            </a:extLst>
          </p:cNvPr>
          <p:cNvCxnSpPr>
            <a:cxnSpLocks/>
            <a:stCxn id="29" idx="2"/>
            <a:endCxn id="13" idx="2"/>
          </p:cNvCxnSpPr>
          <p:nvPr/>
        </p:nvCxnSpPr>
        <p:spPr>
          <a:xfrm rot="5400000">
            <a:off x="5844976" y="-1702766"/>
            <a:ext cx="159428" cy="8144668"/>
          </a:xfrm>
          <a:prstGeom prst="bentConnector3">
            <a:avLst>
              <a:gd name="adj1" fmla="val 243388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75B16C2-0D46-44ED-BAF4-C09E4B549A13}"/>
              </a:ext>
            </a:extLst>
          </p:cNvPr>
          <p:cNvSpPr txBox="1"/>
          <p:nvPr/>
        </p:nvSpPr>
        <p:spPr>
          <a:xfrm>
            <a:off x="6486866" y="2722961"/>
            <a:ext cx="1603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사용자 선택 메뉴 정보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8985CD6-AAD8-4347-8042-AA68C5097DA2}"/>
              </a:ext>
            </a:extLst>
          </p:cNvPr>
          <p:cNvSpPr/>
          <p:nvPr/>
        </p:nvSpPr>
        <p:spPr>
          <a:xfrm>
            <a:off x="3521890" y="1238923"/>
            <a:ext cx="7793809" cy="2018627"/>
          </a:xfrm>
          <a:prstGeom prst="rect">
            <a:avLst/>
          </a:prstGeom>
          <a:solidFill>
            <a:srgbClr val="00B050">
              <a:alpha val="10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315E144B-9E9E-4A61-84BC-95C4C5478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35391"/>
              </p:ext>
            </p:extLst>
          </p:nvPr>
        </p:nvGraphicFramePr>
        <p:xfrm>
          <a:off x="3654708" y="3646654"/>
          <a:ext cx="1939850" cy="76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724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710126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Board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AED8E28-E0EF-4E46-BEBB-1244B0F46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1081"/>
              </p:ext>
            </p:extLst>
          </p:nvPr>
        </p:nvGraphicFramePr>
        <p:xfrm>
          <a:off x="5839439" y="3646653"/>
          <a:ext cx="1939850" cy="76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724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710126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Board_write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33DECC0-816A-4E30-974E-AEEBCB98972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5594558" y="4027685"/>
            <a:ext cx="244881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603661-F82A-4859-A7A2-58B433F98C9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400175" y="2431792"/>
            <a:ext cx="2254533" cy="1595894"/>
          </a:xfrm>
          <a:prstGeom prst="bentConnector3">
            <a:avLst>
              <a:gd name="adj1" fmla="val 147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F462551-C9BD-4BF3-B4A8-0D226EE55DDB}"/>
              </a:ext>
            </a:extLst>
          </p:cNvPr>
          <p:cNvSpPr/>
          <p:nvPr/>
        </p:nvSpPr>
        <p:spPr>
          <a:xfrm>
            <a:off x="3521890" y="3471124"/>
            <a:ext cx="5155385" cy="1032782"/>
          </a:xfrm>
          <a:prstGeom prst="rect">
            <a:avLst/>
          </a:prstGeom>
          <a:solidFill>
            <a:srgbClr val="7030A0">
              <a:alpha val="1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30260C2-3327-4A63-ACD4-9229EA47FEF4}"/>
              </a:ext>
            </a:extLst>
          </p:cNvPr>
          <p:cNvCxnSpPr>
            <a:cxnSpLocks/>
            <a:endCxn id="59" idx="1"/>
          </p:cNvCxnSpPr>
          <p:nvPr/>
        </p:nvCxnSpPr>
        <p:spPr>
          <a:xfrm rot="16200000" flipH="1">
            <a:off x="894723" y="2478059"/>
            <a:ext cx="2797508" cy="2722461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5F256A77-915B-4C5B-8D11-0FC33A0C2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744348"/>
              </p:ext>
            </p:extLst>
          </p:nvPr>
        </p:nvGraphicFramePr>
        <p:xfrm>
          <a:off x="3654708" y="4857012"/>
          <a:ext cx="1939850" cy="76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724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710126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Mypage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108E372-17A9-48CE-890E-13D43172CFC1}"/>
              </a:ext>
            </a:extLst>
          </p:cNvPr>
          <p:cNvCxnSpPr>
            <a:cxnSpLocks/>
          </p:cNvCxnSpPr>
          <p:nvPr/>
        </p:nvCxnSpPr>
        <p:spPr>
          <a:xfrm flipV="1">
            <a:off x="5594558" y="5060467"/>
            <a:ext cx="2448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ADFFB065-DD94-4764-9A50-B8BAC475F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18191"/>
              </p:ext>
            </p:extLst>
          </p:nvPr>
        </p:nvGraphicFramePr>
        <p:xfrm>
          <a:off x="5839439" y="4857014"/>
          <a:ext cx="1504944" cy="5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025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550919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2100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Mypage_update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170959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D96E43D-7EA1-4C83-BD59-9E19C50F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62344"/>
              </p:ext>
            </p:extLst>
          </p:nvPr>
        </p:nvGraphicFramePr>
        <p:xfrm>
          <a:off x="5821707" y="5404581"/>
          <a:ext cx="1504944" cy="5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025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550919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2100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Mypage_delete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170959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8DEE985A-35A3-4AD0-87D6-87C6BB9CC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0820"/>
              </p:ext>
            </p:extLst>
          </p:nvPr>
        </p:nvGraphicFramePr>
        <p:xfrm>
          <a:off x="5821707" y="6021062"/>
          <a:ext cx="1504944" cy="5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025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550919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2100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Mypage_board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17955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3DFEDE2C-20C8-4150-8722-8C1527CA1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92960"/>
              </p:ext>
            </p:extLst>
          </p:nvPr>
        </p:nvGraphicFramePr>
        <p:xfrm>
          <a:off x="5821707" y="6637543"/>
          <a:ext cx="1504944" cy="5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025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550919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2100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Mypage_Assist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170959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D02096B-FAF0-4930-BC57-D52AF811C1B4}"/>
              </a:ext>
            </a:extLst>
          </p:cNvPr>
          <p:cNvCxnSpPr>
            <a:cxnSpLocks/>
          </p:cNvCxnSpPr>
          <p:nvPr/>
        </p:nvCxnSpPr>
        <p:spPr>
          <a:xfrm>
            <a:off x="5594556" y="5052920"/>
            <a:ext cx="244883" cy="617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D0B7345-499F-49DF-A7F3-71F871500754}"/>
              </a:ext>
            </a:extLst>
          </p:cNvPr>
          <p:cNvCxnSpPr>
            <a:cxnSpLocks/>
          </p:cNvCxnSpPr>
          <p:nvPr/>
        </p:nvCxnSpPr>
        <p:spPr>
          <a:xfrm>
            <a:off x="5594556" y="5057774"/>
            <a:ext cx="244882" cy="18002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F9C8E81-BA62-42C3-8CC2-DEFC77767E64}"/>
              </a:ext>
            </a:extLst>
          </p:cNvPr>
          <p:cNvCxnSpPr>
            <a:cxnSpLocks/>
          </p:cNvCxnSpPr>
          <p:nvPr/>
        </p:nvCxnSpPr>
        <p:spPr>
          <a:xfrm>
            <a:off x="5594557" y="5055082"/>
            <a:ext cx="274841" cy="12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68EB2E-BCB6-47BD-A9E2-D7BA304CF1C2}"/>
              </a:ext>
            </a:extLst>
          </p:cNvPr>
          <p:cNvSpPr/>
          <p:nvPr/>
        </p:nvSpPr>
        <p:spPr>
          <a:xfrm>
            <a:off x="3515763" y="4805543"/>
            <a:ext cx="5155385" cy="2626390"/>
          </a:xfrm>
          <a:prstGeom prst="rect">
            <a:avLst/>
          </a:prstGeom>
          <a:solidFill>
            <a:schemeClr val="accent4">
              <a:lumMod val="75000"/>
              <a:alpha val="1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2CDBFA5-19FD-4348-99B5-13B1CB3570F7}"/>
              </a:ext>
            </a:extLst>
          </p:cNvPr>
          <p:cNvCxnSpPr>
            <a:cxnSpLocks/>
          </p:cNvCxnSpPr>
          <p:nvPr/>
        </p:nvCxnSpPr>
        <p:spPr>
          <a:xfrm>
            <a:off x="1183589" y="2436533"/>
            <a:ext cx="0" cy="35213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D4F07612-3847-456E-863D-EE2480B40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2496"/>
              </p:ext>
            </p:extLst>
          </p:nvPr>
        </p:nvGraphicFramePr>
        <p:xfrm>
          <a:off x="536517" y="5936776"/>
          <a:ext cx="1939850" cy="76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724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710126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Counceil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49ED7B8A-79E4-43AD-A73F-C580B666A726}"/>
              </a:ext>
            </a:extLst>
          </p:cNvPr>
          <p:cNvSpPr/>
          <p:nvPr/>
        </p:nvSpPr>
        <p:spPr>
          <a:xfrm>
            <a:off x="370252" y="5759941"/>
            <a:ext cx="2924490" cy="1032782"/>
          </a:xfrm>
          <a:prstGeom prst="rect">
            <a:avLst/>
          </a:prstGeom>
          <a:solidFill>
            <a:srgbClr val="FFFF00">
              <a:alpha val="10000"/>
            </a:srgb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42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 메뉴 추천 알고리즘 구상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64314" y="1228763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3200" y="1198880"/>
            <a:ext cx="1181608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추천 알고리즘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7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4541521" cy="1376363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목표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10126" y="1620253"/>
            <a:ext cx="6617369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관계성 설정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ERD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작도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18147" y="2350168"/>
            <a:ext cx="6617369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창 구상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06382" y="3162434"/>
            <a:ext cx="6497054" cy="5935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시나리오 설계</a:t>
            </a:r>
            <a:endParaRPr lang="ko-KR" altLang="en-US" sz="2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189579" y="0"/>
            <a:ext cx="2002421" cy="671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11:56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 편집</a:t>
            </a:r>
            <a:r>
              <a:rPr lang="en-US" altLang="ko-KR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86062" y="3924434"/>
            <a:ext cx="6497054" cy="5935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추천 알고리즘 구상</a:t>
            </a:r>
            <a:endParaRPr lang="ko-KR" altLang="en-US" sz="2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45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4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간의 관계성 식별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66968"/>
              </p:ext>
            </p:extLst>
          </p:nvPr>
        </p:nvGraphicFramePr>
        <p:xfrm>
          <a:off x="818146" y="2008710"/>
          <a:ext cx="10892590" cy="4233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246">
                  <a:extLst>
                    <a:ext uri="{9D8B030D-6E8A-4147-A177-3AD203B41FA5}">
                      <a16:colId xmlns:a16="http://schemas.microsoft.com/office/drawing/2014/main" val="3802702381"/>
                    </a:ext>
                  </a:extLst>
                </a:gridCol>
                <a:gridCol w="5106262">
                  <a:extLst>
                    <a:ext uri="{9D8B030D-6E8A-4147-A177-3AD203B41FA5}">
                      <a16:colId xmlns:a16="http://schemas.microsoft.com/office/drawing/2014/main" val="1301018140"/>
                    </a:ext>
                  </a:extLst>
                </a:gridCol>
                <a:gridCol w="2132410">
                  <a:extLst>
                    <a:ext uri="{9D8B030D-6E8A-4147-A177-3AD203B41FA5}">
                      <a16:colId xmlns:a16="http://schemas.microsoft.com/office/drawing/2014/main" val="2163499120"/>
                    </a:ext>
                  </a:extLst>
                </a:gridCol>
                <a:gridCol w="1901672">
                  <a:extLst>
                    <a:ext uri="{9D8B030D-6E8A-4147-A177-3AD203B41FA5}">
                      <a16:colId xmlns:a16="http://schemas.microsoft.com/office/drawing/2014/main" val="3051337125"/>
                    </a:ext>
                  </a:extLst>
                </a:gridCol>
              </a:tblGrid>
              <a:tr h="364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기준 </a:t>
                      </a:r>
                      <a:r>
                        <a:rPr lang="ko-KR" altLang="en-US" dirty="0" err="1"/>
                        <a:t>엔티티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관계의 형태</a:t>
                      </a:r>
                    </a:p>
                  </a:txBody>
                  <a:tcPr anchor="ctr"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존재성</a:t>
                      </a:r>
                    </a:p>
                  </a:txBody>
                  <a:tcPr anchor="ctr"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관련 </a:t>
                      </a:r>
                      <a:r>
                        <a:rPr lang="ko-KR" altLang="en-US" dirty="0" err="1"/>
                        <a:t>엔티티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1638"/>
                  </a:ext>
                </a:extLst>
              </a:tr>
              <a:tr h="118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유저 정보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하나의 유저 정보에는 하나의 메뉴 산출용 유저 데이터가 선택적으로 필요하다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/>
                        <a:t>1 : 1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 산출용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유저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990467"/>
                  </a:ext>
                </a:extLst>
              </a:tr>
              <a:tr h="118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음식점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/>
                        <a:t>하나의 음식점에는 필수적으로 메뉴가 필요하며 복수 개의 메뉴가 존재할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/>
                        <a:t>하나의 메뉴에는 필수적으로 하나의 음식점이 필요하다</a:t>
                      </a:r>
                      <a:endParaRPr lang="en-US" altLang="ko-KR" sz="12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/>
                        <a:t>1 : N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필수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필수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메뉴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680675"/>
                  </a:ext>
                </a:extLst>
              </a:tr>
              <a:tr h="118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/>
                        <a:t>하나의 메뉴에는 복수개의 평가가 선택적으로 들어갈 수 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/>
                        <a:t>1 : N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선택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평가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92897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21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ERD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작도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</a:t>
            </a:r>
            <a:r>
              <a:rPr lang="ko-KR" altLang="en-US" sz="4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주식별자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정의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28863"/>
              </p:ext>
            </p:extLst>
          </p:nvPr>
        </p:nvGraphicFramePr>
        <p:xfrm>
          <a:off x="748723" y="2029266"/>
          <a:ext cx="1933834" cy="256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14">
                  <a:extLst>
                    <a:ext uri="{9D8B030D-6E8A-4147-A177-3AD203B41FA5}">
                      <a16:colId xmlns:a16="http://schemas.microsoft.com/office/drawing/2014/main" val="318040250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073024707"/>
                    </a:ext>
                  </a:extLst>
                </a:gridCol>
              </a:tblGrid>
              <a:tr h="3204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음식점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33760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음식점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26190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음식점 테마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7422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8393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주차공간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30488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036906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영업시간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68380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포장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97952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74627" y="2631646"/>
            <a:ext cx="1255338" cy="171450"/>
            <a:chOff x="6307023" y="834108"/>
            <a:chExt cx="1255338" cy="171450"/>
          </a:xfrm>
        </p:grpSpPr>
        <p:cxnSp>
          <p:nvCxnSpPr>
            <p:cNvPr id="7" name="직선 연결선 6"/>
            <p:cNvCxnSpPr/>
            <p:nvPr/>
          </p:nvCxnSpPr>
          <p:spPr>
            <a:xfrm flipV="1">
              <a:off x="6307023" y="910483"/>
              <a:ext cx="1255338" cy="85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6486036" y="834108"/>
              <a:ext cx="1" cy="171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6432697" y="834108"/>
              <a:ext cx="1904" cy="171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7440035" y="834108"/>
              <a:ext cx="122326" cy="803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 flipV="1">
              <a:off x="7442421" y="910483"/>
              <a:ext cx="119940" cy="684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8247811" y="2830477"/>
            <a:ext cx="1255338" cy="171450"/>
            <a:chOff x="6307023" y="834108"/>
            <a:chExt cx="1255338" cy="171450"/>
          </a:xfrm>
        </p:grpSpPr>
        <p:cxnSp>
          <p:nvCxnSpPr>
            <p:cNvPr id="28" name="직선 연결선 27"/>
            <p:cNvCxnSpPr/>
            <p:nvPr/>
          </p:nvCxnSpPr>
          <p:spPr>
            <a:xfrm flipV="1">
              <a:off x="6307023" y="910483"/>
              <a:ext cx="1255338" cy="85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86036" y="834108"/>
              <a:ext cx="1" cy="171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432697" y="834108"/>
              <a:ext cx="1904" cy="171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7366176" y="869525"/>
              <a:ext cx="80009" cy="81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91184"/>
              </p:ext>
            </p:extLst>
          </p:nvPr>
        </p:nvGraphicFramePr>
        <p:xfrm>
          <a:off x="3938963" y="2080066"/>
          <a:ext cx="1933834" cy="244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14">
                  <a:extLst>
                    <a:ext uri="{9D8B030D-6E8A-4147-A177-3AD203B41FA5}">
                      <a16:colId xmlns:a16="http://schemas.microsoft.com/office/drawing/2014/main" val="318040250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073024707"/>
                    </a:ext>
                  </a:extLst>
                </a:gridCol>
              </a:tblGrid>
              <a:tr h="3204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메뉴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33760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메뉴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26190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음식점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PK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7422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8393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조리시간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90356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알러지</a:t>
                      </a:r>
                      <a:r>
                        <a:rPr lang="ko-KR" altLang="en-US" sz="1400" dirty="0"/>
                        <a:t> 재료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01642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주재료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37185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38945"/>
              </p:ext>
            </p:extLst>
          </p:nvPr>
        </p:nvGraphicFramePr>
        <p:xfrm>
          <a:off x="737938" y="4764475"/>
          <a:ext cx="1564995" cy="201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441">
                  <a:extLst>
                    <a:ext uri="{9D8B030D-6E8A-4147-A177-3AD203B41FA5}">
                      <a16:colId xmlns:a16="http://schemas.microsoft.com/office/drawing/2014/main" val="3180402501"/>
                    </a:ext>
                  </a:extLst>
                </a:gridCol>
                <a:gridCol w="427554">
                  <a:extLst>
                    <a:ext uri="{9D8B030D-6E8A-4147-A177-3AD203B41FA5}">
                      <a16:colId xmlns:a16="http://schemas.microsoft.com/office/drawing/2014/main" val="3073024707"/>
                    </a:ext>
                  </a:extLst>
                </a:gridCol>
              </a:tblGrid>
              <a:tr h="2115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평가</a:t>
                      </a:r>
                      <a:endParaRPr lang="en-US" altLang="ko-KR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337601"/>
                  </a:ext>
                </a:extLst>
              </a:tr>
              <a:tr h="253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평가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/>
                        <a:t>PK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26190"/>
                  </a:ext>
                </a:extLst>
              </a:tr>
              <a:tr h="211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26971"/>
                  </a:ext>
                </a:extLst>
              </a:tr>
              <a:tr h="253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매움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00436"/>
                  </a:ext>
                </a:extLst>
              </a:tr>
              <a:tr h="211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78838"/>
                  </a:ext>
                </a:extLst>
              </a:tr>
              <a:tr h="211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rgbClr val="FF0000"/>
                          </a:solidFill>
                        </a:rPr>
                        <a:t>위생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29651"/>
                  </a:ext>
                </a:extLst>
              </a:tr>
              <a:tr h="211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7422"/>
                  </a:ext>
                </a:extLst>
              </a:tr>
              <a:tr h="211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….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97482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FD4A709-A9C2-4821-A004-45F1D2AC4B68}"/>
              </a:ext>
            </a:extLst>
          </p:cNvPr>
          <p:cNvCxnSpPr/>
          <p:nvPr/>
        </p:nvCxnSpPr>
        <p:spPr>
          <a:xfrm>
            <a:off x="3751019" y="2630827"/>
            <a:ext cx="1" cy="1714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7472180-008D-4E68-90C0-0E46D36F5BDA}"/>
              </a:ext>
            </a:extLst>
          </p:cNvPr>
          <p:cNvCxnSpPr/>
          <p:nvPr/>
        </p:nvCxnSpPr>
        <p:spPr>
          <a:xfrm>
            <a:off x="3801026" y="2630827"/>
            <a:ext cx="1" cy="1714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9A4C05-8E45-48A2-83B6-02AD0156FCE2}"/>
              </a:ext>
            </a:extLst>
          </p:cNvPr>
          <p:cNvSpPr txBox="1"/>
          <p:nvPr/>
        </p:nvSpPr>
        <p:spPr>
          <a:xfrm>
            <a:off x="748723" y="6597512"/>
            <a:ext cx="2589343" cy="2616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평가에 관련된 테이블은 일단 보류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</a:t>
            </a:r>
            <a:endParaRPr lang="ko-KR" altLang="en-US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17AFD8C-2C6B-4C0A-AA42-C33C58030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09275"/>
              </p:ext>
            </p:extLst>
          </p:nvPr>
        </p:nvGraphicFramePr>
        <p:xfrm>
          <a:off x="9509443" y="2047837"/>
          <a:ext cx="1933834" cy="1799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14">
                  <a:extLst>
                    <a:ext uri="{9D8B030D-6E8A-4147-A177-3AD203B41FA5}">
                      <a16:colId xmlns:a16="http://schemas.microsoft.com/office/drawing/2014/main" val="318040250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073024707"/>
                    </a:ext>
                  </a:extLst>
                </a:gridCol>
              </a:tblGrid>
              <a:tr h="3204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유저 정보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33760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유저식별번호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PK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7422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알러지</a:t>
                      </a:r>
                      <a:r>
                        <a:rPr lang="ko-KR" altLang="en-US" sz="1400" dirty="0"/>
                        <a:t>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8393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맵기 강함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90356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재료 호불호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0164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5C147BB-E535-42BF-83D2-AADEDCB1C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59735"/>
              </p:ext>
            </p:extLst>
          </p:nvPr>
        </p:nvGraphicFramePr>
        <p:xfrm>
          <a:off x="6360881" y="2057090"/>
          <a:ext cx="1933834" cy="1922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14">
                  <a:extLst>
                    <a:ext uri="{9D8B030D-6E8A-4147-A177-3AD203B41FA5}">
                      <a16:colId xmlns:a16="http://schemas.microsoft.com/office/drawing/2014/main" val="318040250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073024707"/>
                    </a:ext>
                  </a:extLst>
                </a:gridCol>
              </a:tblGrid>
              <a:tr h="3204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유저 정보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33760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유저식별번호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26190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자동닉네임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7422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8393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90356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01642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2314614-F348-4EDA-BD6E-40A27410E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74138"/>
              </p:ext>
            </p:extLst>
          </p:nvPr>
        </p:nvGraphicFramePr>
        <p:xfrm>
          <a:off x="6217703" y="4359301"/>
          <a:ext cx="2372535" cy="224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603">
                  <a:extLst>
                    <a:ext uri="{9D8B030D-6E8A-4147-A177-3AD203B41FA5}">
                      <a16:colId xmlns:a16="http://schemas.microsoft.com/office/drawing/2014/main" val="3180402501"/>
                    </a:ext>
                  </a:extLst>
                </a:gridCol>
                <a:gridCol w="524932">
                  <a:extLst>
                    <a:ext uri="{9D8B030D-6E8A-4147-A177-3AD203B41FA5}">
                      <a16:colId xmlns:a16="http://schemas.microsoft.com/office/drawing/2014/main" val="3073024707"/>
                    </a:ext>
                  </a:extLst>
                </a:gridCol>
              </a:tblGrid>
              <a:tr h="3204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게시판 글 정보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33760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게시판 식별번호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7422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8393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90356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공개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50219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188217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유저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01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59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 작성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51017"/>
              </p:ext>
            </p:extLst>
          </p:nvPr>
        </p:nvGraphicFramePr>
        <p:xfrm>
          <a:off x="449478" y="2148863"/>
          <a:ext cx="11293043" cy="269714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235">
                  <a:extLst>
                    <a:ext uri="{9D8B030D-6E8A-4147-A177-3AD203B41FA5}">
                      <a16:colId xmlns:a16="http://schemas.microsoft.com/office/drawing/2014/main" val="107110329"/>
                    </a:ext>
                  </a:extLst>
                </a:gridCol>
                <a:gridCol w="2054601">
                  <a:extLst>
                    <a:ext uri="{9D8B030D-6E8A-4147-A177-3AD203B41FA5}">
                      <a16:colId xmlns:a16="http://schemas.microsoft.com/office/drawing/2014/main" val="3073801574"/>
                    </a:ext>
                  </a:extLst>
                </a:gridCol>
                <a:gridCol w="1477475">
                  <a:extLst>
                    <a:ext uri="{9D8B030D-6E8A-4147-A177-3AD203B41FA5}">
                      <a16:colId xmlns:a16="http://schemas.microsoft.com/office/drawing/2014/main" val="3774365557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51993042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72372476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84971378"/>
                    </a:ext>
                  </a:extLst>
                </a:gridCol>
                <a:gridCol w="2387599">
                  <a:extLst>
                    <a:ext uri="{9D8B030D-6E8A-4147-A177-3AD203B41FA5}">
                      <a16:colId xmlns:a16="http://schemas.microsoft.com/office/drawing/2014/main" val="71895312"/>
                    </a:ext>
                  </a:extLst>
                </a:gridCol>
              </a:tblGrid>
              <a:tr h="34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유무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기본키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외래키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테이블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2349"/>
                  </a:ext>
                </a:extLst>
              </a:tr>
              <a:tr h="44224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USER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User_ID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AUTO_INCREMENT, 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INT(10)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030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User_Nickname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VARCHAR(15)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95671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User_Email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VARCHAR(40)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65755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User_Password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452047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User_Birth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507165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670F0B-4D0C-4DD2-BE52-0363C92C6C22}"/>
              </a:ext>
            </a:extLst>
          </p:cNvPr>
          <p:cNvSpPr txBox="1">
            <a:spLocks/>
          </p:cNvSpPr>
          <p:nvPr/>
        </p:nvSpPr>
        <p:spPr>
          <a:xfrm>
            <a:off x="449479" y="1451032"/>
            <a:ext cx="3411322" cy="526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 정보 테이블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56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 작성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449478" y="2148863"/>
          <a:ext cx="11293043" cy="252864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235">
                  <a:extLst>
                    <a:ext uri="{9D8B030D-6E8A-4147-A177-3AD203B41FA5}">
                      <a16:colId xmlns:a16="http://schemas.microsoft.com/office/drawing/2014/main" val="107110329"/>
                    </a:ext>
                  </a:extLst>
                </a:gridCol>
                <a:gridCol w="2186620">
                  <a:extLst>
                    <a:ext uri="{9D8B030D-6E8A-4147-A177-3AD203B41FA5}">
                      <a16:colId xmlns:a16="http://schemas.microsoft.com/office/drawing/2014/main" val="3073801574"/>
                    </a:ext>
                  </a:extLst>
                </a:gridCol>
                <a:gridCol w="1345456">
                  <a:extLst>
                    <a:ext uri="{9D8B030D-6E8A-4147-A177-3AD203B41FA5}">
                      <a16:colId xmlns:a16="http://schemas.microsoft.com/office/drawing/2014/main" val="3774365557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51993042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72372476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84971378"/>
                    </a:ext>
                  </a:extLst>
                </a:gridCol>
                <a:gridCol w="2387599">
                  <a:extLst>
                    <a:ext uri="{9D8B030D-6E8A-4147-A177-3AD203B41FA5}">
                      <a16:colId xmlns:a16="http://schemas.microsoft.com/office/drawing/2014/main" val="71895312"/>
                    </a:ext>
                  </a:extLst>
                </a:gridCol>
              </a:tblGrid>
              <a:tr h="34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유무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기본키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외래키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테이블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2349"/>
                  </a:ext>
                </a:extLst>
              </a:tr>
              <a:tr h="44224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USER_LIKE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User_ID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USER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AUTO_INCREMENT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INT(10)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030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User_Like_A</a:t>
                      </a:r>
                      <a:r>
                        <a:rPr lang="en-US" altLang="ko-KR" sz="1600" dirty="0" err="1"/>
                        <a:t>llergy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다수 인스턴스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95671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User_Like_Spicy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VARCHAR(5)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65755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User_Like_</a:t>
                      </a:r>
                      <a:r>
                        <a:rPr lang="en-US" altLang="ko-KR" sz="1600" dirty="0" err="1"/>
                        <a:t>ingredient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다수 인스턴스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VARCHAR(30)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452047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670F0B-4D0C-4DD2-BE52-0363C92C6C22}"/>
              </a:ext>
            </a:extLst>
          </p:cNvPr>
          <p:cNvSpPr txBox="1">
            <a:spLocks/>
          </p:cNvSpPr>
          <p:nvPr/>
        </p:nvSpPr>
        <p:spPr>
          <a:xfrm>
            <a:off x="449479" y="1451032"/>
            <a:ext cx="4037854" cy="526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산출용 유저 데이터 테이블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66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 작성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92103"/>
              </p:ext>
            </p:extLst>
          </p:nvPr>
        </p:nvGraphicFramePr>
        <p:xfrm>
          <a:off x="449478" y="2148863"/>
          <a:ext cx="11293043" cy="313939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235">
                  <a:extLst>
                    <a:ext uri="{9D8B030D-6E8A-4147-A177-3AD203B41FA5}">
                      <a16:colId xmlns:a16="http://schemas.microsoft.com/office/drawing/2014/main" val="107110329"/>
                    </a:ext>
                  </a:extLst>
                </a:gridCol>
                <a:gridCol w="2186620">
                  <a:extLst>
                    <a:ext uri="{9D8B030D-6E8A-4147-A177-3AD203B41FA5}">
                      <a16:colId xmlns:a16="http://schemas.microsoft.com/office/drawing/2014/main" val="3073801574"/>
                    </a:ext>
                  </a:extLst>
                </a:gridCol>
                <a:gridCol w="1345456">
                  <a:extLst>
                    <a:ext uri="{9D8B030D-6E8A-4147-A177-3AD203B41FA5}">
                      <a16:colId xmlns:a16="http://schemas.microsoft.com/office/drawing/2014/main" val="3774365557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51993042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72372476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84971378"/>
                    </a:ext>
                  </a:extLst>
                </a:gridCol>
                <a:gridCol w="2387599">
                  <a:extLst>
                    <a:ext uri="{9D8B030D-6E8A-4147-A177-3AD203B41FA5}">
                      <a16:colId xmlns:a16="http://schemas.microsoft.com/office/drawing/2014/main" val="71895312"/>
                    </a:ext>
                  </a:extLst>
                </a:gridCol>
              </a:tblGrid>
              <a:tr h="34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유무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기본키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외래키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테이블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2349"/>
                  </a:ext>
                </a:extLst>
              </a:tr>
              <a:tr h="44224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BOARD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BOARD_ID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AUTO_INCREMENT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INT(10)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030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BOARD_TITLE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VARCHAR(100)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95671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BOARD_CONTENT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VARCHAR(2000)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65755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BOARD_PRIVATE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452047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BOARD_DATE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23574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BOARD_USERNAME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INT(10)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014552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670F0B-4D0C-4DD2-BE52-0363C92C6C22}"/>
              </a:ext>
            </a:extLst>
          </p:cNvPr>
          <p:cNvSpPr txBox="1">
            <a:spLocks/>
          </p:cNvSpPr>
          <p:nvPr/>
        </p:nvSpPr>
        <p:spPr>
          <a:xfrm>
            <a:off x="449479" y="1451032"/>
            <a:ext cx="4037854" cy="526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게시판 테이블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34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 작성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96815"/>
              </p:ext>
            </p:extLst>
          </p:nvPr>
        </p:nvGraphicFramePr>
        <p:xfrm>
          <a:off x="449478" y="2148863"/>
          <a:ext cx="11293043" cy="412912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235">
                  <a:extLst>
                    <a:ext uri="{9D8B030D-6E8A-4147-A177-3AD203B41FA5}">
                      <a16:colId xmlns:a16="http://schemas.microsoft.com/office/drawing/2014/main" val="107110329"/>
                    </a:ext>
                  </a:extLst>
                </a:gridCol>
                <a:gridCol w="2186620">
                  <a:extLst>
                    <a:ext uri="{9D8B030D-6E8A-4147-A177-3AD203B41FA5}">
                      <a16:colId xmlns:a16="http://schemas.microsoft.com/office/drawing/2014/main" val="3073801574"/>
                    </a:ext>
                  </a:extLst>
                </a:gridCol>
                <a:gridCol w="1345456">
                  <a:extLst>
                    <a:ext uri="{9D8B030D-6E8A-4147-A177-3AD203B41FA5}">
                      <a16:colId xmlns:a16="http://schemas.microsoft.com/office/drawing/2014/main" val="3774365557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51993042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72372476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84971378"/>
                    </a:ext>
                  </a:extLst>
                </a:gridCol>
                <a:gridCol w="2387599">
                  <a:extLst>
                    <a:ext uri="{9D8B030D-6E8A-4147-A177-3AD203B41FA5}">
                      <a16:colId xmlns:a16="http://schemas.microsoft.com/office/drawing/2014/main" val="71895312"/>
                    </a:ext>
                  </a:extLst>
                </a:gridCol>
              </a:tblGrid>
              <a:tr h="34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유무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기본키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외래키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테이블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2349"/>
                  </a:ext>
                </a:extLst>
              </a:tr>
              <a:tr h="442248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RESTAURANT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RESTAURANT_NAME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USER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AUTO_INCREMENT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VARCHAR(40)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030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RESTAURANT_THEME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다수 인스턴스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95671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RESTAURANT_NUMBER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65755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RESAURANT_PARK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다수 인스턴스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INT(3)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452047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RESTAURANT_ADDRESS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VARCHAR(80)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428354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RESTAURANT_OPEN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VARCHAR(10)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637786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RESTAURANT_ISPACK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252148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670F0B-4D0C-4DD2-BE52-0363C92C6C22}"/>
              </a:ext>
            </a:extLst>
          </p:cNvPr>
          <p:cNvSpPr txBox="1">
            <a:spLocks/>
          </p:cNvSpPr>
          <p:nvPr/>
        </p:nvSpPr>
        <p:spPr>
          <a:xfrm>
            <a:off x="449479" y="1451032"/>
            <a:ext cx="4037854" cy="526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테이블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25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 작성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54771"/>
              </p:ext>
            </p:extLst>
          </p:nvPr>
        </p:nvGraphicFramePr>
        <p:xfrm>
          <a:off x="449478" y="2148863"/>
          <a:ext cx="11293043" cy="327626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235">
                  <a:extLst>
                    <a:ext uri="{9D8B030D-6E8A-4147-A177-3AD203B41FA5}">
                      <a16:colId xmlns:a16="http://schemas.microsoft.com/office/drawing/2014/main" val="107110329"/>
                    </a:ext>
                  </a:extLst>
                </a:gridCol>
                <a:gridCol w="2186620">
                  <a:extLst>
                    <a:ext uri="{9D8B030D-6E8A-4147-A177-3AD203B41FA5}">
                      <a16:colId xmlns:a16="http://schemas.microsoft.com/office/drawing/2014/main" val="3073801574"/>
                    </a:ext>
                  </a:extLst>
                </a:gridCol>
                <a:gridCol w="1345456">
                  <a:extLst>
                    <a:ext uri="{9D8B030D-6E8A-4147-A177-3AD203B41FA5}">
                      <a16:colId xmlns:a16="http://schemas.microsoft.com/office/drawing/2014/main" val="3774365557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51993042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72372476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84971378"/>
                    </a:ext>
                  </a:extLst>
                </a:gridCol>
                <a:gridCol w="2387599">
                  <a:extLst>
                    <a:ext uri="{9D8B030D-6E8A-4147-A177-3AD203B41FA5}">
                      <a16:colId xmlns:a16="http://schemas.microsoft.com/office/drawing/2014/main" val="71895312"/>
                    </a:ext>
                  </a:extLst>
                </a:gridCol>
              </a:tblGrid>
              <a:tr h="34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유무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기본키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외래키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테이블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2349"/>
                  </a:ext>
                </a:extLst>
              </a:tr>
              <a:tr h="44224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MENU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MENU_NAME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VARCHAR(30)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030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RESTAURANT_NAME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FK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RESTAURANT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VARCHAR(40)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95671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MENU_PRICE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INT(10)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65755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MENU_COOKTIME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452047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MENU_ALLERGY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VARCHAR(20)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다수의 인스턴스 보유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428354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MENU_INGREDIENT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VARCHAR(20)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다수의 인스턴스 보유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637786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670F0B-4D0C-4DD2-BE52-0363C92C6C22}"/>
              </a:ext>
            </a:extLst>
          </p:cNvPr>
          <p:cNvSpPr txBox="1">
            <a:spLocks/>
          </p:cNvSpPr>
          <p:nvPr/>
        </p:nvSpPr>
        <p:spPr>
          <a:xfrm>
            <a:off x="449479" y="1451032"/>
            <a:ext cx="4037854" cy="526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테이블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94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1118</Words>
  <Application>Microsoft Office PowerPoint</Application>
  <PresentationFormat>와이드스크린</PresentationFormat>
  <Paragraphs>413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나눔스퀘어 Bold</vt:lpstr>
      <vt:lpstr>맑은 고딕</vt:lpstr>
      <vt:lpstr>나눔고딕코딩</vt:lpstr>
      <vt:lpstr>Arial</vt:lpstr>
      <vt:lpstr>Office 테마</vt:lpstr>
      <vt:lpstr>Project BOB </vt:lpstr>
      <vt:lpstr>회의 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BOB</dc:title>
  <dc:creator>김 인철</dc:creator>
  <cp:lastModifiedBy>kosmo_</cp:lastModifiedBy>
  <cp:revision>27</cp:revision>
  <dcterms:created xsi:type="dcterms:W3CDTF">2021-06-08T10:16:58Z</dcterms:created>
  <dcterms:modified xsi:type="dcterms:W3CDTF">2021-06-09T02:56:58Z</dcterms:modified>
</cp:coreProperties>
</file>