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63" r:id="rId2"/>
    <p:sldId id="267" r:id="rId3"/>
    <p:sldId id="266" r:id="rId4"/>
    <p:sldId id="272" r:id="rId5"/>
    <p:sldId id="271" r:id="rId6"/>
    <p:sldId id="294" r:id="rId7"/>
    <p:sldId id="292" r:id="rId8"/>
    <p:sldId id="273" r:id="rId9"/>
    <p:sldId id="293" r:id="rId10"/>
    <p:sldId id="291" r:id="rId11"/>
    <p:sldId id="289" r:id="rId12"/>
    <p:sldId id="290" r:id="rId13"/>
    <p:sldId id="276" r:id="rId14"/>
    <p:sldId id="268" r:id="rId15"/>
    <p:sldId id="277" r:id="rId16"/>
    <p:sldId id="278" r:id="rId17"/>
    <p:sldId id="279" r:id="rId18"/>
    <p:sldId id="280" r:id="rId19"/>
    <p:sldId id="269" r:id="rId20"/>
    <p:sldId id="295" r:id="rId21"/>
    <p:sldId id="296" r:id="rId22"/>
    <p:sldId id="297" r:id="rId23"/>
    <p:sldId id="298" r:id="rId24"/>
    <p:sldId id="301" r:id="rId25"/>
    <p:sldId id="299" r:id="rId26"/>
    <p:sldId id="300" r:id="rId27"/>
    <p:sldId id="286" r:id="rId28"/>
    <p:sldId id="287" r:id="rId29"/>
    <p:sldId id="270" r:id="rId30"/>
    <p:sldId id="288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AED7E8"/>
    <a:srgbClr val="F0ABB0"/>
    <a:srgbClr val="AB9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ko-KR" altLang="en-US" dirty="0"/>
              <a:t>크리에이터 플랫폼 중 가장 많은 비율을 차지하고 있는 유튜브를 타겟으로 하여 신입 및 기존의 </a:t>
            </a:r>
            <a:r>
              <a:rPr lang="ko-KR" altLang="en-US" dirty="0" err="1"/>
              <a:t>크리에이터를</a:t>
            </a:r>
            <a:r>
              <a:rPr lang="ko-KR" altLang="en-US" dirty="0"/>
              <a:t> 위한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ko-KR" altLang="en-US" dirty="0"/>
              <a:t>관리 프로젝트를 구상함</a:t>
            </a:r>
          </a:p>
        </p:txBody>
      </p:sp>
    </p:spTree>
    <p:extLst>
      <p:ext uri="{BB962C8B-B14F-4D97-AF65-F5344CB8AC3E}">
        <p14:creationId xmlns:p14="http://schemas.microsoft.com/office/powerpoint/2010/main" val="15148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 시장의 성장과 동시에 늘어나고 있는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미디어 창작자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이하 크리에이터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증가로 인한 맞춤형 관리의 수요가 증가함</a:t>
            </a:r>
          </a:p>
        </p:txBody>
      </p:sp>
    </p:spTree>
    <p:extLst>
      <p:ext uri="{BB962C8B-B14F-4D97-AF65-F5344CB8AC3E}">
        <p14:creationId xmlns:p14="http://schemas.microsoft.com/office/powerpoint/2010/main" val="127015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 시장의 성장과 동시에 늘어나고 있는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미디어 창작자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이하 크리에이터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증가로 인한 맞춤형 관리의 수요가 증가함</a:t>
            </a:r>
          </a:p>
        </p:txBody>
      </p:sp>
    </p:spTree>
    <p:extLst>
      <p:ext uri="{BB962C8B-B14F-4D97-AF65-F5344CB8AC3E}">
        <p14:creationId xmlns:p14="http://schemas.microsoft.com/office/powerpoint/2010/main" val="32065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10020" y="6505575"/>
            <a:ext cx="2266189" cy="202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023" y="1752716"/>
            <a:ext cx="384592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YouTube</a:t>
            </a:r>
          </a:p>
          <a:p>
            <a:endParaRPr lang="en-US" altLang="ko-KR" sz="1000" b="1" spc="-300" dirty="0">
              <a:solidFill>
                <a:schemeClr val="accent1">
                  <a:alpha val="7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TO YOU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85054" y="2050372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4279EB-165B-4A1D-AFBE-40BC3C6968A3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BBA89-9865-4C22-867E-68B15962C1DF}"/>
              </a:ext>
            </a:extLst>
          </p:cNvPr>
          <p:cNvSpPr txBox="1"/>
          <p:nvPr/>
        </p:nvSpPr>
        <p:spPr>
          <a:xfrm>
            <a:off x="2582022" y="5131177"/>
            <a:ext cx="6546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b="1" spc="-30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_</a:t>
            </a:r>
            <a:r>
              <a:rPr lang="ko-KR" altLang="en-US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  <a:r>
              <a:rPr lang="en-US" altLang="ko-KR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  <a:r>
              <a:rPr lang="en-US" altLang="ko-KR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남영미</a:t>
            </a:r>
            <a:r>
              <a:rPr lang="en-US" altLang="ko-KR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강성연</a:t>
            </a:r>
            <a:r>
              <a:rPr lang="en-US" altLang="ko-KR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2800" b="0" dirty="0">
                <a:solidFill>
                  <a:srgbClr val="AB90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장영석</a:t>
            </a:r>
            <a:endParaRPr lang="ko-KR" altLang="en-US" sz="2800" b="1" spc="-300" dirty="0">
              <a:solidFill>
                <a:srgbClr val="AB90A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808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벤치 마킹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E36D4E-6D0A-462E-97FD-2E6DA291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4" t="9530" r="7707" b="20568"/>
          <a:stretch/>
        </p:blipFill>
        <p:spPr>
          <a:xfrm>
            <a:off x="2918689" y="333450"/>
            <a:ext cx="1524001" cy="56436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3D5F6-E9BF-4E67-B57F-FF000B42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82" y="1456725"/>
            <a:ext cx="6996832" cy="38876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E893BE-61CE-4B63-B1C4-A8BC8BBC6A68}"/>
              </a:ext>
            </a:extLst>
          </p:cNvPr>
          <p:cNvSpPr/>
          <p:nvPr/>
        </p:nvSpPr>
        <p:spPr>
          <a:xfrm>
            <a:off x="2554082" y="1972882"/>
            <a:ext cx="6996832" cy="619397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2859A16A-DBEA-4628-B990-84D4BA5F12E8}"/>
              </a:ext>
            </a:extLst>
          </p:cNvPr>
          <p:cNvSpPr txBox="1"/>
          <p:nvPr/>
        </p:nvSpPr>
        <p:spPr>
          <a:xfrm>
            <a:off x="3411002" y="6018560"/>
            <a:ext cx="5529717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구독자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조회수 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TOP100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랭킹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7428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벤치 마킹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               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1200px-Amazon_Web_Services_Logo.svg.png" descr="1200px-Amazon_Web_Services_Logo.svg.png">
            <a:extLst>
              <a:ext uri="{FF2B5EF4-FFF2-40B4-BE49-F238E27FC236}">
                <a16:creationId xmlns:a16="http://schemas.microsoft.com/office/drawing/2014/main" id="{8E325AD0-9A5D-4318-B8EF-A73F327D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46" y="373588"/>
            <a:ext cx="987677" cy="59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056D39-C25E-4F11-A353-589B92198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2401" b="331"/>
          <a:stretch/>
        </p:blipFill>
        <p:spPr bwMode="auto">
          <a:xfrm>
            <a:off x="2554081" y="1440479"/>
            <a:ext cx="7003515" cy="41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B980AE-C001-49EA-A308-ABA09A3274B5}"/>
              </a:ext>
            </a:extLst>
          </p:cNvPr>
          <p:cNvSpPr/>
          <p:nvPr/>
        </p:nvSpPr>
        <p:spPr>
          <a:xfrm>
            <a:off x="3497802" y="3364637"/>
            <a:ext cx="3000651" cy="2228296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0E0F3-052B-4E6D-834E-2DD06BF0B315}"/>
              </a:ext>
            </a:extLst>
          </p:cNvPr>
          <p:cNvSpPr/>
          <p:nvPr/>
        </p:nvSpPr>
        <p:spPr>
          <a:xfrm>
            <a:off x="6498453" y="2197283"/>
            <a:ext cx="3000651" cy="2228296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FA133986-5123-4A76-9446-7BF343CAF0F4}"/>
              </a:ext>
            </a:extLst>
          </p:cNvPr>
          <p:cNvSpPr txBox="1"/>
          <p:nvPr/>
        </p:nvSpPr>
        <p:spPr>
          <a:xfrm>
            <a:off x="4369791" y="6018560"/>
            <a:ext cx="3676646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아마존 결제 대시보드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53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808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벤치 마킹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data_symbol_logo_buddy_buddy.jpeg" descr="data_symbol_logo_buddy_buddy.jpeg">
            <a:extLst>
              <a:ext uri="{FF2B5EF4-FFF2-40B4-BE49-F238E27FC236}">
                <a16:creationId xmlns:a16="http://schemas.microsoft.com/office/drawing/2014/main" id="{77D02438-3A27-4A04-8F39-1FDE7F26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59" y="400187"/>
            <a:ext cx="1258824" cy="497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212B104D54320BFC03.png" descr="212B104D54320BFC03.png">
            <a:extLst>
              <a:ext uri="{FF2B5EF4-FFF2-40B4-BE49-F238E27FC236}">
                <a16:creationId xmlns:a16="http://schemas.microsoft.com/office/drawing/2014/main" id="{6B4BB56A-D652-4CD8-B513-0F12F09E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76" y="343699"/>
            <a:ext cx="616608" cy="616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09F46A-B8A5-476D-A964-CDAE5D6D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69" y="2112410"/>
            <a:ext cx="3894044" cy="2480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FD38E1-490E-4B28-82E8-54319C4AB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831" y="1467959"/>
            <a:ext cx="4413339" cy="3838493"/>
          </a:xfrm>
          <a:prstGeom prst="rect">
            <a:avLst/>
          </a:prstGeom>
        </p:spPr>
      </p:pic>
      <p:sp>
        <p:nvSpPr>
          <p:cNvPr id="13" name="TextBox 23">
            <a:extLst>
              <a:ext uri="{FF2B5EF4-FFF2-40B4-BE49-F238E27FC236}">
                <a16:creationId xmlns:a16="http://schemas.microsoft.com/office/drawing/2014/main" id="{2FC0ED20-424C-446A-839B-B6FFE1C017CD}"/>
              </a:ext>
            </a:extLst>
          </p:cNvPr>
          <p:cNvSpPr txBox="1"/>
          <p:nvPr/>
        </p:nvSpPr>
        <p:spPr>
          <a:xfrm>
            <a:off x="2718543" y="6018560"/>
            <a:ext cx="6658231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채팅 및 커뮤니티 관리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친구추가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6293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478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린캔버스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32833" y="6440548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">
            <a:extLst>
              <a:ext uri="{FF2B5EF4-FFF2-40B4-BE49-F238E27FC236}">
                <a16:creationId xmlns:a16="http://schemas.microsoft.com/office/drawing/2014/main" id="{BD3D6FE5-4029-45FF-AAC8-053931552D95}"/>
              </a:ext>
            </a:extLst>
          </p:cNvPr>
          <p:cNvSpPr/>
          <p:nvPr/>
        </p:nvSpPr>
        <p:spPr>
          <a:xfrm>
            <a:off x="460768" y="1438087"/>
            <a:ext cx="3303847" cy="4653993"/>
          </a:xfrm>
          <a:prstGeom prst="rect">
            <a:avLst/>
          </a:prstGeom>
          <a:solidFill>
            <a:srgbClr val="F0ABB0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3B68915D-DBB1-4659-A241-593852BBC3EE}"/>
              </a:ext>
            </a:extLst>
          </p:cNvPr>
          <p:cNvSpPr/>
          <p:nvPr/>
        </p:nvSpPr>
        <p:spPr>
          <a:xfrm>
            <a:off x="3749597" y="1438827"/>
            <a:ext cx="4000501" cy="2942977"/>
          </a:xfrm>
          <a:prstGeom prst="rect">
            <a:avLst/>
          </a:prstGeom>
          <a:solidFill>
            <a:srgbClr val="AED7E8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44737979-735A-4345-8927-498BD35D6440}"/>
              </a:ext>
            </a:extLst>
          </p:cNvPr>
          <p:cNvSpPr/>
          <p:nvPr/>
        </p:nvSpPr>
        <p:spPr>
          <a:xfrm>
            <a:off x="3749597" y="4385569"/>
            <a:ext cx="4000501" cy="9792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98DEB41F-663F-4D83-B7A5-479FEDC25586}"/>
              </a:ext>
            </a:extLst>
          </p:cNvPr>
          <p:cNvSpPr/>
          <p:nvPr/>
        </p:nvSpPr>
        <p:spPr>
          <a:xfrm>
            <a:off x="7746530" y="1436304"/>
            <a:ext cx="1979340" cy="307301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">
            <a:extLst>
              <a:ext uri="{FF2B5EF4-FFF2-40B4-BE49-F238E27FC236}">
                <a16:creationId xmlns:a16="http://schemas.microsoft.com/office/drawing/2014/main" id="{36D9D2FA-CA0C-49B7-BE74-438F0B358355}"/>
              </a:ext>
            </a:extLst>
          </p:cNvPr>
          <p:cNvSpPr/>
          <p:nvPr/>
        </p:nvSpPr>
        <p:spPr>
          <a:xfrm>
            <a:off x="7746530" y="3804084"/>
            <a:ext cx="1979340" cy="22919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F73EF0E2-27A6-42CF-A1C5-BBC402D46501}"/>
              </a:ext>
            </a:extLst>
          </p:cNvPr>
          <p:cNvSpPr/>
          <p:nvPr/>
        </p:nvSpPr>
        <p:spPr>
          <a:xfrm>
            <a:off x="9721210" y="1438059"/>
            <a:ext cx="1979340" cy="20313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D178CAC-43F0-4B01-9E00-A845B9004A82}"/>
              </a:ext>
            </a:extLst>
          </p:cNvPr>
          <p:cNvSpPr/>
          <p:nvPr/>
        </p:nvSpPr>
        <p:spPr>
          <a:xfrm>
            <a:off x="9721210" y="3420473"/>
            <a:ext cx="1979340" cy="22474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문제">
            <a:extLst>
              <a:ext uri="{FF2B5EF4-FFF2-40B4-BE49-F238E27FC236}">
                <a16:creationId xmlns:a16="http://schemas.microsoft.com/office/drawing/2014/main" id="{A9201781-7B9D-4E36-8AA8-AC545A74A5A1}"/>
              </a:ext>
            </a:extLst>
          </p:cNvPr>
          <p:cNvSpPr txBox="1"/>
          <p:nvPr/>
        </p:nvSpPr>
        <p:spPr>
          <a:xfrm>
            <a:off x="545944" y="1507171"/>
            <a:ext cx="5347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solidFill>
                  <a:schemeClr val="bg1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endParaRPr dirty="0">
              <a:solidFill>
                <a:schemeClr val="bg1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› 기존에 있던 유튜브 트랜드 분석 사이트가…">
            <a:extLst>
              <a:ext uri="{FF2B5EF4-FFF2-40B4-BE49-F238E27FC236}">
                <a16:creationId xmlns:a16="http://schemas.microsoft.com/office/drawing/2014/main" id="{34AD8444-7BC0-4CEF-AE2A-DE9414C29914}"/>
              </a:ext>
            </a:extLst>
          </p:cNvPr>
          <p:cNvSpPr txBox="1"/>
          <p:nvPr/>
        </p:nvSpPr>
        <p:spPr>
          <a:xfrm>
            <a:off x="551636" y="2380820"/>
            <a:ext cx="3121398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유튜브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트랜드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유튜브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생태계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데이터만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분석해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줌</a:t>
            </a:r>
          </a:p>
          <a:p>
            <a:pPr>
              <a:defRPr sz="1400"/>
            </a:pPr>
            <a:endParaRPr 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명확한 실시간 트랜드 분석자료와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그에 맞는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발전 방향성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제공해주지 않음</a:t>
            </a: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제공되는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기능들이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인기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들에게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적용가능함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들의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동향을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알려주지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않음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유튜버끼리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실시간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소통할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있는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커뮤니티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endParaRPr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해결책">
            <a:extLst>
              <a:ext uri="{FF2B5EF4-FFF2-40B4-BE49-F238E27FC236}">
                <a16:creationId xmlns:a16="http://schemas.microsoft.com/office/drawing/2014/main" id="{3359844F-0280-4794-AACD-6AAA66F41445}"/>
              </a:ext>
            </a:extLst>
          </p:cNvPr>
          <p:cNvSpPr txBox="1"/>
          <p:nvPr/>
        </p:nvSpPr>
        <p:spPr>
          <a:xfrm>
            <a:off x="3838977" y="1507171"/>
            <a:ext cx="7559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해결책</a:t>
            </a:r>
          </a:p>
        </p:txBody>
      </p:sp>
      <p:sp>
        <p:nvSpPr>
          <p:cNvPr id="22" name="› 유튜버들에게 제공될 데이터를…">
            <a:extLst>
              <a:ext uri="{FF2B5EF4-FFF2-40B4-BE49-F238E27FC236}">
                <a16:creationId xmlns:a16="http://schemas.microsoft.com/office/drawing/2014/main" id="{267229CA-A00B-424A-99FA-7FE26F866E25}"/>
              </a:ext>
            </a:extLst>
          </p:cNvPr>
          <p:cNvSpPr txBox="1"/>
          <p:nvPr/>
        </p:nvSpPr>
        <p:spPr>
          <a:xfrm>
            <a:off x="3841178" y="1988918"/>
            <a:ext cx="3798631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유튜버들에게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제공될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곳에서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수집하고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정제하여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실시간 트랜드 분석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제공함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채널에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요청을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통한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1:1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맞춤형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제공함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채널과의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</a:t>
            </a:r>
            <a:r>
              <a:rPr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통해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채널의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보완점과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발전방향을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알려줌</a:t>
            </a:r>
            <a:endParaRPr 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유튜버끼리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실시간 소통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가능한 커뮤니티 제공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고객군">
            <a:extLst>
              <a:ext uri="{FF2B5EF4-FFF2-40B4-BE49-F238E27FC236}">
                <a16:creationId xmlns:a16="http://schemas.microsoft.com/office/drawing/2014/main" id="{19FC75D8-9FE4-4E53-922F-B7C36304B347}"/>
              </a:ext>
            </a:extLst>
          </p:cNvPr>
          <p:cNvSpPr txBox="1"/>
          <p:nvPr/>
        </p:nvSpPr>
        <p:spPr>
          <a:xfrm>
            <a:off x="3861442" y="4427906"/>
            <a:ext cx="7559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고객군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› 매니지먼트가 필요한 유튜버…">
            <a:extLst>
              <a:ext uri="{FF2B5EF4-FFF2-40B4-BE49-F238E27FC236}">
                <a16:creationId xmlns:a16="http://schemas.microsoft.com/office/drawing/2014/main" id="{F34DA3EB-7C39-4E02-8204-12F0FDE55A78}"/>
              </a:ext>
            </a:extLst>
          </p:cNvPr>
          <p:cNvSpPr txBox="1"/>
          <p:nvPr/>
        </p:nvSpPr>
        <p:spPr>
          <a:xfrm>
            <a:off x="3850056" y="4819494"/>
            <a:ext cx="3431283" cy="52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매니지먼트가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신입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유튜버의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정보를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원하는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시청자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광고주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">
            <a:extLst>
              <a:ext uri="{FF2B5EF4-FFF2-40B4-BE49-F238E27FC236}">
                <a16:creationId xmlns:a16="http://schemas.microsoft.com/office/drawing/2014/main" id="{6491AE5B-BF33-483F-BE77-AEC2B6E436D3}"/>
              </a:ext>
            </a:extLst>
          </p:cNvPr>
          <p:cNvSpPr/>
          <p:nvPr/>
        </p:nvSpPr>
        <p:spPr>
          <a:xfrm>
            <a:off x="3749597" y="5348875"/>
            <a:ext cx="4000501" cy="74556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가치">
            <a:extLst>
              <a:ext uri="{FF2B5EF4-FFF2-40B4-BE49-F238E27FC236}">
                <a16:creationId xmlns:a16="http://schemas.microsoft.com/office/drawing/2014/main" id="{5B2A8D04-11FB-459C-AE3F-81A39C665B89}"/>
              </a:ext>
            </a:extLst>
          </p:cNvPr>
          <p:cNvSpPr txBox="1"/>
          <p:nvPr/>
        </p:nvSpPr>
        <p:spPr>
          <a:xfrm>
            <a:off x="7851947" y="1507171"/>
            <a:ext cx="5347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가치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› 경쟁사 대비…">
            <a:extLst>
              <a:ext uri="{FF2B5EF4-FFF2-40B4-BE49-F238E27FC236}">
                <a16:creationId xmlns:a16="http://schemas.microsoft.com/office/drawing/2014/main" id="{FC59BD3E-0A73-4F11-BBCA-D264370DC636}"/>
              </a:ext>
            </a:extLst>
          </p:cNvPr>
          <p:cNvSpPr txBox="1"/>
          <p:nvPr/>
        </p:nvSpPr>
        <p:spPr>
          <a:xfrm>
            <a:off x="7856853" y="1918068"/>
            <a:ext cx="1826827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경쟁사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대비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저렴하고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직관적인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defRPr sz="1400"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맞춤형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경쟁사에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없는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커뮤니티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(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소통창구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제공</a:t>
            </a:r>
            <a:endParaRPr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유통채널">
            <a:extLst>
              <a:ext uri="{FF2B5EF4-FFF2-40B4-BE49-F238E27FC236}">
                <a16:creationId xmlns:a16="http://schemas.microsoft.com/office/drawing/2014/main" id="{4B12DDD4-631C-45D5-ACCA-E9E6AB004E6B}"/>
              </a:ext>
            </a:extLst>
          </p:cNvPr>
          <p:cNvSpPr txBox="1"/>
          <p:nvPr/>
        </p:nvSpPr>
        <p:spPr>
          <a:xfrm>
            <a:off x="3866465" y="5384387"/>
            <a:ext cx="9771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유통채널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› SNS마케팅/유튜브">
            <a:extLst>
              <a:ext uri="{FF2B5EF4-FFF2-40B4-BE49-F238E27FC236}">
                <a16:creationId xmlns:a16="http://schemas.microsoft.com/office/drawing/2014/main" id="{A6CB9ADA-8539-4F17-B1F4-59214D284C67}"/>
              </a:ext>
            </a:extLst>
          </p:cNvPr>
          <p:cNvSpPr txBox="1"/>
          <p:nvPr/>
        </p:nvSpPr>
        <p:spPr>
          <a:xfrm>
            <a:off x="3850056" y="5751184"/>
            <a:ext cx="163442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SNS마케팅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유튜브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비용구조">
            <a:extLst>
              <a:ext uri="{FF2B5EF4-FFF2-40B4-BE49-F238E27FC236}">
                <a16:creationId xmlns:a16="http://schemas.microsoft.com/office/drawing/2014/main" id="{398EE607-5196-4325-9A83-C126BF601AA8}"/>
              </a:ext>
            </a:extLst>
          </p:cNvPr>
          <p:cNvSpPr txBox="1"/>
          <p:nvPr/>
        </p:nvSpPr>
        <p:spPr>
          <a:xfrm>
            <a:off x="7848871" y="4027796"/>
            <a:ext cx="9771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경쟁우위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› 인건비…">
            <a:extLst>
              <a:ext uri="{FF2B5EF4-FFF2-40B4-BE49-F238E27FC236}">
                <a16:creationId xmlns:a16="http://schemas.microsoft.com/office/drawing/2014/main" id="{72884E9E-9EDE-4772-B426-E3C581776540}"/>
              </a:ext>
            </a:extLst>
          </p:cNvPr>
          <p:cNvSpPr txBox="1"/>
          <p:nvPr/>
        </p:nvSpPr>
        <p:spPr>
          <a:xfrm>
            <a:off x="7850321" y="4520110"/>
            <a:ext cx="188929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커뮤니티 생성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맞춤형 데이터 제공을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통한 신입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성장 발판을 마련</a:t>
            </a:r>
          </a:p>
        </p:txBody>
      </p:sp>
      <p:sp>
        <p:nvSpPr>
          <p:cNvPr id="34" name="핵심지표">
            <a:extLst>
              <a:ext uri="{FF2B5EF4-FFF2-40B4-BE49-F238E27FC236}">
                <a16:creationId xmlns:a16="http://schemas.microsoft.com/office/drawing/2014/main" id="{ECF94DF9-6DD0-4FF6-B6F2-F49C62D7C947}"/>
              </a:ext>
            </a:extLst>
          </p:cNvPr>
          <p:cNvSpPr txBox="1"/>
          <p:nvPr/>
        </p:nvSpPr>
        <p:spPr>
          <a:xfrm>
            <a:off x="9826900" y="1507171"/>
            <a:ext cx="9771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핵심지표</a:t>
            </a:r>
          </a:p>
        </p:txBody>
      </p:sp>
      <p:sp>
        <p:nvSpPr>
          <p:cNvPr id="35" name="› 개인 맞춤데이터…">
            <a:extLst>
              <a:ext uri="{FF2B5EF4-FFF2-40B4-BE49-F238E27FC236}">
                <a16:creationId xmlns:a16="http://schemas.microsoft.com/office/drawing/2014/main" id="{0D79C897-ADDC-41F9-8B72-929D28664CE8}"/>
              </a:ext>
            </a:extLst>
          </p:cNvPr>
          <p:cNvSpPr txBox="1"/>
          <p:nvPr/>
        </p:nvSpPr>
        <p:spPr>
          <a:xfrm>
            <a:off x="9823713" y="1926774"/>
            <a:ext cx="1541921" cy="137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맞춤데이터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명확한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채널운영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방향성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유튜버의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부와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행복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">
            <a:extLst>
              <a:ext uri="{FF2B5EF4-FFF2-40B4-BE49-F238E27FC236}">
                <a16:creationId xmlns:a16="http://schemas.microsoft.com/office/drawing/2014/main" id="{1F59A8D0-0F7B-4314-A627-4F98AC7BEAC2}"/>
              </a:ext>
            </a:extLst>
          </p:cNvPr>
          <p:cNvSpPr/>
          <p:nvPr/>
        </p:nvSpPr>
        <p:spPr>
          <a:xfrm>
            <a:off x="9721210" y="5069150"/>
            <a:ext cx="1979340" cy="103068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수익원">
            <a:extLst>
              <a:ext uri="{FF2B5EF4-FFF2-40B4-BE49-F238E27FC236}">
                <a16:creationId xmlns:a16="http://schemas.microsoft.com/office/drawing/2014/main" id="{0739B409-A4A3-400F-BC2A-25D80DF9B0DC}"/>
              </a:ext>
            </a:extLst>
          </p:cNvPr>
          <p:cNvSpPr txBox="1"/>
          <p:nvPr/>
        </p:nvSpPr>
        <p:spPr>
          <a:xfrm>
            <a:off x="9782743" y="5218162"/>
            <a:ext cx="7559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수익원</a:t>
            </a:r>
          </a:p>
        </p:txBody>
      </p:sp>
      <p:sp>
        <p:nvSpPr>
          <p:cNvPr id="38" name="› 광고…">
            <a:extLst>
              <a:ext uri="{FF2B5EF4-FFF2-40B4-BE49-F238E27FC236}">
                <a16:creationId xmlns:a16="http://schemas.microsoft.com/office/drawing/2014/main" id="{B8D4BD6C-E605-4B99-9D93-5908181368D2}"/>
              </a:ext>
            </a:extLst>
          </p:cNvPr>
          <p:cNvSpPr txBox="1"/>
          <p:nvPr/>
        </p:nvSpPr>
        <p:spPr>
          <a:xfrm>
            <a:off x="9823713" y="5551649"/>
            <a:ext cx="17466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 sz="1400"/>
            </a:pP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월 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구독료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부분유료화</a:t>
            </a:r>
            <a:r>
              <a:rPr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경쟁우위">
            <a:extLst>
              <a:ext uri="{FF2B5EF4-FFF2-40B4-BE49-F238E27FC236}">
                <a16:creationId xmlns:a16="http://schemas.microsoft.com/office/drawing/2014/main" id="{6E3D8C2A-D2F9-42E8-811E-8736580B5CF7}"/>
              </a:ext>
            </a:extLst>
          </p:cNvPr>
          <p:cNvSpPr txBox="1"/>
          <p:nvPr/>
        </p:nvSpPr>
        <p:spPr>
          <a:xfrm>
            <a:off x="9808419" y="3565028"/>
            <a:ext cx="9771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비용구조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› 유튜버 .커뮤니티 생성…">
            <a:extLst>
              <a:ext uri="{FF2B5EF4-FFF2-40B4-BE49-F238E27FC236}">
                <a16:creationId xmlns:a16="http://schemas.microsoft.com/office/drawing/2014/main" id="{20900F04-5A9A-4464-BD53-E1C78C31A5B0}"/>
              </a:ext>
            </a:extLst>
          </p:cNvPr>
          <p:cNvSpPr txBox="1"/>
          <p:nvPr/>
        </p:nvSpPr>
        <p:spPr>
          <a:xfrm>
            <a:off x="9824636" y="3969282"/>
            <a:ext cx="96436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</a:t>
            </a: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서버유지비</a:t>
            </a: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마케팅비</a:t>
            </a:r>
          </a:p>
          <a:p>
            <a:pPr>
              <a:defRPr sz="1400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›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신규개발비</a:t>
            </a:r>
          </a:p>
        </p:txBody>
      </p:sp>
    </p:spTree>
    <p:extLst>
      <p:ext uri="{BB962C8B-B14F-4D97-AF65-F5344CB8AC3E}">
        <p14:creationId xmlns:p14="http://schemas.microsoft.com/office/powerpoint/2010/main" val="9822517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</a:t>
            </a:r>
            <a:endParaRPr lang="ko-KR" altLang="en-US" sz="3200" spc="-150" dirty="0">
              <a:solidFill>
                <a:srgbClr val="F0ABB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CDDC6-C020-4236-9A74-A3D56FC7DD7D}"/>
              </a:ext>
            </a:extLst>
          </p:cNvPr>
          <p:cNvSpPr/>
          <p:nvPr/>
        </p:nvSpPr>
        <p:spPr>
          <a:xfrm>
            <a:off x="8651770" y="5735782"/>
            <a:ext cx="3420034" cy="1039091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9117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274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요구사항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표">
            <a:extLst>
              <a:ext uri="{FF2B5EF4-FFF2-40B4-BE49-F238E27FC236}">
                <a16:creationId xmlns:a16="http://schemas.microsoft.com/office/drawing/2014/main" id="{749A1F4D-7C1C-40D9-8B41-5A4C7A5EC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262792"/>
              </p:ext>
            </p:extLst>
          </p:nvPr>
        </p:nvGraphicFramePr>
        <p:xfrm>
          <a:off x="1191683" y="1117600"/>
          <a:ext cx="9808632" cy="536966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50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ID.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분류</a:t>
                      </a:r>
                      <a:endParaRPr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요구사항</a:t>
                      </a:r>
                      <a:endParaRPr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71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U001.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로그인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구글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API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연동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회원가입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시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저장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및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유효성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확인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및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유지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(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세션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관리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63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U002.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마이페이지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취소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탈퇴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등)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등급에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따른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분석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차등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제공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나의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(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서비스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유효기간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)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친구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관리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내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채널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커뮤니티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관리</a:t>
                      </a:r>
                      <a:endParaRPr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69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U003.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메인화면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전체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트렌드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분석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시각화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제공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[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네비게이션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바 &amp;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사이드바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모바일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데스크탑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특화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반응형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디자인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인기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동영상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몇 개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노출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검색창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Elastic Search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연동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사이트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회원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6명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노출</a:t>
                      </a:r>
                      <a:endParaRPr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12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U004.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검색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ELK AWS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구축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Elastic Search - MySQL - Spring Boot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연동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트렌드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키워딩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데이터베이스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인덱싱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관련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키워드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완성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</a:t>
                      </a:r>
                      <a:endParaRPr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941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274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요구사항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표">
            <a:extLst>
              <a:ext uri="{FF2B5EF4-FFF2-40B4-BE49-F238E27FC236}">
                <a16:creationId xmlns:a16="http://schemas.microsoft.com/office/drawing/2014/main" id="{9342AB42-ACA8-481B-AE40-2BA50FD31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599700"/>
              </p:ext>
            </p:extLst>
          </p:nvPr>
        </p:nvGraphicFramePr>
        <p:xfrm>
          <a:off x="1191683" y="1117600"/>
          <a:ext cx="9808632" cy="514878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50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I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D</a:t>
                      </a:r>
                      <a:r>
                        <a:rPr lang="en-US" altLang="ko-KR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. </a:t>
                      </a:r>
                      <a:r>
                        <a:rPr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분류</a:t>
                      </a:r>
                      <a:endParaRPr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요구사항</a:t>
                      </a:r>
                      <a:endParaRPr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58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U005.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미디어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생태계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분석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다양한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출처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사이트로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부터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크롤링한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데이터를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정제하여</a:t>
                      </a:r>
                      <a:r>
                        <a:rPr lang="en-US"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분석한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뒤, </a:t>
                      </a:r>
                      <a:endParaRPr lang="en-US"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kibana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를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시각화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제공</a:t>
                      </a:r>
                      <a:endParaRPr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02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U006.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커뮤니티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실시간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채팅방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친구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관리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파이어베이스를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채팅목록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대화내용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저장</a:t>
                      </a:r>
                      <a:endParaRPr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254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U007.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관리자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페이지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회원 관리
 - 사이트 수입 관리
 - 사이트 정보 시각화 제공
 - 사용되는 자원 관리 
 - 개발자 계정 관리
 - 신고 및 개선 사항 접수 기능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712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U008.</a:t>
                      </a:r>
                      <a:r>
                        <a:rPr lang="en-US"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결제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 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나눔바른고딕OTF"/>
                          <a:sym typeface="나눔바른고딕OTF"/>
                        </a:rPr>
                        <a:t>대시보드</a:t>
                      </a:r>
                      <a:endParaRPr sz="1500" dirty="0">
                        <a:solidFill>
                          <a:srgbClr val="FFFFF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나눔바른고딕OTF"/>
                        <a:sym typeface="나눔바른고딕OTF"/>
                      </a:endParaRPr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별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및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방법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안내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절차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진행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
 -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법적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동의서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어쩌구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저쩌구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동의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누르게</a:t>
                      </a:r>
                      <a:r>
                        <a:rPr sz="1500" dirty="0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sz="1500" dirty="0" err="1">
                          <a:solidFill>
                            <a:srgbClr val="3A3838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하기</a:t>
                      </a:r>
                      <a:endParaRPr sz="1500" dirty="0">
                        <a:solidFill>
                          <a:srgbClr val="3A3838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555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Use Case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689D7D-4D6F-420B-94E8-D9A245378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301"/>
            <a:ext cx="12192000" cy="5509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9E9DDF-940E-4461-B6DA-B046AB6315E9}"/>
              </a:ext>
            </a:extLst>
          </p:cNvPr>
          <p:cNvSpPr txBox="1"/>
          <p:nvPr/>
        </p:nvSpPr>
        <p:spPr>
          <a:xfrm>
            <a:off x="7299960" y="5392420"/>
            <a:ext cx="7645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+mj-lt"/>
              </a:rPr>
              <a:t>결제 알림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0CA9B8-2BA4-4ADB-BE95-430F49EEA01D}"/>
              </a:ext>
            </a:extLst>
          </p:cNvPr>
          <p:cNvSpPr/>
          <p:nvPr/>
        </p:nvSpPr>
        <p:spPr>
          <a:xfrm>
            <a:off x="6705600" y="3198019"/>
            <a:ext cx="116681" cy="10001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1228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720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화면설계서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4461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</a:t>
            </a:r>
            <a:endParaRPr lang="ko-KR" altLang="en-US" sz="3200" spc="-150" dirty="0">
              <a:solidFill>
                <a:srgbClr val="F0ABB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CDDC6-C020-4236-9A74-A3D56FC7DD7D}"/>
              </a:ext>
            </a:extLst>
          </p:cNvPr>
          <p:cNvSpPr/>
          <p:nvPr/>
        </p:nvSpPr>
        <p:spPr>
          <a:xfrm>
            <a:off x="8651770" y="5735782"/>
            <a:ext cx="3420034" cy="1039091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6372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060000" cy="6858000"/>
          </a:xfrm>
          <a:prstGeom prst="rect">
            <a:avLst/>
          </a:prstGeom>
          <a:solidFill>
            <a:srgbClr val="F0ABB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72948" y="1498833"/>
            <a:ext cx="14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044" y="3429000"/>
            <a:ext cx="2448001" cy="186204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7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27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en-US" altLang="ko-KR" sz="27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defRPr/>
            </a:pP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14160" indent="-314160" algn="just"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</a:p>
          <a:p>
            <a:pPr marL="314160" indent="-314160" algn="just"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</a:p>
          <a:p>
            <a:pPr marL="314160" indent="-314160" algn="just">
              <a:buFont typeface="Arial"/>
              <a:buChar char="•"/>
              <a:defRPr/>
            </a:pP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Lean Canvas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37361" y="6588607"/>
            <a:ext cx="24641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"/>
          <p:cNvSpPr/>
          <p:nvPr/>
        </p:nvSpPr>
        <p:spPr>
          <a:xfrm>
            <a:off x="6096000" y="0"/>
            <a:ext cx="3060000" cy="6858000"/>
          </a:xfrm>
          <a:prstGeom prst="rect">
            <a:avLst/>
          </a:prstGeom>
          <a:solidFill>
            <a:srgbClr val="F0ABB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4"/>
          <p:cNvSpPr/>
          <p:nvPr/>
        </p:nvSpPr>
        <p:spPr>
          <a:xfrm>
            <a:off x="3036000" y="0"/>
            <a:ext cx="3060000" cy="6858000"/>
          </a:xfrm>
          <a:prstGeom prst="rect">
            <a:avLst/>
          </a:prstGeom>
          <a:solidFill>
            <a:srgbClr val="AED7E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7"/>
          <p:cNvSpPr txBox="1"/>
          <p:nvPr/>
        </p:nvSpPr>
        <p:spPr>
          <a:xfrm flipH="1">
            <a:off x="3850882" y="1505440"/>
            <a:ext cx="14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1" name="TextBox 7"/>
          <p:cNvSpPr txBox="1"/>
          <p:nvPr/>
        </p:nvSpPr>
        <p:spPr>
          <a:xfrm flipH="1">
            <a:off x="6931929" y="1466563"/>
            <a:ext cx="14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9132000" y="0"/>
            <a:ext cx="3060000" cy="6858000"/>
          </a:xfrm>
          <a:prstGeom prst="rect">
            <a:avLst/>
          </a:prstGeom>
          <a:solidFill>
            <a:srgbClr val="AED7E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7"/>
          <p:cNvSpPr txBox="1"/>
          <p:nvPr/>
        </p:nvSpPr>
        <p:spPr>
          <a:xfrm flipH="1">
            <a:off x="9941827" y="1521767"/>
            <a:ext cx="1478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6" name="TextBox 10"/>
          <p:cNvSpPr txBox="1"/>
          <p:nvPr/>
        </p:nvSpPr>
        <p:spPr>
          <a:xfrm>
            <a:off x="3409200" y="3430800"/>
            <a:ext cx="2448000" cy="186204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2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altLang="ko-KR" sz="27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defRPr/>
            </a:pPr>
            <a:endParaRPr lang="ko-KR" altLang="en-US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14160" indent="-314160" algn="just"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 사항</a:t>
            </a:r>
          </a:p>
          <a:p>
            <a:pPr marL="314160" indent="-314160" algn="just">
              <a:buFont typeface="Arial"/>
              <a:buChar char="•"/>
              <a:defRPr/>
            </a:pPr>
            <a:r>
              <a:rPr lang="en-US" altLang="ko-KR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</a:t>
            </a:r>
          </a:p>
          <a:p>
            <a:pPr marL="314160" indent="-314160" algn="just"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설계서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6501247" y="3429000"/>
            <a:ext cx="2448000" cy="186204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2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sz="2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defRPr/>
            </a:pP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14160" indent="-314160" algn="just">
              <a:buFont typeface="Arial"/>
              <a:buChar char="•"/>
              <a:defRPr/>
            </a:pP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(ERD)</a:t>
            </a:r>
          </a:p>
          <a:p>
            <a:pPr marL="314160" indent="-314160" algn="just"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</a:p>
          <a:p>
            <a:pPr marL="314160" indent="-314160" algn="just">
              <a:buFont typeface="Arial"/>
              <a:buChar char="•"/>
              <a:defRPr/>
            </a:pP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간트차트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9501016" y="3429000"/>
            <a:ext cx="2554913" cy="15234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2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en-US" altLang="ko-KR" sz="27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ko-KR" altLang="en-US" sz="2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14160" indent="-314160"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화면기능 구현 및 핵심코드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242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(ERD)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00851-7D73-48AC-9E99-C5D3277B0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9" y="1091610"/>
            <a:ext cx="9942364" cy="56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53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5057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명세서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B18D8D-1F62-4B82-9E47-EEB34713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36746"/>
              </p:ext>
            </p:extLst>
          </p:nvPr>
        </p:nvGraphicFramePr>
        <p:xfrm>
          <a:off x="265814" y="1120690"/>
          <a:ext cx="11589487" cy="559945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1086">
                  <a:extLst>
                    <a:ext uri="{9D8B030D-6E8A-4147-A177-3AD203B41FA5}">
                      <a16:colId xmlns:a16="http://schemas.microsoft.com/office/drawing/2014/main" val="1564723541"/>
                    </a:ext>
                  </a:extLst>
                </a:gridCol>
                <a:gridCol w="2470112">
                  <a:extLst>
                    <a:ext uri="{9D8B030D-6E8A-4147-A177-3AD203B41FA5}">
                      <a16:colId xmlns:a16="http://schemas.microsoft.com/office/drawing/2014/main" val="1278059416"/>
                    </a:ext>
                  </a:extLst>
                </a:gridCol>
                <a:gridCol w="1625638">
                  <a:extLst>
                    <a:ext uri="{9D8B030D-6E8A-4147-A177-3AD203B41FA5}">
                      <a16:colId xmlns:a16="http://schemas.microsoft.com/office/drawing/2014/main" val="1524971311"/>
                    </a:ext>
                  </a:extLst>
                </a:gridCol>
                <a:gridCol w="925728">
                  <a:extLst>
                    <a:ext uri="{9D8B030D-6E8A-4147-A177-3AD203B41FA5}">
                      <a16:colId xmlns:a16="http://schemas.microsoft.com/office/drawing/2014/main" val="433459505"/>
                    </a:ext>
                  </a:extLst>
                </a:gridCol>
                <a:gridCol w="1240276">
                  <a:extLst>
                    <a:ext uri="{9D8B030D-6E8A-4147-A177-3AD203B41FA5}">
                      <a16:colId xmlns:a16="http://schemas.microsoft.com/office/drawing/2014/main" val="3639052010"/>
                    </a:ext>
                  </a:extLst>
                </a:gridCol>
                <a:gridCol w="1777346">
                  <a:extLst>
                    <a:ext uri="{9D8B030D-6E8A-4147-A177-3AD203B41FA5}">
                      <a16:colId xmlns:a16="http://schemas.microsoft.com/office/drawing/2014/main" val="4092484619"/>
                    </a:ext>
                  </a:extLst>
                </a:gridCol>
                <a:gridCol w="1949301">
                  <a:extLst>
                    <a:ext uri="{9D8B030D-6E8A-4147-A177-3AD203B41FA5}">
                      <a16:colId xmlns:a16="http://schemas.microsoft.com/office/drawing/2014/main" val="2879427782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기본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외래키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17778"/>
                  </a:ext>
                </a:extLst>
              </a:tr>
              <a:tr h="365210">
                <a:tc rowSpan="13">
                  <a:txBody>
                    <a:bodyPr/>
                    <a:lstStyle/>
                    <a:p>
                      <a:pPr algn="ctr" latinLnBrk="1"/>
                      <a:endParaRPr lang="en-US" altLang="ko-KR" sz="28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 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1350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user_id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1571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user_password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VARCHAR(45)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49953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user_name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0342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user_channelname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1542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user_channellink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556386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user_channelcategory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90571"/>
                  </a:ext>
                </a:extLst>
              </a:tr>
              <a:tr h="501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user_iskakao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'N'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419289"/>
                  </a:ext>
                </a:extLst>
              </a:tr>
              <a:tr h="501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user_joindate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getDate</a:t>
                      </a: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7703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user_subscriber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15167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user_rolemedel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893792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user_rolemedellink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730573"/>
                  </a:ext>
                </a:extLst>
              </a:tr>
              <a:tr h="501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user_ispayment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'N'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56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679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5057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명세서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B18D8D-1F62-4B82-9E47-EEB34713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7446"/>
              </p:ext>
            </p:extLst>
          </p:nvPr>
        </p:nvGraphicFramePr>
        <p:xfrm>
          <a:off x="265814" y="1091611"/>
          <a:ext cx="11589487" cy="31355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1086">
                  <a:extLst>
                    <a:ext uri="{9D8B030D-6E8A-4147-A177-3AD203B41FA5}">
                      <a16:colId xmlns:a16="http://schemas.microsoft.com/office/drawing/2014/main" val="1564723541"/>
                    </a:ext>
                  </a:extLst>
                </a:gridCol>
                <a:gridCol w="2470112">
                  <a:extLst>
                    <a:ext uri="{9D8B030D-6E8A-4147-A177-3AD203B41FA5}">
                      <a16:colId xmlns:a16="http://schemas.microsoft.com/office/drawing/2014/main" val="1278059416"/>
                    </a:ext>
                  </a:extLst>
                </a:gridCol>
                <a:gridCol w="1625638">
                  <a:extLst>
                    <a:ext uri="{9D8B030D-6E8A-4147-A177-3AD203B41FA5}">
                      <a16:colId xmlns:a16="http://schemas.microsoft.com/office/drawing/2014/main" val="1524971311"/>
                    </a:ext>
                  </a:extLst>
                </a:gridCol>
                <a:gridCol w="925728">
                  <a:extLst>
                    <a:ext uri="{9D8B030D-6E8A-4147-A177-3AD203B41FA5}">
                      <a16:colId xmlns:a16="http://schemas.microsoft.com/office/drawing/2014/main" val="433459505"/>
                    </a:ext>
                  </a:extLst>
                </a:gridCol>
                <a:gridCol w="1240276">
                  <a:extLst>
                    <a:ext uri="{9D8B030D-6E8A-4147-A177-3AD203B41FA5}">
                      <a16:colId xmlns:a16="http://schemas.microsoft.com/office/drawing/2014/main" val="3639052010"/>
                    </a:ext>
                  </a:extLst>
                </a:gridCol>
                <a:gridCol w="1910696">
                  <a:extLst>
                    <a:ext uri="{9D8B030D-6E8A-4147-A177-3AD203B41FA5}">
                      <a16:colId xmlns:a16="http://schemas.microsoft.com/office/drawing/2014/main" val="4092484619"/>
                    </a:ext>
                  </a:extLst>
                </a:gridCol>
                <a:gridCol w="1815951">
                  <a:extLst>
                    <a:ext uri="{9D8B030D-6E8A-4147-A177-3AD203B41FA5}">
                      <a16:colId xmlns:a16="http://schemas.microsoft.com/office/drawing/2014/main" val="2879427782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기본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외래키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17778"/>
                  </a:ext>
                </a:extLst>
              </a:tr>
              <a:tr h="36521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 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1350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community_hostno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 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1571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community_title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49953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community_description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VARCHAR(2048)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0342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community_createdate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getDate</a:t>
                      </a: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1542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community_ispublic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‘Y'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556386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community_tag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VARCHAR(2048)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9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1893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5057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명세서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B18D8D-1F62-4B82-9E47-EEB34713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09021"/>
              </p:ext>
            </p:extLst>
          </p:nvPr>
        </p:nvGraphicFramePr>
        <p:xfrm>
          <a:off x="265814" y="1510710"/>
          <a:ext cx="11589487" cy="30467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1086">
                  <a:extLst>
                    <a:ext uri="{9D8B030D-6E8A-4147-A177-3AD203B41FA5}">
                      <a16:colId xmlns:a16="http://schemas.microsoft.com/office/drawing/2014/main" val="1564723541"/>
                    </a:ext>
                  </a:extLst>
                </a:gridCol>
                <a:gridCol w="2470112">
                  <a:extLst>
                    <a:ext uri="{9D8B030D-6E8A-4147-A177-3AD203B41FA5}">
                      <a16:colId xmlns:a16="http://schemas.microsoft.com/office/drawing/2014/main" val="1278059416"/>
                    </a:ext>
                  </a:extLst>
                </a:gridCol>
                <a:gridCol w="1625638">
                  <a:extLst>
                    <a:ext uri="{9D8B030D-6E8A-4147-A177-3AD203B41FA5}">
                      <a16:colId xmlns:a16="http://schemas.microsoft.com/office/drawing/2014/main" val="1524971311"/>
                    </a:ext>
                  </a:extLst>
                </a:gridCol>
                <a:gridCol w="925728">
                  <a:extLst>
                    <a:ext uri="{9D8B030D-6E8A-4147-A177-3AD203B41FA5}">
                      <a16:colId xmlns:a16="http://schemas.microsoft.com/office/drawing/2014/main" val="433459505"/>
                    </a:ext>
                  </a:extLst>
                </a:gridCol>
                <a:gridCol w="1240276">
                  <a:extLst>
                    <a:ext uri="{9D8B030D-6E8A-4147-A177-3AD203B41FA5}">
                      <a16:colId xmlns:a16="http://schemas.microsoft.com/office/drawing/2014/main" val="3639052010"/>
                    </a:ext>
                  </a:extLst>
                </a:gridCol>
                <a:gridCol w="2071006">
                  <a:extLst>
                    <a:ext uri="{9D8B030D-6E8A-4147-A177-3AD203B41FA5}">
                      <a16:colId xmlns:a16="http://schemas.microsoft.com/office/drawing/2014/main" val="4092484619"/>
                    </a:ext>
                  </a:extLst>
                </a:gridCol>
                <a:gridCol w="1655641">
                  <a:extLst>
                    <a:ext uri="{9D8B030D-6E8A-4147-A177-3AD203B41FA5}">
                      <a16:colId xmlns:a16="http://schemas.microsoft.com/office/drawing/2014/main" val="2879427782"/>
                    </a:ext>
                  </a:extLst>
                </a:gridCol>
              </a:tblGrid>
              <a:tr h="472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기본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외래키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17778"/>
                  </a:ext>
                </a:extLst>
              </a:tr>
              <a:tr h="472115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community_info</a:t>
                      </a:r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community_info_no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 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13505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community_no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1571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community_info_userno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 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49953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community_info_authority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03425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community_info_joindate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spc="0" baseline="0" dirty="0">
                          <a:solidFill>
                            <a:srgbClr val="3A3838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: </a:t>
                      </a:r>
                      <a:r>
                        <a:rPr lang="en-US" altLang="ko-KR" sz="1600" b="0" i="0" u="none" strike="noStrike" cap="none" spc="0" baseline="0" dirty="0" err="1">
                          <a:solidFill>
                            <a:srgbClr val="3A3838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getDate</a:t>
                      </a:r>
                      <a:r>
                        <a:rPr lang="en-US" altLang="ko-KR" sz="1600" b="0" i="0" u="none" strike="noStrike" cap="none" spc="0" baseline="0" dirty="0">
                          <a:solidFill>
                            <a:srgbClr val="3A3838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lang="ko-KR" altLang="ko-KR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245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5057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명세서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B18D8D-1F62-4B82-9E47-EEB34713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2922"/>
              </p:ext>
            </p:extLst>
          </p:nvPr>
        </p:nvGraphicFramePr>
        <p:xfrm>
          <a:off x="265814" y="987340"/>
          <a:ext cx="11589487" cy="595358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1086">
                  <a:extLst>
                    <a:ext uri="{9D8B030D-6E8A-4147-A177-3AD203B41FA5}">
                      <a16:colId xmlns:a16="http://schemas.microsoft.com/office/drawing/2014/main" val="156472354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127805941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524971311"/>
                    </a:ext>
                  </a:extLst>
                </a:gridCol>
                <a:gridCol w="925728">
                  <a:extLst>
                    <a:ext uri="{9D8B030D-6E8A-4147-A177-3AD203B41FA5}">
                      <a16:colId xmlns:a16="http://schemas.microsoft.com/office/drawing/2014/main" val="433459505"/>
                    </a:ext>
                  </a:extLst>
                </a:gridCol>
                <a:gridCol w="1240276">
                  <a:extLst>
                    <a:ext uri="{9D8B030D-6E8A-4147-A177-3AD203B41FA5}">
                      <a16:colId xmlns:a16="http://schemas.microsoft.com/office/drawing/2014/main" val="3639052010"/>
                    </a:ext>
                  </a:extLst>
                </a:gridCol>
                <a:gridCol w="1910696">
                  <a:extLst>
                    <a:ext uri="{9D8B030D-6E8A-4147-A177-3AD203B41FA5}">
                      <a16:colId xmlns:a16="http://schemas.microsoft.com/office/drawing/2014/main" val="4092484619"/>
                    </a:ext>
                  </a:extLst>
                </a:gridCol>
                <a:gridCol w="1815951">
                  <a:extLst>
                    <a:ext uri="{9D8B030D-6E8A-4147-A177-3AD203B41FA5}">
                      <a16:colId xmlns:a16="http://schemas.microsoft.com/office/drawing/2014/main" val="2879427782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기본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외래키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17778"/>
                  </a:ext>
                </a:extLst>
              </a:tr>
              <a:tr h="3652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28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 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1350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 :</a:t>
                      </a:r>
                    </a:p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1571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community_board_writer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 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49953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community_board_title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0342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community_board_content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VARCHAR(2048)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1542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community_board_viewcnt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0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  <a:cs typeface="Arial"/>
                          <a:sym typeface="Arial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556386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community_board_likecnt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0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  <a:cs typeface="Arial"/>
                          <a:sym typeface="Arial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90571"/>
                  </a:ext>
                </a:extLst>
              </a:tr>
              <a:tr h="501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endParaRPr lang="en-US" altLang="ko-KR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writedate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getDate</a:t>
                      </a: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419289"/>
                  </a:ext>
                </a:extLst>
              </a:tr>
              <a:tr h="501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community_board_ispublic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'N'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7703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endParaRPr lang="en-US" altLang="ko-KR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_password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15167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endParaRPr lang="en-US" altLang="ko-KR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imgname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893792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endParaRPr lang="en-US" altLang="ko-KR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_tag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VARCHAR(2048)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01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4410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5057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명세서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144031B-96BE-48E0-A326-C6AC16FD7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09022"/>
              </p:ext>
            </p:extLst>
          </p:nvPr>
        </p:nvGraphicFramePr>
        <p:xfrm>
          <a:off x="265814" y="1510710"/>
          <a:ext cx="11589487" cy="30927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1086">
                  <a:extLst>
                    <a:ext uri="{9D8B030D-6E8A-4147-A177-3AD203B41FA5}">
                      <a16:colId xmlns:a16="http://schemas.microsoft.com/office/drawing/2014/main" val="156472354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7805941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524971311"/>
                    </a:ext>
                  </a:extLst>
                </a:gridCol>
                <a:gridCol w="925728">
                  <a:extLst>
                    <a:ext uri="{9D8B030D-6E8A-4147-A177-3AD203B41FA5}">
                      <a16:colId xmlns:a16="http://schemas.microsoft.com/office/drawing/2014/main" val="433459505"/>
                    </a:ext>
                  </a:extLst>
                </a:gridCol>
                <a:gridCol w="807822">
                  <a:extLst>
                    <a:ext uri="{9D8B030D-6E8A-4147-A177-3AD203B41FA5}">
                      <a16:colId xmlns:a16="http://schemas.microsoft.com/office/drawing/2014/main" val="363905201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4092484619"/>
                    </a:ext>
                  </a:extLst>
                </a:gridCol>
                <a:gridCol w="1815951">
                  <a:extLst>
                    <a:ext uri="{9D8B030D-6E8A-4147-A177-3AD203B41FA5}">
                      <a16:colId xmlns:a16="http://schemas.microsoft.com/office/drawing/2014/main" val="2879427782"/>
                    </a:ext>
                  </a:extLst>
                </a:gridCol>
              </a:tblGrid>
              <a:tr h="472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기본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외래키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17778"/>
                  </a:ext>
                </a:extLst>
              </a:tr>
              <a:tr h="472115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_reply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community_board_reply_no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 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13505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community_board_no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1571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</a:t>
                      </a:r>
                      <a:r>
                        <a:rPr lang="en-US" altLang="ko-KR" sz="14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reply_writer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 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49953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community_board_content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VARCHAR(2048)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03425"/>
                  </a:ext>
                </a:extLst>
              </a:tr>
              <a:tr h="4721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community_board_writedate</a:t>
                      </a:r>
                      <a:endParaRPr lang="ko-KR" altLang="en-US" sz="14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spc="0" baseline="0" dirty="0">
                          <a:solidFill>
                            <a:srgbClr val="3A3838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: </a:t>
                      </a:r>
                      <a:r>
                        <a:rPr lang="en-US" altLang="ko-KR" sz="1600" b="0" i="0" u="none" strike="noStrike" cap="none" spc="0" baseline="0" dirty="0" err="1">
                          <a:solidFill>
                            <a:srgbClr val="3A3838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getDate</a:t>
                      </a:r>
                      <a:r>
                        <a:rPr lang="en-US" altLang="ko-KR" sz="1600" b="0" i="0" u="none" strike="noStrike" cap="none" spc="0" baseline="0" dirty="0">
                          <a:solidFill>
                            <a:srgbClr val="3A3838"/>
                          </a:solidFill>
                          <a:effectLst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lang="ko-KR" altLang="ko-KR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3196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5057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명세서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DC9142F-3CD4-44DB-A874-1E0E6BB17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55410"/>
              </p:ext>
            </p:extLst>
          </p:nvPr>
        </p:nvGraphicFramePr>
        <p:xfrm>
          <a:off x="265814" y="1449454"/>
          <a:ext cx="11589487" cy="31355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1086">
                  <a:extLst>
                    <a:ext uri="{9D8B030D-6E8A-4147-A177-3AD203B41FA5}">
                      <a16:colId xmlns:a16="http://schemas.microsoft.com/office/drawing/2014/main" val="1564723541"/>
                    </a:ext>
                  </a:extLst>
                </a:gridCol>
                <a:gridCol w="2470112">
                  <a:extLst>
                    <a:ext uri="{9D8B030D-6E8A-4147-A177-3AD203B41FA5}">
                      <a16:colId xmlns:a16="http://schemas.microsoft.com/office/drawing/2014/main" val="1278059416"/>
                    </a:ext>
                  </a:extLst>
                </a:gridCol>
                <a:gridCol w="1625638">
                  <a:extLst>
                    <a:ext uri="{9D8B030D-6E8A-4147-A177-3AD203B41FA5}">
                      <a16:colId xmlns:a16="http://schemas.microsoft.com/office/drawing/2014/main" val="1524971311"/>
                    </a:ext>
                  </a:extLst>
                </a:gridCol>
                <a:gridCol w="925728">
                  <a:extLst>
                    <a:ext uri="{9D8B030D-6E8A-4147-A177-3AD203B41FA5}">
                      <a16:colId xmlns:a16="http://schemas.microsoft.com/office/drawing/2014/main" val="433459505"/>
                    </a:ext>
                  </a:extLst>
                </a:gridCol>
                <a:gridCol w="1240276">
                  <a:extLst>
                    <a:ext uri="{9D8B030D-6E8A-4147-A177-3AD203B41FA5}">
                      <a16:colId xmlns:a16="http://schemas.microsoft.com/office/drawing/2014/main" val="3639052010"/>
                    </a:ext>
                  </a:extLst>
                </a:gridCol>
                <a:gridCol w="1891646">
                  <a:extLst>
                    <a:ext uri="{9D8B030D-6E8A-4147-A177-3AD203B41FA5}">
                      <a16:colId xmlns:a16="http://schemas.microsoft.com/office/drawing/2014/main" val="4092484619"/>
                    </a:ext>
                  </a:extLst>
                </a:gridCol>
                <a:gridCol w="1835001">
                  <a:extLst>
                    <a:ext uri="{9D8B030D-6E8A-4147-A177-3AD203B41FA5}">
                      <a16:colId xmlns:a16="http://schemas.microsoft.com/office/drawing/2014/main" val="2879427782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Null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기본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외래키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 </a:t>
                      </a:r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117778"/>
                  </a:ext>
                </a:extLst>
              </a:tr>
              <a:tr h="36521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Admin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_report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report_log_no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PK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 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01350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FK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 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user_no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INT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41571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report_log_title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849953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report_log_content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N/N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VARCHAR(2048)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03425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report_log_date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</a:t>
                      </a:r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getDate</a:t>
                      </a: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11542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report_log_isclear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Default : ‘N'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VARCHAR(10)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556386"/>
                  </a:ext>
                </a:extLst>
              </a:tr>
              <a:tr h="365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report_log_cleardate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34" charset="-127"/>
                          <a:ea typeface="나눔스퀘어_ac Bold" panose="020B0600000101010101" pitchFamily="34" charset="-127"/>
                        </a:rPr>
                        <a:t>DATETIME</a:t>
                      </a:r>
                      <a:endParaRPr lang="ko-KR" altLang="en-US" sz="1600" dirty="0">
                        <a:latin typeface="나눔스퀘어_ac Bold" panose="020B0600000101010101" pitchFamily="34" charset="-127"/>
                        <a:ea typeface="나눔스퀘어_ac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9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2260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02302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간트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3271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</a:t>
            </a:r>
            <a:endParaRPr lang="ko-KR" altLang="en-US" sz="3200" spc="-150" dirty="0">
              <a:solidFill>
                <a:srgbClr val="F0ABB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CDDC6-C020-4236-9A74-A3D56FC7DD7D}"/>
              </a:ext>
            </a:extLst>
          </p:cNvPr>
          <p:cNvSpPr/>
          <p:nvPr/>
        </p:nvSpPr>
        <p:spPr>
          <a:xfrm>
            <a:off x="8651770" y="5735782"/>
            <a:ext cx="3420034" cy="1039091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9253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</a:t>
            </a:r>
            <a:r>
              <a:rPr lang="ko-KR" altLang="en-US" sz="3200" spc="-150" dirty="0">
                <a:solidFill>
                  <a:schemeClr val="tx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소개</a:t>
            </a:r>
            <a:endParaRPr lang="ko-KR" altLang="en-US" sz="3200" spc="-150" dirty="0">
              <a:solidFill>
                <a:srgbClr val="F0ABB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CDDC6-C020-4236-9A74-A3D56FC7DD7D}"/>
              </a:ext>
            </a:extLst>
          </p:cNvPr>
          <p:cNvSpPr/>
          <p:nvPr/>
        </p:nvSpPr>
        <p:spPr>
          <a:xfrm>
            <a:off x="8651770" y="5735782"/>
            <a:ext cx="3420034" cy="1039091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645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구현 및 핵심 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7735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103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3">
            <a:extLst>
              <a:ext uri="{FF2B5EF4-FFF2-40B4-BE49-F238E27FC236}">
                <a16:creationId xmlns:a16="http://schemas.microsoft.com/office/drawing/2014/main" id="{3024A395-EF8F-4602-A500-ED687373A75C}"/>
              </a:ext>
            </a:extLst>
          </p:cNvPr>
          <p:cNvGrpSpPr/>
          <p:nvPr/>
        </p:nvGrpSpPr>
        <p:grpSpPr>
          <a:xfrm>
            <a:off x="1195072" y="1787699"/>
            <a:ext cx="6152133" cy="337576"/>
            <a:chOff x="0" y="0"/>
            <a:chExt cx="6152131" cy="337575"/>
          </a:xfrm>
        </p:grpSpPr>
        <p:sp>
          <p:nvSpPr>
            <p:cNvPr id="8" name="모서리가 둥근 직사각형 1">
              <a:extLst>
                <a:ext uri="{FF2B5EF4-FFF2-40B4-BE49-F238E27FC236}">
                  <a16:creationId xmlns:a16="http://schemas.microsoft.com/office/drawing/2014/main" id="{308954F1-F3B8-486D-8CC9-65D9FD04A11C}"/>
                </a:ext>
              </a:extLst>
            </p:cNvPr>
            <p:cNvSpPr/>
            <p:nvPr/>
          </p:nvSpPr>
          <p:spPr>
            <a:xfrm>
              <a:off x="0" y="0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" name="모서리가 둥근 직사각형 31">
              <a:extLst>
                <a:ext uri="{FF2B5EF4-FFF2-40B4-BE49-F238E27FC236}">
                  <a16:creationId xmlns:a16="http://schemas.microsoft.com/office/drawing/2014/main" id="{591724B7-D389-4BF5-A2C0-339BADD5D181}"/>
                </a:ext>
              </a:extLst>
            </p:cNvPr>
            <p:cNvSpPr/>
            <p:nvPr/>
          </p:nvSpPr>
          <p:spPr>
            <a:xfrm>
              <a:off x="-1" y="0"/>
              <a:ext cx="5043255" cy="33757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0" name="그룹 4">
            <a:extLst>
              <a:ext uri="{FF2B5EF4-FFF2-40B4-BE49-F238E27FC236}">
                <a16:creationId xmlns:a16="http://schemas.microsoft.com/office/drawing/2014/main" id="{9F3FA522-985C-413A-B13A-A42D37B1BD8A}"/>
              </a:ext>
            </a:extLst>
          </p:cNvPr>
          <p:cNvGrpSpPr/>
          <p:nvPr/>
        </p:nvGrpSpPr>
        <p:grpSpPr>
          <a:xfrm>
            <a:off x="1195072" y="2355559"/>
            <a:ext cx="6152133" cy="337576"/>
            <a:chOff x="0" y="0"/>
            <a:chExt cx="6152131" cy="337575"/>
          </a:xfrm>
        </p:grpSpPr>
        <p:sp>
          <p:nvSpPr>
            <p:cNvPr id="11" name="모서리가 둥근 직사각형 16">
              <a:extLst>
                <a:ext uri="{FF2B5EF4-FFF2-40B4-BE49-F238E27FC236}">
                  <a16:creationId xmlns:a16="http://schemas.microsoft.com/office/drawing/2014/main" id="{3D60F57A-90CC-4B20-9E9D-1F8B9B05A926}"/>
                </a:ext>
              </a:extLst>
            </p:cNvPr>
            <p:cNvSpPr/>
            <p:nvPr/>
          </p:nvSpPr>
          <p:spPr>
            <a:xfrm>
              <a:off x="0" y="0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모서리가 둥근 직사각형 32">
              <a:extLst>
                <a:ext uri="{FF2B5EF4-FFF2-40B4-BE49-F238E27FC236}">
                  <a16:creationId xmlns:a16="http://schemas.microsoft.com/office/drawing/2014/main" id="{A39935E2-918E-45CC-9DE8-B40F586594F4}"/>
                </a:ext>
              </a:extLst>
            </p:cNvPr>
            <p:cNvSpPr/>
            <p:nvPr/>
          </p:nvSpPr>
          <p:spPr>
            <a:xfrm>
              <a:off x="1" y="0"/>
              <a:ext cx="3218952" cy="33757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3" name="그룹 5">
            <a:extLst>
              <a:ext uri="{FF2B5EF4-FFF2-40B4-BE49-F238E27FC236}">
                <a16:creationId xmlns:a16="http://schemas.microsoft.com/office/drawing/2014/main" id="{FFD3A524-E31D-496E-B356-ED8434B9190C}"/>
              </a:ext>
            </a:extLst>
          </p:cNvPr>
          <p:cNvGrpSpPr/>
          <p:nvPr/>
        </p:nvGrpSpPr>
        <p:grpSpPr>
          <a:xfrm>
            <a:off x="1180215" y="2923418"/>
            <a:ext cx="6152132" cy="342932"/>
            <a:chOff x="0" y="0"/>
            <a:chExt cx="6152131" cy="342931"/>
          </a:xfrm>
        </p:grpSpPr>
        <p:sp>
          <p:nvSpPr>
            <p:cNvPr id="14" name="모서리가 둥근 직사각형 17">
              <a:extLst>
                <a:ext uri="{FF2B5EF4-FFF2-40B4-BE49-F238E27FC236}">
                  <a16:creationId xmlns:a16="http://schemas.microsoft.com/office/drawing/2014/main" id="{C1A9E8D0-A6AF-457F-84B3-ECFC5C683F98}"/>
                </a:ext>
              </a:extLst>
            </p:cNvPr>
            <p:cNvSpPr/>
            <p:nvPr/>
          </p:nvSpPr>
          <p:spPr>
            <a:xfrm>
              <a:off x="0" y="5356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5" name="모서리가 둥근 직사각형 33">
              <a:extLst>
                <a:ext uri="{FF2B5EF4-FFF2-40B4-BE49-F238E27FC236}">
                  <a16:creationId xmlns:a16="http://schemas.microsoft.com/office/drawing/2014/main" id="{CE69BD74-B4F7-4512-A4C1-C656B29FFD05}"/>
                </a:ext>
              </a:extLst>
            </p:cNvPr>
            <p:cNvSpPr/>
            <p:nvPr/>
          </p:nvSpPr>
          <p:spPr>
            <a:xfrm>
              <a:off x="14857" y="-1"/>
              <a:ext cx="1683436" cy="33757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8" name="그룹 6">
            <a:extLst>
              <a:ext uri="{FF2B5EF4-FFF2-40B4-BE49-F238E27FC236}">
                <a16:creationId xmlns:a16="http://schemas.microsoft.com/office/drawing/2014/main" id="{A713918D-DEAF-4820-8E6C-5B22A655E21C}"/>
              </a:ext>
            </a:extLst>
          </p:cNvPr>
          <p:cNvGrpSpPr/>
          <p:nvPr/>
        </p:nvGrpSpPr>
        <p:grpSpPr>
          <a:xfrm>
            <a:off x="1195072" y="3491278"/>
            <a:ext cx="6152133" cy="337576"/>
            <a:chOff x="0" y="0"/>
            <a:chExt cx="6152131" cy="337575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6FD6131-ECBC-4D97-BA06-5F2A578022EE}"/>
                </a:ext>
              </a:extLst>
            </p:cNvPr>
            <p:cNvSpPr/>
            <p:nvPr/>
          </p:nvSpPr>
          <p:spPr>
            <a:xfrm>
              <a:off x="0" y="0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0" name="모서리가 둥근 직사각형 34">
              <a:extLst>
                <a:ext uri="{FF2B5EF4-FFF2-40B4-BE49-F238E27FC236}">
                  <a16:creationId xmlns:a16="http://schemas.microsoft.com/office/drawing/2014/main" id="{DE0805F4-FEDD-4272-A42B-300F7AD51067}"/>
                </a:ext>
              </a:extLst>
            </p:cNvPr>
            <p:cNvSpPr/>
            <p:nvPr/>
          </p:nvSpPr>
          <p:spPr>
            <a:xfrm>
              <a:off x="1" y="0"/>
              <a:ext cx="1527779" cy="33757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2" name="그룹 7">
            <a:extLst>
              <a:ext uri="{FF2B5EF4-FFF2-40B4-BE49-F238E27FC236}">
                <a16:creationId xmlns:a16="http://schemas.microsoft.com/office/drawing/2014/main" id="{9CB0AC36-0E7B-4EDB-9DCB-7FB123E63351}"/>
              </a:ext>
            </a:extLst>
          </p:cNvPr>
          <p:cNvGrpSpPr/>
          <p:nvPr/>
        </p:nvGrpSpPr>
        <p:grpSpPr>
          <a:xfrm>
            <a:off x="1195072" y="4059137"/>
            <a:ext cx="6152133" cy="340255"/>
            <a:chOff x="0" y="0"/>
            <a:chExt cx="6152131" cy="340253"/>
          </a:xfrm>
        </p:grpSpPr>
        <p:sp>
          <p:nvSpPr>
            <p:cNvPr id="23" name="모서리가 둥근 직사각형 19">
              <a:extLst>
                <a:ext uri="{FF2B5EF4-FFF2-40B4-BE49-F238E27FC236}">
                  <a16:creationId xmlns:a16="http://schemas.microsoft.com/office/drawing/2014/main" id="{AC31C96F-97C9-41CB-8405-B06C3B20877F}"/>
                </a:ext>
              </a:extLst>
            </p:cNvPr>
            <p:cNvSpPr/>
            <p:nvPr/>
          </p:nvSpPr>
          <p:spPr>
            <a:xfrm>
              <a:off x="0" y="2678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5" name="모서리가 둥근 직사각형 35">
              <a:extLst>
                <a:ext uri="{FF2B5EF4-FFF2-40B4-BE49-F238E27FC236}">
                  <a16:creationId xmlns:a16="http://schemas.microsoft.com/office/drawing/2014/main" id="{6EA1706C-04FF-4C35-BBC4-87AC6714C1D0}"/>
                </a:ext>
              </a:extLst>
            </p:cNvPr>
            <p:cNvSpPr/>
            <p:nvPr/>
          </p:nvSpPr>
          <p:spPr>
            <a:xfrm>
              <a:off x="1" y="-1"/>
              <a:ext cx="1276191" cy="33757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773C4785-624E-4932-A819-199CC17ED241}"/>
              </a:ext>
            </a:extLst>
          </p:cNvPr>
          <p:cNvGrpSpPr/>
          <p:nvPr/>
        </p:nvGrpSpPr>
        <p:grpSpPr>
          <a:xfrm>
            <a:off x="1195072" y="4626997"/>
            <a:ext cx="6152133" cy="337577"/>
            <a:chOff x="0" y="0"/>
            <a:chExt cx="6152131" cy="337575"/>
          </a:xfrm>
        </p:grpSpPr>
        <p:sp>
          <p:nvSpPr>
            <p:cNvPr id="28" name="모서리가 둥근 직사각형 20">
              <a:extLst>
                <a:ext uri="{FF2B5EF4-FFF2-40B4-BE49-F238E27FC236}">
                  <a16:creationId xmlns:a16="http://schemas.microsoft.com/office/drawing/2014/main" id="{E4258D36-B31F-474C-9EEF-3C3EB5118FB3}"/>
                </a:ext>
              </a:extLst>
            </p:cNvPr>
            <p:cNvSpPr/>
            <p:nvPr/>
          </p:nvSpPr>
          <p:spPr>
            <a:xfrm>
              <a:off x="0" y="0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9" name="모서리가 둥근 직사각형 36">
              <a:extLst>
                <a:ext uri="{FF2B5EF4-FFF2-40B4-BE49-F238E27FC236}">
                  <a16:creationId xmlns:a16="http://schemas.microsoft.com/office/drawing/2014/main" id="{61BFD696-F6B6-4DB8-9262-E04C778F1760}"/>
                </a:ext>
              </a:extLst>
            </p:cNvPr>
            <p:cNvSpPr/>
            <p:nvPr/>
          </p:nvSpPr>
          <p:spPr>
            <a:xfrm>
              <a:off x="1" y="0"/>
              <a:ext cx="1157622" cy="33757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0" name="그룹 9">
            <a:extLst>
              <a:ext uri="{FF2B5EF4-FFF2-40B4-BE49-F238E27FC236}">
                <a16:creationId xmlns:a16="http://schemas.microsoft.com/office/drawing/2014/main" id="{80D5A510-B322-43CB-A321-FE63AF2EFC00}"/>
              </a:ext>
            </a:extLst>
          </p:cNvPr>
          <p:cNvGrpSpPr/>
          <p:nvPr/>
        </p:nvGrpSpPr>
        <p:grpSpPr>
          <a:xfrm>
            <a:off x="1195072" y="5194856"/>
            <a:ext cx="6152133" cy="337577"/>
            <a:chOff x="0" y="0"/>
            <a:chExt cx="6152131" cy="337575"/>
          </a:xfrm>
        </p:grpSpPr>
        <p:sp>
          <p:nvSpPr>
            <p:cNvPr id="31" name="모서리가 둥근 직사각형 21">
              <a:extLst>
                <a:ext uri="{FF2B5EF4-FFF2-40B4-BE49-F238E27FC236}">
                  <a16:creationId xmlns:a16="http://schemas.microsoft.com/office/drawing/2014/main" id="{FD3E0D0B-9879-4687-8BC8-7012183DE3F0}"/>
                </a:ext>
              </a:extLst>
            </p:cNvPr>
            <p:cNvSpPr/>
            <p:nvPr/>
          </p:nvSpPr>
          <p:spPr>
            <a:xfrm>
              <a:off x="0" y="0"/>
              <a:ext cx="6152132" cy="337576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2" name="모서리가 둥근 직사각형 37">
              <a:extLst>
                <a:ext uri="{FF2B5EF4-FFF2-40B4-BE49-F238E27FC236}">
                  <a16:creationId xmlns:a16="http://schemas.microsoft.com/office/drawing/2014/main" id="{261341C5-E54B-4890-92D8-6EC4A0055AA2}"/>
                </a:ext>
              </a:extLst>
            </p:cNvPr>
            <p:cNvSpPr/>
            <p:nvPr/>
          </p:nvSpPr>
          <p:spPr>
            <a:xfrm>
              <a:off x="1" y="0"/>
              <a:ext cx="1010537" cy="33757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33" name="TextBox 39">
            <a:extLst>
              <a:ext uri="{FF2B5EF4-FFF2-40B4-BE49-F238E27FC236}">
                <a16:creationId xmlns:a16="http://schemas.microsoft.com/office/drawing/2014/main" id="{55432515-448A-4A72-8C84-51F729D64010}"/>
              </a:ext>
            </a:extLst>
          </p:cNvPr>
          <p:cNvSpPr txBox="1"/>
          <p:nvPr/>
        </p:nvSpPr>
        <p:spPr>
          <a:xfrm>
            <a:off x="7605062" y="2305429"/>
            <a:ext cx="912987" cy="4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30.8%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F621F735-E3D9-4EB7-8C8D-BC373C4C19F9}"/>
              </a:ext>
            </a:extLst>
          </p:cNvPr>
          <p:cNvSpPr txBox="1"/>
          <p:nvPr/>
        </p:nvSpPr>
        <p:spPr>
          <a:xfrm>
            <a:off x="7605062" y="1738781"/>
            <a:ext cx="912987" cy="4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87.5%</a:t>
            </a:r>
          </a:p>
        </p:txBody>
      </p:sp>
      <p:sp>
        <p:nvSpPr>
          <p:cNvPr id="35" name="TextBox 41">
            <a:extLst>
              <a:ext uri="{FF2B5EF4-FFF2-40B4-BE49-F238E27FC236}">
                <a16:creationId xmlns:a16="http://schemas.microsoft.com/office/drawing/2014/main" id="{08EC513A-0BED-43CA-B360-D8AD4397AD53}"/>
              </a:ext>
            </a:extLst>
          </p:cNvPr>
          <p:cNvSpPr txBox="1"/>
          <p:nvPr/>
        </p:nvSpPr>
        <p:spPr>
          <a:xfrm>
            <a:off x="7605062" y="2872078"/>
            <a:ext cx="912987" cy="41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17.4%</a:t>
            </a:r>
          </a:p>
        </p:txBody>
      </p:sp>
      <p:sp>
        <p:nvSpPr>
          <p:cNvPr id="36" name="TextBox 42">
            <a:extLst>
              <a:ext uri="{FF2B5EF4-FFF2-40B4-BE49-F238E27FC236}">
                <a16:creationId xmlns:a16="http://schemas.microsoft.com/office/drawing/2014/main" id="{13329876-DFAE-421C-AC96-E5A1FE0A0519}"/>
              </a:ext>
            </a:extLst>
          </p:cNvPr>
          <p:cNvSpPr txBox="1"/>
          <p:nvPr/>
        </p:nvSpPr>
        <p:spPr>
          <a:xfrm>
            <a:off x="7605062" y="3438726"/>
            <a:ext cx="912987" cy="41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15.4%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C42F9E7A-0432-48EB-891B-D11FAAA21325}"/>
              </a:ext>
            </a:extLst>
          </p:cNvPr>
          <p:cNvSpPr txBox="1"/>
          <p:nvPr/>
        </p:nvSpPr>
        <p:spPr>
          <a:xfrm>
            <a:off x="7605062" y="4005374"/>
            <a:ext cx="912987" cy="41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10.7%</a:t>
            </a:r>
          </a:p>
        </p:txBody>
      </p:sp>
      <p:sp>
        <p:nvSpPr>
          <p:cNvPr id="38" name="TextBox 44">
            <a:extLst>
              <a:ext uri="{FF2B5EF4-FFF2-40B4-BE49-F238E27FC236}">
                <a16:creationId xmlns:a16="http://schemas.microsoft.com/office/drawing/2014/main" id="{55F49ACB-5DE4-4F76-B9F1-E420FC9F1AB8}"/>
              </a:ext>
            </a:extLst>
          </p:cNvPr>
          <p:cNvSpPr txBox="1"/>
          <p:nvPr/>
        </p:nvSpPr>
        <p:spPr>
          <a:xfrm>
            <a:off x="8658366" y="1784495"/>
            <a:ext cx="4693213" cy="36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유튜브</a:t>
            </a:r>
            <a:endParaRPr dirty="0">
              <a:solidFill>
                <a:schemeClr val="bg1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id="{3D0F6A12-156D-4C24-97C2-698F5CDEAC5C}"/>
              </a:ext>
            </a:extLst>
          </p:cNvPr>
          <p:cNvSpPr txBox="1"/>
          <p:nvPr/>
        </p:nvSpPr>
        <p:spPr>
          <a:xfrm>
            <a:off x="8639756" y="2355352"/>
            <a:ext cx="4693213" cy="36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아프리카TV</a:t>
            </a:r>
            <a:endParaRPr dirty="0">
              <a:solidFill>
                <a:schemeClr val="bg1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71A7E338-5176-40C5-A8D8-6C9BAB278755}"/>
              </a:ext>
            </a:extLst>
          </p:cNvPr>
          <p:cNvSpPr txBox="1"/>
          <p:nvPr/>
        </p:nvSpPr>
        <p:spPr>
          <a:xfrm>
            <a:off x="8658366" y="2926215"/>
            <a:ext cx="4693213" cy="36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트위치</a:t>
            </a:r>
          </a:p>
        </p:txBody>
      </p:sp>
      <p:sp>
        <p:nvSpPr>
          <p:cNvPr id="41" name="TextBox 47">
            <a:extLst>
              <a:ext uri="{FF2B5EF4-FFF2-40B4-BE49-F238E27FC236}">
                <a16:creationId xmlns:a16="http://schemas.microsoft.com/office/drawing/2014/main" id="{48B50999-E893-4EF5-AAF5-5FE072264E30}"/>
              </a:ext>
            </a:extLst>
          </p:cNvPr>
          <p:cNvSpPr txBox="1"/>
          <p:nvPr/>
        </p:nvSpPr>
        <p:spPr>
          <a:xfrm>
            <a:off x="8658366" y="3497075"/>
            <a:ext cx="4693213" cy="36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페이스북</a:t>
            </a: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406DDE02-B8A6-4E55-872E-417775BB5CB9}"/>
              </a:ext>
            </a:extLst>
          </p:cNvPr>
          <p:cNvSpPr txBox="1"/>
          <p:nvPr/>
        </p:nvSpPr>
        <p:spPr>
          <a:xfrm>
            <a:off x="8658366" y="4067934"/>
            <a:ext cx="4693213" cy="36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네이버TV</a:t>
            </a:r>
            <a:endParaRPr dirty="0">
              <a:solidFill>
                <a:schemeClr val="bg1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9">
            <a:extLst>
              <a:ext uri="{FF2B5EF4-FFF2-40B4-BE49-F238E27FC236}">
                <a16:creationId xmlns:a16="http://schemas.microsoft.com/office/drawing/2014/main" id="{36221182-8D69-4F16-8840-C3F1E78B1545}"/>
              </a:ext>
            </a:extLst>
          </p:cNvPr>
          <p:cNvSpPr txBox="1"/>
          <p:nvPr/>
        </p:nvSpPr>
        <p:spPr>
          <a:xfrm>
            <a:off x="7605062" y="4572021"/>
            <a:ext cx="756534" cy="41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9.2%</a:t>
            </a:r>
          </a:p>
        </p:txBody>
      </p:sp>
      <p:sp>
        <p:nvSpPr>
          <p:cNvPr id="44" name="TextBox 50">
            <a:extLst>
              <a:ext uri="{FF2B5EF4-FFF2-40B4-BE49-F238E27FC236}">
                <a16:creationId xmlns:a16="http://schemas.microsoft.com/office/drawing/2014/main" id="{EE0E2B33-8AF0-4382-86A1-ED34E3A70156}"/>
              </a:ext>
            </a:extLst>
          </p:cNvPr>
          <p:cNvSpPr txBox="1"/>
          <p:nvPr/>
        </p:nvSpPr>
        <p:spPr>
          <a:xfrm>
            <a:off x="8658366" y="4638795"/>
            <a:ext cx="4693213" cy="36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인스타그램</a:t>
            </a:r>
            <a:endParaRPr dirty="0">
              <a:solidFill>
                <a:schemeClr val="bg1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51">
            <a:extLst>
              <a:ext uri="{FF2B5EF4-FFF2-40B4-BE49-F238E27FC236}">
                <a16:creationId xmlns:a16="http://schemas.microsoft.com/office/drawing/2014/main" id="{1C7779F1-3887-4F39-ADF8-D0B4274CB02C}"/>
              </a:ext>
            </a:extLst>
          </p:cNvPr>
          <p:cNvSpPr txBox="1"/>
          <p:nvPr/>
        </p:nvSpPr>
        <p:spPr>
          <a:xfrm>
            <a:off x="7605062" y="5138669"/>
            <a:ext cx="756534" cy="415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8.0%</a:t>
            </a:r>
          </a:p>
        </p:txBody>
      </p:sp>
      <p:sp>
        <p:nvSpPr>
          <p:cNvPr id="46" name="TextBox 52">
            <a:extLst>
              <a:ext uri="{FF2B5EF4-FFF2-40B4-BE49-F238E27FC236}">
                <a16:creationId xmlns:a16="http://schemas.microsoft.com/office/drawing/2014/main" id="{813E442C-9FCD-4A64-976F-1739061CF386}"/>
              </a:ext>
            </a:extLst>
          </p:cNvPr>
          <p:cNvSpPr txBox="1"/>
          <p:nvPr/>
        </p:nvSpPr>
        <p:spPr>
          <a:xfrm>
            <a:off x="8658366" y="5209657"/>
            <a:ext cx="4693213" cy="36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algn="just">
              <a:defRPr sz="1700" b="1">
                <a:solidFill>
                  <a:srgbClr val="5D5B5B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lvl1pPr>
          </a:lstStyle>
          <a:p>
            <a:r>
              <a:rPr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카카오TV</a:t>
            </a:r>
          </a:p>
        </p:txBody>
      </p:sp>
      <p:sp>
        <p:nvSpPr>
          <p:cNvPr id="47" name="다이아몬드 53">
            <a:extLst>
              <a:ext uri="{FF2B5EF4-FFF2-40B4-BE49-F238E27FC236}">
                <a16:creationId xmlns:a16="http://schemas.microsoft.com/office/drawing/2014/main" id="{E27BFF49-C8AB-4C4B-B213-BA951743F236}"/>
              </a:ext>
            </a:extLst>
          </p:cNvPr>
          <p:cNvSpPr/>
          <p:nvPr/>
        </p:nvSpPr>
        <p:spPr>
          <a:xfrm>
            <a:off x="6003357" y="1793055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다이아몬드 54">
            <a:extLst>
              <a:ext uri="{FF2B5EF4-FFF2-40B4-BE49-F238E27FC236}">
                <a16:creationId xmlns:a16="http://schemas.microsoft.com/office/drawing/2014/main" id="{B645A0C0-9D3A-484B-9A3A-8447A2C97C9E}"/>
              </a:ext>
            </a:extLst>
          </p:cNvPr>
          <p:cNvSpPr/>
          <p:nvPr/>
        </p:nvSpPr>
        <p:spPr>
          <a:xfrm>
            <a:off x="4182436" y="2368949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다이아몬드 55">
            <a:extLst>
              <a:ext uri="{FF2B5EF4-FFF2-40B4-BE49-F238E27FC236}">
                <a16:creationId xmlns:a16="http://schemas.microsoft.com/office/drawing/2014/main" id="{0BB45B4E-1F53-44DC-B4F3-4FDDEC6BC9BA}"/>
              </a:ext>
            </a:extLst>
          </p:cNvPr>
          <p:cNvSpPr/>
          <p:nvPr/>
        </p:nvSpPr>
        <p:spPr>
          <a:xfrm>
            <a:off x="2645768" y="2935929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다이아몬드 56">
            <a:extLst>
              <a:ext uri="{FF2B5EF4-FFF2-40B4-BE49-F238E27FC236}">
                <a16:creationId xmlns:a16="http://schemas.microsoft.com/office/drawing/2014/main" id="{82A95894-7FE1-48F4-9666-4F07A2F2622C}"/>
              </a:ext>
            </a:extLst>
          </p:cNvPr>
          <p:cNvSpPr/>
          <p:nvPr/>
        </p:nvSpPr>
        <p:spPr>
          <a:xfrm>
            <a:off x="2452372" y="3480406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다이아몬드 57">
            <a:extLst>
              <a:ext uri="{FF2B5EF4-FFF2-40B4-BE49-F238E27FC236}">
                <a16:creationId xmlns:a16="http://schemas.microsoft.com/office/drawing/2014/main" id="{64C3C9EE-13C6-4739-B7FA-AF0BDC1BFB5A}"/>
              </a:ext>
            </a:extLst>
          </p:cNvPr>
          <p:cNvSpPr/>
          <p:nvPr/>
        </p:nvSpPr>
        <p:spPr>
          <a:xfrm>
            <a:off x="2247154" y="4070990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다이아몬드 58">
            <a:extLst>
              <a:ext uri="{FF2B5EF4-FFF2-40B4-BE49-F238E27FC236}">
                <a16:creationId xmlns:a16="http://schemas.microsoft.com/office/drawing/2014/main" id="{8AB2FB35-E2A7-4408-8902-CCC94FBF781B}"/>
              </a:ext>
            </a:extLst>
          </p:cNvPr>
          <p:cNvSpPr/>
          <p:nvPr/>
        </p:nvSpPr>
        <p:spPr>
          <a:xfrm>
            <a:off x="2086665" y="4630045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다이아몬드 59">
            <a:extLst>
              <a:ext uri="{FF2B5EF4-FFF2-40B4-BE49-F238E27FC236}">
                <a16:creationId xmlns:a16="http://schemas.microsoft.com/office/drawing/2014/main" id="{63852727-6110-4451-8B2B-ACFB8EA6E187}"/>
              </a:ext>
            </a:extLst>
          </p:cNvPr>
          <p:cNvSpPr/>
          <p:nvPr/>
        </p:nvSpPr>
        <p:spPr>
          <a:xfrm>
            <a:off x="1974140" y="5201353"/>
            <a:ext cx="409062" cy="332220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출처: NPR2018인터넷 이용자 조사">
            <a:extLst>
              <a:ext uri="{FF2B5EF4-FFF2-40B4-BE49-F238E27FC236}">
                <a16:creationId xmlns:a16="http://schemas.microsoft.com/office/drawing/2014/main" id="{DB2BDC42-8E12-4BD1-8C40-4523F8651529}"/>
              </a:ext>
            </a:extLst>
          </p:cNvPr>
          <p:cNvSpPr txBox="1"/>
          <p:nvPr/>
        </p:nvSpPr>
        <p:spPr>
          <a:xfrm>
            <a:off x="1197677" y="5629992"/>
            <a:ext cx="1968955" cy="217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800">
                <a:solidFill>
                  <a:schemeClr val="accent6"/>
                </a:solidFill>
              </a:defRPr>
            </a:lvl1pPr>
          </a:lstStyle>
          <a:p>
            <a:r>
              <a:rPr sz="1000"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출처</a:t>
            </a:r>
            <a:r>
              <a:rPr sz="1000" dirty="0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NPR2018인터넷 </a:t>
            </a:r>
            <a:r>
              <a:rPr sz="1000"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이용자</a:t>
            </a:r>
            <a:r>
              <a:rPr sz="1000" dirty="0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sz="1000" dirty="0" err="1">
                <a:solidFill>
                  <a:schemeClr val="bg1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</a:t>
            </a:r>
            <a:endParaRPr sz="1000" dirty="0">
              <a:solidFill>
                <a:schemeClr val="bg1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06E16AA4-E111-43CC-B536-453F5AC5426F}"/>
              </a:ext>
            </a:extLst>
          </p:cNvPr>
          <p:cNvSpPr txBox="1"/>
          <p:nvPr/>
        </p:nvSpPr>
        <p:spPr>
          <a:xfrm>
            <a:off x="1176347" y="1169523"/>
            <a:ext cx="19902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시청자 선호 플랫폼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6A9B07EF-E558-497C-B155-0F4464315F0B}"/>
              </a:ext>
            </a:extLst>
          </p:cNvPr>
          <p:cNvSpPr txBox="1"/>
          <p:nvPr/>
        </p:nvSpPr>
        <p:spPr>
          <a:xfrm>
            <a:off x="4330945" y="6000101"/>
            <a:ext cx="3344824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 시장의 성장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2845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103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KakaoTalk_Photo_2021-09-05-23-21-24.png" descr="KakaoTalk_Photo_2021-09-05-23-21-24.png">
            <a:extLst>
              <a:ext uri="{FF2B5EF4-FFF2-40B4-BE49-F238E27FC236}">
                <a16:creationId xmlns:a16="http://schemas.microsoft.com/office/drawing/2014/main" id="{1E26893E-FBE3-4BDE-92B0-8802B5F8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41" y="1200869"/>
            <a:ext cx="4517332" cy="4497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KakaoTalk_Photo_2021-09-05-23-21-19.png" descr="KakaoTalk_Photo_2021-09-05-23-21-19.png">
            <a:extLst>
              <a:ext uri="{FF2B5EF4-FFF2-40B4-BE49-F238E27FC236}">
                <a16:creationId xmlns:a16="http://schemas.microsoft.com/office/drawing/2014/main" id="{38C1842B-93B1-469E-95AD-381A4A0A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38" y="1200869"/>
            <a:ext cx="4708788" cy="449726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extBox 23">
            <a:extLst>
              <a:ext uri="{FF2B5EF4-FFF2-40B4-BE49-F238E27FC236}">
                <a16:creationId xmlns:a16="http://schemas.microsoft.com/office/drawing/2014/main" id="{DDAA4B1F-A476-4585-B88F-A8643EBE8825}"/>
              </a:ext>
            </a:extLst>
          </p:cNvPr>
          <p:cNvSpPr txBox="1"/>
          <p:nvPr/>
        </p:nvSpPr>
        <p:spPr>
          <a:xfrm>
            <a:off x="4007609" y="6000101"/>
            <a:ext cx="4381967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미디어 창작자의 증가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2103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15078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DDAA4B1F-A476-4585-B88F-A8643EBE8825}"/>
              </a:ext>
            </a:extLst>
          </p:cNvPr>
          <p:cNvSpPr txBox="1"/>
          <p:nvPr/>
        </p:nvSpPr>
        <p:spPr>
          <a:xfrm>
            <a:off x="5125785" y="3358988"/>
            <a:ext cx="6140981" cy="1077218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크리에이터 플랫폼 중 </a:t>
            </a:r>
            <a:endParaRPr lang="en-US" altLang="ko-KR" b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비율이 가장 큰 유튜브</a:t>
            </a:r>
            <a:endParaRPr lang="en-US" altLang="ko-KR" b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41C71F11-5D8B-42DD-A172-9F099C4ACC23}"/>
              </a:ext>
            </a:extLst>
          </p:cNvPr>
          <p:cNvSpPr txBox="1"/>
          <p:nvPr/>
        </p:nvSpPr>
        <p:spPr>
          <a:xfrm>
            <a:off x="5073860" y="2356175"/>
            <a:ext cx="6140981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altLang="ko-KR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미디어 창작자의 증가</a:t>
            </a:r>
            <a:endParaRPr lang="en-US" altLang="ko-KR" b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65867BD8-FB0B-42CC-9D4D-77218B156742}"/>
              </a:ext>
            </a:extLst>
          </p:cNvPr>
          <p:cNvSpPr txBox="1"/>
          <p:nvPr/>
        </p:nvSpPr>
        <p:spPr>
          <a:xfrm>
            <a:off x="5073860" y="1405280"/>
            <a:ext cx="6140981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pPr algn="ctr"/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 시장의 성장</a:t>
            </a:r>
            <a:endParaRPr lang="en-US" altLang="ko-KR" b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09A36210-0CB0-4A12-9E4F-65368809BB2C}"/>
              </a:ext>
            </a:extLst>
          </p:cNvPr>
          <p:cNvSpPr txBox="1"/>
          <p:nvPr/>
        </p:nvSpPr>
        <p:spPr>
          <a:xfrm>
            <a:off x="5125785" y="4802326"/>
            <a:ext cx="6140981" cy="1077218"/>
          </a:xfrm>
          <a:prstGeom prst="rect">
            <a:avLst/>
          </a:prstGeom>
          <a:solidFill>
            <a:srgbClr val="AED7E8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신입 및 기존의 </a:t>
            </a:r>
            <a:r>
              <a:rPr lang="ko-KR" altLang="en-US" b="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크리에이터를</a:t>
            </a:r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위한 </a:t>
            </a:r>
            <a:endParaRPr lang="en-US" altLang="ko-KR" b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 프로그램 필요</a:t>
            </a:r>
            <a:endParaRPr lang="en-US" altLang="ko-KR" b="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1136DA-5394-434A-9ED4-818B1B4C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9" y="2194242"/>
            <a:ext cx="2812270" cy="2812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39A00-6DC9-49F2-AC17-30782837A85B}"/>
              </a:ext>
            </a:extLst>
          </p:cNvPr>
          <p:cNvSpPr txBox="1"/>
          <p:nvPr/>
        </p:nvSpPr>
        <p:spPr>
          <a:xfrm>
            <a:off x="1823449" y="5879544"/>
            <a:ext cx="14901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로고 미정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.. 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09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808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벤치 마킹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new_vling_logo.png" descr="new_vling_logo.png">
            <a:extLst>
              <a:ext uri="{FF2B5EF4-FFF2-40B4-BE49-F238E27FC236}">
                <a16:creationId xmlns:a16="http://schemas.microsoft.com/office/drawing/2014/main" id="{84CCE1B1-1011-46F8-8781-1B335B21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59" y="400187"/>
            <a:ext cx="1573707" cy="47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705C3F-F25F-43A1-B354-0EBE3FDCD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9" r="4954"/>
          <a:stretch/>
        </p:blipFill>
        <p:spPr>
          <a:xfrm>
            <a:off x="2586857" y="1448880"/>
            <a:ext cx="7018283" cy="3794096"/>
          </a:xfrm>
          <a:prstGeom prst="rect">
            <a:avLst/>
          </a:prstGeom>
        </p:spPr>
      </p:pic>
      <p:sp>
        <p:nvSpPr>
          <p:cNvPr id="11" name="TextBox 23">
            <a:extLst>
              <a:ext uri="{FF2B5EF4-FFF2-40B4-BE49-F238E27FC236}">
                <a16:creationId xmlns:a16="http://schemas.microsoft.com/office/drawing/2014/main" id="{F652A476-C948-487B-866D-E03444B63AA7}"/>
              </a:ext>
            </a:extLst>
          </p:cNvPr>
          <p:cNvSpPr txBox="1"/>
          <p:nvPr/>
        </p:nvSpPr>
        <p:spPr>
          <a:xfrm>
            <a:off x="5014294" y="6018560"/>
            <a:ext cx="2163411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필터링 기능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7972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808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벤치 마킹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new_vling_logo.png" descr="new_vling_logo.png">
            <a:extLst>
              <a:ext uri="{FF2B5EF4-FFF2-40B4-BE49-F238E27FC236}">
                <a16:creationId xmlns:a16="http://schemas.microsoft.com/office/drawing/2014/main" id="{84CCE1B1-1011-46F8-8781-1B335B21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59" y="400187"/>
            <a:ext cx="1573707" cy="47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95118B-AC6C-490F-A409-28BBA705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80" y="1448880"/>
            <a:ext cx="7083837" cy="39978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F9A482-3544-4642-8257-C23FD7D36BAC}"/>
              </a:ext>
            </a:extLst>
          </p:cNvPr>
          <p:cNvSpPr/>
          <p:nvPr/>
        </p:nvSpPr>
        <p:spPr>
          <a:xfrm>
            <a:off x="2619637" y="2360798"/>
            <a:ext cx="1892529" cy="671817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05AB2637-BBEC-47A5-8E09-056355A44E45}"/>
              </a:ext>
            </a:extLst>
          </p:cNvPr>
          <p:cNvSpPr txBox="1"/>
          <p:nvPr/>
        </p:nvSpPr>
        <p:spPr>
          <a:xfrm>
            <a:off x="3873752" y="6018560"/>
            <a:ext cx="4505399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선택된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 분석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9961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0138" y="400187"/>
            <a:ext cx="1808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벤치 마킹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85DBBB-6A61-41B8-AE41-E4FE4967FF28}"/>
              </a:ext>
            </a:extLst>
          </p:cNvPr>
          <p:cNvSpPr/>
          <p:nvPr/>
        </p:nvSpPr>
        <p:spPr>
          <a:xfrm>
            <a:off x="9906200" y="6431797"/>
            <a:ext cx="2165604" cy="343076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new_vling_logo.png" descr="new_vling_logo.png">
            <a:extLst>
              <a:ext uri="{FF2B5EF4-FFF2-40B4-BE49-F238E27FC236}">
                <a16:creationId xmlns:a16="http://schemas.microsoft.com/office/drawing/2014/main" id="{84CCE1B1-1011-46F8-8781-1B335B21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59" y="400187"/>
            <a:ext cx="1573707" cy="47688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23">
            <a:extLst>
              <a:ext uri="{FF2B5EF4-FFF2-40B4-BE49-F238E27FC236}">
                <a16:creationId xmlns:a16="http://schemas.microsoft.com/office/drawing/2014/main" id="{F652A476-C948-487B-866D-E03444B63AA7}"/>
              </a:ext>
            </a:extLst>
          </p:cNvPr>
          <p:cNvSpPr txBox="1"/>
          <p:nvPr/>
        </p:nvSpPr>
        <p:spPr>
          <a:xfrm>
            <a:off x="3873752" y="6018560"/>
            <a:ext cx="4505399" cy="584775"/>
          </a:xfrm>
          <a:prstGeom prst="rect">
            <a:avLst/>
          </a:prstGeom>
          <a:solidFill>
            <a:srgbClr val="F0ABB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선택된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유튜버들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 분석</a:t>
            </a: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184A54-BA45-405C-AD38-826EDA95D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" b="3090"/>
          <a:stretch/>
        </p:blipFill>
        <p:spPr>
          <a:xfrm>
            <a:off x="2554081" y="1448880"/>
            <a:ext cx="6986715" cy="44408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B78CB-253D-4759-8B55-C3E7CA6709C8}"/>
              </a:ext>
            </a:extLst>
          </p:cNvPr>
          <p:cNvSpPr/>
          <p:nvPr/>
        </p:nvSpPr>
        <p:spPr>
          <a:xfrm>
            <a:off x="2624521" y="3861786"/>
            <a:ext cx="1565739" cy="1805003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9227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1521</Words>
  <Application>Microsoft Office PowerPoint</Application>
  <PresentationFormat>와이드스크린</PresentationFormat>
  <Paragraphs>419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NanumSquareRound Regular</vt:lpstr>
      <vt:lpstr>나눔스퀘어 Bold</vt:lpstr>
      <vt:lpstr>나눔스퀘어 Light</vt:lpstr>
      <vt:lpstr>나눔스퀘어_ac Bold</vt:lpstr>
      <vt:lpstr>나눔스퀘어_ac ExtraBold</vt:lpstr>
      <vt:lpstr>맑은 고딕</vt:lpstr>
      <vt:lpstr>Arial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kosmo_</cp:lastModifiedBy>
  <cp:revision>297</cp:revision>
  <dcterms:modified xsi:type="dcterms:W3CDTF">2021-09-09T10:25:32Z</dcterms:modified>
</cp:coreProperties>
</file>