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301" r:id="rId2"/>
    <p:sldId id="261" r:id="rId3"/>
    <p:sldId id="258" r:id="rId4"/>
    <p:sldId id="273" r:id="rId5"/>
    <p:sldId id="266" r:id="rId6"/>
    <p:sldId id="264" r:id="rId7"/>
    <p:sldId id="275" r:id="rId8"/>
    <p:sldId id="295" r:id="rId9"/>
    <p:sldId id="305" r:id="rId10"/>
    <p:sldId id="302" r:id="rId11"/>
    <p:sldId id="303" r:id="rId12"/>
    <p:sldId id="306" r:id="rId13"/>
    <p:sldId id="304" r:id="rId14"/>
    <p:sldId id="307" r:id="rId15"/>
    <p:sldId id="308" r:id="rId16"/>
    <p:sldId id="290" r:id="rId17"/>
    <p:sldId id="293" r:id="rId18"/>
    <p:sldId id="294" r:id="rId19"/>
    <p:sldId id="309" r:id="rId20"/>
    <p:sldId id="310" r:id="rId21"/>
    <p:sldId id="296" r:id="rId22"/>
    <p:sldId id="318" r:id="rId23"/>
    <p:sldId id="288" r:id="rId24"/>
    <p:sldId id="291" r:id="rId25"/>
    <p:sldId id="298" r:id="rId26"/>
    <p:sldId id="299" r:id="rId27"/>
    <p:sldId id="314" r:id="rId28"/>
    <p:sldId id="319" r:id="rId29"/>
    <p:sldId id="320" r:id="rId30"/>
    <p:sldId id="321" r:id="rId31"/>
    <p:sldId id="289" r:id="rId32"/>
    <p:sldId id="292" r:id="rId33"/>
    <p:sldId id="300" r:id="rId3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5"/>
    </p:embeddedFont>
    <p:embeddedFont>
      <p:font typeface="나눔스퀘어 Light" panose="020B0600000101010101" pitchFamily="50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mo_" initials="k" lastIdx="1" clrIdx="0">
    <p:extLst>
      <p:ext uri="{19B8F6BF-5375-455C-9EA6-DF929625EA0E}">
        <p15:presenceInfo xmlns:p15="http://schemas.microsoft.com/office/powerpoint/2012/main" userId="kosmo_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FA63C6-F240-4F5C-8BEE-E5E26897BFE7}"/>
              </a:ext>
            </a:extLst>
          </p:cNvPr>
          <p:cNvSpPr txBox="1"/>
          <p:nvPr/>
        </p:nvSpPr>
        <p:spPr>
          <a:xfrm>
            <a:off x="1985744" y="2676872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rgbClr val="FF0000"/>
                </a:solidFill>
              </a:rPr>
              <a:t>빅데이터 플랫폼 </a:t>
            </a:r>
            <a:r>
              <a:rPr lang="ko-KR" altLang="en-US" sz="4800" b="1" spc="-300" dirty="0" err="1">
                <a:solidFill>
                  <a:srgbClr val="FF0000"/>
                </a:solidFill>
              </a:rPr>
              <a:t>아키텍쳐</a:t>
            </a:r>
            <a:r>
              <a:rPr lang="ko-KR" altLang="en-US" sz="4800" b="1" spc="-300" dirty="0">
                <a:solidFill>
                  <a:srgbClr val="FF0000"/>
                </a:solidFill>
              </a:rPr>
              <a:t> 설계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24CB3-1DC2-4B75-BACB-83E715A9D030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95BA12-F79D-436A-9DAB-3C332293E0EC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80C32D-7BBD-40F6-81F8-3A157DE598FA}"/>
              </a:ext>
            </a:extLst>
          </p:cNvPr>
          <p:cNvSpPr txBox="1"/>
          <p:nvPr/>
        </p:nvSpPr>
        <p:spPr>
          <a:xfrm>
            <a:off x="5719935" y="4867255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1</a:t>
            </a:r>
            <a:r>
              <a:rPr lang="ko-KR" altLang="en-US" sz="2800" b="1" dirty="0">
                <a:solidFill>
                  <a:srgbClr val="FF0000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081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프로그램 타입 파이 차트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138499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지금까지 나왔던 넷플릭스의 프로그램들의 제작 일자의 비율입니다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endParaRPr lang="en-US" altLang="ko-KR" sz="1400"/>
          </a:p>
          <a:p>
            <a:r>
              <a:rPr lang="en-US" altLang="ko-KR" sz="1400"/>
              <a:t> 1. Pandas</a:t>
            </a:r>
            <a:r>
              <a:rPr lang="ko-KR" altLang="en-US" sz="1400"/>
              <a:t> </a:t>
            </a:r>
            <a:r>
              <a:rPr lang="en-US" altLang="ko-KR" sz="1400"/>
              <a:t>Dataframe </a:t>
            </a:r>
            <a:r>
              <a:rPr lang="ko-KR" altLang="en-US" sz="1400"/>
              <a:t>형식으로 </a:t>
            </a:r>
            <a:r>
              <a:rPr lang="en-US" altLang="ko-KR" sz="1400"/>
              <a:t>csv </a:t>
            </a:r>
            <a:r>
              <a:rPr lang="ko-KR" altLang="en-US" sz="1400"/>
              <a:t>파일을 읽어옵니다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pandas </a:t>
            </a:r>
            <a:r>
              <a:rPr lang="ko-KR" altLang="en-US" sz="1400"/>
              <a:t>함수 중 </a:t>
            </a:r>
            <a:r>
              <a:rPr lang="en-US" altLang="ko-KR" sz="1400"/>
              <a:t>value_counts </a:t>
            </a:r>
            <a:r>
              <a:rPr lang="ko-KR" altLang="en-US" sz="1400"/>
              <a:t>를 이용하여 </a:t>
            </a:r>
            <a:r>
              <a:rPr lang="en-US" altLang="ko-KR" sz="1400"/>
              <a:t>type </a:t>
            </a:r>
            <a:r>
              <a:rPr lang="ko-KR" altLang="en-US" sz="1400"/>
              <a:t>을 기준으로 카운트해줍니다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‘TV Show’ </a:t>
            </a:r>
            <a:r>
              <a:rPr lang="ko-KR" altLang="en-US" sz="1400"/>
              <a:t>와 </a:t>
            </a:r>
            <a:r>
              <a:rPr lang="en-US" altLang="ko-KR" sz="1400"/>
              <a:t>‘Movie’</a:t>
            </a:r>
            <a:r>
              <a:rPr lang="ko-KR" altLang="en-US" sz="1400"/>
              <a:t>의 카운트 수를 계산합니다</a:t>
            </a:r>
            <a:r>
              <a:rPr lang="en-US" altLang="ko-KR" sz="14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2DC671-6F73-4CE2-A590-AD039F94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9" y="1833372"/>
            <a:ext cx="4286644" cy="3834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DE459-DE38-469E-807A-FCBB67468552}"/>
              </a:ext>
            </a:extLst>
          </p:cNvPr>
          <p:cNvSpPr txBox="1"/>
          <p:nvPr/>
        </p:nvSpPr>
        <p:spPr>
          <a:xfrm>
            <a:off x="466178" y="5449000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</p:spTree>
    <p:extLst>
      <p:ext uri="{BB962C8B-B14F-4D97-AF65-F5344CB8AC3E}">
        <p14:creationId xmlns:p14="http://schemas.microsoft.com/office/powerpoint/2010/main" val="301390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599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넷플릭스 작품 설명에서 가장 많이 사용한 키워드 분석 </a:t>
            </a:r>
            <a:r>
              <a:rPr lang="en-US" altLang="ko-KR"/>
              <a:t>(1/2)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03132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넷플릭스를 설명할 때 가장 많이 사용하는 키워드를 분석하는 과정입니다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r>
              <a:rPr lang="en-US" altLang="ko-KR" sz="1400"/>
              <a:t>(1/2)</a:t>
            </a:r>
          </a:p>
          <a:p>
            <a:r>
              <a:rPr lang="en-US" altLang="ko-KR" sz="1400"/>
              <a:t> 1. </a:t>
            </a:r>
            <a:r>
              <a:rPr lang="ko-KR" altLang="en-US" sz="1400"/>
              <a:t>데이터셋에서 </a:t>
            </a:r>
            <a:r>
              <a:rPr lang="en-US" altLang="ko-KR" sz="1400"/>
              <a:t>‘description’ </a:t>
            </a:r>
            <a:r>
              <a:rPr lang="ko-KR" altLang="en-US" sz="1400"/>
              <a:t>속성을 추출하여 공백자로 구분되는 문자열을 만듭니다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정규화 과정을 통해 영어를 제외한 모든 글자를 제거합니다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모든 문자를 소문자로 변환하고 공백 데이터를 제거하고 리스트로 토큰화합니다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nltk </a:t>
            </a:r>
            <a:r>
              <a:rPr lang="ko-KR" altLang="en-US" sz="1400"/>
              <a:t>라이브러리에서 제공하는 규칙 중 </a:t>
            </a:r>
            <a:r>
              <a:rPr lang="en-US" altLang="ko-KR" sz="1400"/>
              <a:t>stopword</a:t>
            </a:r>
            <a:r>
              <a:rPr lang="ko-KR" altLang="en-US" sz="1400"/>
              <a:t>를 다운받아 불용어를 제거합니다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nltk</a:t>
            </a:r>
            <a:r>
              <a:rPr lang="ko-KR" altLang="en-US" sz="1400"/>
              <a:t>의 형태소 분석기 중 스노우볼 스테머를 사용하여 단어를 형태소로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6. </a:t>
            </a:r>
            <a:r>
              <a:rPr lang="ko-KR" altLang="en-US" sz="1400"/>
              <a:t>음소 표기법으로 동음이의어를 판단하도록 합니다</a:t>
            </a:r>
            <a:r>
              <a:rPr lang="en-US" altLang="ko-KR" sz="14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DD5F6A-EB1B-4B47-98B4-D4F833AA64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949" y="1833372"/>
            <a:ext cx="4493172" cy="47293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B0E6F5-0EBA-4FE8-8483-0D6C13AF65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9606" y="4363037"/>
            <a:ext cx="4493172" cy="212066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87D23D-2A13-47F9-A277-6C24AD4D4BC3}"/>
              </a:ext>
            </a:extLst>
          </p:cNvPr>
          <p:cNvCxnSpPr/>
          <p:nvPr/>
        </p:nvCxnSpPr>
        <p:spPr>
          <a:xfrm>
            <a:off x="4997631" y="5534025"/>
            <a:ext cx="62211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599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넷플릭스 작품 설명에서 가장 많이 사용한 키워드 분석 </a:t>
            </a:r>
            <a:r>
              <a:rPr lang="en-US" altLang="ko-KR"/>
              <a:t>(2/2)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181588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넷플릭스를 설명할 때 가장 많이 사용하는 키워드를 분석하는 과정입니다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r>
              <a:rPr lang="en-US" altLang="ko-KR" sz="1400"/>
              <a:t>(2/2)</a:t>
            </a:r>
          </a:p>
          <a:p>
            <a:r>
              <a:rPr lang="en-US" altLang="ko-KR" sz="1400"/>
              <a:t> 1. </a:t>
            </a:r>
            <a:r>
              <a:rPr lang="ko-KR" altLang="en-US" sz="1400"/>
              <a:t>단어 가공이 끝난 단어들에 대해서 워드 카운트를 실시합니다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Dictionary </a:t>
            </a:r>
            <a:r>
              <a:rPr lang="ko-KR" altLang="en-US" sz="1400"/>
              <a:t>형식으로 </a:t>
            </a:r>
            <a:r>
              <a:rPr lang="en-US" altLang="ko-KR" sz="1400"/>
              <a:t>{</a:t>
            </a:r>
            <a:r>
              <a:rPr lang="ko-KR" altLang="en-US" sz="1400"/>
              <a:t>단어 </a:t>
            </a:r>
            <a:r>
              <a:rPr lang="en-US" altLang="ko-KR" sz="1400"/>
              <a:t>: </a:t>
            </a:r>
            <a:r>
              <a:rPr lang="ko-KR" altLang="en-US" sz="1400"/>
              <a:t>카운트</a:t>
            </a:r>
            <a:r>
              <a:rPr lang="en-US" altLang="ko-KR" sz="1400"/>
              <a:t>} </a:t>
            </a:r>
            <a:r>
              <a:rPr lang="ko-KR" altLang="en-US" sz="1400"/>
              <a:t>를 계산합니다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Values(</a:t>
            </a:r>
            <a:r>
              <a:rPr lang="ko-KR" altLang="en-US" sz="1400"/>
              <a:t>카운트</a:t>
            </a:r>
            <a:r>
              <a:rPr lang="en-US" altLang="ko-KR" sz="1400"/>
              <a:t>) </a:t>
            </a:r>
            <a:r>
              <a:rPr lang="ko-KR" altLang="en-US" sz="1400"/>
              <a:t>를 기준으로 정렬합니다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Pandas – DataFrame – Series </a:t>
            </a:r>
            <a:r>
              <a:rPr lang="ko-KR" altLang="en-US" sz="1400"/>
              <a:t>형식으로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</a:t>
            </a:r>
            <a:r>
              <a:rPr lang="ko-KR" altLang="en-US" sz="1400"/>
              <a:t>변환한 데이터를 </a:t>
            </a:r>
            <a:r>
              <a:rPr lang="en-US" altLang="ko-KR" sz="1400"/>
              <a:t>‘description_wording.csv’ </a:t>
            </a:r>
            <a:r>
              <a:rPr lang="ko-KR" altLang="en-US" sz="1400"/>
              <a:t>파일로 저장합니다</a:t>
            </a:r>
            <a:r>
              <a:rPr lang="en-US" altLang="ko-KR" sz="14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252E3-4B8A-49C1-B80F-9034B43573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57" y="1763823"/>
            <a:ext cx="4866088" cy="46657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E64914-85B9-4B50-8137-B4557B63C8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0702" y="4058237"/>
            <a:ext cx="3726082" cy="2182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390EFF-0B4B-4061-B116-0E10173E83E1}"/>
              </a:ext>
            </a:extLst>
          </p:cNvPr>
          <p:cNvSpPr txBox="1"/>
          <p:nvPr/>
        </p:nvSpPr>
        <p:spPr>
          <a:xfrm>
            <a:off x="5517275" y="6152540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</p:spTree>
    <p:extLst>
      <p:ext uri="{BB962C8B-B14F-4D97-AF65-F5344CB8AC3E}">
        <p14:creationId xmlns:p14="http://schemas.microsoft.com/office/powerpoint/2010/main" val="102479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46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</a:t>
            </a:r>
            <a:r>
              <a:rPr lang="en-US" altLang="ko-KR"/>
              <a:t>(1/3)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2467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Flixpatrol </a:t>
            </a:r>
            <a:r>
              <a:rPr lang="ko-KR" altLang="en-US" sz="1400"/>
              <a:t>사이트의 정보를 크롤링하여 가져온 데이터를 가공하여 </a:t>
            </a:r>
            <a:r>
              <a:rPr lang="en-US" altLang="ko-KR" sz="1400"/>
              <a:t>csv </a:t>
            </a:r>
            <a:r>
              <a:rPr lang="ko-KR" altLang="en-US" sz="1400"/>
              <a:t>형태로 저장한 뒤</a:t>
            </a:r>
            <a:r>
              <a:rPr lang="en-US" altLang="ko-KR" sz="1400"/>
              <a:t>, </a:t>
            </a:r>
            <a:r>
              <a:rPr lang="ko-KR" altLang="en-US" sz="1400"/>
              <a:t>분석할 속성을 뽑아 사용하였습니다</a:t>
            </a:r>
            <a:r>
              <a:rPr lang="en-US" altLang="ko-KR" sz="1400"/>
              <a:t>. </a:t>
            </a:r>
            <a:r>
              <a:rPr lang="ko-KR" altLang="en-US" sz="1400"/>
              <a:t>다음은 크롤링 소스 코드입니다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 # </a:t>
            </a:r>
            <a:r>
              <a:rPr lang="ko-KR" altLang="en-US" sz="1400"/>
              <a:t>크롤링 과정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라이브러리를 선언합니다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셀레니움을 사용하기 위해 </a:t>
            </a:r>
            <a:r>
              <a:rPr lang="en-US" altLang="ko-KR" sz="1400"/>
              <a:t>Chrome  Driver</a:t>
            </a:r>
            <a:r>
              <a:rPr lang="ko-KR" altLang="en-US" sz="1400"/>
              <a:t>를 사용합니다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타겟 사이트에 접속합니다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4. 2021</a:t>
            </a:r>
            <a:r>
              <a:rPr lang="ko-KR" altLang="en-US" sz="1400"/>
              <a:t>년 데이터를 원하기 때문에 정렬 기준을 설정해줍니다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</a:t>
            </a:r>
            <a:r>
              <a:rPr lang="ko-KR" altLang="en-US" sz="1400"/>
              <a:t>셀레니움 조작과 필요 데이터를 크롤링합니다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[</a:t>
            </a:r>
            <a:r>
              <a:rPr lang="ko-KR" altLang="en-US" sz="1400"/>
              <a:t>코드가 길어 다음 페이지에 기술</a:t>
            </a:r>
            <a:r>
              <a:rPr lang="en-US" altLang="ko-KR" sz="1400"/>
              <a:t>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38E8FA-9A89-47C0-A968-FA9E9D5B1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694418"/>
            <a:ext cx="4146771" cy="15813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C375D2-4E02-4042-97B4-713DC7AACC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3429000"/>
            <a:ext cx="3096895" cy="15136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66934F1-4A70-45A9-8DF2-32D2606CB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5043750"/>
            <a:ext cx="4296427" cy="14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3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47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</a:t>
            </a:r>
            <a:r>
              <a:rPr lang="en-US" altLang="ko-KR"/>
              <a:t>(2/3)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248218" y="1639832"/>
            <a:ext cx="4629150" cy="489364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"/>
              <a:t>browser.find_elements_by_xpath('//*[@class="sm:relative"]')[1].click()</a:t>
            </a:r>
          </a:p>
          <a:p>
            <a:r>
              <a:rPr lang="en-US" altLang="ko-KR" sz="600"/>
              <a:t>time.sleep(0.5)</a:t>
            </a:r>
          </a:p>
          <a:p>
            <a:r>
              <a:rPr lang="en-US" altLang="ko-KR" sz="600"/>
              <a:t>a_list = browser.find_elements_by_class_name('max-h-80')</a:t>
            </a:r>
          </a:p>
          <a:p>
            <a:r>
              <a:rPr lang="en-US" altLang="ko-KR" sz="600"/>
              <a:t>lists = list(a_list[1].find_elements_by_tag_name('a'))</a:t>
            </a:r>
          </a:p>
          <a:p>
            <a:r>
              <a:rPr lang="en-US" altLang="ko-KR" sz="600"/>
              <a:t>browser.find_elements_by_xpath('//*[@class="sm:relative"]')[1].click()</a:t>
            </a:r>
          </a:p>
          <a:p>
            <a:r>
              <a:rPr lang="en-US" altLang="ko-KR" sz="600"/>
              <a:t>country_list = []</a:t>
            </a:r>
          </a:p>
          <a:p>
            <a:r>
              <a:rPr lang="en-US" altLang="ko-KR" sz="600"/>
              <a:t>time.sleep(0.5)</a:t>
            </a:r>
          </a:p>
          <a:p>
            <a:r>
              <a:rPr lang="en-US" altLang="ko-KR" sz="600"/>
              <a:t>for i in range(0,len(lists)):</a:t>
            </a:r>
          </a:p>
          <a:p>
            <a:r>
              <a:rPr lang="en-US" altLang="ko-KR" sz="600"/>
              <a:t>    browser.find_elements_by_xpath('//*[@class="sm:relative"]')[1].click()</a:t>
            </a:r>
          </a:p>
          <a:p>
            <a:r>
              <a:rPr lang="en-US" altLang="ko-KR" sz="600"/>
              <a:t>    a_list = browser.find_elements_by_class_name('max-h-80')</a:t>
            </a:r>
          </a:p>
          <a:p>
            <a:r>
              <a:rPr lang="en-US" altLang="ko-KR" sz="600"/>
              <a:t>    lists = list(a_list[1].find_elements_by_tag_name('a'))</a:t>
            </a:r>
          </a:p>
          <a:p>
            <a:r>
              <a:rPr lang="en-US" altLang="ko-KR" sz="600"/>
              <a:t>    time.sleep(0.5)</a:t>
            </a:r>
          </a:p>
          <a:p>
            <a:r>
              <a:rPr lang="en-US" altLang="ko-KR" sz="600"/>
              <a:t>    name = lists[i].text</a:t>
            </a:r>
          </a:p>
          <a:p>
            <a:r>
              <a:rPr lang="en-US" altLang="ko-KR" sz="600"/>
              <a:t>    lists[i].click()</a:t>
            </a:r>
          </a:p>
          <a:p>
            <a:r>
              <a:rPr lang="en-US" altLang="ko-KR" sz="600"/>
              <a:t>    top_movie = []</a:t>
            </a:r>
          </a:p>
          <a:p>
            <a:r>
              <a:rPr lang="en-US" altLang="ko-KR" sz="600"/>
              <a:t>    top_movie_score=[]</a:t>
            </a:r>
          </a:p>
          <a:p>
            <a:r>
              <a:rPr lang="en-US" altLang="ko-KR" sz="600"/>
              <a:t>    try :</a:t>
            </a:r>
          </a:p>
          <a:p>
            <a:r>
              <a:rPr lang="en-US" altLang="ko-KR" sz="600"/>
              <a:t>        movie_tbody = browser.find_elements_by_class_name('tabular-nums')[0]</a:t>
            </a:r>
          </a:p>
          <a:p>
            <a:r>
              <a:rPr lang="en-US" altLang="ko-KR" sz="600"/>
              <a:t>        movie_trs = movie_tbody.find_elements_by_class_name('table-group')</a:t>
            </a:r>
          </a:p>
          <a:p>
            <a:r>
              <a:rPr lang="en-US" altLang="ko-KR" sz="600"/>
              <a:t>        for tr in movie_trs:</a:t>
            </a:r>
          </a:p>
          <a:p>
            <a:r>
              <a:rPr lang="en-US" altLang="ko-KR" sz="600"/>
              <a:t>            title = tr.find_elements_by_tag_name('div')[2].text</a:t>
            </a:r>
          </a:p>
          <a:p>
            <a:r>
              <a:rPr lang="en-US" altLang="ko-KR" sz="600"/>
              <a:t>            score = (tr.find_elements_by_tag_name('td')[2].text).replace(",","")</a:t>
            </a:r>
          </a:p>
          <a:p>
            <a:r>
              <a:rPr lang="en-US" altLang="ko-KR" sz="600"/>
              <a:t>            top_movie.append(title)</a:t>
            </a:r>
          </a:p>
          <a:p>
            <a:r>
              <a:rPr lang="en-US" altLang="ko-KR" sz="600"/>
              <a:t>            top_movie_score.append(int(score))</a:t>
            </a:r>
          </a:p>
          <a:p>
            <a:r>
              <a:rPr lang="en-US" altLang="ko-KR" sz="600"/>
              <a:t>        print(top_movie)</a:t>
            </a:r>
          </a:p>
          <a:p>
            <a:r>
              <a:rPr lang="en-US" altLang="ko-KR" sz="600"/>
              <a:t>        print(top_movie_score)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print("no top movie")</a:t>
            </a:r>
          </a:p>
          <a:p>
            <a:r>
              <a:rPr lang="en-US" altLang="ko-KR" sz="600"/>
              <a:t>    top_tv = []</a:t>
            </a:r>
          </a:p>
          <a:p>
            <a:r>
              <a:rPr lang="en-US" altLang="ko-KR" sz="600"/>
              <a:t>    top_tv_score=[]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tv_tbody = browser.find_elements_by_class_name('tabular-nums')[1]</a:t>
            </a:r>
          </a:p>
          <a:p>
            <a:r>
              <a:rPr lang="en-US" altLang="ko-KR" sz="600"/>
              <a:t>        tv_trs = tv_tbody.find_elements_by_class_name('table-group')</a:t>
            </a:r>
          </a:p>
          <a:p>
            <a:r>
              <a:rPr lang="en-US" altLang="ko-KR" sz="600"/>
              <a:t>        for tr in tv_trs:</a:t>
            </a:r>
          </a:p>
          <a:p>
            <a:r>
              <a:rPr lang="en-US" altLang="ko-KR" sz="600"/>
              <a:t>            title = tr.find_elements_by_tag_name('div')[2].text</a:t>
            </a:r>
          </a:p>
          <a:p>
            <a:r>
              <a:rPr lang="en-US" altLang="ko-KR" sz="600"/>
              <a:t>            score = (tr.find_elements_by_tag_name('td')[2].text).replace(",","")</a:t>
            </a:r>
          </a:p>
          <a:p>
            <a:r>
              <a:rPr lang="en-US" altLang="ko-KR" sz="600"/>
              <a:t>            top_tv.append(title)</a:t>
            </a:r>
          </a:p>
          <a:p>
            <a:r>
              <a:rPr lang="en-US" altLang="ko-KR" sz="600"/>
              <a:t>            top_tv_score.append(int(score))</a:t>
            </a:r>
          </a:p>
          <a:p>
            <a:r>
              <a:rPr lang="en-US" altLang="ko-KR" sz="600"/>
              <a:t>        print(top_tv)</a:t>
            </a:r>
          </a:p>
          <a:p>
            <a:r>
              <a:rPr lang="en-US" altLang="ko-KR" sz="600"/>
              <a:t>        print(top_tv_score)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print("no top tv")</a:t>
            </a:r>
          </a:p>
          <a:p>
            <a:endParaRPr lang="en-US" altLang="ko-KR" sz="600"/>
          </a:p>
          <a:p>
            <a:r>
              <a:rPr lang="en-US" altLang="ko-KR" sz="600"/>
              <a:t>    card_list = browser.find_elements_by_class_name('p-4')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continent = card_list[0].find_elements_by_class_name('flex')[0].find_elements_by_tag_name('span')[1].text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continent = 0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region = card_list[0].find_elements_by_class_name('flex')[1].find_elements_by_tag_name('span')[1].text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region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B4304-BF72-4F89-B1E5-A95EE88C7D6A}"/>
              </a:ext>
            </a:extLst>
          </p:cNvPr>
          <p:cNvSpPr txBox="1"/>
          <p:nvPr/>
        </p:nvSpPr>
        <p:spPr>
          <a:xfrm>
            <a:off x="5276282" y="1639832"/>
            <a:ext cx="4629150" cy="49859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"/>
              <a:t>      try:</a:t>
            </a:r>
          </a:p>
          <a:p>
            <a:r>
              <a:rPr lang="en-US" altLang="ko-KR" sz="600"/>
              <a:t>        popular = card_list[0].find_elements_by_class_name('flex')[2].find_elements_by_tag_name('span')[1].text</a:t>
            </a:r>
          </a:p>
          <a:p>
            <a:r>
              <a:rPr lang="en-US" altLang="ko-KR" sz="600"/>
              <a:t>        if popular == "-":</a:t>
            </a:r>
          </a:p>
          <a:p>
            <a:r>
              <a:rPr lang="en-US" altLang="ko-KR" sz="600"/>
              <a:t>            popular = 0</a:t>
            </a:r>
          </a:p>
          <a:p>
            <a:r>
              <a:rPr lang="en-US" altLang="ko-KR" sz="600"/>
              <a:t>        else:</a:t>
            </a:r>
          </a:p>
          <a:p>
            <a:r>
              <a:rPr lang="en-US" altLang="ko-KR" sz="600"/>
              <a:t>            popular = int(popular.replace(",",""))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popular = 0      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gdp = card_list[0].find_elements_by_class_name('flex')[3].find_elements_by_tag_name('span')[1].text</a:t>
            </a:r>
          </a:p>
          <a:p>
            <a:r>
              <a:rPr lang="en-US" altLang="ko-KR" sz="600"/>
              <a:t>        if gdp == "-":</a:t>
            </a:r>
          </a:p>
          <a:p>
            <a:r>
              <a:rPr lang="en-US" altLang="ko-KR" sz="600"/>
              <a:t>            gdp = 0</a:t>
            </a:r>
          </a:p>
          <a:p>
            <a:r>
              <a:rPr lang="en-US" altLang="ko-KR" sz="600"/>
              <a:t>        else:</a:t>
            </a:r>
          </a:p>
          <a:p>
            <a:r>
              <a:rPr lang="en-US" altLang="ko-KR" sz="600"/>
              <a:t>            gdp = gdp.replace(",","")</a:t>
            </a:r>
          </a:p>
          <a:p>
            <a:r>
              <a:rPr lang="en-US" altLang="ko-KR" sz="600"/>
              <a:t>            gdp = int(gdp.replace("$",""))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gdp = 0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launch = card_list[0].find_elements_by_class_name('flex')[4].find_elements_by_tag_name('span')[1].text</a:t>
            </a:r>
          </a:p>
          <a:p>
            <a:r>
              <a:rPr lang="en-US" altLang="ko-KR" sz="600"/>
              <a:t>        launch = launch.split("/")</a:t>
            </a:r>
          </a:p>
          <a:p>
            <a:r>
              <a:rPr lang="en-US" altLang="ko-KR" sz="600"/>
              <a:t>        launch = launch[2] +"-"+ launch[0]+"-"+launch[1]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launch =0    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pro_cnt = card_list[0].find_elements_by_class_name('flex')[5].find_elements_by_tag_name('span')[1].text</a:t>
            </a:r>
          </a:p>
          <a:p>
            <a:r>
              <a:rPr lang="en-US" altLang="ko-KR" sz="600"/>
              <a:t>        if pro_cnt == "-":</a:t>
            </a:r>
          </a:p>
          <a:p>
            <a:r>
              <a:rPr lang="en-US" altLang="ko-KR" sz="600"/>
              <a:t>            pro_cnt = 0</a:t>
            </a:r>
          </a:p>
          <a:p>
            <a:r>
              <a:rPr lang="en-US" altLang="ko-KR" sz="600"/>
              <a:t>        else :</a:t>
            </a:r>
          </a:p>
          <a:p>
            <a:r>
              <a:rPr lang="en-US" altLang="ko-KR" sz="600"/>
              <a:t>            pro_cnt = pro_cnt.replace(",","")</a:t>
            </a:r>
          </a:p>
          <a:p>
            <a:r>
              <a:rPr lang="en-US" altLang="ko-KR" sz="600"/>
              <a:t>            pro_cnt = int(pro_cnt.replace("+",""))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pro_cnt =0   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sub_cnt = card_list[0].find_elements_by_class_name('flex')[6].find_elements_by_tag_name('span')[1].text</a:t>
            </a:r>
          </a:p>
          <a:p>
            <a:r>
              <a:rPr lang="en-US" altLang="ko-KR" sz="600"/>
              <a:t>        if sub_cnt == "-":</a:t>
            </a:r>
          </a:p>
          <a:p>
            <a:r>
              <a:rPr lang="en-US" altLang="ko-KR" sz="600"/>
              <a:t>            sub_cnt = 0</a:t>
            </a:r>
          </a:p>
          <a:p>
            <a:r>
              <a:rPr lang="en-US" altLang="ko-KR" sz="600"/>
              <a:t>        else :</a:t>
            </a:r>
          </a:p>
          <a:p>
            <a:r>
              <a:rPr lang="en-US" altLang="ko-KR" sz="600"/>
              <a:t>            sub_cnt = sub_cnt.replace(",","")</a:t>
            </a:r>
          </a:p>
          <a:p>
            <a:r>
              <a:rPr lang="en-US" altLang="ko-KR" sz="600"/>
              <a:t>            sub_cnt = int(sub_cnt.replace("+",""))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sub_cnt=0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revenue = card_list[0].find_elements_by_class_name('flex')[7].find_elements_by_tag_name('span')[1].text</a:t>
            </a:r>
          </a:p>
          <a:p>
            <a:r>
              <a:rPr lang="en-US" altLang="ko-KR" sz="600"/>
              <a:t>        if revenue == "-":</a:t>
            </a:r>
          </a:p>
          <a:p>
            <a:r>
              <a:rPr lang="en-US" altLang="ko-KR" sz="600"/>
              <a:t>            revenue = 0</a:t>
            </a:r>
          </a:p>
          <a:p>
            <a:r>
              <a:rPr lang="en-US" altLang="ko-KR" sz="600"/>
              <a:t>        else :</a:t>
            </a:r>
          </a:p>
          <a:p>
            <a:r>
              <a:rPr lang="en-US" altLang="ko-KR" sz="600"/>
              <a:t>            revenue = int(revenue.replace(",",""))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revenue=0</a:t>
            </a:r>
          </a:p>
          <a:p>
            <a:r>
              <a:rPr lang="en-US" altLang="ko-KR" sz="600"/>
              <a:t>    country = [name, top_movie, top_movie_score, top_tv, top_tv_score, continent, region, popular, gdp, launch, pro_cnt, sub_cnt, revenue]</a:t>
            </a:r>
          </a:p>
          <a:p>
            <a:r>
              <a:rPr lang="en-US" altLang="ko-KR" sz="600"/>
              <a:t>    country_list.append(country)</a:t>
            </a:r>
          </a:p>
          <a:p>
            <a:r>
              <a:rPr lang="en-US" altLang="ko-KR" sz="600"/>
              <a:t>print(country_list)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3EBC704-9D60-44D6-9641-354CC2C23ECA}"/>
              </a:ext>
            </a:extLst>
          </p:cNvPr>
          <p:cNvCxnSpPr>
            <a:cxnSpLocks/>
          </p:cNvCxnSpPr>
          <p:nvPr/>
        </p:nvCxnSpPr>
        <p:spPr>
          <a:xfrm flipV="1">
            <a:off x="4715159" y="1800226"/>
            <a:ext cx="561123" cy="42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5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47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</a:t>
            </a:r>
            <a:r>
              <a:rPr lang="en-US" altLang="ko-KR"/>
              <a:t>(3/3) 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DE459-DE38-469E-807A-FCBB67468552}"/>
              </a:ext>
            </a:extLst>
          </p:cNvPr>
          <p:cNvSpPr txBox="1"/>
          <p:nvPr/>
        </p:nvSpPr>
        <p:spPr>
          <a:xfrm>
            <a:off x="5437571" y="6466408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03132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Flixpatrol </a:t>
            </a:r>
            <a:r>
              <a:rPr lang="ko-KR" altLang="en-US" sz="1400"/>
              <a:t>사이트의 정보를 크롤링하여 가져온 데이터를 가공하여 </a:t>
            </a:r>
            <a:r>
              <a:rPr lang="en-US" altLang="ko-KR" sz="1400"/>
              <a:t>csv </a:t>
            </a:r>
            <a:r>
              <a:rPr lang="ko-KR" altLang="en-US" sz="1400"/>
              <a:t>형태로 저장한 뒤</a:t>
            </a:r>
            <a:r>
              <a:rPr lang="en-US" altLang="ko-KR" sz="1400"/>
              <a:t>, </a:t>
            </a:r>
            <a:r>
              <a:rPr lang="ko-KR" altLang="en-US" sz="1400"/>
              <a:t>분석할 속성을 뽑아 사용하였습니다</a:t>
            </a:r>
            <a:r>
              <a:rPr lang="en-US" altLang="ko-KR" sz="1400"/>
              <a:t>. </a:t>
            </a:r>
            <a:r>
              <a:rPr lang="ko-KR" altLang="en-US" sz="1400"/>
              <a:t>다음은 가공 소스 코드입니다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 # </a:t>
            </a:r>
            <a:r>
              <a:rPr lang="ko-KR" altLang="en-US" sz="1400"/>
              <a:t>가공 방법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앞서 크롤링해서 만든 데이터를 가공하여  </a:t>
            </a:r>
            <a:r>
              <a:rPr lang="en-US" altLang="ko-KR" sz="1400"/>
              <a:t>csv </a:t>
            </a:r>
            <a:r>
              <a:rPr lang="ko-KR" altLang="en-US" sz="1400"/>
              <a:t>로 저장합니다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저장한 </a:t>
            </a:r>
            <a:r>
              <a:rPr lang="en-US" altLang="ko-KR" sz="1400"/>
              <a:t>csv </a:t>
            </a:r>
            <a:r>
              <a:rPr lang="ko-KR" altLang="en-US" sz="1400"/>
              <a:t>파일을 가져와 </a:t>
            </a:r>
            <a:r>
              <a:rPr lang="en-US" altLang="ko-KR" sz="1400"/>
              <a:t>2</a:t>
            </a:r>
            <a:r>
              <a:rPr lang="ko-KR" altLang="en-US" sz="1400"/>
              <a:t>차 가공을 시작합니다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사용하기 쉽도록 </a:t>
            </a:r>
            <a:r>
              <a:rPr lang="en-US" altLang="ko-KR" sz="1400"/>
              <a:t>replace </a:t>
            </a:r>
            <a:r>
              <a:rPr lang="ko-KR" altLang="en-US" sz="1400"/>
              <a:t>와 </a:t>
            </a:r>
            <a:r>
              <a:rPr lang="en-US" altLang="ko-KR" sz="1400"/>
              <a:t>splite</a:t>
            </a:r>
            <a:r>
              <a:rPr lang="ko-KR" altLang="en-US" sz="1400"/>
              <a:t> 을 이용하여 가공합니다</a:t>
            </a:r>
            <a:endParaRPr lang="en-US" altLang="ko-KR" sz="1400"/>
          </a:p>
          <a:p>
            <a:r>
              <a:rPr lang="en-US" altLang="ko-KR" sz="1400"/>
              <a:t> 4. map </a:t>
            </a:r>
            <a:r>
              <a:rPr lang="ko-KR" altLang="en-US" sz="1400"/>
              <a:t>함수를 이용하여 </a:t>
            </a:r>
            <a:r>
              <a:rPr lang="en-US" altLang="ko-KR" sz="1400"/>
              <a:t>String </a:t>
            </a:r>
            <a:r>
              <a:rPr lang="ko-KR" altLang="en-US" sz="1400"/>
              <a:t>으로 저장된 숫자 데이터를 </a:t>
            </a:r>
            <a:r>
              <a:rPr lang="en-US" altLang="ko-KR" sz="1400"/>
              <a:t>int</a:t>
            </a:r>
            <a:r>
              <a:rPr lang="ko-KR" altLang="en-US" sz="1400"/>
              <a:t>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5. 2</a:t>
            </a:r>
            <a:r>
              <a:rPr lang="ko-KR" altLang="en-US" sz="1400"/>
              <a:t>차 가공한 데이터를 </a:t>
            </a:r>
            <a:r>
              <a:rPr lang="en-US" altLang="ko-KR" sz="1400"/>
              <a:t>‘world_top_program.csv’ </a:t>
            </a:r>
            <a:r>
              <a:rPr lang="ko-KR" altLang="en-US" sz="1400"/>
              <a:t>로 저장합니다</a:t>
            </a:r>
            <a:r>
              <a:rPr lang="en-US" altLang="ko-KR" sz="14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B7F302-7CFC-45EE-9EBA-6DF06446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889940"/>
            <a:ext cx="4441644" cy="9008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FCE3AB-1AB9-4622-827A-EF50B5434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2842565"/>
            <a:ext cx="4187367" cy="37628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5C36CBB-3567-494B-8088-CA602C0C4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32" y="3981057"/>
            <a:ext cx="3438292" cy="25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전송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66C82-72E8-4302-90FB-189596237DAF}"/>
              </a:ext>
            </a:extLst>
          </p:cNvPr>
          <p:cNvSpPr txBox="1"/>
          <p:nvPr/>
        </p:nvSpPr>
        <p:spPr>
          <a:xfrm>
            <a:off x="235131" y="127050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데이터 전송 </a:t>
            </a:r>
            <a:r>
              <a:rPr lang="en-US" altLang="ko-KR"/>
              <a:t>(FileZilla)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607E3-CBB7-41A5-B736-CE42D983AB29}"/>
              </a:ext>
            </a:extLst>
          </p:cNvPr>
          <p:cNvSpPr txBox="1"/>
          <p:nvPr/>
        </p:nvSpPr>
        <p:spPr>
          <a:xfrm>
            <a:off x="4997631" y="1833372"/>
            <a:ext cx="6651444" cy="138499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로컬 저장소</a:t>
            </a:r>
            <a:r>
              <a:rPr lang="en-US" altLang="ko-KR" sz="1400"/>
              <a:t>(C:\)</a:t>
            </a:r>
            <a:r>
              <a:rPr lang="ko-KR" altLang="en-US" sz="1400"/>
              <a:t>에서 리눅스의 가상 머신</a:t>
            </a:r>
            <a:r>
              <a:rPr lang="en-US" altLang="ko-KR" sz="1400"/>
              <a:t>(dn01) </a:t>
            </a:r>
            <a:r>
              <a:rPr lang="ko-KR" altLang="en-US" sz="1400"/>
              <a:t>저장소로 옮기는 과정입니다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 </a:t>
            </a:r>
            <a:endParaRPr lang="en-US" altLang="ko-KR" sz="1400"/>
          </a:p>
          <a:p>
            <a:r>
              <a:rPr lang="en-US" altLang="ko-KR" sz="1400"/>
              <a:t> # </a:t>
            </a:r>
            <a:r>
              <a:rPr lang="ko-KR" altLang="en-US" sz="1400"/>
              <a:t>전송 방법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앞서 만들어 놓은 </a:t>
            </a:r>
            <a:r>
              <a:rPr lang="en-US" altLang="ko-KR" sz="1400"/>
              <a:t>csv </a:t>
            </a:r>
            <a:r>
              <a:rPr lang="ko-KR" altLang="en-US" sz="1400"/>
              <a:t>파일을 준비합니다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FileZilla </a:t>
            </a:r>
            <a:r>
              <a:rPr lang="ko-KR" altLang="en-US" sz="1400"/>
              <a:t>를 통해 </a:t>
            </a:r>
            <a:r>
              <a:rPr lang="en-US" altLang="ko-KR" sz="1400"/>
              <a:t>dn01 (account: hadoop) </a:t>
            </a:r>
            <a:r>
              <a:rPr lang="ko-KR" altLang="en-US" sz="1400"/>
              <a:t>으로 접속합니다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준비한 </a:t>
            </a:r>
            <a:r>
              <a:rPr lang="en-US" altLang="ko-KR" sz="1400"/>
              <a:t>csv </a:t>
            </a:r>
            <a:r>
              <a:rPr lang="ko-KR" altLang="en-US" sz="1400"/>
              <a:t>파일을 </a:t>
            </a:r>
            <a:r>
              <a:rPr lang="en-US" altLang="ko-KR" sz="1400"/>
              <a:t>(dn01:\) ‘/home/Hadoop/hive_data/subject_01’ </a:t>
            </a:r>
            <a:r>
              <a:rPr lang="ko-KR" altLang="en-US" sz="1400"/>
              <a:t>에 저장합니다</a:t>
            </a:r>
            <a:r>
              <a:rPr lang="en-US" altLang="ko-KR" sz="140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BBEA28-D7EC-42ED-8124-569FA8BB6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" y="1833372"/>
            <a:ext cx="4127319" cy="11686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C58690-0569-409B-A089-D1E9FF1610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8" y="3429000"/>
            <a:ext cx="3994381" cy="24101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BFA221-0C5B-4764-81EE-2C948FB1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71" y="3971682"/>
            <a:ext cx="3624622" cy="24521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4B153F-E3CE-43D0-A378-A739DC7E8BC4}"/>
              </a:ext>
            </a:extLst>
          </p:cNvPr>
          <p:cNvCxnSpPr>
            <a:cxnSpLocks/>
          </p:cNvCxnSpPr>
          <p:nvPr/>
        </p:nvCxnSpPr>
        <p:spPr>
          <a:xfrm>
            <a:off x="2305050" y="3001991"/>
            <a:ext cx="0" cy="3317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6E17D3-C4FD-4D36-BE52-C7939C31D8C3}"/>
              </a:ext>
            </a:extLst>
          </p:cNvPr>
          <p:cNvCxnSpPr>
            <a:cxnSpLocks/>
          </p:cNvCxnSpPr>
          <p:nvPr/>
        </p:nvCxnSpPr>
        <p:spPr>
          <a:xfrm>
            <a:off x="4495800" y="4486275"/>
            <a:ext cx="733425" cy="6191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98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hive </a:t>
            </a:r>
            <a:r>
              <a:rPr lang="ko-KR" altLang="en-US" sz="3600" spc="-300" dirty="0">
                <a:solidFill>
                  <a:srgbClr val="FF0000"/>
                </a:solidFill>
              </a:rPr>
              <a:t>접속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BA3A7-F90B-463F-AD24-A9C05BAF3CC4}"/>
              </a:ext>
            </a:extLst>
          </p:cNvPr>
          <p:cNvSpPr txBox="1"/>
          <p:nvPr/>
        </p:nvSpPr>
        <p:spPr>
          <a:xfrm>
            <a:off x="1835331" y="2157222"/>
            <a:ext cx="6651444" cy="30777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:) -&gt; 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20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테이블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BCEA7-000C-4FEB-B7A6-679918F346DB}"/>
              </a:ext>
            </a:extLst>
          </p:cNvPr>
          <p:cNvSpPr txBox="1"/>
          <p:nvPr/>
        </p:nvSpPr>
        <p:spPr>
          <a:xfrm>
            <a:off x="235131" y="12705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넷플릭스 프로그램 제작 년도 집계 데이터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13A6F04-DB4A-4101-8C41-D9532C12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99222"/>
              </p:ext>
            </p:extLst>
          </p:nvPr>
        </p:nvGraphicFramePr>
        <p:xfrm>
          <a:off x="351878" y="17388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764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053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year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집계 년도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집계 년도 빈도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68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468126-2776-4375-8CA7-3A8E5340D4BE}"/>
              </a:ext>
            </a:extLst>
          </p:cNvPr>
          <p:cNvSpPr txBox="1"/>
          <p:nvPr/>
        </p:nvSpPr>
        <p:spPr>
          <a:xfrm>
            <a:off x="235131" y="4000155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프로그램 캐스팅 배우 빈도 측정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9E2E6CBB-896F-460D-BF2F-308814B5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51555"/>
              </p:ext>
            </p:extLst>
          </p:nvPr>
        </p:nvGraphicFramePr>
        <p:xfrm>
          <a:off x="351878" y="44700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764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053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캐스팅 배우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횟수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6899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5D087EB-7AE9-4363-943D-1C038D22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5312201"/>
            <a:ext cx="3543795" cy="1209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C38D83-8D31-4D90-B867-77AF88F9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2575585"/>
            <a:ext cx="344853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테이블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BCEA7-000C-4FEB-B7A6-679918F346DB}"/>
              </a:ext>
            </a:extLst>
          </p:cNvPr>
          <p:cNvSpPr txBox="1"/>
          <p:nvPr/>
        </p:nvSpPr>
        <p:spPr>
          <a:xfrm>
            <a:off x="235131" y="127050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프로그램 타입 파이 차트 분석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13A6F04-DB4A-4101-8C41-D9532C12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61613"/>
              </p:ext>
            </p:extLst>
          </p:nvPr>
        </p:nvGraphicFramePr>
        <p:xfrm>
          <a:off x="351878" y="17388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764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053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프로그램 타입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</a:t>
                      </a:r>
                      <a:r>
                        <a:rPr lang="ko-KR" altLang="en-US"/>
                        <a:t> 빈도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68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468126-2776-4375-8CA7-3A8E5340D4BE}"/>
              </a:ext>
            </a:extLst>
          </p:cNvPr>
          <p:cNvSpPr txBox="1"/>
          <p:nvPr/>
        </p:nvSpPr>
        <p:spPr>
          <a:xfrm>
            <a:off x="235131" y="4000155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넷플릭스 작품 설명에서 가장 많이 사용한 키워드 분석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9E2E6CBB-896F-460D-BF2F-308814B5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08320"/>
              </p:ext>
            </p:extLst>
          </p:nvPr>
        </p:nvGraphicFramePr>
        <p:xfrm>
          <a:off x="351878" y="44700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764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053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word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단어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빈도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6899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D060D4-D73C-4AA0-8B4C-B34D7F5E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5341357"/>
            <a:ext cx="4039164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58DAD3-7162-4C0F-A72B-1D02DFDA6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2619269"/>
            <a:ext cx="384863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0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3608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485316" y="31991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973192" y="1735930"/>
            <a:ext cx="2192766" cy="707886"/>
            <a:chOff x="294640" y="3596640"/>
            <a:chExt cx="219276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분석개요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973192" y="2726768"/>
            <a:ext cx="2192766" cy="707886"/>
            <a:chOff x="294640" y="3596640"/>
            <a:chExt cx="2192766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적용기술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973192" y="3717606"/>
            <a:ext cx="2192766" cy="707886"/>
            <a:chOff x="294640" y="3596640"/>
            <a:chExt cx="2192766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분석과정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A8EA00-A07C-4712-ACA8-A291854EFC0C}"/>
              </a:ext>
            </a:extLst>
          </p:cNvPr>
          <p:cNvGrpSpPr/>
          <p:nvPr/>
        </p:nvGrpSpPr>
        <p:grpSpPr>
          <a:xfrm>
            <a:off x="973192" y="4687121"/>
            <a:ext cx="3087242" cy="707886"/>
            <a:chOff x="294640" y="3596640"/>
            <a:chExt cx="3087242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9140C6-1A59-4B25-B2C3-1F24D0590C90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8317E3-BA05-4E59-A2D2-495081346826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시각화 및 해석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026824-C8F2-4927-938A-60AD72810F93}"/>
              </a:ext>
            </a:extLst>
          </p:cNvPr>
          <p:cNvGrpSpPr/>
          <p:nvPr/>
        </p:nvGrpSpPr>
        <p:grpSpPr>
          <a:xfrm>
            <a:off x="973192" y="5641247"/>
            <a:ext cx="3087242" cy="707886"/>
            <a:chOff x="294640" y="3596640"/>
            <a:chExt cx="3087242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7AF03D-6E7B-44D0-8D84-5554C590B093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13E153-327C-4378-97DC-C44EBE7141A2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분석 최종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테이블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BCEA7-000C-4FEB-B7A6-679918F346DB}"/>
              </a:ext>
            </a:extLst>
          </p:cNvPr>
          <p:cNvSpPr txBox="1"/>
          <p:nvPr/>
        </p:nvSpPr>
        <p:spPr>
          <a:xfrm>
            <a:off x="235131" y="1270500"/>
            <a:ext cx="41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</a:t>
            </a:r>
          </a:p>
        </p:txBody>
      </p:sp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BE0265B7-C7A2-46F1-9BD9-E7E755FD6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25261"/>
              </p:ext>
            </p:extLst>
          </p:nvPr>
        </p:nvGraphicFramePr>
        <p:xfrm>
          <a:off x="351878" y="1685557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70047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051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8927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527602"/>
                    </a:ext>
                  </a:extLst>
                </a:gridCol>
              </a:tblGrid>
              <a:tr h="228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movie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movie_score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tv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tv_score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0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영화 제목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영화 시청 수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티비쇼 제목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티비쇼 시청 수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892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4B7EE9D-97E9-4E3D-BD24-3419C2B92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2633565"/>
            <a:ext cx="399153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파일 데이터 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C5029-F7F2-4239-8096-270408DC82F7}"/>
              </a:ext>
            </a:extLst>
          </p:cNvPr>
          <p:cNvSpPr txBox="1"/>
          <p:nvPr/>
        </p:nvSpPr>
        <p:spPr>
          <a:xfrm>
            <a:off x="561428" y="1685563"/>
            <a:ext cx="6651444" cy="30777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'/home/hadoop/hive_data/subject_01/'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EB116-07DF-43AB-AE1E-068F80332C00}"/>
              </a:ext>
            </a:extLst>
          </p:cNvPr>
          <p:cNvSpPr txBox="1"/>
          <p:nvPr/>
        </p:nvSpPr>
        <p:spPr>
          <a:xfrm>
            <a:off x="466178" y="127354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리눅스</a:t>
            </a:r>
            <a:r>
              <a:rPr lang="en-US" altLang="ko-KR"/>
              <a:t>(</a:t>
            </a:r>
            <a:r>
              <a:rPr lang="ko-KR" altLang="en-US"/>
              <a:t>로컬</a:t>
            </a:r>
            <a:r>
              <a:rPr lang="en-US" altLang="ko-KR"/>
              <a:t> </a:t>
            </a:r>
            <a:r>
              <a:rPr lang="ko-KR" altLang="en-US"/>
              <a:t>저장소</a:t>
            </a:r>
            <a:r>
              <a:rPr lang="en-US" altLang="ko-KR"/>
              <a:t>) </a:t>
            </a:r>
            <a:r>
              <a:rPr lang="ko-KR" altLang="en-US"/>
              <a:t>경로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A38DC-F7FC-4352-9E60-EAF5DC97396D}"/>
              </a:ext>
            </a:extLst>
          </p:cNvPr>
          <p:cNvSpPr txBox="1"/>
          <p:nvPr/>
        </p:nvSpPr>
        <p:spPr>
          <a:xfrm>
            <a:off x="561428" y="2601943"/>
            <a:ext cx="6651444" cy="30777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‘/user/hive/warehouse/subject01.db/’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94FFF-1E73-4AB2-924E-328371E37205}"/>
              </a:ext>
            </a:extLst>
          </p:cNvPr>
          <p:cNvSpPr txBox="1"/>
          <p:nvPr/>
        </p:nvSpPr>
        <p:spPr>
          <a:xfrm>
            <a:off x="466178" y="218992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하둡</a:t>
            </a:r>
            <a:r>
              <a:rPr lang="en-US" altLang="ko-KR"/>
              <a:t>(HDFS) </a:t>
            </a:r>
            <a:r>
              <a:rPr lang="ko-KR" altLang="en-US"/>
              <a:t>경로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1DA30-CF84-474E-9784-846B15DA1764}"/>
              </a:ext>
            </a:extLst>
          </p:cNvPr>
          <p:cNvSpPr txBox="1"/>
          <p:nvPr/>
        </p:nvSpPr>
        <p:spPr>
          <a:xfrm>
            <a:off x="561428" y="3403684"/>
            <a:ext cx="6651444" cy="11695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‘release_year.csv’</a:t>
            </a:r>
            <a:r>
              <a:rPr lang="ko-KR" altLang="en-US" sz="1400"/>
              <a:t> </a:t>
            </a:r>
            <a:r>
              <a:rPr lang="en-US" altLang="ko-KR" sz="1400">
                <a:sym typeface="Wingdings" panose="05000000000000000000" pitchFamily="2" charset="2"/>
              </a:rPr>
              <a:t>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release_year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‘casting_ratio.csv’  casting_ratio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‘programtype_ratio.csv’  programtype_ratio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‘description_wording.csv’  description_wording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‘netflix_crolling.csv’  world_top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B56CE-8525-441C-94B3-548463E16AF8}"/>
              </a:ext>
            </a:extLst>
          </p:cNvPr>
          <p:cNvSpPr txBox="1"/>
          <p:nvPr/>
        </p:nvSpPr>
        <p:spPr>
          <a:xfrm>
            <a:off x="466178" y="299166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파일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테이블 위치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08CA0-3B86-41FB-852C-38CA4EE52B9A}"/>
              </a:ext>
            </a:extLst>
          </p:cNvPr>
          <p:cNvSpPr txBox="1"/>
          <p:nvPr/>
        </p:nvSpPr>
        <p:spPr>
          <a:xfrm>
            <a:off x="561428" y="5088119"/>
            <a:ext cx="10487572" cy="11695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load data local inpath '/home/hadoop/hive_data/subject_01/release_year.csv' overwrite into table release_year;</a:t>
            </a:r>
          </a:p>
          <a:p>
            <a:r>
              <a:rPr lang="en-US" altLang="ko-KR" sz="1400"/>
              <a:t>load data local inpath '/home/hadoop/hive_data/subject_01/casting_ratio.csv' overwrite into table casting_ratio;</a:t>
            </a:r>
          </a:p>
          <a:p>
            <a:r>
              <a:rPr lang="en-US" altLang="ko-KR" sz="1400"/>
              <a:t>load data local inpath '/home/hadoop/hive_data/subject_01/programtype_ratio.csv' overwrite into table programtype_ratio;</a:t>
            </a:r>
          </a:p>
          <a:p>
            <a:r>
              <a:rPr lang="en-US" altLang="ko-KR" sz="1400"/>
              <a:t>load data local inpath '/home/hadoop/hive_data/subject_01/description_wording.csv' overwrite into table description_wording;</a:t>
            </a:r>
          </a:p>
          <a:p>
            <a:r>
              <a:rPr lang="en-US" altLang="ko-KR" sz="1400"/>
              <a:t>load data local inpath '/home/hadoop/hive_data/subject_01/netflix_crolling.csv' overwrite into table world_top;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8CDFD-ED8A-445F-8981-7196D1C60426}"/>
              </a:ext>
            </a:extLst>
          </p:cNvPr>
          <p:cNvSpPr txBox="1"/>
          <p:nvPr/>
        </p:nvSpPr>
        <p:spPr>
          <a:xfrm>
            <a:off x="466178" y="4718787"/>
            <a:ext cx="34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Hive </a:t>
            </a:r>
            <a:r>
              <a:rPr lang="ko-KR" altLang="en-US"/>
              <a:t>명령어를 통해 </a:t>
            </a:r>
            <a:r>
              <a:rPr lang="en-US" altLang="ko-KR"/>
              <a:t>csv -&gt; table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9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F532A-51D1-4D3C-987F-1A51BC757F06}"/>
              </a:ext>
            </a:extLst>
          </p:cNvPr>
          <p:cNvSpPr txBox="1"/>
          <p:nvPr/>
        </p:nvSpPr>
        <p:spPr>
          <a:xfrm>
            <a:off x="235131" y="1270500"/>
            <a:ext cx="290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1. </a:t>
            </a:r>
            <a:r>
              <a:rPr lang="ko-KR" altLang="en-US" sz="1200"/>
              <a:t>넷플릭스 프로그램 제작 년도 집계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64873-E06A-4B32-8862-1D02912AA66B}"/>
              </a:ext>
            </a:extLst>
          </p:cNvPr>
          <p:cNvSpPr txBox="1"/>
          <p:nvPr/>
        </p:nvSpPr>
        <p:spPr>
          <a:xfrm>
            <a:off x="235131" y="375828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프로그램 캐스팅 배우 빈도 측정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6142E-843A-4A4C-B808-2D7BD930E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9" y="1541952"/>
            <a:ext cx="2908119" cy="19337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B37CC0-D53A-4AC1-A691-7A208AEE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9" y="4035285"/>
            <a:ext cx="2988678" cy="1979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229943-F168-4A8B-9203-8E513D2393A9}"/>
              </a:ext>
            </a:extLst>
          </p:cNvPr>
          <p:cNvSpPr txBox="1"/>
          <p:nvPr/>
        </p:nvSpPr>
        <p:spPr>
          <a:xfrm>
            <a:off x="3606636" y="1264953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3. </a:t>
            </a:r>
            <a:r>
              <a:rPr lang="ko-KR" altLang="en-US" sz="1200"/>
              <a:t>프로그램 타입 파이 차트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85125-A050-4478-8B70-959CB54F0DA0}"/>
              </a:ext>
            </a:extLst>
          </p:cNvPr>
          <p:cNvSpPr txBox="1"/>
          <p:nvPr/>
        </p:nvSpPr>
        <p:spPr>
          <a:xfrm>
            <a:off x="3675347" y="2852521"/>
            <a:ext cx="368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4. </a:t>
            </a:r>
            <a:r>
              <a:rPr lang="ko-KR" altLang="en-US" sz="1200"/>
              <a:t>넷플릭스 작품 설명에서 가장 많이 사용한 키워드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959F8-EED9-4B56-9231-2AB1A318B473}"/>
              </a:ext>
            </a:extLst>
          </p:cNvPr>
          <p:cNvSpPr txBox="1"/>
          <p:nvPr/>
        </p:nvSpPr>
        <p:spPr>
          <a:xfrm>
            <a:off x="7639429" y="1264952"/>
            <a:ext cx="281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5. 2021 </a:t>
            </a:r>
            <a:r>
              <a:rPr lang="ko-KR" altLang="en-US" sz="1200"/>
              <a:t>전세계 </a:t>
            </a:r>
            <a:r>
              <a:rPr lang="en-US" altLang="ko-KR" sz="1200"/>
              <a:t>TOP 10 </a:t>
            </a:r>
            <a:r>
              <a:rPr lang="ko-KR" altLang="en-US" sz="1200"/>
              <a:t>영화</a:t>
            </a:r>
            <a:r>
              <a:rPr lang="en-US" altLang="ko-KR" sz="1200"/>
              <a:t>/</a:t>
            </a:r>
            <a:r>
              <a:rPr lang="ko-KR" altLang="en-US" sz="1200"/>
              <a:t>티비쇼 분석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C5BB97-1350-42CE-9C44-95DAB73B7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47" y="1541952"/>
            <a:ext cx="3106453" cy="9840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353844-9781-4830-97CB-69F1BB552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1" y="3243151"/>
            <a:ext cx="3486129" cy="21168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088C13-E943-4B05-B4AE-BB9B107FC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49" y="1541951"/>
            <a:ext cx="3872247" cy="17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4,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3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FA93-D8E7-41B1-9475-2E19DECEFBE5}"/>
              </a:ext>
            </a:extLst>
          </p:cNvPr>
          <p:cNvSpPr txBox="1"/>
          <p:nvPr/>
        </p:nvSpPr>
        <p:spPr>
          <a:xfrm>
            <a:off x="2873829" y="2148114"/>
            <a:ext cx="48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Zeppelin </a:t>
            </a:r>
            <a:r>
              <a:rPr lang="ko-KR" altLang="en-US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29703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425B-059F-4B4E-B19F-051D8E74EE32}"/>
              </a:ext>
            </a:extLst>
          </p:cNvPr>
          <p:cNvSpPr txBox="1"/>
          <p:nvPr/>
        </p:nvSpPr>
        <p:spPr>
          <a:xfrm>
            <a:off x="235131" y="12705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넷플릭스 프로그램 제작 년도 집계 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39950-E6D0-4E18-8C95-222BF6B7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832"/>
            <a:ext cx="12192000" cy="34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DA98D-E94F-4509-BD05-6C6700C59E47}"/>
              </a:ext>
            </a:extLst>
          </p:cNvPr>
          <p:cNvSpPr txBox="1"/>
          <p:nvPr/>
        </p:nvSpPr>
        <p:spPr>
          <a:xfrm>
            <a:off x="235131" y="5218168"/>
            <a:ext cx="11699694" cy="11695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넷플릭스에서 제공하는 프로그램의 제작 년도를 보았을 때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넷플릭스는 고전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옛날 영화 보다는 최근에 만들어진 프로그램을 선호합니다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2. </a:t>
            </a:r>
            <a:r>
              <a:rPr lang="ko-KR" altLang="en-US" sz="1400">
                <a:sym typeface="Wingdings" panose="05000000000000000000" pitchFamily="2" charset="2"/>
              </a:rPr>
              <a:t>넷플릭스의 기하급수적인 성장을 기준으로 프로그램 방영 수가 증가한다고 가정하였을 경우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넷플릭스는 그저 최신의 프로그램을 원하는 것이 아닌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(2021 – 2018 = 3) 3</a:t>
            </a:r>
            <a:r>
              <a:rPr lang="ko-KR" altLang="en-US" sz="1400">
                <a:sym typeface="Wingdings" panose="05000000000000000000" pitchFamily="2" charset="2"/>
              </a:rPr>
              <a:t>년이 지난 프로그램에 대한 방영을 선호한다고 추측할 수 있습니다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[ </a:t>
            </a:r>
            <a:r>
              <a:rPr lang="ko-KR" altLang="en-US" sz="1400">
                <a:sym typeface="Wingdings" panose="05000000000000000000" pitchFamily="2" charset="2"/>
              </a:rPr>
              <a:t>과거의 데이터를 통해 연속적인 값을 통해 증명할 수 있지만 시간이 부족했습니다</a:t>
            </a:r>
            <a:r>
              <a:rPr lang="en-US" altLang="ko-KR" sz="1400">
                <a:sym typeface="Wingdings" panose="05000000000000000000" pitchFamily="2" charset="2"/>
              </a:rPr>
              <a:t>. ]  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3894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D2B48-AFA3-42D6-BF5C-4D7F14A48EE8}"/>
              </a:ext>
            </a:extLst>
          </p:cNvPr>
          <p:cNvSpPr txBox="1"/>
          <p:nvPr/>
        </p:nvSpPr>
        <p:spPr>
          <a:xfrm>
            <a:off x="235131" y="1270500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프로그램 캐스팅 배우 빈도 측정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2D2CAE-B789-4C3D-898D-32030F4F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036"/>
            <a:ext cx="12192000" cy="343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7A259-52B8-4418-BEF0-4BA989E1560C}"/>
              </a:ext>
            </a:extLst>
          </p:cNvPr>
          <p:cNvSpPr txBox="1"/>
          <p:nvPr/>
        </p:nvSpPr>
        <p:spPr>
          <a:xfrm>
            <a:off x="235131" y="5218168"/>
            <a:ext cx="11699694" cy="73866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넷플릭스 유명 배우가 상위권에 위치할 것이라는 추측과 달리 처음 들어보는 발음도 힘든 인도 배우들이 상위권에 안착했습니다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2. </a:t>
            </a:r>
            <a:r>
              <a:rPr lang="ko-KR" altLang="en-US" sz="1400">
                <a:sym typeface="Wingdings" panose="05000000000000000000" pitchFamily="2" charset="2"/>
              </a:rPr>
              <a:t>뒤에 있을 제작 국가 수에 대한 데이터</a:t>
            </a:r>
            <a:r>
              <a:rPr lang="en-US" altLang="ko-KR" sz="1400">
                <a:sym typeface="Wingdings" panose="05000000000000000000" pitchFamily="2" charset="2"/>
              </a:rPr>
              <a:t>[</a:t>
            </a:r>
            <a:r>
              <a:rPr lang="ko-KR" altLang="en-US" sz="1400">
                <a:sym typeface="Wingdings" panose="05000000000000000000" pitchFamily="2" charset="2"/>
              </a:rPr>
              <a:t>담당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김민주</a:t>
            </a:r>
            <a:r>
              <a:rPr lang="en-US" altLang="ko-KR" sz="1400">
                <a:sym typeface="Wingdings" panose="05000000000000000000" pitchFamily="2" charset="2"/>
              </a:rPr>
              <a:t>]</a:t>
            </a:r>
            <a:r>
              <a:rPr lang="ko-KR" altLang="en-US" sz="1400">
                <a:sym typeface="Wingdings" panose="05000000000000000000" pitchFamily="2" charset="2"/>
              </a:rPr>
              <a:t>에서 </a:t>
            </a:r>
            <a:r>
              <a:rPr lang="en-US" altLang="ko-KR" sz="1400">
                <a:sym typeface="Wingdings" panose="05000000000000000000" pitchFamily="2" charset="2"/>
              </a:rPr>
              <a:t>1</a:t>
            </a:r>
            <a:r>
              <a:rPr lang="ko-KR" altLang="en-US" sz="1400">
                <a:sym typeface="Wingdings" panose="05000000000000000000" pitchFamily="2" charset="2"/>
              </a:rPr>
              <a:t>번과 같은 결과가 나온 이유를 설명합니다</a:t>
            </a:r>
            <a:r>
              <a:rPr lang="en-US" altLang="ko-KR" sz="140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485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03F6-DAAC-425D-B68B-68D215359481}"/>
              </a:ext>
            </a:extLst>
          </p:cNvPr>
          <p:cNvSpPr txBox="1"/>
          <p:nvPr/>
        </p:nvSpPr>
        <p:spPr>
          <a:xfrm>
            <a:off x="235131" y="5218168"/>
            <a:ext cx="11699694" cy="73866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넷플릭스 유명 배우가 상위권에 위치할 것이라는 추측과 달리 처음 들어보는 발음도 힘든 인도 배우들이 상위권에 안착했습니다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2. </a:t>
            </a:r>
            <a:r>
              <a:rPr lang="ko-KR" altLang="en-US" sz="1400">
                <a:sym typeface="Wingdings" panose="05000000000000000000" pitchFamily="2" charset="2"/>
              </a:rPr>
              <a:t>뒤에 있을 제작 국가 수에 대한 데이터</a:t>
            </a:r>
            <a:r>
              <a:rPr lang="en-US" altLang="ko-KR" sz="1400">
                <a:sym typeface="Wingdings" panose="05000000000000000000" pitchFamily="2" charset="2"/>
              </a:rPr>
              <a:t>[</a:t>
            </a:r>
            <a:r>
              <a:rPr lang="ko-KR" altLang="en-US" sz="1400">
                <a:sym typeface="Wingdings" panose="05000000000000000000" pitchFamily="2" charset="2"/>
              </a:rPr>
              <a:t>담당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김민주</a:t>
            </a:r>
            <a:r>
              <a:rPr lang="en-US" altLang="ko-KR" sz="1400">
                <a:sym typeface="Wingdings" panose="05000000000000000000" pitchFamily="2" charset="2"/>
              </a:rPr>
              <a:t>]</a:t>
            </a:r>
            <a:r>
              <a:rPr lang="ko-KR" altLang="en-US" sz="1400">
                <a:sym typeface="Wingdings" panose="05000000000000000000" pitchFamily="2" charset="2"/>
              </a:rPr>
              <a:t>에서 </a:t>
            </a:r>
            <a:r>
              <a:rPr lang="en-US" altLang="ko-KR" sz="1400">
                <a:sym typeface="Wingdings" panose="05000000000000000000" pitchFamily="2" charset="2"/>
              </a:rPr>
              <a:t>1</a:t>
            </a:r>
            <a:r>
              <a:rPr lang="ko-KR" altLang="en-US" sz="1400">
                <a:sym typeface="Wingdings" panose="05000000000000000000" pitchFamily="2" charset="2"/>
              </a:rPr>
              <a:t>번과 같은 결과가 나온 이유를 설명합니다</a:t>
            </a:r>
            <a:r>
              <a:rPr lang="en-US" altLang="ko-KR" sz="140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204E5-73C3-4854-A587-45702C32D6DD}"/>
              </a:ext>
            </a:extLst>
          </p:cNvPr>
          <p:cNvSpPr txBox="1"/>
          <p:nvPr/>
        </p:nvSpPr>
        <p:spPr>
          <a:xfrm>
            <a:off x="235131" y="127050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프로그램 타입 파이 차트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727CF-0FEB-44FA-A52B-002ED816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220"/>
            <a:ext cx="12192000" cy="34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03F6-DAAC-425D-B68B-68D215359481}"/>
              </a:ext>
            </a:extLst>
          </p:cNvPr>
          <p:cNvSpPr txBox="1"/>
          <p:nvPr/>
        </p:nvSpPr>
        <p:spPr>
          <a:xfrm>
            <a:off x="3285577" y="5218168"/>
            <a:ext cx="8649247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1. </a:t>
            </a:r>
            <a:r>
              <a:rPr lang="ko-KR" altLang="en-US" sz="1400">
                <a:sym typeface="Wingdings" panose="05000000000000000000" pitchFamily="2" charset="2"/>
              </a:rPr>
              <a:t>넷플릭스의 단어 선택은 시청자들이 보기에 쉽고 친숙한 단어로 이루어져 있으며 </a:t>
            </a:r>
            <a:r>
              <a:rPr lang="en-US" altLang="ko-KR" sz="1400">
                <a:sym typeface="Wingdings" panose="05000000000000000000" pitchFamily="2" charset="2"/>
              </a:rPr>
              <a:t>life </a:t>
            </a:r>
            <a:r>
              <a:rPr lang="ko-KR" altLang="en-US" sz="1400">
                <a:sym typeface="Wingdings" panose="05000000000000000000" pitchFamily="2" charset="2"/>
              </a:rPr>
              <a:t>나 </a:t>
            </a:r>
            <a:r>
              <a:rPr lang="en-US" altLang="ko-KR" sz="1400">
                <a:sym typeface="Wingdings" panose="05000000000000000000" pitchFamily="2" charset="2"/>
              </a:rPr>
              <a:t>World </a:t>
            </a:r>
            <a:r>
              <a:rPr lang="ko-KR" altLang="en-US" sz="1400">
                <a:sym typeface="Wingdings" panose="05000000000000000000" pitchFamily="2" charset="2"/>
              </a:rPr>
              <a:t>같은 웅장함이나 경건함을 느낄 수 있는 단어 선택과 </a:t>
            </a:r>
            <a:r>
              <a:rPr lang="en-US" altLang="ko-KR" sz="1400">
                <a:sym typeface="Wingdings" panose="05000000000000000000" pitchFamily="2" charset="2"/>
              </a:rPr>
              <a:t>Famili, Woman, Friend, Man </a:t>
            </a:r>
            <a:r>
              <a:rPr lang="ko-KR" altLang="en-US" sz="1400">
                <a:sym typeface="Wingdings" panose="05000000000000000000" pitchFamily="2" charset="2"/>
              </a:rPr>
              <a:t>과 같은 인물 객체에 대한 서사 혹은 공감 형성을 위한 단어를 사용하였으며 시청자가 흥미 있어하는 요소인 </a:t>
            </a:r>
            <a:r>
              <a:rPr lang="en-US" altLang="ko-KR" sz="1400">
                <a:sym typeface="Wingdings" panose="05000000000000000000" pitchFamily="2" charset="2"/>
              </a:rPr>
              <a:t>Find </a:t>
            </a:r>
            <a:r>
              <a:rPr lang="ko-KR" altLang="en-US" sz="1400">
                <a:sym typeface="Wingdings" panose="05000000000000000000" pitchFamily="2" charset="2"/>
              </a:rPr>
              <a:t>와 </a:t>
            </a:r>
            <a:r>
              <a:rPr lang="en-US" altLang="ko-KR" sz="1400">
                <a:sym typeface="Wingdings" panose="05000000000000000000" pitchFamily="2" charset="2"/>
              </a:rPr>
              <a:t>Love </a:t>
            </a:r>
            <a:r>
              <a:rPr lang="ko-KR" altLang="en-US" sz="1400">
                <a:sym typeface="Wingdings" panose="05000000000000000000" pitchFamily="2" charset="2"/>
              </a:rPr>
              <a:t>와 같은 단어도 사용됨을 볼 수 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204E5-73C3-4854-A587-45702C32D6DD}"/>
              </a:ext>
            </a:extLst>
          </p:cNvPr>
          <p:cNvSpPr txBox="1"/>
          <p:nvPr/>
        </p:nvSpPr>
        <p:spPr>
          <a:xfrm>
            <a:off x="235131" y="1270500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넷플릭스 작품 설명에서 가장 많이 사용한 키워드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35B591-A480-41B9-B76B-43D4726C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369"/>
            <a:ext cx="12192000" cy="3571262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229CC52-FE25-45A9-B9DF-75BFCA4B0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63885"/>
              </p:ext>
            </p:extLst>
          </p:nvPr>
        </p:nvGraphicFramePr>
        <p:xfrm>
          <a:off x="466178" y="5264126"/>
          <a:ext cx="12535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85">
                  <a:extLst>
                    <a:ext uri="{9D8B030D-6E8A-4147-A177-3AD203B41FA5}">
                      <a16:colId xmlns:a16="http://schemas.microsoft.com/office/drawing/2014/main" val="1392780449"/>
                    </a:ext>
                  </a:extLst>
                </a:gridCol>
                <a:gridCol w="626785">
                  <a:extLst>
                    <a:ext uri="{9D8B030D-6E8A-4147-A177-3AD203B41FA5}">
                      <a16:colId xmlns:a16="http://schemas.microsoft.com/office/drawing/2014/main" val="2479663237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6303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 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life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43972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Young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26441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Famili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649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Find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59762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new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4263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2CFADD5-93D9-40EF-8C40-6E7047F87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52843"/>
              </p:ext>
            </p:extLst>
          </p:nvPr>
        </p:nvGraphicFramePr>
        <p:xfrm>
          <a:off x="1875878" y="5264126"/>
          <a:ext cx="12535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85">
                  <a:extLst>
                    <a:ext uri="{9D8B030D-6E8A-4147-A177-3AD203B41FA5}">
                      <a16:colId xmlns:a16="http://schemas.microsoft.com/office/drawing/2014/main" val="1392780449"/>
                    </a:ext>
                  </a:extLst>
                </a:gridCol>
                <a:gridCol w="626785">
                  <a:extLst>
                    <a:ext uri="{9D8B030D-6E8A-4147-A177-3AD203B41FA5}">
                      <a16:colId xmlns:a16="http://schemas.microsoft.com/office/drawing/2014/main" val="2479663237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6303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 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Woman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43972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Friend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26441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Love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649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9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World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59762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42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24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03F6-DAAC-425D-B68B-68D215359481}"/>
              </a:ext>
            </a:extLst>
          </p:cNvPr>
          <p:cNvSpPr txBox="1"/>
          <p:nvPr/>
        </p:nvSpPr>
        <p:spPr>
          <a:xfrm>
            <a:off x="235131" y="5218168"/>
            <a:ext cx="11699694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전세계 지표로 가장 인기있는 영화 </a:t>
            </a:r>
            <a:r>
              <a:rPr lang="en-US" altLang="ko-KR" sz="1400">
                <a:sym typeface="Wingdings" panose="05000000000000000000" pitchFamily="2" charset="2"/>
              </a:rPr>
              <a:t>TOP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108AC-907C-4AD4-99C6-158D61F49F44}"/>
              </a:ext>
            </a:extLst>
          </p:cNvPr>
          <p:cNvSpPr txBox="1"/>
          <p:nvPr/>
        </p:nvSpPr>
        <p:spPr>
          <a:xfrm>
            <a:off x="235131" y="1270500"/>
            <a:ext cx="46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 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147DB3-CE9A-472A-B98B-FAECA1C8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700"/>
            <a:ext cx="12192000" cy="34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1,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03F6-DAAC-425D-B68B-68D215359481}"/>
              </a:ext>
            </a:extLst>
          </p:cNvPr>
          <p:cNvSpPr txBox="1"/>
          <p:nvPr/>
        </p:nvSpPr>
        <p:spPr>
          <a:xfrm>
            <a:off x="235131" y="5218168"/>
            <a:ext cx="11699694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전세계 지표로 가장 인기있는 티비쇼 </a:t>
            </a:r>
            <a:r>
              <a:rPr lang="en-US" altLang="ko-KR" sz="1400">
                <a:sym typeface="Wingdings" panose="05000000000000000000" pitchFamily="2" charset="2"/>
              </a:rPr>
              <a:t>TOP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108AC-907C-4AD4-99C6-158D61F49F44}"/>
              </a:ext>
            </a:extLst>
          </p:cNvPr>
          <p:cNvSpPr txBox="1"/>
          <p:nvPr/>
        </p:nvSpPr>
        <p:spPr>
          <a:xfrm>
            <a:off x="235131" y="1270500"/>
            <a:ext cx="46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 </a:t>
            </a:r>
            <a:r>
              <a:rPr lang="en-US" altLang="ko-KR"/>
              <a:t>(2/2)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71F22-02D1-464B-90FF-F0D2AE68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 최종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5,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99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 최종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7CC0F-0821-4AA0-833C-B3AAD1A944B8}"/>
              </a:ext>
            </a:extLst>
          </p:cNvPr>
          <p:cNvSpPr txBox="1"/>
          <p:nvPr/>
        </p:nvSpPr>
        <p:spPr>
          <a:xfrm>
            <a:off x="1059543" y="3429000"/>
            <a:ext cx="1007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분석결과</a:t>
            </a:r>
            <a:r>
              <a:rPr lang="en-US" altLang="ko-KR" dirty="0"/>
              <a:t>, </a:t>
            </a:r>
            <a:r>
              <a:rPr lang="ko-KR" altLang="en-US" dirty="0" err="1"/>
              <a:t>넥플릭스</a:t>
            </a:r>
            <a:r>
              <a:rPr lang="ko-KR" altLang="en-US" dirty="0"/>
              <a:t> 마케팅에 도움이 되는 방향은 </a:t>
            </a:r>
            <a:r>
              <a:rPr lang="en-US" altLang="ko-KR" dirty="0"/>
              <a:t>~~</a:t>
            </a:r>
            <a:r>
              <a:rPr lang="ko-KR" altLang="en-US" dirty="0"/>
              <a:t>라고 예측됩니다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10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300BA4-3005-40EA-8797-0E32AA44B2C0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F23537-9509-4554-98E6-66E5A94DB9F7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rgbClr val="FF0000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9A801-2CEA-40A4-8655-A0485C2AC3D2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rgbClr val="FF0000"/>
                  </a:solidFill>
                </a:rPr>
                <a:t>」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DF2012-FC61-4470-B1A1-971008DC3071}"/>
              </a:ext>
            </a:extLst>
          </p:cNvPr>
          <p:cNvSpPr txBox="1"/>
          <p:nvPr/>
        </p:nvSpPr>
        <p:spPr>
          <a:xfrm>
            <a:off x="4898921" y="30750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4088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1,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넷플릭스</a:t>
            </a:r>
            <a:r>
              <a:rPr lang="ko-KR" altLang="en-US" dirty="0">
                <a:solidFill>
                  <a:schemeClr val="tx1"/>
                </a:solidFill>
              </a:rPr>
              <a:t> 관련 데이터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468735" y="1788695"/>
            <a:ext cx="335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FF0000"/>
                </a:solidFill>
                <a:latin typeface="+mj-ea"/>
                <a:ea typeface="+mj-ea"/>
              </a:rPr>
              <a:t>분석할 데이터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57B750-373D-45C7-AD79-3981DB4D3927}"/>
              </a:ext>
            </a:extLst>
          </p:cNvPr>
          <p:cNvSpPr/>
          <p:nvPr/>
        </p:nvSpPr>
        <p:spPr>
          <a:xfrm>
            <a:off x="6502400" y="1708060"/>
            <a:ext cx="4980423" cy="684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462CF-D43D-4BB0-8081-8DB56BEF9EBE}"/>
              </a:ext>
            </a:extLst>
          </p:cNvPr>
          <p:cNvSpPr txBox="1"/>
          <p:nvPr/>
        </p:nvSpPr>
        <p:spPr>
          <a:xfrm>
            <a:off x="7261958" y="1788695"/>
            <a:ext cx="335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FF0000"/>
                </a:solidFill>
                <a:latin typeface="+mj-ea"/>
                <a:ea typeface="+mj-ea"/>
              </a:rPr>
              <a:t>데이터 출처</a:t>
            </a: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적용기술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2,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적용기술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655447"/>
            <a:ext cx="2038350" cy="383949"/>
            <a:chOff x="2028825" y="5485953"/>
            <a:chExt cx="2038350" cy="38394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657508" y="5562125"/>
              <a:ext cx="78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hadoop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655447"/>
            <a:ext cx="2038350" cy="403028"/>
            <a:chOff x="2028825" y="5485953"/>
            <a:chExt cx="2038350" cy="403028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607014" y="5581204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mariaDB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6554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791359" y="5581204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hive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73429" y="5655447"/>
            <a:ext cx="2038350" cy="403028"/>
            <a:chOff x="2028825" y="5485953"/>
            <a:chExt cx="2038350" cy="40302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293629" y="5581204"/>
              <a:ext cx="1508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Apache zeppelin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 저장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19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 저장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53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 분석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처리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1984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 시각화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F29B6-DF73-4BE3-ABEB-83C3DA0141C7}"/>
              </a:ext>
            </a:extLst>
          </p:cNvPr>
          <p:cNvSpPr txBox="1"/>
          <p:nvPr/>
        </p:nvSpPr>
        <p:spPr>
          <a:xfrm>
            <a:off x="1708903" y="31786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붙이기</a:t>
            </a: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3,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8D007B-4849-4C0B-9F46-3F02B1962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79" y="1833372"/>
            <a:ext cx="4339650" cy="4857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넷플릭스 프로그램 제작 년도 집계 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58BAB1-7B55-4703-B3A5-8D91252D1E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8829" y="3884156"/>
            <a:ext cx="4570207" cy="258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DE459-DE38-469E-807A-FCBB67468552}"/>
              </a:ext>
            </a:extLst>
          </p:cNvPr>
          <p:cNvSpPr txBox="1"/>
          <p:nvPr/>
        </p:nvSpPr>
        <p:spPr>
          <a:xfrm>
            <a:off x="5437571" y="6466408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03132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지금까지 나왔던 넷플릭스의 프로그램들의 제작 일자의 비율입니다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데이터셋에서 </a:t>
            </a:r>
            <a:r>
              <a:rPr lang="en-US" altLang="ko-KR" sz="1400"/>
              <a:t>release_year (</a:t>
            </a:r>
            <a:r>
              <a:rPr lang="ko-KR" altLang="en-US" sz="1400"/>
              <a:t>제작 일자</a:t>
            </a:r>
            <a:r>
              <a:rPr lang="en-US" altLang="ko-KR" sz="1400"/>
              <a:t>) </a:t>
            </a:r>
            <a:r>
              <a:rPr lang="ko-KR" altLang="en-US" sz="1400"/>
              <a:t>속성으로 추출합니다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추출한 일자 하나하나를 </a:t>
            </a:r>
            <a:r>
              <a:rPr lang="en-US" altLang="ko-KR" sz="1400"/>
              <a:t>‘lists’ </a:t>
            </a:r>
            <a:r>
              <a:rPr lang="ko-KR" altLang="en-US" sz="1400"/>
              <a:t>에 추가합니다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추가한 일자에 대해 </a:t>
            </a:r>
            <a:r>
              <a:rPr lang="en-US" altLang="ko-KR" sz="1400"/>
              <a:t>Dictionary </a:t>
            </a:r>
            <a:r>
              <a:rPr lang="ko-KR" altLang="en-US" sz="1400"/>
              <a:t>를 이용하여 워드 카운트를 시행합니다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{</a:t>
            </a:r>
            <a:r>
              <a:rPr lang="ko-KR" altLang="en-US" sz="1400"/>
              <a:t>일자 </a:t>
            </a:r>
            <a:r>
              <a:rPr lang="en-US" altLang="ko-KR" sz="1400"/>
              <a:t>: </a:t>
            </a:r>
            <a:r>
              <a:rPr lang="ko-KR" altLang="en-US" sz="1400"/>
              <a:t>카운트</a:t>
            </a:r>
            <a:r>
              <a:rPr lang="en-US" altLang="ko-KR" sz="1400"/>
              <a:t>} </a:t>
            </a:r>
            <a:r>
              <a:rPr lang="ko-KR" altLang="en-US" sz="1400"/>
              <a:t>의 형식을 </a:t>
            </a:r>
            <a:r>
              <a:rPr lang="en-US" altLang="ko-KR" sz="1400"/>
              <a:t>key(</a:t>
            </a:r>
            <a:r>
              <a:rPr lang="ko-KR" altLang="en-US" sz="1400"/>
              <a:t>일자</a:t>
            </a:r>
            <a:r>
              <a:rPr lang="en-US" altLang="ko-KR" sz="1400"/>
              <a:t>) </a:t>
            </a:r>
            <a:r>
              <a:rPr lang="ko-KR" altLang="en-US" sz="1400"/>
              <a:t>기준으로 정렬합니다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Pandas DataFrame –</a:t>
            </a:r>
            <a:r>
              <a:rPr lang="ko-KR" altLang="en-US" sz="1400"/>
              <a:t> </a:t>
            </a:r>
            <a:r>
              <a:rPr lang="en-US" altLang="ko-KR" sz="1400"/>
              <a:t>Series </a:t>
            </a:r>
            <a:r>
              <a:rPr lang="ko-KR" altLang="en-US" sz="1400"/>
              <a:t>형식으로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6. release_year.csv </a:t>
            </a:r>
            <a:r>
              <a:rPr lang="ko-KR" altLang="en-US" sz="1400"/>
              <a:t>로 저장합니다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66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프로그램 캐스팅 배우 빈도 측정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DE459-DE38-469E-807A-FCBB67468552}"/>
              </a:ext>
            </a:extLst>
          </p:cNvPr>
          <p:cNvSpPr txBox="1"/>
          <p:nvPr/>
        </p:nvSpPr>
        <p:spPr>
          <a:xfrm>
            <a:off x="5828096" y="6430746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5858DF-5F4B-4076-9182-2B1757BC79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4692" y="4018848"/>
            <a:ext cx="4761291" cy="2473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2467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넷플릭스에 출현하는 배우들의 캐스팅 빈도를 측정합니다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데이터셋에서 </a:t>
            </a:r>
            <a:r>
              <a:rPr lang="en-US" altLang="ko-KR" sz="1400"/>
              <a:t>cast(</a:t>
            </a:r>
            <a:r>
              <a:rPr lang="ko-KR" altLang="en-US" sz="1400"/>
              <a:t>프로그램 별 캐스팅 배우 리스트</a:t>
            </a:r>
            <a:r>
              <a:rPr lang="en-US" altLang="ko-KR" sz="1400"/>
              <a:t>) </a:t>
            </a:r>
            <a:r>
              <a:rPr lang="ko-KR" altLang="en-US" sz="1400"/>
              <a:t>속성으로 추출합니다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추출한 리스트</a:t>
            </a:r>
            <a:r>
              <a:rPr lang="en-US" altLang="ko-KR" sz="1400"/>
              <a:t>[</a:t>
            </a:r>
            <a:r>
              <a:rPr lang="ko-KR" altLang="en-US" sz="1400"/>
              <a:t>리스트</a:t>
            </a:r>
            <a:r>
              <a:rPr lang="en-US" altLang="ko-KR" sz="1400"/>
              <a:t>]</a:t>
            </a:r>
            <a:r>
              <a:rPr lang="ko-KR" altLang="en-US" sz="1400"/>
              <a:t>를 </a:t>
            </a:r>
            <a:r>
              <a:rPr lang="en-US" altLang="ko-KR" sz="1400"/>
              <a:t>for</a:t>
            </a:r>
            <a:r>
              <a:rPr lang="ko-KR" altLang="en-US" sz="1400"/>
              <a:t>문을 이용하여 리스트 속 </a:t>
            </a:r>
            <a:r>
              <a:rPr lang="en-US" altLang="ko-KR" sz="1400"/>
              <a:t>String(</a:t>
            </a:r>
            <a:r>
              <a:rPr lang="ko-KR" altLang="en-US" sz="1400"/>
              <a:t>배우</a:t>
            </a:r>
            <a:r>
              <a:rPr lang="en-US" altLang="ko-KR" sz="1400"/>
              <a:t>)</a:t>
            </a:r>
            <a:r>
              <a:rPr lang="ko-KR" altLang="en-US" sz="1400"/>
              <a:t>를 추출합니다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추출한 배우를 </a:t>
            </a:r>
            <a:r>
              <a:rPr lang="en-US" altLang="ko-KR" sz="1400"/>
              <a:t>castings(</a:t>
            </a:r>
            <a:r>
              <a:rPr lang="ko-KR" altLang="en-US" sz="1400"/>
              <a:t>배우</a:t>
            </a:r>
            <a:r>
              <a:rPr lang="en-US" altLang="ko-KR" sz="1400"/>
              <a:t>) </a:t>
            </a:r>
            <a:r>
              <a:rPr lang="ko-KR" altLang="en-US" sz="1400"/>
              <a:t>에 추가합니다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</a:t>
            </a:r>
            <a:r>
              <a:rPr lang="ko-KR" altLang="en-US" sz="1400"/>
              <a:t>추출한 배우의 빈도 수를 카운트하여 </a:t>
            </a:r>
            <a:r>
              <a:rPr lang="en-US" altLang="ko-KR" sz="1400"/>
              <a:t>Dictionary</a:t>
            </a:r>
            <a:r>
              <a:rPr lang="ko-KR" altLang="en-US" sz="1400"/>
              <a:t>에 추가합니다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{</a:t>
            </a:r>
            <a:r>
              <a:rPr lang="ko-KR" altLang="en-US" sz="1400"/>
              <a:t>배우 </a:t>
            </a:r>
            <a:r>
              <a:rPr lang="en-US" altLang="ko-KR" sz="1400"/>
              <a:t>: </a:t>
            </a:r>
            <a:r>
              <a:rPr lang="ko-KR" altLang="en-US" sz="1400"/>
              <a:t>카운트</a:t>
            </a:r>
            <a:r>
              <a:rPr lang="en-US" altLang="ko-KR" sz="1400"/>
              <a:t>} </a:t>
            </a:r>
            <a:r>
              <a:rPr lang="ko-KR" altLang="en-US" sz="1400"/>
              <a:t>의 형식을 </a:t>
            </a:r>
            <a:r>
              <a:rPr lang="en-US" altLang="ko-KR" sz="1400"/>
              <a:t>values(</a:t>
            </a:r>
            <a:r>
              <a:rPr lang="ko-KR" altLang="en-US" sz="1400"/>
              <a:t>카운트</a:t>
            </a:r>
            <a:r>
              <a:rPr lang="en-US" altLang="ko-KR" sz="1400"/>
              <a:t>) </a:t>
            </a:r>
            <a:r>
              <a:rPr lang="ko-KR" altLang="en-US" sz="1400"/>
              <a:t>기준으로 정렬합니다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Pandas DataFrame –</a:t>
            </a:r>
            <a:r>
              <a:rPr lang="ko-KR" altLang="en-US" sz="1400"/>
              <a:t> </a:t>
            </a:r>
            <a:r>
              <a:rPr lang="en-US" altLang="ko-KR" sz="1400"/>
              <a:t>Series </a:t>
            </a:r>
            <a:r>
              <a:rPr lang="ko-KR" altLang="en-US" sz="1400"/>
              <a:t>형식으로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6. casting_ratio.csv </a:t>
            </a:r>
            <a:r>
              <a:rPr lang="ko-KR" altLang="en-US" sz="1400"/>
              <a:t>로 저장합니다</a:t>
            </a:r>
            <a:r>
              <a:rPr lang="en-US" altLang="ko-KR" sz="14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B4724A-6FA7-42D7-99A8-E0A20B3793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0"/>
          <a:stretch/>
        </p:blipFill>
        <p:spPr>
          <a:xfrm>
            <a:off x="87383" y="1833372"/>
            <a:ext cx="4856718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2910</Words>
  <Application>Microsoft Office PowerPoint</Application>
  <PresentationFormat>와이드스크린</PresentationFormat>
  <Paragraphs>371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나눔스퀘어 ExtraBold</vt:lpstr>
      <vt:lpstr>Wingdings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인철</cp:lastModifiedBy>
  <cp:revision>98</cp:revision>
  <dcterms:created xsi:type="dcterms:W3CDTF">2020-09-07T02:34:06Z</dcterms:created>
  <dcterms:modified xsi:type="dcterms:W3CDTF">2021-08-23T11:51:17Z</dcterms:modified>
</cp:coreProperties>
</file>