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5"/>
  </p:notesMasterIdLst>
  <p:sldIdLst>
    <p:sldId id="256" r:id="rId2"/>
    <p:sldId id="270" r:id="rId3"/>
    <p:sldId id="271" r:id="rId4"/>
    <p:sldId id="273" r:id="rId5"/>
    <p:sldId id="274" r:id="rId6"/>
    <p:sldId id="275" r:id="rId7"/>
    <p:sldId id="276" r:id="rId8"/>
    <p:sldId id="258" r:id="rId9"/>
    <p:sldId id="278" r:id="rId10"/>
    <p:sldId id="279" r:id="rId11"/>
    <p:sldId id="277" r:id="rId12"/>
    <p:sldId id="286" r:id="rId13"/>
    <p:sldId id="285" r:id="rId14"/>
    <p:sldId id="284" r:id="rId15"/>
    <p:sldId id="283" r:id="rId16"/>
    <p:sldId id="281" r:id="rId17"/>
    <p:sldId id="282" r:id="rId18"/>
    <p:sldId id="280" r:id="rId19"/>
    <p:sldId id="287" r:id="rId20"/>
    <p:sldId id="260" r:id="rId21"/>
    <p:sldId id="291" r:id="rId22"/>
    <p:sldId id="290" r:id="rId23"/>
    <p:sldId id="289" r:id="rId24"/>
    <p:sldId id="288" r:id="rId25"/>
    <p:sldId id="292" r:id="rId26"/>
    <p:sldId id="293" r:id="rId27"/>
    <p:sldId id="294" r:id="rId28"/>
    <p:sldId id="297" r:id="rId29"/>
    <p:sldId id="261" r:id="rId30"/>
    <p:sldId id="262" r:id="rId31"/>
    <p:sldId id="296" r:id="rId32"/>
    <p:sldId id="295" r:id="rId33"/>
    <p:sldId id="298" r:id="rId34"/>
    <p:sldId id="299" r:id="rId35"/>
    <p:sldId id="300" r:id="rId36"/>
    <p:sldId id="301" r:id="rId37"/>
    <p:sldId id="264" r:id="rId38"/>
    <p:sldId id="302" r:id="rId39"/>
    <p:sldId id="265" r:id="rId40"/>
    <p:sldId id="266" r:id="rId41"/>
    <p:sldId id="267" r:id="rId42"/>
    <p:sldId id="307" r:id="rId43"/>
    <p:sldId id="306" r:id="rId44"/>
    <p:sldId id="305" r:id="rId45"/>
    <p:sldId id="304" r:id="rId46"/>
    <p:sldId id="303" r:id="rId47"/>
    <p:sldId id="268" r:id="rId48"/>
    <p:sldId id="309" r:id="rId49"/>
    <p:sldId id="310" r:id="rId50"/>
    <p:sldId id="311" r:id="rId51"/>
    <p:sldId id="312" r:id="rId52"/>
    <p:sldId id="313" r:id="rId53"/>
    <p:sldId id="269" r:id="rId5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권 일우" initials="권일" lastIdx="1" clrIdx="0">
    <p:extLst>
      <p:ext uri="{19B8F6BF-5375-455C-9EA6-DF929625EA0E}">
        <p15:presenceInfo xmlns:p15="http://schemas.microsoft.com/office/powerpoint/2012/main" userId="9f9dc0105c110ac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4" y="9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bb7ba6b2c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bb7ba6b2c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b7ba6b2c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b7ba6b2c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3623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b7ba6b2c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b7ba6b2c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3020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b7ba6b2c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b7ba6b2c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6388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b7ba6b2c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b7ba6b2c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4401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b7ba6b2c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b7ba6b2c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b7ba6b2c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b7ba6b2c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035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b7ba6b2c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b7ba6b2c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394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b7ba6b2c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b7ba6b2c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044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b7ba6b2c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b7ba6b2c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0897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b7ba6b2c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b7ba6b2c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5749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b7ba6b2c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b7ba6b2c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b7ba6b2c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b7ba6b2c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1327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b7ba6b2c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b7ba6b2c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8734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b7ba6b2c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b7ba6b2c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4511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b7ba6b2c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b7ba6b2c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bb7ba6b2c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bb7ba6b2c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bb7ba6b2c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bb7ba6b2c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8474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bb7ba6b2c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bb7ba6b2c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4735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b7ba6b2c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b7ba6b2c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3982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bb7ba6b2c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bb7ba6b2c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5568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bb7ba6b2c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bb7ba6b2c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547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b7ba6b2c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b7ba6b2c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464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bb7ba6b2c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bb7ba6b2c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4376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bb7ba6b2c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bb7ba6b2c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bb7ba6b2c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bb7ba6b2c_2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5218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bb7ba6b2c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bb7ba6b2c_2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bb7ba6b2c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bb7ba6b2c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bb7ba6b2c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bb7ba6b2c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bb7ba6b2c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bb7ba6b2c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6430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bb7ba6b2c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bb7ba6b2c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3202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bb7ba6b2c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bb7ba6b2c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9742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bb7ba6b2c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bb7ba6b2c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604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b7ba6b2c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b7ba6b2c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1069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bb7ba6b2c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bb7ba6b2c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97397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bb7ba6b2c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bb7ba6b2c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bb7ba6b2c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bb7ba6b2c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8020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bb7ba6b2c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bb7ba6b2c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4756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bb7ba6b2c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bb7ba6b2c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9312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bb7ba6b2c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bb7ba6b2c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4303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bb7ba6b2c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bb7ba6b2c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4482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b7ba6b2c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b7ba6b2c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171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b7ba6b2c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b7ba6b2c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095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b7ba6b2c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b7ba6b2c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6055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b7ba6b2c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b7ba6b2c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7970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b7ba6b2c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b7ba6b2c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516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623400" y="290788"/>
            <a:ext cx="779348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 dirty="0"/>
              <a:t>목차</a:t>
            </a:r>
            <a:endParaRPr sz="35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23400" y="962640"/>
            <a:ext cx="724264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 dirty="0">
                <a:solidFill>
                  <a:schemeClr val="dk1"/>
                </a:solidFill>
              </a:rPr>
              <a:t>A. 펭귄추락대책위원회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 dirty="0">
                <a:solidFill>
                  <a:schemeClr val="dk1"/>
                </a:solidFill>
              </a:rPr>
              <a:t>B. 내가 살게, 아냐 내가 살게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 dirty="0">
                <a:solidFill>
                  <a:schemeClr val="dk1"/>
                </a:solidFill>
              </a:rPr>
              <a:t>C. 2xN 예쁜 타일링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 dirty="0">
                <a:solidFill>
                  <a:schemeClr val="dk1"/>
                </a:solidFill>
              </a:rPr>
              <a:t>D. 파괴된 도시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 dirty="0">
                <a:solidFill>
                  <a:schemeClr val="dk1"/>
                </a:solidFill>
              </a:rPr>
              <a:t>E. 텔레포트 정거장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 dirty="0">
                <a:solidFill>
                  <a:schemeClr val="dk1"/>
                </a:solidFill>
              </a:rPr>
              <a:t>F. 러버덕을 사랑하는 모임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 dirty="0">
                <a:solidFill>
                  <a:schemeClr val="dk1"/>
                </a:solidFill>
              </a:rPr>
              <a:t>G. 당근 훔쳐 먹기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 dirty="0">
                <a:solidFill>
                  <a:schemeClr val="dk1"/>
                </a:solidFill>
              </a:rPr>
              <a:t>H. 지금 만나러 갑니다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6125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B. 내가 살게, 아냐 내가 살게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6125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처음으로 손을 K이상 뻗은 사람과 시점을 구하는 문제.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사람들이 순서대로 손을 뻗는 과정을 구현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손을 뻗은 정도를 각 사람마다 저장.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8036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6125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B. 내가 살게, 아냐 내가 살게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6125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처음으로 손을 K이상 뻗은 사람과 시점을 구하는 문제.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사람들이 순서대로 손을 뻗는 과정을 구현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손을 뻗은 정도를 각 사람마다 저장.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Just Do </a:t>
            </a:r>
            <a:r>
              <a:rPr lang="en-US" altLang="ko" dirty="0"/>
              <a:t>I</a:t>
            </a:r>
            <a:r>
              <a:rPr lang="ko" dirty="0"/>
              <a:t>t !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dirty="0"/>
              <a:t>시간복잡도 : O(NM)</a:t>
            </a:r>
            <a:r>
              <a:rPr lang="en-US" altLang="ko" dirty="0"/>
              <a:t>	</a:t>
            </a:r>
            <a:r>
              <a:rPr lang="ko-KR" altLang="en-US" dirty="0"/>
              <a:t>분류 </a:t>
            </a:r>
            <a:r>
              <a:rPr lang="en-US" altLang="ko-KR" dirty="0"/>
              <a:t>: </a:t>
            </a:r>
            <a:r>
              <a:rPr lang="ko-KR" altLang="en-US" dirty="0"/>
              <a:t>시뮬레이션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8127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C. 2xN 예쁜 타일링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altLang="ko-KR" dirty="0"/>
              <a:t>2x1</a:t>
            </a:r>
            <a:r>
              <a:rPr lang="ko-KR" altLang="en-US" dirty="0"/>
              <a:t>을 두개 사용 </a:t>
            </a:r>
            <a:r>
              <a:rPr lang="en-US" altLang="ko-KR" dirty="0"/>
              <a:t>=  1x2</a:t>
            </a:r>
            <a:r>
              <a:rPr lang="ko-KR" altLang="en-US" dirty="0"/>
              <a:t>로 돌려서 두개 사용 </a:t>
            </a:r>
            <a:r>
              <a:rPr lang="en-US" altLang="ko-KR" dirty="0"/>
              <a:t>(</a:t>
            </a:r>
            <a:r>
              <a:rPr lang="ko-KR" altLang="en-US" dirty="0"/>
              <a:t>항상 </a:t>
            </a:r>
            <a:r>
              <a:rPr lang="en-US" altLang="ko-KR" dirty="0"/>
              <a:t>2x1</a:t>
            </a:r>
            <a:r>
              <a:rPr lang="ko-KR" altLang="en-US" dirty="0"/>
              <a:t>로만 사용해도 됨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6947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C. 2xN 예쁜 타일링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altLang="ko-KR" dirty="0"/>
              <a:t>2x1</a:t>
            </a:r>
            <a:r>
              <a:rPr lang="ko-KR" altLang="en-US" dirty="0"/>
              <a:t>을 두개 사용 </a:t>
            </a:r>
            <a:r>
              <a:rPr lang="en-US" altLang="ko-KR" dirty="0"/>
              <a:t>=  1x2</a:t>
            </a:r>
            <a:r>
              <a:rPr lang="ko-KR" altLang="en-US" dirty="0"/>
              <a:t>로 돌려서 두개 사용 </a:t>
            </a:r>
            <a:r>
              <a:rPr lang="en-US" altLang="ko-KR" dirty="0"/>
              <a:t>(</a:t>
            </a:r>
            <a:r>
              <a:rPr lang="ko-KR" altLang="en-US" dirty="0"/>
              <a:t>항상 </a:t>
            </a:r>
            <a:r>
              <a:rPr lang="en-US" altLang="ko-KR" dirty="0"/>
              <a:t>2x1</a:t>
            </a:r>
            <a:r>
              <a:rPr lang="ko-KR" altLang="en-US" dirty="0"/>
              <a:t>로만 사용해도 됨</a:t>
            </a:r>
            <a:r>
              <a:rPr lang="en-US" altLang="ko-KR" dirty="0"/>
              <a:t>.)</a:t>
            </a:r>
            <a:endParaRPr lang="ko-KR" alt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사용한 2x1 타일 : </a:t>
            </a:r>
            <a:r>
              <a:rPr lang="ko" dirty="0">
                <a:solidFill>
                  <a:srgbClr val="FF0000"/>
                </a:solidFill>
              </a:rPr>
              <a:t>2</a:t>
            </a:r>
            <a:r>
              <a:rPr lang="ko" dirty="0"/>
              <a:t> 3 5 </a:t>
            </a:r>
            <a:r>
              <a:rPr lang="ko" dirty="0">
                <a:solidFill>
                  <a:srgbClr val="FF0000"/>
                </a:solidFill>
              </a:rPr>
              <a:t>8</a:t>
            </a:r>
            <a:r>
              <a:rPr lang="ko" dirty="0"/>
              <a:t> 10 </a:t>
            </a:r>
            <a:r>
              <a:rPr lang="ko" dirty="0">
                <a:solidFill>
                  <a:srgbClr val="FF0000"/>
                </a:solidFill>
              </a:rPr>
              <a:t>20</a:t>
            </a: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470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C. 2xN 예쁜 타일링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altLang="ko-KR" dirty="0"/>
              <a:t>2x1</a:t>
            </a:r>
            <a:r>
              <a:rPr lang="ko-KR" altLang="en-US" dirty="0"/>
              <a:t>을 두개 사용 </a:t>
            </a:r>
            <a:r>
              <a:rPr lang="en-US" altLang="ko-KR" dirty="0"/>
              <a:t>=  1x2</a:t>
            </a:r>
            <a:r>
              <a:rPr lang="ko-KR" altLang="en-US" dirty="0"/>
              <a:t>로 돌려서 두개 사용 </a:t>
            </a:r>
            <a:r>
              <a:rPr lang="en-US" altLang="ko-KR" dirty="0"/>
              <a:t>(</a:t>
            </a:r>
            <a:r>
              <a:rPr lang="ko-KR" altLang="en-US" dirty="0"/>
              <a:t>항상 </a:t>
            </a:r>
            <a:r>
              <a:rPr lang="en-US" altLang="ko-KR" dirty="0"/>
              <a:t>2x1</a:t>
            </a:r>
            <a:r>
              <a:rPr lang="ko-KR" altLang="en-US" dirty="0"/>
              <a:t>로만 사용해도 됨</a:t>
            </a:r>
            <a:r>
              <a:rPr lang="en-US" altLang="ko-KR" dirty="0"/>
              <a:t>.)</a:t>
            </a:r>
            <a:endParaRPr lang="ko-KR" alt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사용한 2x1 타일 : </a:t>
            </a:r>
            <a:r>
              <a:rPr lang="ko" dirty="0">
                <a:solidFill>
                  <a:srgbClr val="FF0000"/>
                </a:solidFill>
              </a:rPr>
              <a:t>2</a:t>
            </a:r>
            <a:r>
              <a:rPr lang="ko" dirty="0"/>
              <a:t> 3 5 </a:t>
            </a:r>
            <a:r>
              <a:rPr lang="ko" dirty="0">
                <a:solidFill>
                  <a:srgbClr val="FF0000"/>
                </a:solidFill>
              </a:rPr>
              <a:t>8</a:t>
            </a:r>
            <a:r>
              <a:rPr lang="ko" dirty="0"/>
              <a:t> 10 </a:t>
            </a:r>
            <a:r>
              <a:rPr lang="ko" dirty="0">
                <a:solidFill>
                  <a:srgbClr val="FF0000"/>
                </a:solidFill>
              </a:rPr>
              <a:t>20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 dirty="0">
                <a:solidFill>
                  <a:srgbClr val="000000"/>
                </a:solidFill>
              </a:rPr>
              <a:t>같은 개수를 사용하는 더 좋은 방법 : 2</a:t>
            </a:r>
            <a:r>
              <a:rPr lang="ko" dirty="0"/>
              <a:t> 3 5 </a:t>
            </a:r>
            <a:r>
              <a:rPr lang="ko" dirty="0">
                <a:solidFill>
                  <a:srgbClr val="FF0000"/>
                </a:solidFill>
              </a:rPr>
              <a:t>8</a:t>
            </a:r>
            <a:r>
              <a:rPr lang="ko" dirty="0"/>
              <a:t> </a:t>
            </a:r>
            <a:r>
              <a:rPr lang="ko" dirty="0">
                <a:solidFill>
                  <a:srgbClr val="FF0000"/>
                </a:solidFill>
              </a:rPr>
              <a:t>10</a:t>
            </a:r>
            <a:r>
              <a:rPr lang="ko" dirty="0"/>
              <a:t> </a:t>
            </a:r>
            <a:r>
              <a:rPr lang="ko" dirty="0">
                <a:solidFill>
                  <a:srgbClr val="FF0000"/>
                </a:solidFill>
              </a:rPr>
              <a:t>20</a:t>
            </a: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460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C. 2xN 예쁜 타일링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altLang="ko-KR" dirty="0"/>
              <a:t>2x1</a:t>
            </a:r>
            <a:r>
              <a:rPr lang="ko-KR" altLang="en-US" dirty="0"/>
              <a:t>을 두개 사용 </a:t>
            </a:r>
            <a:r>
              <a:rPr lang="en-US" altLang="ko-KR" dirty="0"/>
              <a:t>=  1x2</a:t>
            </a:r>
            <a:r>
              <a:rPr lang="ko-KR" altLang="en-US" dirty="0"/>
              <a:t>로 돌려서 두개 사용 </a:t>
            </a:r>
            <a:r>
              <a:rPr lang="en-US" altLang="ko-KR" dirty="0"/>
              <a:t>(</a:t>
            </a:r>
            <a:r>
              <a:rPr lang="ko-KR" altLang="en-US" dirty="0"/>
              <a:t>항상 </a:t>
            </a:r>
            <a:r>
              <a:rPr lang="en-US" altLang="ko-KR" dirty="0"/>
              <a:t>2x1</a:t>
            </a:r>
            <a:r>
              <a:rPr lang="ko-KR" altLang="en-US" dirty="0"/>
              <a:t>로만 사용해도 됨</a:t>
            </a:r>
            <a:r>
              <a:rPr lang="en-US" altLang="ko-KR" dirty="0"/>
              <a:t>.)</a:t>
            </a:r>
            <a:endParaRPr lang="ko-KR" alt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사용한 2x1 타일 : </a:t>
            </a:r>
            <a:r>
              <a:rPr lang="ko" dirty="0">
                <a:solidFill>
                  <a:srgbClr val="FF0000"/>
                </a:solidFill>
              </a:rPr>
              <a:t>2</a:t>
            </a:r>
            <a:r>
              <a:rPr lang="ko" dirty="0"/>
              <a:t> 3 5 </a:t>
            </a:r>
            <a:r>
              <a:rPr lang="ko" dirty="0">
                <a:solidFill>
                  <a:srgbClr val="FF0000"/>
                </a:solidFill>
              </a:rPr>
              <a:t>8</a:t>
            </a:r>
            <a:r>
              <a:rPr lang="ko" dirty="0"/>
              <a:t> 10 </a:t>
            </a:r>
            <a:r>
              <a:rPr lang="ko" dirty="0">
                <a:solidFill>
                  <a:srgbClr val="FF0000"/>
                </a:solidFill>
              </a:rPr>
              <a:t>20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 dirty="0">
                <a:solidFill>
                  <a:srgbClr val="000000"/>
                </a:solidFill>
              </a:rPr>
              <a:t>같은 개수를 사용하는 더 좋은 방법 : 2</a:t>
            </a:r>
            <a:r>
              <a:rPr lang="ko" dirty="0"/>
              <a:t> 3 5 </a:t>
            </a:r>
            <a:r>
              <a:rPr lang="ko" dirty="0">
                <a:solidFill>
                  <a:srgbClr val="FF0000"/>
                </a:solidFill>
              </a:rPr>
              <a:t>8</a:t>
            </a:r>
            <a:r>
              <a:rPr lang="ko" dirty="0"/>
              <a:t> </a:t>
            </a:r>
            <a:r>
              <a:rPr lang="ko" dirty="0">
                <a:solidFill>
                  <a:srgbClr val="FF0000"/>
                </a:solidFill>
              </a:rPr>
              <a:t>10</a:t>
            </a:r>
            <a:r>
              <a:rPr lang="ko" dirty="0"/>
              <a:t> </a:t>
            </a:r>
            <a:r>
              <a:rPr lang="ko" dirty="0">
                <a:solidFill>
                  <a:srgbClr val="FF0000"/>
                </a:solidFill>
              </a:rPr>
              <a:t>20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 dirty="0">
                <a:solidFill>
                  <a:srgbClr val="000000"/>
                </a:solidFill>
              </a:rPr>
              <a:t>어떤 종류의 타일을 사용할거면 그 종류에서 가장 예쁜 타일부터 사용하면 됨.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 dirty="0">
                <a:solidFill>
                  <a:srgbClr val="000000"/>
                </a:solidFill>
              </a:rPr>
              <a:t>2x2 타일도 마찬가지</a:t>
            </a: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650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C. 2xN 예쁜 타일링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altLang="ko-KR" dirty="0"/>
              <a:t>2x1</a:t>
            </a:r>
            <a:r>
              <a:rPr lang="ko-KR" altLang="en-US" dirty="0"/>
              <a:t>을 두개 사용 </a:t>
            </a:r>
            <a:r>
              <a:rPr lang="en-US" altLang="ko-KR" dirty="0"/>
              <a:t>=  1x2</a:t>
            </a:r>
            <a:r>
              <a:rPr lang="ko-KR" altLang="en-US" dirty="0"/>
              <a:t>로 돌려서 두개 사용 </a:t>
            </a:r>
            <a:r>
              <a:rPr lang="en-US" altLang="ko-KR" dirty="0"/>
              <a:t>(</a:t>
            </a:r>
            <a:r>
              <a:rPr lang="ko-KR" altLang="en-US" dirty="0"/>
              <a:t>항상 </a:t>
            </a:r>
            <a:r>
              <a:rPr lang="en-US" altLang="ko-KR" dirty="0"/>
              <a:t>2x1</a:t>
            </a:r>
            <a:r>
              <a:rPr lang="ko-KR" altLang="en-US" dirty="0"/>
              <a:t>로만 사용해도 됨</a:t>
            </a:r>
            <a:r>
              <a:rPr lang="en-US" altLang="ko-KR" dirty="0"/>
              <a:t>.)</a:t>
            </a:r>
            <a:endParaRPr lang="ko-KR" alt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사용한 2x1 타일 : </a:t>
            </a:r>
            <a:r>
              <a:rPr lang="ko" dirty="0">
                <a:solidFill>
                  <a:srgbClr val="FF0000"/>
                </a:solidFill>
              </a:rPr>
              <a:t>2</a:t>
            </a:r>
            <a:r>
              <a:rPr lang="ko" dirty="0"/>
              <a:t> 3 5 </a:t>
            </a:r>
            <a:r>
              <a:rPr lang="ko" dirty="0">
                <a:solidFill>
                  <a:srgbClr val="FF0000"/>
                </a:solidFill>
              </a:rPr>
              <a:t>8</a:t>
            </a:r>
            <a:r>
              <a:rPr lang="ko" dirty="0"/>
              <a:t> 10 </a:t>
            </a:r>
            <a:r>
              <a:rPr lang="ko" dirty="0">
                <a:solidFill>
                  <a:srgbClr val="FF0000"/>
                </a:solidFill>
              </a:rPr>
              <a:t>20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 dirty="0">
                <a:solidFill>
                  <a:srgbClr val="000000"/>
                </a:solidFill>
              </a:rPr>
              <a:t>같은 개수를 사용하는 더 좋은 방법 : 2</a:t>
            </a:r>
            <a:r>
              <a:rPr lang="ko" dirty="0"/>
              <a:t> 3 5 </a:t>
            </a:r>
            <a:r>
              <a:rPr lang="ko" dirty="0">
                <a:solidFill>
                  <a:srgbClr val="FF0000"/>
                </a:solidFill>
              </a:rPr>
              <a:t>8</a:t>
            </a:r>
            <a:r>
              <a:rPr lang="ko" dirty="0"/>
              <a:t> </a:t>
            </a:r>
            <a:r>
              <a:rPr lang="ko" dirty="0">
                <a:solidFill>
                  <a:srgbClr val="FF0000"/>
                </a:solidFill>
              </a:rPr>
              <a:t>10</a:t>
            </a:r>
            <a:r>
              <a:rPr lang="ko" dirty="0"/>
              <a:t> </a:t>
            </a:r>
            <a:r>
              <a:rPr lang="ko" dirty="0">
                <a:solidFill>
                  <a:srgbClr val="FF0000"/>
                </a:solidFill>
              </a:rPr>
              <a:t>20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 dirty="0">
                <a:solidFill>
                  <a:srgbClr val="000000"/>
                </a:solidFill>
              </a:rPr>
              <a:t>어떤 종류의 타일을 사용할거면 그 종류에서 가장 예쁜 타일부터 사용하면 됨.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 dirty="0">
                <a:solidFill>
                  <a:srgbClr val="000000"/>
                </a:solidFill>
              </a:rPr>
              <a:t>2x2 타일도 마찬가지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 dirty="0">
                <a:solidFill>
                  <a:srgbClr val="000000"/>
                </a:solidFill>
              </a:rPr>
              <a:t>N이 홀수일 때 : 2x1 타일 하나는 반드시 사용해야 함. 설치하면 N은 짝수.</a:t>
            </a: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475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C. 2xN 예쁜 타일링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altLang="ko-KR" dirty="0"/>
              <a:t>2x1</a:t>
            </a:r>
            <a:r>
              <a:rPr lang="ko-KR" altLang="en-US" dirty="0"/>
              <a:t>을 두개 사용 </a:t>
            </a:r>
            <a:r>
              <a:rPr lang="en-US" altLang="ko-KR" dirty="0"/>
              <a:t>=  1x2</a:t>
            </a:r>
            <a:r>
              <a:rPr lang="ko-KR" altLang="en-US" dirty="0"/>
              <a:t>로 돌려서 두개 사용 </a:t>
            </a:r>
            <a:r>
              <a:rPr lang="en-US" altLang="ko-KR" dirty="0"/>
              <a:t>(</a:t>
            </a:r>
            <a:r>
              <a:rPr lang="ko-KR" altLang="en-US" dirty="0"/>
              <a:t>항상 </a:t>
            </a:r>
            <a:r>
              <a:rPr lang="en-US" altLang="ko-KR" dirty="0"/>
              <a:t>2x1</a:t>
            </a:r>
            <a:r>
              <a:rPr lang="ko-KR" altLang="en-US" dirty="0"/>
              <a:t>로만 사용해도 됨</a:t>
            </a:r>
            <a:r>
              <a:rPr lang="en-US" altLang="ko-KR" dirty="0"/>
              <a:t>.)</a:t>
            </a:r>
            <a:endParaRPr lang="ko-KR" alt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사용한 2x1 타일 : </a:t>
            </a:r>
            <a:r>
              <a:rPr lang="ko" dirty="0">
                <a:solidFill>
                  <a:srgbClr val="FF0000"/>
                </a:solidFill>
              </a:rPr>
              <a:t>2</a:t>
            </a:r>
            <a:r>
              <a:rPr lang="ko" dirty="0"/>
              <a:t> 3 5 </a:t>
            </a:r>
            <a:r>
              <a:rPr lang="ko" dirty="0">
                <a:solidFill>
                  <a:srgbClr val="FF0000"/>
                </a:solidFill>
              </a:rPr>
              <a:t>8</a:t>
            </a:r>
            <a:r>
              <a:rPr lang="ko" dirty="0"/>
              <a:t> 10 </a:t>
            </a:r>
            <a:r>
              <a:rPr lang="ko" dirty="0">
                <a:solidFill>
                  <a:srgbClr val="FF0000"/>
                </a:solidFill>
              </a:rPr>
              <a:t>20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 dirty="0">
                <a:solidFill>
                  <a:srgbClr val="000000"/>
                </a:solidFill>
              </a:rPr>
              <a:t>같은 개수를 사용하는 더 좋은 방법 : 2</a:t>
            </a:r>
            <a:r>
              <a:rPr lang="ko" dirty="0"/>
              <a:t> 3 5 </a:t>
            </a:r>
            <a:r>
              <a:rPr lang="ko" dirty="0">
                <a:solidFill>
                  <a:srgbClr val="FF0000"/>
                </a:solidFill>
              </a:rPr>
              <a:t>8</a:t>
            </a:r>
            <a:r>
              <a:rPr lang="ko" dirty="0"/>
              <a:t> </a:t>
            </a:r>
            <a:r>
              <a:rPr lang="ko" dirty="0">
                <a:solidFill>
                  <a:srgbClr val="FF0000"/>
                </a:solidFill>
              </a:rPr>
              <a:t>10</a:t>
            </a:r>
            <a:r>
              <a:rPr lang="ko" dirty="0"/>
              <a:t> </a:t>
            </a:r>
            <a:r>
              <a:rPr lang="ko" dirty="0">
                <a:solidFill>
                  <a:srgbClr val="FF0000"/>
                </a:solidFill>
              </a:rPr>
              <a:t>20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 dirty="0">
                <a:solidFill>
                  <a:srgbClr val="000000"/>
                </a:solidFill>
              </a:rPr>
              <a:t>어떤 종류의 타일을 사용할거면 그 종류에서 가장 예쁜 타일부터 사용하면 됨.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 dirty="0">
                <a:solidFill>
                  <a:srgbClr val="000000"/>
                </a:solidFill>
              </a:rPr>
              <a:t>2x2 타일도 마찬가지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 dirty="0">
                <a:solidFill>
                  <a:srgbClr val="000000"/>
                </a:solidFill>
              </a:rPr>
              <a:t>N이 홀수일 때 : 2x1 타일 하나는 반드시 사용해야 함. 설치하면 N은 짝수.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 dirty="0">
                <a:solidFill>
                  <a:srgbClr val="000000"/>
                </a:solidFill>
              </a:rPr>
              <a:t>N이 짝수일 때 : 2x1 타일을 사용하면 다시 N이 홀수가 돼서 2x1 타일 하나를 추가로 설치해야 함. → 2x1 타일을 두개  동시에 놓</a:t>
            </a:r>
            <a:r>
              <a:rPr lang="ko-KR" altLang="en-US" dirty="0">
                <a:solidFill>
                  <a:srgbClr val="000000"/>
                </a:solidFill>
              </a:rPr>
              <a:t>는 것과</a:t>
            </a:r>
            <a:r>
              <a:rPr lang="ko" dirty="0">
                <a:solidFill>
                  <a:srgbClr val="000000"/>
                </a:solidFill>
              </a:rPr>
              <a:t> 동일</a:t>
            </a: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786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C. 2xN 예쁜 타일링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altLang="ko-KR" dirty="0"/>
              <a:t>2x1</a:t>
            </a:r>
            <a:r>
              <a:rPr lang="ko-KR" altLang="en-US" dirty="0"/>
              <a:t>을 두개 사용 </a:t>
            </a:r>
            <a:r>
              <a:rPr lang="en-US" altLang="ko-KR" dirty="0"/>
              <a:t>=  1x2</a:t>
            </a:r>
            <a:r>
              <a:rPr lang="ko-KR" altLang="en-US" dirty="0"/>
              <a:t>로 돌려서 두개 사용 </a:t>
            </a:r>
            <a:r>
              <a:rPr lang="en-US" altLang="ko-KR" dirty="0"/>
              <a:t>(</a:t>
            </a:r>
            <a:r>
              <a:rPr lang="ko-KR" altLang="en-US" dirty="0"/>
              <a:t>항상 </a:t>
            </a:r>
            <a:r>
              <a:rPr lang="en-US" altLang="ko-KR" dirty="0"/>
              <a:t>2x1</a:t>
            </a:r>
            <a:r>
              <a:rPr lang="ko-KR" altLang="en-US" dirty="0"/>
              <a:t>로만 사용해도 됨</a:t>
            </a:r>
            <a:r>
              <a:rPr lang="en-US" altLang="ko-KR" dirty="0"/>
              <a:t>.)</a:t>
            </a:r>
            <a:endParaRPr lang="ko-KR" alt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사용한 2x1 타일 : </a:t>
            </a:r>
            <a:r>
              <a:rPr lang="ko" dirty="0">
                <a:solidFill>
                  <a:srgbClr val="FF0000"/>
                </a:solidFill>
              </a:rPr>
              <a:t>2</a:t>
            </a:r>
            <a:r>
              <a:rPr lang="ko" dirty="0"/>
              <a:t> 3 5 </a:t>
            </a:r>
            <a:r>
              <a:rPr lang="ko" dirty="0">
                <a:solidFill>
                  <a:srgbClr val="FF0000"/>
                </a:solidFill>
              </a:rPr>
              <a:t>8</a:t>
            </a:r>
            <a:r>
              <a:rPr lang="ko" dirty="0"/>
              <a:t> 10 </a:t>
            </a:r>
            <a:r>
              <a:rPr lang="ko" dirty="0">
                <a:solidFill>
                  <a:srgbClr val="FF0000"/>
                </a:solidFill>
              </a:rPr>
              <a:t>20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 dirty="0">
                <a:solidFill>
                  <a:srgbClr val="000000"/>
                </a:solidFill>
              </a:rPr>
              <a:t>같은 개수를 사용하는 더 좋은 방법 : 2</a:t>
            </a:r>
            <a:r>
              <a:rPr lang="ko" dirty="0"/>
              <a:t> 3 5 </a:t>
            </a:r>
            <a:r>
              <a:rPr lang="ko" dirty="0">
                <a:solidFill>
                  <a:srgbClr val="FF0000"/>
                </a:solidFill>
              </a:rPr>
              <a:t>8</a:t>
            </a:r>
            <a:r>
              <a:rPr lang="ko" dirty="0"/>
              <a:t> </a:t>
            </a:r>
            <a:r>
              <a:rPr lang="ko" dirty="0">
                <a:solidFill>
                  <a:srgbClr val="FF0000"/>
                </a:solidFill>
              </a:rPr>
              <a:t>10</a:t>
            </a:r>
            <a:r>
              <a:rPr lang="ko" dirty="0"/>
              <a:t> </a:t>
            </a:r>
            <a:r>
              <a:rPr lang="ko" dirty="0">
                <a:solidFill>
                  <a:srgbClr val="FF0000"/>
                </a:solidFill>
              </a:rPr>
              <a:t>20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 dirty="0">
                <a:solidFill>
                  <a:srgbClr val="000000"/>
                </a:solidFill>
              </a:rPr>
              <a:t>어떤 종류의 타일을 사용할거면 그 종류에서 가장 예쁜 타일부터 사용하면 됨.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 dirty="0">
                <a:solidFill>
                  <a:srgbClr val="000000"/>
                </a:solidFill>
              </a:rPr>
              <a:t>2x2 타일도 마찬가지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 dirty="0">
                <a:solidFill>
                  <a:srgbClr val="000000"/>
                </a:solidFill>
              </a:rPr>
              <a:t>N이 홀수일 때 : 2x1 타일 하나는 반드시 사용해야 함. 설치하면 N은 짝수.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 dirty="0">
                <a:solidFill>
                  <a:srgbClr val="000000"/>
                </a:solidFill>
              </a:rPr>
              <a:t>N이 짝수일 때 : 2x1 타일을 사용하면 다시 N이 홀수가 돼서 2x1 타일 하나를 추가로 설치해야 함. → 2x1 타일을 두개  동시에 놓</a:t>
            </a:r>
            <a:r>
              <a:rPr lang="ko-KR" altLang="en-US" dirty="0">
                <a:solidFill>
                  <a:srgbClr val="000000"/>
                </a:solidFill>
              </a:rPr>
              <a:t>는 것과</a:t>
            </a:r>
            <a:r>
              <a:rPr lang="ko" dirty="0">
                <a:solidFill>
                  <a:srgbClr val="000000"/>
                </a:solidFill>
              </a:rPr>
              <a:t> 동일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 dirty="0">
                <a:solidFill>
                  <a:srgbClr val="000000"/>
                </a:solidFill>
              </a:rPr>
              <a:t>N이 짝수일 때 : MAX(2x1 타일 두개의 합, 2x2 타일)을 놓음.</a:t>
            </a: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554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C. 2xN 예쁜 타일링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altLang="ko-KR" dirty="0"/>
              <a:t>2x1</a:t>
            </a:r>
            <a:r>
              <a:rPr lang="ko-KR" altLang="en-US" dirty="0"/>
              <a:t>을 두개 사용 </a:t>
            </a:r>
            <a:r>
              <a:rPr lang="en-US" altLang="ko-KR" dirty="0"/>
              <a:t>=  1x2</a:t>
            </a:r>
            <a:r>
              <a:rPr lang="ko-KR" altLang="en-US" dirty="0"/>
              <a:t>로 돌려서 두개 사용 </a:t>
            </a:r>
            <a:r>
              <a:rPr lang="en-US" altLang="ko-KR" dirty="0"/>
              <a:t>(</a:t>
            </a:r>
            <a:r>
              <a:rPr lang="ko-KR" altLang="en-US" dirty="0"/>
              <a:t>항상 </a:t>
            </a:r>
            <a:r>
              <a:rPr lang="en-US" altLang="ko-KR" dirty="0"/>
              <a:t>2x1</a:t>
            </a:r>
            <a:r>
              <a:rPr lang="ko-KR" altLang="en-US" dirty="0"/>
              <a:t>로만 사용해도 됨</a:t>
            </a:r>
            <a:r>
              <a:rPr lang="en-US" altLang="ko-KR" dirty="0"/>
              <a:t>.)</a:t>
            </a:r>
            <a:endParaRPr lang="ko-KR" alt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사용한 2x1 타일 : </a:t>
            </a:r>
            <a:r>
              <a:rPr lang="ko" dirty="0">
                <a:solidFill>
                  <a:srgbClr val="FF0000"/>
                </a:solidFill>
              </a:rPr>
              <a:t>2</a:t>
            </a:r>
            <a:r>
              <a:rPr lang="ko" dirty="0"/>
              <a:t> 3 5 </a:t>
            </a:r>
            <a:r>
              <a:rPr lang="ko" dirty="0">
                <a:solidFill>
                  <a:srgbClr val="FF0000"/>
                </a:solidFill>
              </a:rPr>
              <a:t>8</a:t>
            </a:r>
            <a:r>
              <a:rPr lang="ko" dirty="0"/>
              <a:t> 10 </a:t>
            </a:r>
            <a:r>
              <a:rPr lang="ko" dirty="0">
                <a:solidFill>
                  <a:srgbClr val="FF0000"/>
                </a:solidFill>
              </a:rPr>
              <a:t>20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 dirty="0">
                <a:solidFill>
                  <a:srgbClr val="000000"/>
                </a:solidFill>
              </a:rPr>
              <a:t>같은 개수를 사용하는 더 좋은 방법 : 2</a:t>
            </a:r>
            <a:r>
              <a:rPr lang="ko" dirty="0"/>
              <a:t> 3 5 </a:t>
            </a:r>
            <a:r>
              <a:rPr lang="ko" dirty="0">
                <a:solidFill>
                  <a:srgbClr val="FF0000"/>
                </a:solidFill>
              </a:rPr>
              <a:t>8</a:t>
            </a:r>
            <a:r>
              <a:rPr lang="ko" dirty="0"/>
              <a:t> </a:t>
            </a:r>
            <a:r>
              <a:rPr lang="ko" dirty="0">
                <a:solidFill>
                  <a:srgbClr val="FF0000"/>
                </a:solidFill>
              </a:rPr>
              <a:t>10</a:t>
            </a:r>
            <a:r>
              <a:rPr lang="ko" dirty="0"/>
              <a:t> </a:t>
            </a:r>
            <a:r>
              <a:rPr lang="ko" dirty="0">
                <a:solidFill>
                  <a:srgbClr val="FF0000"/>
                </a:solidFill>
              </a:rPr>
              <a:t>20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 dirty="0">
                <a:solidFill>
                  <a:srgbClr val="000000"/>
                </a:solidFill>
              </a:rPr>
              <a:t>어떤 종류의 타일을 사용할거면 그 종류에서 가장 예쁜 타일부터 사용하면 됨.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 dirty="0">
                <a:solidFill>
                  <a:srgbClr val="000000"/>
                </a:solidFill>
              </a:rPr>
              <a:t>2x2 타일도 마찬가지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 dirty="0">
                <a:solidFill>
                  <a:srgbClr val="000000"/>
                </a:solidFill>
              </a:rPr>
              <a:t>N이 홀수일 때 : 2x1 타일 하나는 반드시 사용해야 함. 설치하면 N은 짝수.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 dirty="0">
                <a:solidFill>
                  <a:srgbClr val="000000"/>
                </a:solidFill>
              </a:rPr>
              <a:t>N이 짝수일 때 : 2x1 타일을 사용하면 다시 N이 홀수가 돼서 2x1 타일 하나를 추가로 설치해야 함. → 2x1 타일을 두개  동시에 놓</a:t>
            </a:r>
            <a:r>
              <a:rPr lang="ko-KR" altLang="en-US" dirty="0">
                <a:solidFill>
                  <a:srgbClr val="000000"/>
                </a:solidFill>
              </a:rPr>
              <a:t>는 것과</a:t>
            </a:r>
            <a:r>
              <a:rPr lang="ko" dirty="0">
                <a:solidFill>
                  <a:srgbClr val="000000"/>
                </a:solidFill>
              </a:rPr>
              <a:t> 동일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 dirty="0">
                <a:solidFill>
                  <a:srgbClr val="000000"/>
                </a:solidFill>
              </a:rPr>
              <a:t>N이 짝수일 때 : MAX(2x1 타일 두개의 합, 2x2 타일)을 놓음.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 dirty="0">
                <a:solidFill>
                  <a:srgbClr val="000000"/>
                </a:solidFill>
              </a:rPr>
              <a:t>귀납적으로 해결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ko" dirty="0"/>
              <a:t>시간복잡도 : O(NlogN)</a:t>
            </a:r>
            <a:r>
              <a:rPr lang="en-US" altLang="ko" dirty="0"/>
              <a:t>	</a:t>
            </a:r>
            <a:r>
              <a:rPr lang="ko" altLang="ko-KR" dirty="0"/>
              <a:t>분류 : 정렬, 탐욕법</a:t>
            </a:r>
            <a:endParaRPr lang="ko-KR" altLang="en-US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422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0;p14">
            <a:extLst>
              <a:ext uri="{FF2B5EF4-FFF2-40B4-BE49-F238E27FC236}">
                <a16:creationId xmlns:a16="http://schemas.microsoft.com/office/drawing/2014/main" id="{E663F53B-0977-49A3-834E-C294D810C9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41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lphaUcPeriod"/>
            </a:pPr>
            <a:r>
              <a:rPr lang="ko" dirty="0"/>
              <a:t>펭귄추락대책위원회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61;p14">
            <a:extLst>
              <a:ext uri="{FF2B5EF4-FFF2-40B4-BE49-F238E27FC236}">
                <a16:creationId xmlns:a16="http://schemas.microsoft.com/office/drawing/2014/main" id="{E369CC4C-3F34-45E0-8659-9A89B84B87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펭귄이 있는 위치 </a:t>
            </a:r>
            <a:r>
              <a:rPr lang="en-US" altLang="ko" dirty="0"/>
              <a:t>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0601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D. 파괴된 도시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 dirty="0">
                <a:solidFill>
                  <a:srgbClr val="000000"/>
                </a:solidFill>
              </a:rPr>
              <a:t>어떤 도시와 그 도시를 포함하여 인접한 도시가 전부 파괴되었다면 항상 폭탄을 떨어뜨릴 수 있음.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D. 파괴된 도시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 dirty="0">
                <a:solidFill>
                  <a:srgbClr val="000000"/>
                </a:solidFill>
              </a:rPr>
              <a:t>어떤 도시와 그 도시를 포함하여 인접한 도시가 전부 파괴되었다면 항상 폭탄을 떨어뜨릴 수 있음.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 dirty="0">
                <a:solidFill>
                  <a:srgbClr val="000000"/>
                </a:solidFill>
              </a:rPr>
              <a:t>그렇지 않다면 항상 폭탄을 떨어뜨릴 수 없음</a:t>
            </a:r>
            <a:r>
              <a:rPr lang="en-US" altLang="ko" dirty="0">
                <a:solidFill>
                  <a:srgbClr val="000000"/>
                </a:solidFill>
              </a:rPr>
              <a:t>.</a:t>
            </a: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981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D. 파괴된 도시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 dirty="0">
                <a:solidFill>
                  <a:srgbClr val="000000"/>
                </a:solidFill>
              </a:rPr>
              <a:t>어떤 도시와 그 도시를 포함하여 인접한 도시가 전부 파괴되었다면 항상 폭탄을 떨어뜨릴 수 있음.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 dirty="0">
                <a:solidFill>
                  <a:srgbClr val="000000"/>
                </a:solidFill>
              </a:rPr>
              <a:t>그렇지 않다면 항상 폭탄을 떨어뜨릴 수 없음.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 dirty="0">
                <a:solidFill>
                  <a:srgbClr val="000000"/>
                </a:solidFill>
              </a:rPr>
              <a:t>가능한 후보 도시에 폭탄을 전부 떨어뜨림 → 파괴되지 않아야 할 도시를 파괴하지 않으면서, 파괴되어야 할 도시를 가장 많이 파괴하는 방법.</a:t>
            </a: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119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D. 파괴된 도시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 dirty="0">
                <a:solidFill>
                  <a:srgbClr val="000000"/>
                </a:solidFill>
              </a:rPr>
              <a:t>어떤 도시와 그 도시를 포함하여 인접한 도시가 전부 파괴되었다면 항상 폭탄을 떨어뜨릴 수 있음.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 dirty="0">
                <a:solidFill>
                  <a:srgbClr val="000000"/>
                </a:solidFill>
              </a:rPr>
              <a:t>그렇지 않다면 항상 폭탄을 떨어뜨릴 수 없음.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 dirty="0">
                <a:solidFill>
                  <a:srgbClr val="000000"/>
                </a:solidFill>
              </a:rPr>
              <a:t>가능한 후보 도시에 폭탄을 전부 떨어뜨림 → 파괴되지 않아야 할 도시를 파괴하지 않으면서, 파괴되어야 할 도시를 가장 많이 파괴하는 방법.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 dirty="0">
                <a:solidFill>
                  <a:srgbClr val="000000"/>
                </a:solidFill>
              </a:rPr>
              <a:t>이렇게 해도 파괴되지 않는 도시는 절대 파괴될 수 없음.</a:t>
            </a: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31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D. 파괴된 도시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 dirty="0">
                <a:solidFill>
                  <a:srgbClr val="000000"/>
                </a:solidFill>
              </a:rPr>
              <a:t>어떤 도시와 그 도시를 포함하여 인접한 도시가 전부 파괴되었다면 항상 폭탄을 떨어뜨릴 수 있음.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 dirty="0">
                <a:solidFill>
                  <a:srgbClr val="000000"/>
                </a:solidFill>
              </a:rPr>
              <a:t>그렇지 않다면 항상 폭탄을 떨어뜨릴 수 없음.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 dirty="0">
                <a:solidFill>
                  <a:srgbClr val="000000"/>
                </a:solidFill>
              </a:rPr>
              <a:t>가능한 후보 도시에 폭탄을 전부 떨어뜨림 → 파괴되지 않아야 할 도시를 파괴하지 않으면서, 파괴되어야 할 도시를 가장 많이 파괴하는 방법.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 dirty="0">
                <a:solidFill>
                  <a:srgbClr val="000000"/>
                </a:solidFill>
              </a:rPr>
              <a:t>이렇게 해도 파괴되지 않는 도시는 절대 파괴될 수 없음.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 dirty="0">
                <a:solidFill>
                  <a:srgbClr val="000000"/>
                </a:solidFill>
              </a:rPr>
              <a:t>그래프 구축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dirty="0"/>
              <a:t>시간복잡도 : O(N+M)</a:t>
            </a:r>
            <a:r>
              <a:rPr lang="en-US" altLang="ko" dirty="0"/>
              <a:t>	</a:t>
            </a:r>
            <a:r>
              <a:rPr lang="ko-KR" altLang="en-US" dirty="0"/>
              <a:t>분류 </a:t>
            </a:r>
            <a:r>
              <a:rPr lang="en-US" altLang="ko-KR" dirty="0"/>
              <a:t>: </a:t>
            </a:r>
            <a:r>
              <a:rPr lang="ko-KR" altLang="en-US" dirty="0"/>
              <a:t>그래프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799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E. 텔레포트 정거장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ko-KR" altLang="en-US" dirty="0"/>
              <a:t>점 </a:t>
            </a:r>
            <a:r>
              <a:rPr lang="en-US" altLang="ko-KR" dirty="0"/>
              <a:t>S</a:t>
            </a:r>
            <a:r>
              <a:rPr lang="ko-KR" altLang="en-US" dirty="0"/>
              <a:t>에서 점 </a:t>
            </a:r>
            <a:r>
              <a:rPr lang="en-US" altLang="ko-KR" dirty="0"/>
              <a:t>E</a:t>
            </a:r>
            <a:r>
              <a:rPr lang="ko-KR" altLang="en-US" dirty="0"/>
              <a:t>로 가는 최단시간을 구하는 문제</a:t>
            </a:r>
            <a:r>
              <a:rPr lang="en-US" altLang="ko-KR" dirty="0"/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8484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E. 텔레포트 정거장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ko-KR" altLang="en-US" dirty="0"/>
              <a:t>점 </a:t>
            </a:r>
            <a:r>
              <a:rPr lang="en-US" altLang="ko-KR" dirty="0"/>
              <a:t>S</a:t>
            </a:r>
            <a:r>
              <a:rPr lang="ko-KR" altLang="en-US" dirty="0"/>
              <a:t>에서 점 </a:t>
            </a:r>
            <a:r>
              <a:rPr lang="en-US" altLang="ko-KR" dirty="0"/>
              <a:t>E</a:t>
            </a:r>
            <a:r>
              <a:rPr lang="ko-KR" altLang="en-US" dirty="0"/>
              <a:t>로 가는 최단시간을 구하는 문제</a:t>
            </a:r>
            <a:r>
              <a:rPr lang="en-US" altLang="ko-KR" dirty="0"/>
              <a:t>.</a:t>
            </a:r>
          </a:p>
          <a:p>
            <a:pPr marL="285750" indent="-285750"/>
            <a:r>
              <a:rPr lang="ko-KR" altLang="en-US" dirty="0"/>
              <a:t>그래프 모델링</a:t>
            </a:r>
            <a:r>
              <a:rPr lang="en-US" altLang="ko-KR" dirty="0"/>
              <a:t>?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3773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E. 텔레포트 정거장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ko-KR" altLang="en-US" dirty="0"/>
              <a:t>점 </a:t>
            </a:r>
            <a:r>
              <a:rPr lang="en-US" altLang="ko-KR" dirty="0"/>
              <a:t>S</a:t>
            </a:r>
            <a:r>
              <a:rPr lang="ko-KR" altLang="en-US" dirty="0"/>
              <a:t>에서 점 </a:t>
            </a:r>
            <a:r>
              <a:rPr lang="en-US" altLang="ko-KR" dirty="0"/>
              <a:t>E</a:t>
            </a:r>
            <a:r>
              <a:rPr lang="ko-KR" altLang="en-US" dirty="0"/>
              <a:t>로 가는 최단시간을 구하는 문제</a:t>
            </a:r>
            <a:r>
              <a:rPr lang="en-US" altLang="ko-KR" dirty="0"/>
              <a:t>.</a:t>
            </a:r>
          </a:p>
          <a:p>
            <a:pPr marL="285750" indent="-285750"/>
            <a:r>
              <a:rPr lang="ko-KR" altLang="en-US" dirty="0"/>
              <a:t>그래프 모델링</a:t>
            </a:r>
            <a:r>
              <a:rPr lang="en-US" altLang="ko-KR" dirty="0"/>
              <a:t>? </a:t>
            </a:r>
          </a:p>
          <a:p>
            <a:pPr marL="285750" indent="-285750"/>
            <a:r>
              <a:rPr lang="ko-KR" altLang="en-US" dirty="0"/>
              <a:t>현재위치가 </a:t>
            </a:r>
            <a:r>
              <a:rPr lang="en-US" altLang="ko-KR" dirty="0"/>
              <a:t>X</a:t>
            </a:r>
            <a:r>
              <a:rPr lang="ko-KR" altLang="en-US" dirty="0"/>
              <a:t>라면 </a:t>
            </a:r>
            <a:r>
              <a:rPr lang="en-US" altLang="ko-KR" dirty="0"/>
              <a:t>X</a:t>
            </a:r>
            <a:r>
              <a:rPr lang="ko-KR" altLang="en-US" dirty="0"/>
              <a:t>의 </a:t>
            </a:r>
            <a:r>
              <a:rPr lang="ko-KR" altLang="en-US" dirty="0" err="1"/>
              <a:t>텔레포트</a:t>
            </a:r>
            <a:r>
              <a:rPr lang="ko-KR" altLang="en-US" dirty="0"/>
              <a:t> 연결 정보와 </a:t>
            </a:r>
            <a:r>
              <a:rPr lang="en-US" altLang="ko-KR" dirty="0"/>
              <a:t>X+1, X-1</a:t>
            </a:r>
            <a:r>
              <a:rPr lang="ko-KR" altLang="en-US" dirty="0"/>
              <a:t>로의 간선이 있는 그래프</a:t>
            </a:r>
            <a:r>
              <a:rPr lang="en-US" altLang="ko-KR" dirty="0"/>
              <a:t>. </a:t>
            </a:r>
            <a:r>
              <a:rPr lang="ko-KR" altLang="en-US" dirty="0"/>
              <a:t>각</a:t>
            </a:r>
            <a:r>
              <a:rPr lang="en-US" altLang="ko-KR" dirty="0"/>
              <a:t>, </a:t>
            </a:r>
            <a:r>
              <a:rPr lang="ko-KR" altLang="en-US" dirty="0"/>
              <a:t>간선의 가중치 </a:t>
            </a:r>
            <a:r>
              <a:rPr lang="en-US" altLang="ko-KR" dirty="0"/>
              <a:t>1</a:t>
            </a:r>
            <a:endParaRPr lang="ko-KR" altLang="en-US" dirty="0"/>
          </a:p>
          <a:p>
            <a:pPr marL="285750" indent="-285750"/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8330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E. 텔레포트 정거장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ko-KR" altLang="en-US" dirty="0"/>
              <a:t>점 </a:t>
            </a:r>
            <a:r>
              <a:rPr lang="en-US" altLang="ko-KR" dirty="0"/>
              <a:t>S</a:t>
            </a:r>
            <a:r>
              <a:rPr lang="ko-KR" altLang="en-US" dirty="0"/>
              <a:t>에서 점 </a:t>
            </a:r>
            <a:r>
              <a:rPr lang="en-US" altLang="ko-KR" dirty="0"/>
              <a:t>E</a:t>
            </a:r>
            <a:r>
              <a:rPr lang="ko-KR" altLang="en-US" dirty="0"/>
              <a:t>로 가는 최단시간을 구하는 문제</a:t>
            </a:r>
            <a:r>
              <a:rPr lang="en-US" altLang="ko-KR" dirty="0"/>
              <a:t>.</a:t>
            </a:r>
          </a:p>
          <a:p>
            <a:pPr marL="285750" indent="-285750"/>
            <a:r>
              <a:rPr lang="ko-KR" altLang="en-US" dirty="0"/>
              <a:t>그래프 모델링</a:t>
            </a:r>
            <a:r>
              <a:rPr lang="en-US" altLang="ko-KR" dirty="0"/>
              <a:t>? </a:t>
            </a:r>
          </a:p>
          <a:p>
            <a:pPr marL="285750" indent="-285750"/>
            <a:r>
              <a:rPr lang="ko-KR" altLang="en-US" dirty="0"/>
              <a:t>현재위치가 </a:t>
            </a:r>
            <a:r>
              <a:rPr lang="en-US" altLang="ko-KR" dirty="0"/>
              <a:t>X</a:t>
            </a:r>
            <a:r>
              <a:rPr lang="ko-KR" altLang="en-US" dirty="0"/>
              <a:t>라면 </a:t>
            </a:r>
            <a:r>
              <a:rPr lang="en-US" altLang="ko-KR" dirty="0"/>
              <a:t>X</a:t>
            </a:r>
            <a:r>
              <a:rPr lang="ko-KR" altLang="en-US" dirty="0"/>
              <a:t>의 </a:t>
            </a:r>
            <a:r>
              <a:rPr lang="ko-KR" altLang="en-US" dirty="0" err="1"/>
              <a:t>텔레포트</a:t>
            </a:r>
            <a:r>
              <a:rPr lang="ko-KR" altLang="en-US" dirty="0"/>
              <a:t> 연결 정보와 </a:t>
            </a:r>
            <a:r>
              <a:rPr lang="en-US" altLang="ko-KR" dirty="0"/>
              <a:t>X+1, X-1</a:t>
            </a:r>
            <a:r>
              <a:rPr lang="ko-KR" altLang="en-US" dirty="0"/>
              <a:t>로의 간선이 있는 그래프</a:t>
            </a:r>
            <a:r>
              <a:rPr lang="en-US" altLang="ko-KR" dirty="0"/>
              <a:t>. </a:t>
            </a:r>
            <a:r>
              <a:rPr lang="ko-KR" altLang="en-US" dirty="0"/>
              <a:t>각</a:t>
            </a:r>
            <a:r>
              <a:rPr lang="en-US" altLang="ko-KR" dirty="0"/>
              <a:t>, </a:t>
            </a:r>
            <a:r>
              <a:rPr lang="ko-KR" altLang="en-US" dirty="0"/>
              <a:t>간선의 가중치 </a:t>
            </a:r>
            <a:r>
              <a:rPr lang="en-US" altLang="ko-KR" dirty="0"/>
              <a:t>1</a:t>
            </a:r>
            <a:endParaRPr lang="ko-KR" altLang="en-US" dirty="0"/>
          </a:p>
          <a:p>
            <a:pPr marL="285750" indent="-285750"/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4005" y="2860675"/>
            <a:ext cx="5048250" cy="1514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7401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E. 텔레포트 정거장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ko-KR" altLang="en-US" dirty="0"/>
              <a:t>점 </a:t>
            </a:r>
            <a:r>
              <a:rPr lang="en-US" altLang="ko-KR" dirty="0"/>
              <a:t>S</a:t>
            </a:r>
            <a:r>
              <a:rPr lang="ko-KR" altLang="en-US" dirty="0"/>
              <a:t>에서 점 </a:t>
            </a:r>
            <a:r>
              <a:rPr lang="en-US" altLang="ko-KR" dirty="0"/>
              <a:t>E</a:t>
            </a:r>
            <a:r>
              <a:rPr lang="ko-KR" altLang="en-US" dirty="0"/>
              <a:t>로 가는 최단시간을 구하는 문제</a:t>
            </a:r>
            <a:r>
              <a:rPr lang="en-US" altLang="ko-KR" dirty="0"/>
              <a:t>.</a:t>
            </a:r>
          </a:p>
          <a:p>
            <a:pPr marL="285750" indent="-285750"/>
            <a:r>
              <a:rPr lang="ko-KR" altLang="en-US" dirty="0"/>
              <a:t>그래프 모델링</a:t>
            </a:r>
            <a:r>
              <a:rPr lang="en-US" altLang="ko-KR" dirty="0"/>
              <a:t>? </a:t>
            </a:r>
          </a:p>
          <a:p>
            <a:pPr marL="285750" indent="-285750"/>
            <a:r>
              <a:rPr lang="ko-KR" altLang="en-US" dirty="0"/>
              <a:t>현재위치가 </a:t>
            </a:r>
            <a:r>
              <a:rPr lang="en-US" altLang="ko-KR" dirty="0"/>
              <a:t>X</a:t>
            </a:r>
            <a:r>
              <a:rPr lang="ko-KR" altLang="en-US" dirty="0"/>
              <a:t>라면 </a:t>
            </a:r>
            <a:r>
              <a:rPr lang="en-US" altLang="ko-KR" dirty="0"/>
              <a:t>X</a:t>
            </a:r>
            <a:r>
              <a:rPr lang="ko-KR" altLang="en-US" dirty="0"/>
              <a:t>의 </a:t>
            </a:r>
            <a:r>
              <a:rPr lang="ko-KR" altLang="en-US" dirty="0" err="1"/>
              <a:t>텔레포트</a:t>
            </a:r>
            <a:r>
              <a:rPr lang="ko-KR" altLang="en-US" dirty="0"/>
              <a:t> 연결 정보와 </a:t>
            </a:r>
            <a:r>
              <a:rPr lang="en-US" altLang="ko-KR" dirty="0"/>
              <a:t>X+1, X-1</a:t>
            </a:r>
            <a:r>
              <a:rPr lang="ko-KR" altLang="en-US" dirty="0"/>
              <a:t>로의 간선이 있는 그래프</a:t>
            </a:r>
            <a:r>
              <a:rPr lang="en-US" altLang="ko-KR" dirty="0"/>
              <a:t>. </a:t>
            </a:r>
            <a:r>
              <a:rPr lang="ko-KR" altLang="en-US" dirty="0">
                <a:solidFill>
                  <a:srgbClr val="FF0000"/>
                </a:solidFill>
              </a:rPr>
              <a:t>각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간선의 가중치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chemeClr val="bg2"/>
                </a:solidFill>
              </a:rPr>
              <a:t>이라서 </a:t>
            </a:r>
            <a:r>
              <a:rPr lang="en-US" altLang="ko-KR" dirty="0">
                <a:solidFill>
                  <a:schemeClr val="bg2"/>
                </a:solidFill>
              </a:rPr>
              <a:t>BFS</a:t>
            </a:r>
            <a:r>
              <a:rPr lang="ko-KR" altLang="en-US" dirty="0">
                <a:solidFill>
                  <a:schemeClr val="bg2"/>
                </a:solidFill>
              </a:rPr>
              <a:t>로 해결할 수 있음</a:t>
            </a:r>
            <a:r>
              <a:rPr lang="en-US" altLang="ko-KR" dirty="0">
                <a:solidFill>
                  <a:schemeClr val="bg2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  <a:p>
            <a:pPr marL="285750" indent="-285750"/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4005" y="2860675"/>
            <a:ext cx="50482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0;p14">
            <a:extLst>
              <a:ext uri="{FF2B5EF4-FFF2-40B4-BE49-F238E27FC236}">
                <a16:creationId xmlns:a16="http://schemas.microsoft.com/office/drawing/2014/main" id="{E663F53B-0977-49A3-834E-C294D810C9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41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lphaUcPeriod"/>
            </a:pPr>
            <a:r>
              <a:rPr lang="ko" dirty="0"/>
              <a:t>펭귄추락대책위원회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61;p14">
            <a:extLst>
              <a:ext uri="{FF2B5EF4-FFF2-40B4-BE49-F238E27FC236}">
                <a16:creationId xmlns:a16="http://schemas.microsoft.com/office/drawing/2014/main" id="{E369CC4C-3F34-45E0-8659-9A89B84B87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펭귄이 있는 위치 x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x+1 ~ N에 위치한 얼음 중 단 하나만 부셔도 펭귄이 N과 단절된다. → 두개 이상 부술 필요가 없다.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2769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988" y="152400"/>
            <a:ext cx="446001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1571950" y="385025"/>
            <a:ext cx="13032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T = 0</a:t>
            </a:r>
            <a:endParaRPr sz="2400"/>
          </a:p>
        </p:txBody>
      </p:sp>
      <p:sp>
        <p:nvSpPr>
          <p:cNvPr id="93" name="Google Shape;93;p19"/>
          <p:cNvSpPr txBox="1"/>
          <p:nvPr/>
        </p:nvSpPr>
        <p:spPr>
          <a:xfrm>
            <a:off x="1571950" y="2181750"/>
            <a:ext cx="13032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T = 1</a:t>
            </a:r>
            <a:endParaRPr sz="2400"/>
          </a:p>
        </p:txBody>
      </p:sp>
      <p:sp>
        <p:nvSpPr>
          <p:cNvPr id="94" name="Google Shape;94;p19"/>
          <p:cNvSpPr txBox="1"/>
          <p:nvPr/>
        </p:nvSpPr>
        <p:spPr>
          <a:xfrm>
            <a:off x="1571950" y="3850125"/>
            <a:ext cx="13032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T = 2</a:t>
            </a:r>
            <a:endParaRPr sz="24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E2ADA2-C50D-4FE7-83BD-E70F9252AF73}"/>
              </a:ext>
            </a:extLst>
          </p:cNvPr>
          <p:cNvSpPr/>
          <p:nvPr/>
        </p:nvSpPr>
        <p:spPr>
          <a:xfrm>
            <a:off x="1085850" y="1614488"/>
            <a:ext cx="6565106" cy="34504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988" y="152400"/>
            <a:ext cx="446001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1571950" y="385025"/>
            <a:ext cx="13032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T = 0</a:t>
            </a:r>
            <a:endParaRPr sz="2400"/>
          </a:p>
        </p:txBody>
      </p:sp>
      <p:sp>
        <p:nvSpPr>
          <p:cNvPr id="93" name="Google Shape;93;p19"/>
          <p:cNvSpPr txBox="1"/>
          <p:nvPr/>
        </p:nvSpPr>
        <p:spPr>
          <a:xfrm>
            <a:off x="1571950" y="2181750"/>
            <a:ext cx="13032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T = 1</a:t>
            </a:r>
            <a:endParaRPr sz="2400"/>
          </a:p>
        </p:txBody>
      </p:sp>
      <p:sp>
        <p:nvSpPr>
          <p:cNvPr id="94" name="Google Shape;94;p19"/>
          <p:cNvSpPr txBox="1"/>
          <p:nvPr/>
        </p:nvSpPr>
        <p:spPr>
          <a:xfrm>
            <a:off x="1571950" y="3850125"/>
            <a:ext cx="13032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T = 2</a:t>
            </a:r>
            <a:endParaRPr sz="24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E2ADA2-C50D-4FE7-83BD-E70F9252AF73}"/>
              </a:ext>
            </a:extLst>
          </p:cNvPr>
          <p:cNvSpPr/>
          <p:nvPr/>
        </p:nvSpPr>
        <p:spPr>
          <a:xfrm>
            <a:off x="1100137" y="3362325"/>
            <a:ext cx="6765132" cy="1628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758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988" y="152400"/>
            <a:ext cx="446001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1571950" y="385025"/>
            <a:ext cx="13032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T = 0</a:t>
            </a:r>
            <a:endParaRPr sz="2400"/>
          </a:p>
        </p:txBody>
      </p:sp>
      <p:sp>
        <p:nvSpPr>
          <p:cNvPr id="93" name="Google Shape;93;p19"/>
          <p:cNvSpPr txBox="1"/>
          <p:nvPr/>
        </p:nvSpPr>
        <p:spPr>
          <a:xfrm>
            <a:off x="1571950" y="2181750"/>
            <a:ext cx="13032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T = 1</a:t>
            </a:r>
            <a:endParaRPr sz="2400"/>
          </a:p>
        </p:txBody>
      </p:sp>
      <p:sp>
        <p:nvSpPr>
          <p:cNvPr id="94" name="Google Shape;94;p19"/>
          <p:cNvSpPr txBox="1"/>
          <p:nvPr/>
        </p:nvSpPr>
        <p:spPr>
          <a:xfrm>
            <a:off x="1571950" y="3850125"/>
            <a:ext cx="13032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T = 2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08582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E. 텔레포트 정거장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ko-KR" altLang="en-US" dirty="0"/>
              <a:t>점 </a:t>
            </a:r>
            <a:r>
              <a:rPr lang="en-US" altLang="ko-KR" dirty="0"/>
              <a:t>S</a:t>
            </a:r>
            <a:r>
              <a:rPr lang="ko-KR" altLang="en-US" dirty="0"/>
              <a:t>에서 점 </a:t>
            </a:r>
            <a:r>
              <a:rPr lang="en-US" altLang="ko-KR" dirty="0"/>
              <a:t>E</a:t>
            </a:r>
            <a:r>
              <a:rPr lang="ko-KR" altLang="en-US" dirty="0"/>
              <a:t>로 가는 최단시간을 구하는 문제</a:t>
            </a:r>
            <a:r>
              <a:rPr lang="en-US" altLang="ko-KR" dirty="0"/>
              <a:t>.</a:t>
            </a:r>
          </a:p>
          <a:p>
            <a:pPr marL="285750" indent="-285750"/>
            <a:r>
              <a:rPr lang="ko-KR" altLang="en-US" dirty="0"/>
              <a:t>그래프 모델링</a:t>
            </a:r>
            <a:r>
              <a:rPr lang="en-US" altLang="ko-KR" dirty="0"/>
              <a:t>? </a:t>
            </a:r>
          </a:p>
          <a:p>
            <a:pPr marL="285750" indent="-285750"/>
            <a:r>
              <a:rPr lang="ko-KR" altLang="en-US" dirty="0"/>
              <a:t>현재위치가 </a:t>
            </a:r>
            <a:r>
              <a:rPr lang="en-US" altLang="ko-KR" dirty="0"/>
              <a:t>X</a:t>
            </a:r>
            <a:r>
              <a:rPr lang="ko-KR" altLang="en-US" dirty="0"/>
              <a:t>라면 </a:t>
            </a:r>
            <a:r>
              <a:rPr lang="en-US" altLang="ko-KR" dirty="0"/>
              <a:t>X</a:t>
            </a:r>
            <a:r>
              <a:rPr lang="ko-KR" altLang="en-US" dirty="0"/>
              <a:t>의 </a:t>
            </a:r>
            <a:r>
              <a:rPr lang="ko-KR" altLang="en-US" dirty="0" err="1"/>
              <a:t>텔레포트</a:t>
            </a:r>
            <a:r>
              <a:rPr lang="ko-KR" altLang="en-US" dirty="0"/>
              <a:t> 연결 정보와 </a:t>
            </a:r>
            <a:r>
              <a:rPr lang="en-US" altLang="ko-KR" dirty="0"/>
              <a:t>X+1, X-1</a:t>
            </a:r>
            <a:r>
              <a:rPr lang="ko-KR" altLang="en-US" dirty="0"/>
              <a:t>로의 간선이 있는 그래프</a:t>
            </a:r>
            <a:r>
              <a:rPr lang="en-US" altLang="ko-KR" dirty="0"/>
              <a:t>. </a:t>
            </a:r>
            <a:r>
              <a:rPr lang="ko-KR" altLang="en-US" dirty="0">
                <a:solidFill>
                  <a:srgbClr val="FF0000"/>
                </a:solidFill>
              </a:rPr>
              <a:t>각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간선의 가중치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chemeClr val="bg2"/>
                </a:solidFill>
              </a:rPr>
              <a:t>이라서 </a:t>
            </a:r>
            <a:r>
              <a:rPr lang="en-US" altLang="ko-KR" dirty="0">
                <a:solidFill>
                  <a:schemeClr val="bg2"/>
                </a:solidFill>
              </a:rPr>
              <a:t>BFS</a:t>
            </a:r>
            <a:r>
              <a:rPr lang="ko-KR" altLang="en-US" dirty="0">
                <a:solidFill>
                  <a:schemeClr val="bg2"/>
                </a:solidFill>
              </a:rPr>
              <a:t>로 해결할 수 있음</a:t>
            </a:r>
            <a:r>
              <a:rPr lang="en-US" altLang="ko-KR" dirty="0">
                <a:solidFill>
                  <a:schemeClr val="bg2"/>
                </a:solidFill>
              </a:rPr>
              <a:t>.</a:t>
            </a:r>
          </a:p>
          <a:p>
            <a:pPr marL="285750" indent="-285750"/>
            <a:r>
              <a:rPr lang="ko-KR" altLang="en-US" dirty="0"/>
              <a:t>그래프 모델링</a:t>
            </a:r>
            <a:r>
              <a:rPr lang="en-US" altLang="ko-KR" dirty="0"/>
              <a:t>? : </a:t>
            </a:r>
            <a:r>
              <a:rPr lang="ko-KR" altLang="en-US" dirty="0"/>
              <a:t>동적 배열</a:t>
            </a:r>
            <a:r>
              <a:rPr lang="en-US" altLang="ko-KR" dirty="0"/>
              <a:t>, </a:t>
            </a:r>
            <a:r>
              <a:rPr lang="ko-KR" altLang="en-US" dirty="0" err="1"/>
              <a:t>링크드</a:t>
            </a:r>
            <a:r>
              <a:rPr lang="ko-KR" altLang="en-US" dirty="0"/>
              <a:t> 리스트 </a:t>
            </a:r>
            <a:r>
              <a:rPr lang="en-US" altLang="ko-KR" dirty="0"/>
              <a:t>etc.</a:t>
            </a:r>
            <a:endParaRPr lang="ko-KR" altLang="en-US" dirty="0">
              <a:solidFill>
                <a:srgbClr val="FF0000"/>
              </a:solidFill>
            </a:endParaRPr>
          </a:p>
          <a:p>
            <a:pPr marL="285750" indent="-285750"/>
            <a:endParaRPr lang="en-US" altLang="ko-KR" dirty="0"/>
          </a:p>
          <a:p>
            <a:pPr marL="285750" indent="-285750"/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-KR" altLang="en-US" dirty="0" err="1"/>
              <a:t>시간복잡도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" dirty="0"/>
              <a:t>O(N+M)	</a:t>
            </a:r>
            <a:r>
              <a:rPr lang="ko" altLang="ko-KR" dirty="0"/>
              <a:t>분류 : 그래프, 최단경로</a:t>
            </a:r>
            <a:endParaRPr lang="en-US" altLang="ko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068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F. 러버덕을 사랑하는 모임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P &gt; N이라면 항상 불가능하다.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2602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F. 러버덕을 사랑하는 모임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P &gt; N이라면 항상 불가능하다.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N명중 P명을 고를 경우의 수</a:t>
            </a:r>
            <a:r>
              <a:rPr lang="ko" sz="1200" dirty="0"/>
              <a:t> N</a:t>
            </a:r>
            <a:r>
              <a:rPr lang="ko" dirty="0"/>
              <a:t>C</a:t>
            </a:r>
            <a:r>
              <a:rPr lang="ko" sz="1200" dirty="0"/>
              <a:t>p. </a:t>
            </a:r>
            <a:r>
              <a:rPr lang="ko" dirty="0"/>
              <a:t>(</a:t>
            </a:r>
            <a:r>
              <a:rPr lang="ko" sz="1200" dirty="0"/>
              <a:t>20</a:t>
            </a:r>
            <a:r>
              <a:rPr lang="ko" dirty="0"/>
              <a:t>C</a:t>
            </a:r>
            <a:r>
              <a:rPr lang="ko" sz="1200" dirty="0"/>
              <a:t>10 = </a:t>
            </a:r>
            <a:r>
              <a:rPr lang="ko" dirty="0"/>
              <a:t>184,756가지. 많지 않다!)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1308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F. 러버덕을 사랑하는 모임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P &gt; N이라면 항상 불가능하다.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N명중 P명을 고를 경우의 수</a:t>
            </a:r>
            <a:r>
              <a:rPr lang="ko" sz="1200" dirty="0"/>
              <a:t> N</a:t>
            </a:r>
            <a:r>
              <a:rPr lang="ko" dirty="0"/>
              <a:t>C</a:t>
            </a:r>
            <a:r>
              <a:rPr lang="ko" sz="1200" dirty="0"/>
              <a:t>p. </a:t>
            </a:r>
            <a:r>
              <a:rPr lang="ko" dirty="0"/>
              <a:t>(</a:t>
            </a:r>
            <a:r>
              <a:rPr lang="ko" sz="1200" dirty="0"/>
              <a:t>20</a:t>
            </a:r>
            <a:r>
              <a:rPr lang="ko" dirty="0"/>
              <a:t>C</a:t>
            </a:r>
            <a:r>
              <a:rPr lang="ko" sz="1200" dirty="0"/>
              <a:t>10 = </a:t>
            </a:r>
            <a:r>
              <a:rPr lang="ko" dirty="0"/>
              <a:t>184,756가지. 많지 않다!)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가능한 모든 구성을 살펴보자!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97665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F. 러버덕을 사랑하는 모임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P &gt; N이라면 항상 불가능하다.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N명중 P명을 고를 경우의 수</a:t>
            </a:r>
            <a:r>
              <a:rPr lang="ko" sz="1200" dirty="0"/>
              <a:t> N</a:t>
            </a:r>
            <a:r>
              <a:rPr lang="ko" dirty="0"/>
              <a:t>C</a:t>
            </a:r>
            <a:r>
              <a:rPr lang="ko" sz="1200" dirty="0"/>
              <a:t>p. </a:t>
            </a:r>
            <a:r>
              <a:rPr lang="ko" dirty="0"/>
              <a:t>(</a:t>
            </a:r>
            <a:r>
              <a:rPr lang="ko" sz="1200" dirty="0"/>
              <a:t>20</a:t>
            </a:r>
            <a:r>
              <a:rPr lang="ko" dirty="0"/>
              <a:t>C</a:t>
            </a:r>
            <a:r>
              <a:rPr lang="ko" sz="1200" dirty="0"/>
              <a:t>10 = </a:t>
            </a:r>
            <a:r>
              <a:rPr lang="ko" dirty="0"/>
              <a:t>184,756가지. 많지 않다!)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가능한 모든 구성을 살펴보자!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내가 고른 P명이 가능하려면?</a:t>
            </a: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375" y="833200"/>
            <a:ext cx="2142539" cy="5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/>
          <p:nvPr/>
        </p:nvSpPr>
        <p:spPr>
          <a:xfrm>
            <a:off x="296175" y="409700"/>
            <a:ext cx="10860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/>
              <a:t>iff</a:t>
            </a:r>
            <a:endParaRPr sz="2200"/>
          </a:p>
        </p:txBody>
      </p:sp>
      <p:sp>
        <p:nvSpPr>
          <p:cNvPr id="113" name="Google Shape;113;p22"/>
          <p:cNvSpPr txBox="1"/>
          <p:nvPr/>
        </p:nvSpPr>
        <p:spPr>
          <a:xfrm>
            <a:off x="3465200" y="1638800"/>
            <a:ext cx="2744400" cy="5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627" y="725600"/>
            <a:ext cx="1799714" cy="120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627" y="2037775"/>
            <a:ext cx="1799714" cy="120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4;p22">
            <a:extLst>
              <a:ext uri="{FF2B5EF4-FFF2-40B4-BE49-F238E27FC236}">
                <a16:creationId xmlns:a16="http://schemas.microsoft.com/office/drawing/2014/main" id="{BF2D7BAE-0FBD-49A0-874B-BBCB115BC9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26875" y="1510700"/>
            <a:ext cx="5448600" cy="2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즉, E가 P에 속한 인원의 하한의 합 이상 and 상한의 합 이하면 항상 가능하다.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이게 왜 될까?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76209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375" y="833200"/>
            <a:ext cx="2142539" cy="5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/>
          <p:nvPr/>
        </p:nvSpPr>
        <p:spPr>
          <a:xfrm>
            <a:off x="296175" y="409700"/>
            <a:ext cx="10860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/>
              <a:t>iff</a:t>
            </a:r>
            <a:endParaRPr sz="2200"/>
          </a:p>
        </p:txBody>
      </p:sp>
      <p:sp>
        <p:nvSpPr>
          <p:cNvPr id="113" name="Google Shape;113;p22"/>
          <p:cNvSpPr txBox="1"/>
          <p:nvPr/>
        </p:nvSpPr>
        <p:spPr>
          <a:xfrm>
            <a:off x="3465200" y="1638800"/>
            <a:ext cx="2744400" cy="5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2926875" y="1510700"/>
            <a:ext cx="5448600" cy="2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즉, E가 P에 속한 인원의 하한의 합 이상 and 상한의 합 이하면 항상 가능하다.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dirty="0"/>
              <a:t>이게 왜 될까?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/>
              <a:t>P명에게 각자의 하한만큼 미리 분배.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/>
              <a:t>개인의 상한을 넘지 않는 선에서 E와 같아질 때까지 인형 하나를 주는 것을 반복하면 조건을 위배하지 않고 항상 E에 도달할 수 있다.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627" y="725600"/>
            <a:ext cx="1799714" cy="120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627" y="2037775"/>
            <a:ext cx="1799714" cy="12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0;p14">
            <a:extLst>
              <a:ext uri="{FF2B5EF4-FFF2-40B4-BE49-F238E27FC236}">
                <a16:creationId xmlns:a16="http://schemas.microsoft.com/office/drawing/2014/main" id="{E663F53B-0977-49A3-834E-C294D810C9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41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lphaUcPeriod"/>
            </a:pPr>
            <a:r>
              <a:rPr lang="ko" dirty="0"/>
              <a:t>펭귄추락대책위원회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61;p14">
            <a:extLst>
              <a:ext uri="{FF2B5EF4-FFF2-40B4-BE49-F238E27FC236}">
                <a16:creationId xmlns:a16="http://schemas.microsoft.com/office/drawing/2014/main" id="{E369CC4C-3F34-45E0-8659-9A89B84B87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펭귄이 있는 위치 x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x+1 ~ N에 위치한 얼음 중 단 하나만 부셔도 펭귄이 N과 단절된다. → 두개 이상 부술 필요가 없다.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마찬가지로, 1 ~ x-1에 위치한 얼음 중 단 하나만 부셔도 1과 단절된다.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90875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F. 러버덕을 사랑하는 모임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Google Shape;122;p2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l" rtl="0">
                  <a:spcBef>
                    <a:spcPts val="160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altLang="ko-KR" dirty="0"/>
                  <a:t>P &gt; N</a:t>
                </a:r>
                <a:r>
                  <a:rPr lang="ko-KR" altLang="en-US" dirty="0"/>
                  <a:t>이라면 항상 불가능하다</a:t>
                </a:r>
                <a:r>
                  <a:rPr lang="en-US" altLang="ko-KR" dirty="0"/>
                  <a:t>.</a:t>
                </a:r>
                <a:endParaRPr lang="ko-KR" altLang="en-US" dirty="0"/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altLang="ko-KR" dirty="0"/>
                  <a:t>N</a:t>
                </a:r>
                <a:r>
                  <a:rPr lang="ko-KR" altLang="en-US" dirty="0"/>
                  <a:t>명중 </a:t>
                </a:r>
                <a:r>
                  <a:rPr lang="en-US" altLang="ko-KR" dirty="0"/>
                  <a:t>P</a:t>
                </a:r>
                <a:r>
                  <a:rPr lang="ko-KR" altLang="en-US" dirty="0"/>
                  <a:t>명을 고를 경우의 수</a:t>
                </a:r>
                <a:r>
                  <a:rPr lang="ko-KR" altLang="en-US" sz="1200" dirty="0"/>
                  <a:t> </a:t>
                </a:r>
                <a:r>
                  <a:rPr lang="en-US" altLang="ko-KR" sz="1200" dirty="0"/>
                  <a:t>N</a:t>
                </a:r>
                <a:r>
                  <a:rPr lang="en-US" altLang="ko-KR" dirty="0"/>
                  <a:t>C</a:t>
                </a:r>
                <a:r>
                  <a:rPr lang="en-US" altLang="ko-KR" sz="1200" dirty="0"/>
                  <a:t>p. </a:t>
                </a:r>
                <a:r>
                  <a:rPr lang="en-US" altLang="ko-KR" dirty="0"/>
                  <a:t>(</a:t>
                </a:r>
                <a:r>
                  <a:rPr lang="en-US" altLang="ko-KR" sz="1200" dirty="0"/>
                  <a:t>20</a:t>
                </a:r>
                <a:r>
                  <a:rPr lang="en-US" altLang="ko-KR" dirty="0"/>
                  <a:t>C</a:t>
                </a:r>
                <a:r>
                  <a:rPr lang="en-US" altLang="ko-KR" sz="1200" dirty="0"/>
                  <a:t>10 = </a:t>
                </a:r>
                <a:r>
                  <a:rPr lang="en-US" altLang="ko-KR" dirty="0"/>
                  <a:t>184,756</a:t>
                </a:r>
                <a:r>
                  <a:rPr lang="ko-KR" altLang="en-US" dirty="0"/>
                  <a:t>가지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많지 않다</a:t>
                </a:r>
                <a:r>
                  <a:rPr lang="en-US" altLang="ko-KR" dirty="0"/>
                  <a:t>!)</a:t>
                </a:r>
                <a:endParaRPr lang="ko-KR" altLang="en-US" dirty="0"/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ko-KR" altLang="en-US" dirty="0"/>
                  <a:t>가능한 모든 집합을 살펴보자</a:t>
                </a:r>
                <a:r>
                  <a:rPr lang="en-US" altLang="ko-KR" dirty="0"/>
                  <a:t>!</a:t>
                </a:r>
                <a:endParaRPr lang="ko-KR" altLang="en-US" dirty="0"/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ko-KR" altLang="en-US" dirty="0"/>
                  <a:t>내가 고른 </a:t>
                </a:r>
                <a:r>
                  <a:rPr lang="en-US" altLang="ko-KR" dirty="0"/>
                  <a:t>P</a:t>
                </a:r>
                <a:r>
                  <a:rPr lang="ko-KR" altLang="en-US" dirty="0"/>
                  <a:t>명이 가능하려면</a:t>
                </a:r>
                <a:r>
                  <a:rPr lang="en-US" altLang="ko-KR" dirty="0"/>
                  <a:t>? L </a:t>
                </a:r>
                <a:r>
                  <a:rPr lang="ko-KR" altLang="en-US" dirty="0"/>
                  <a:t>≤ </a:t>
                </a:r>
                <a:r>
                  <a:rPr lang="en-US" altLang="ko-KR" dirty="0"/>
                  <a:t>E </a:t>
                </a:r>
                <a:r>
                  <a:rPr lang="ko-KR" altLang="en-US" dirty="0"/>
                  <a:t>≤ </a:t>
                </a:r>
                <a:r>
                  <a:rPr lang="en-US" altLang="ko-KR" dirty="0"/>
                  <a:t>R</a:t>
                </a:r>
                <a:endParaRPr lang="ko-KR" altLang="en-US" dirty="0"/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ko-KR" altLang="en-US" dirty="0"/>
                  <a:t>이 부등식을 만족하는 집합을 아무거나 하나 골라서 하한만큼 전부 나눠주고 추가로 분배</a:t>
                </a:r>
                <a:r>
                  <a:rPr lang="en-US" altLang="ko-KR" dirty="0"/>
                  <a:t>!</a:t>
                </a:r>
                <a:endParaRPr lang="ko-KR" altLang="en-US" dirty="0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endParaRPr lang="ko-KR" altLang="en-US" dirty="0"/>
              </a:p>
              <a:p>
                <a:pPr marL="0" indent="0">
                  <a:spcBef>
                    <a:spcPts val="1600"/>
                  </a:spcBef>
                  <a:buClr>
                    <a:schemeClr val="dk1"/>
                  </a:buClr>
                  <a:buSzPts val="1100"/>
                  <a:buNone/>
                </a:pPr>
                <a:r>
                  <a:rPr lang="ko-KR" altLang="en-US" dirty="0"/>
                  <a:t>시간복잡도 </a:t>
                </a:r>
                <a:r>
                  <a:rPr lang="en-US" altLang="ko-KR" dirty="0"/>
                  <a:t>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	 분류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완전탐색</a:t>
                </a:r>
                <a:endParaRPr lang="ko-KR" altLang="en-US" b="1" dirty="0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ko-KR" altLang="en-US" dirty="0"/>
              </a:p>
              <a:p>
                <a:pPr marL="457200" lvl="0" indent="0" algn="l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22" name="Google Shape;122;p2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G. 당근 훔쳐 먹기</a:t>
            </a:r>
            <a:endParaRPr dirty="0"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altLang="ko-KR" dirty="0"/>
              <a:t>1 ~ x-1</a:t>
            </a:r>
            <a:r>
              <a:rPr lang="ko-KR" altLang="en-US" dirty="0"/>
              <a:t>일차에 당근 </a:t>
            </a:r>
            <a:r>
              <a:rPr lang="en-US" altLang="ko-KR" dirty="0"/>
              <a:t>i</a:t>
            </a:r>
            <a:r>
              <a:rPr lang="ko-KR" altLang="en-US" dirty="0"/>
              <a:t>를 </a:t>
            </a:r>
            <a:r>
              <a:rPr lang="en-US" altLang="ko-KR" dirty="0"/>
              <a:t>k</a:t>
            </a:r>
            <a:r>
              <a:rPr lang="ko-KR" altLang="en-US" dirty="0"/>
              <a:t>번 먹고</a:t>
            </a:r>
            <a:r>
              <a:rPr lang="en-US" altLang="ko-KR" dirty="0"/>
              <a:t>, x</a:t>
            </a:r>
            <a:r>
              <a:rPr lang="ko-KR" altLang="en-US" dirty="0"/>
              <a:t>일차에 당근 </a:t>
            </a:r>
            <a:r>
              <a:rPr lang="en-US" altLang="ko-KR" dirty="0"/>
              <a:t>i</a:t>
            </a:r>
            <a:r>
              <a:rPr lang="ko-KR" altLang="en-US" dirty="0"/>
              <a:t>를 먹는 경우</a:t>
            </a:r>
            <a:r>
              <a:rPr lang="en-US" altLang="ko-KR" dirty="0"/>
              <a:t>, </a:t>
            </a:r>
            <a:endParaRPr lang="ko-KR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G. 당근 훔쳐 먹기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Google Shape;130;p2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771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l" rtl="0">
                  <a:spcBef>
                    <a:spcPts val="160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altLang="ko-KR" dirty="0"/>
                  <a:t>1 ~ x-1</a:t>
                </a:r>
                <a:r>
                  <a:rPr lang="ko-KR" altLang="en-US" dirty="0"/>
                  <a:t>일차에 당근 </a:t>
                </a:r>
                <a:r>
                  <a:rPr lang="en-US" altLang="ko-KR" dirty="0"/>
                  <a:t>i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k</a:t>
                </a:r>
                <a:r>
                  <a:rPr lang="ko-KR" altLang="en-US" dirty="0"/>
                  <a:t>번 먹고</a:t>
                </a:r>
                <a:r>
                  <a:rPr lang="en-US" altLang="ko-KR" dirty="0"/>
                  <a:t>, x</a:t>
                </a:r>
                <a:r>
                  <a:rPr lang="ko-KR" altLang="en-US" dirty="0"/>
                  <a:t>일차에 당근 </a:t>
                </a:r>
                <a:r>
                  <a:rPr lang="en-US" altLang="ko-KR" dirty="0"/>
                  <a:t>i</a:t>
                </a:r>
                <a:r>
                  <a:rPr lang="ko-KR" altLang="en-US" dirty="0"/>
                  <a:t>를 먹는 경우</a:t>
                </a:r>
                <a:r>
                  <a:rPr lang="en-US" altLang="ko-KR" dirty="0"/>
                  <a:t>, </a:t>
                </a:r>
                <a:endParaRPr lang="ko-KR" altLang="en-US" dirty="0"/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가 된다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이므로</a:t>
                </a:r>
                <a:r>
                  <a:rPr lang="en-US" altLang="ko-KR" dirty="0"/>
                  <a:t>, k</a:t>
                </a:r>
                <a:r>
                  <a:rPr lang="ko-KR" altLang="en-US" dirty="0"/>
                  <a:t>가 작을수록 좋다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모든 당근에 대해 </a:t>
                </a:r>
                <a:r>
                  <a:rPr lang="en-US" altLang="ko-KR" dirty="0"/>
                  <a:t>k=0</a:t>
                </a:r>
                <a:r>
                  <a:rPr lang="ko-KR" altLang="en-US" dirty="0"/>
                  <a:t>인 경우만 고려하자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어떤 당근이든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일동안 최대 한번만 먹자</a:t>
                </a:r>
                <a:r>
                  <a:rPr lang="en-US" altLang="ko-KR" dirty="0"/>
                  <a:t>!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0" name="Google Shape;130;p2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771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r="-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6829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G. 당근 훔쳐 먹기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Google Shape;130;p2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771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l" rtl="0">
                  <a:spcBef>
                    <a:spcPts val="160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altLang="ko-KR" dirty="0"/>
                  <a:t>1 ~ x-1</a:t>
                </a:r>
                <a:r>
                  <a:rPr lang="ko-KR" altLang="en-US" dirty="0"/>
                  <a:t>일차에 당근 </a:t>
                </a:r>
                <a:r>
                  <a:rPr lang="en-US" altLang="ko-KR" dirty="0"/>
                  <a:t>i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k</a:t>
                </a:r>
                <a:r>
                  <a:rPr lang="ko-KR" altLang="en-US" dirty="0"/>
                  <a:t>번 먹고</a:t>
                </a:r>
                <a:r>
                  <a:rPr lang="en-US" altLang="ko-KR" dirty="0"/>
                  <a:t>, x</a:t>
                </a:r>
                <a:r>
                  <a:rPr lang="ko-KR" altLang="en-US" dirty="0"/>
                  <a:t>일차에 당근 </a:t>
                </a:r>
                <a:r>
                  <a:rPr lang="en-US" altLang="ko-KR" dirty="0"/>
                  <a:t>i</a:t>
                </a:r>
                <a:r>
                  <a:rPr lang="ko-KR" altLang="en-US" dirty="0"/>
                  <a:t>를 먹는 경우</a:t>
                </a:r>
                <a:r>
                  <a:rPr lang="en-US" altLang="ko-KR" dirty="0"/>
                  <a:t>, </a:t>
                </a:r>
                <a:endParaRPr lang="ko-KR" altLang="en-US" dirty="0"/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가 된다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이므로</a:t>
                </a:r>
                <a:r>
                  <a:rPr lang="en-US" altLang="ko-KR" dirty="0"/>
                  <a:t>, k</a:t>
                </a:r>
                <a:r>
                  <a:rPr lang="ko-KR" altLang="en-US" dirty="0"/>
                  <a:t>가 작을수록 좋다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모든 당근에 대해 </a:t>
                </a:r>
                <a:r>
                  <a:rPr lang="en-US" altLang="ko-KR" dirty="0"/>
                  <a:t>k=0</a:t>
                </a:r>
                <a:r>
                  <a:rPr lang="ko-KR" altLang="en-US" dirty="0"/>
                  <a:t>인 경우만 고려하자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어떤 당근이든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일동안 최대 한번만 먹자</a:t>
                </a:r>
                <a:r>
                  <a:rPr lang="en-US" altLang="ko-KR" dirty="0"/>
                  <a:t>!</a:t>
                </a:r>
                <a:endParaRPr lang="ko-KR" altLang="en-US" dirty="0"/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ko-KR" altLang="en-US" dirty="0"/>
                  <a:t>최대한 많은 종류의 당근을 섭취하는 것이 유리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0" name="Google Shape;130;p2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771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r="-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0028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G. 당근 훔쳐 먹기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Google Shape;130;p2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771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l" rtl="0">
                  <a:spcBef>
                    <a:spcPts val="160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altLang="ko-KR" dirty="0"/>
                  <a:t>1 ~ x-1</a:t>
                </a:r>
                <a:r>
                  <a:rPr lang="ko-KR" altLang="en-US" dirty="0"/>
                  <a:t>일차에 당근 </a:t>
                </a:r>
                <a:r>
                  <a:rPr lang="en-US" altLang="ko-KR" dirty="0"/>
                  <a:t>i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k</a:t>
                </a:r>
                <a:r>
                  <a:rPr lang="ko-KR" altLang="en-US" dirty="0"/>
                  <a:t>번 먹고</a:t>
                </a:r>
                <a:r>
                  <a:rPr lang="en-US" altLang="ko-KR" dirty="0"/>
                  <a:t>, x</a:t>
                </a:r>
                <a:r>
                  <a:rPr lang="ko-KR" altLang="en-US" dirty="0"/>
                  <a:t>일차에 당근 </a:t>
                </a:r>
                <a:r>
                  <a:rPr lang="en-US" altLang="ko-KR" dirty="0"/>
                  <a:t>i</a:t>
                </a:r>
                <a:r>
                  <a:rPr lang="ko-KR" altLang="en-US" dirty="0"/>
                  <a:t>를 먹는 경우</a:t>
                </a:r>
                <a:r>
                  <a:rPr lang="en-US" altLang="ko-KR" dirty="0"/>
                  <a:t>, </a:t>
                </a:r>
                <a:endParaRPr lang="ko-KR" altLang="en-US" dirty="0"/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가 된다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이므로</a:t>
                </a:r>
                <a:r>
                  <a:rPr lang="en-US" altLang="ko-KR" dirty="0"/>
                  <a:t>, k</a:t>
                </a:r>
                <a:r>
                  <a:rPr lang="ko-KR" altLang="en-US" dirty="0"/>
                  <a:t>가 작을수록 좋다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모든 당근에 대해 </a:t>
                </a:r>
                <a:r>
                  <a:rPr lang="en-US" altLang="ko-KR" dirty="0"/>
                  <a:t>k=0</a:t>
                </a:r>
                <a:r>
                  <a:rPr lang="ko-KR" altLang="en-US" dirty="0"/>
                  <a:t>인 경우만 고려하자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어떤 당근이든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일동안 최대 한번만 먹자</a:t>
                </a:r>
                <a:r>
                  <a:rPr lang="en-US" altLang="ko-KR" dirty="0"/>
                  <a:t>!</a:t>
                </a:r>
                <a:endParaRPr lang="ko-KR" altLang="en-US" dirty="0"/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ko-KR" altLang="en-US" dirty="0"/>
                  <a:t>최대한 많은 종류의 당근을 섭취하는 것이 유리</a:t>
                </a:r>
                <a:r>
                  <a:rPr lang="en-US" altLang="ko-KR" dirty="0"/>
                  <a:t>.</a:t>
                </a:r>
                <a:endParaRPr lang="ko-KR" altLang="en-US" dirty="0"/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altLang="ko-KR" dirty="0"/>
                  <a:t>N ≤ T</a:t>
                </a:r>
                <a:r>
                  <a:rPr lang="ko-KR" altLang="en-US" dirty="0"/>
                  <a:t>이므로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모든 종류의 당근을 전부 섭취할 수 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0" name="Google Shape;130;p2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771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r="-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8180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G. 당근 훔쳐 먹기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Google Shape;130;p2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771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l" rtl="0">
                  <a:spcBef>
                    <a:spcPts val="160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altLang="ko-KR" dirty="0"/>
                  <a:t>1 ~ x-1</a:t>
                </a:r>
                <a:r>
                  <a:rPr lang="ko-KR" altLang="en-US" dirty="0"/>
                  <a:t>일차에 당근 </a:t>
                </a:r>
                <a:r>
                  <a:rPr lang="en-US" altLang="ko-KR" dirty="0"/>
                  <a:t>i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k</a:t>
                </a:r>
                <a:r>
                  <a:rPr lang="ko-KR" altLang="en-US" dirty="0"/>
                  <a:t>번 먹고</a:t>
                </a:r>
                <a:r>
                  <a:rPr lang="en-US" altLang="ko-KR" dirty="0"/>
                  <a:t>, x</a:t>
                </a:r>
                <a:r>
                  <a:rPr lang="ko-KR" altLang="en-US" dirty="0"/>
                  <a:t>일차에 당근 </a:t>
                </a:r>
                <a:r>
                  <a:rPr lang="en-US" altLang="ko-KR" dirty="0"/>
                  <a:t>i</a:t>
                </a:r>
                <a:r>
                  <a:rPr lang="ko-KR" altLang="en-US" dirty="0"/>
                  <a:t>를 먹는 경우</a:t>
                </a:r>
                <a:r>
                  <a:rPr lang="en-US" altLang="ko-KR" dirty="0"/>
                  <a:t>, </a:t>
                </a:r>
                <a:endParaRPr lang="ko-KR" altLang="en-US" dirty="0"/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가 된다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이므로</a:t>
                </a:r>
                <a:r>
                  <a:rPr lang="en-US" altLang="ko-KR" dirty="0"/>
                  <a:t>, k</a:t>
                </a:r>
                <a:r>
                  <a:rPr lang="ko-KR" altLang="en-US" dirty="0"/>
                  <a:t>가 작을수록 좋다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모든 당근에 대해 </a:t>
                </a:r>
                <a:r>
                  <a:rPr lang="en-US" altLang="ko-KR" dirty="0"/>
                  <a:t>k=0</a:t>
                </a:r>
                <a:r>
                  <a:rPr lang="ko-KR" altLang="en-US" dirty="0"/>
                  <a:t>인 경우만 고려하자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어떤 당근이든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일동안 최대 한번만 먹자</a:t>
                </a:r>
                <a:r>
                  <a:rPr lang="en-US" altLang="ko-KR" dirty="0"/>
                  <a:t>!</a:t>
                </a:r>
                <a:endParaRPr lang="ko-KR" altLang="en-US" dirty="0"/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ko-KR" altLang="en-US" dirty="0"/>
                  <a:t>최대한 많은 종류의 당근을 섭취하는 것이 유리</a:t>
                </a:r>
                <a:r>
                  <a:rPr lang="en-US" altLang="ko-KR" dirty="0"/>
                  <a:t>.</a:t>
                </a:r>
                <a:endParaRPr lang="ko-KR" altLang="en-US" dirty="0"/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altLang="ko-KR" dirty="0"/>
                  <a:t>N ≤ T</a:t>
                </a:r>
                <a:r>
                  <a:rPr lang="ko-KR" altLang="en-US" dirty="0"/>
                  <a:t>이므로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모든 종류의 당근을 전부 섭취할 수 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altLang="ko-KR" dirty="0"/>
                  <a:t>T-N+1 ~ T</a:t>
                </a:r>
                <a:r>
                  <a:rPr lang="ko-KR" altLang="en-US" dirty="0"/>
                  <a:t>일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마지막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일동안 당근을 몰아서 먹는 것이 좋다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0" name="Google Shape;130;p2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771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r="-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1934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G. 당근 훔쳐 먹기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Google Shape;130;p2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771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l" rtl="0">
                  <a:spcBef>
                    <a:spcPts val="160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altLang="ko-KR" dirty="0"/>
                  <a:t>1 ~ x-1</a:t>
                </a:r>
                <a:r>
                  <a:rPr lang="ko-KR" altLang="en-US" dirty="0"/>
                  <a:t>일차에 당근 </a:t>
                </a:r>
                <a:r>
                  <a:rPr lang="en-US" altLang="ko-KR" dirty="0"/>
                  <a:t>i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k</a:t>
                </a:r>
                <a:r>
                  <a:rPr lang="ko-KR" altLang="en-US" dirty="0"/>
                  <a:t>번 먹고</a:t>
                </a:r>
                <a:r>
                  <a:rPr lang="en-US" altLang="ko-KR" dirty="0"/>
                  <a:t>, x</a:t>
                </a:r>
                <a:r>
                  <a:rPr lang="ko-KR" altLang="en-US" dirty="0"/>
                  <a:t>일차에 당근 </a:t>
                </a:r>
                <a:r>
                  <a:rPr lang="en-US" altLang="ko-KR" dirty="0"/>
                  <a:t>i</a:t>
                </a:r>
                <a:r>
                  <a:rPr lang="ko-KR" altLang="en-US" dirty="0"/>
                  <a:t>를 먹는 경우</a:t>
                </a:r>
                <a:r>
                  <a:rPr lang="en-US" altLang="ko-KR" dirty="0"/>
                  <a:t>, </a:t>
                </a:r>
                <a:endParaRPr lang="ko-KR" altLang="en-US" dirty="0"/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가 된다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이므로</a:t>
                </a:r>
                <a:r>
                  <a:rPr lang="en-US" altLang="ko-KR" dirty="0"/>
                  <a:t>, k</a:t>
                </a:r>
                <a:r>
                  <a:rPr lang="ko-KR" altLang="en-US" dirty="0"/>
                  <a:t>가 작을수록 좋다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모든 당근에 대해 </a:t>
                </a:r>
                <a:r>
                  <a:rPr lang="en-US" altLang="ko-KR" dirty="0"/>
                  <a:t>k=0</a:t>
                </a:r>
                <a:r>
                  <a:rPr lang="ko-KR" altLang="en-US" dirty="0"/>
                  <a:t>인 경우만 고려하자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어떤 당근이든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일동안 최대 한번만 먹자</a:t>
                </a:r>
                <a:r>
                  <a:rPr lang="en-US" altLang="ko-KR" dirty="0"/>
                  <a:t>!</a:t>
                </a:r>
                <a:endParaRPr lang="ko-KR" altLang="en-US" dirty="0"/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ko-KR" altLang="en-US" dirty="0"/>
                  <a:t>최대한 많은 종류의 당근을 섭취하는 것이 유리</a:t>
                </a:r>
                <a:r>
                  <a:rPr lang="en-US" altLang="ko-KR" dirty="0"/>
                  <a:t>.</a:t>
                </a:r>
                <a:endParaRPr lang="ko-KR" altLang="en-US" dirty="0"/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altLang="ko-KR" dirty="0"/>
                  <a:t>N ≤ T</a:t>
                </a:r>
                <a:r>
                  <a:rPr lang="ko-KR" altLang="en-US" dirty="0"/>
                  <a:t>이므로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모든 종류의 당근을 전부 섭취할 수 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altLang="ko-KR" dirty="0"/>
                  <a:t>T-N+1 ~ T</a:t>
                </a:r>
                <a:r>
                  <a:rPr lang="ko-KR" altLang="en-US" dirty="0"/>
                  <a:t>일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마지막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일동안 당근을 몰아서 먹는 것이 좋다</a:t>
                </a:r>
                <a:r>
                  <a:rPr lang="en-US" altLang="ko-KR" dirty="0"/>
                  <a:t>.</a:t>
                </a:r>
                <a:endParaRPr lang="ko-KR" altLang="en-US" dirty="0"/>
              </a:p>
              <a:p>
                <a:pPr lvl="0"/>
                <a:r>
                  <a:rPr lang="ko-KR" altLang="en-US" dirty="0"/>
                  <a:t>이제 당근을 뽑아 먹을 순서를 정해야 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당근 </a:t>
                </a:r>
                <a:r>
                  <a:rPr lang="en-US" altLang="ko-KR" dirty="0"/>
                  <a:t>i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일차에 뽑아먹는다고 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의 맛을 얻을 수 있으므로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값에 상관 없이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에 대해 정렬을 하여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가 큰 당근을 나중에 뽑아먹도록 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rPr lang="ko-KR" altLang="en-US" dirty="0"/>
                  <a:t>시간복잡도 </a:t>
                </a:r>
                <a:r>
                  <a:rPr lang="en-US" altLang="ko-KR" dirty="0"/>
                  <a:t>: O(</a:t>
                </a:r>
                <a:r>
                  <a:rPr lang="en-US" altLang="ko-KR" dirty="0" err="1"/>
                  <a:t>NlogN</a:t>
                </a:r>
                <a:r>
                  <a:rPr lang="en-US" altLang="ko-KR" dirty="0"/>
                  <a:t>)	</a:t>
                </a:r>
                <a:r>
                  <a:rPr lang="ko-KR" altLang="en-US" dirty="0"/>
                  <a:t>분류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정렬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탐욕법</a:t>
                </a:r>
                <a:endParaRPr dirty="0"/>
              </a:p>
            </p:txBody>
          </p:sp>
        </mc:Choice>
        <mc:Fallback xmlns="">
          <p:sp>
            <p:nvSpPr>
              <p:cNvPr id="130" name="Google Shape;130;p2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771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572" r="-143" b="-19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63483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6640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H. 지금 만나러 갑니다.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Google Shape;136;p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586242"/>
                <a:ext cx="8520600" cy="445724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fontAlgn="base"/>
                <a:r>
                  <a:rPr lang="en-US" altLang="ko-KR" dirty="0"/>
                  <a:t>X</a:t>
                </a:r>
                <a:r>
                  <a:rPr lang="ko-KR" altLang="en-US" dirty="0"/>
                  <a:t>일차에 이동해야 되는 거리는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dirty="0"/>
                  <a:t>이다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 X</a:t>
                </a:r>
                <a:r>
                  <a:rPr lang="ko-KR" altLang="en-US" dirty="0"/>
                  <a:t>가 </a:t>
                </a:r>
                <a:r>
                  <a:rPr lang="en-US" altLang="ko-KR" dirty="0" err="1"/>
                  <a:t>logN</a:t>
                </a:r>
                <a:r>
                  <a:rPr lang="ko-KR" altLang="en-US" dirty="0"/>
                  <a:t>보다 크면 이동하는 거리가 항상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보다 크므로 이동 불가능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최대 </a:t>
                </a:r>
                <a:r>
                  <a:rPr lang="en-US" altLang="ko-KR" dirty="0" err="1"/>
                  <a:t>logN</a:t>
                </a:r>
                <a:r>
                  <a:rPr lang="ko-KR" altLang="en-US" dirty="0" err="1"/>
                  <a:t>일까지만</a:t>
                </a:r>
                <a:r>
                  <a:rPr lang="ko-KR" altLang="en-US" dirty="0"/>
                  <a:t> 고려하면 된다</a:t>
                </a:r>
                <a:r>
                  <a:rPr lang="en-US" altLang="ko-KR" dirty="0"/>
                  <a:t>.</a:t>
                </a:r>
                <a:br>
                  <a:rPr lang="ko-KR" altLang="en-US" dirty="0"/>
                </a:br>
                <a:endParaRPr dirty="0"/>
              </a:p>
            </p:txBody>
          </p:sp>
        </mc:Choice>
        <mc:Fallback xmlns="">
          <p:sp>
            <p:nvSpPr>
              <p:cNvPr id="136" name="Google Shape;136;p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586242"/>
                <a:ext cx="8520600" cy="4457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6640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H. 지금 만나러 갑니다.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Google Shape;136;p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586242"/>
                <a:ext cx="8520600" cy="445724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fontAlgn="base"/>
                <a:r>
                  <a:rPr lang="en-US" altLang="ko-KR" dirty="0"/>
                  <a:t>X</a:t>
                </a:r>
                <a:r>
                  <a:rPr lang="ko-KR" altLang="en-US" dirty="0"/>
                  <a:t>일차에 이동해야 되는 거리는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dirty="0"/>
                  <a:t>이다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 X</a:t>
                </a:r>
                <a:r>
                  <a:rPr lang="ko-KR" altLang="en-US" dirty="0"/>
                  <a:t>가 </a:t>
                </a:r>
                <a:r>
                  <a:rPr lang="en-US" altLang="ko-KR" dirty="0" err="1"/>
                  <a:t>logN</a:t>
                </a:r>
                <a:r>
                  <a:rPr lang="ko-KR" altLang="en-US" dirty="0"/>
                  <a:t>보다 크면 이동하는 거리가 항상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보다 크므로 이동 불가능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최대 </a:t>
                </a:r>
                <a:r>
                  <a:rPr lang="en-US" altLang="ko-KR" dirty="0" err="1"/>
                  <a:t>logN</a:t>
                </a:r>
                <a:r>
                  <a:rPr lang="ko-KR" altLang="en-US" dirty="0" err="1"/>
                  <a:t>일까지만</a:t>
                </a:r>
                <a:r>
                  <a:rPr lang="ko-KR" altLang="en-US" dirty="0"/>
                  <a:t> 고려하면 된다</a:t>
                </a:r>
                <a:r>
                  <a:rPr lang="en-US" altLang="ko-KR" dirty="0"/>
                  <a:t>.</a:t>
                </a:r>
              </a:p>
              <a:p>
                <a:pPr fontAlgn="base"/>
                <a:r>
                  <a:rPr lang="ko-KR" altLang="en-US" dirty="0"/>
                  <a:t>하루에 오리와 </a:t>
                </a:r>
                <a:r>
                  <a:rPr lang="ko-KR" altLang="en-US" dirty="0" err="1"/>
                  <a:t>육리의</a:t>
                </a:r>
                <a:r>
                  <a:rPr lang="ko-KR" altLang="en-US" dirty="0"/>
                  <a:t> 움직임으로 가능한 것은 최대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가지이다</a:t>
                </a:r>
                <a:r>
                  <a:rPr lang="en-US" altLang="ko-KR" dirty="0"/>
                  <a:t>.</a:t>
                </a:r>
              </a:p>
              <a:p>
                <a:pPr fontAlgn="base"/>
                <a:r>
                  <a:rPr lang="ko-KR" altLang="en-US" dirty="0"/>
                  <a:t>오리육리 이동방향을 화살표로 표현하면 </a:t>
                </a:r>
                <a:r>
                  <a:rPr lang="en-US" altLang="ko-KR" dirty="0"/>
                  <a:t>(1) ←←, (2) →→, (3) ←→, (4) →←</a:t>
                </a:r>
                <a:br>
                  <a:rPr lang="ko-KR" altLang="en-US" dirty="0"/>
                </a:br>
                <a:endParaRPr dirty="0"/>
              </a:p>
            </p:txBody>
          </p:sp>
        </mc:Choice>
        <mc:Fallback xmlns="">
          <p:sp>
            <p:nvSpPr>
              <p:cNvPr id="136" name="Google Shape;136;p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586242"/>
                <a:ext cx="8520600" cy="4457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6872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6640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H. 지금 만나러 갑니다.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Google Shape;136;p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586242"/>
                <a:ext cx="8520600" cy="445724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fontAlgn="base"/>
                <a:r>
                  <a:rPr lang="en-US" altLang="ko-KR" dirty="0"/>
                  <a:t>X</a:t>
                </a:r>
                <a:r>
                  <a:rPr lang="ko-KR" altLang="en-US" dirty="0"/>
                  <a:t>일차에 이동해야 되는 거리는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dirty="0"/>
                  <a:t>이다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 X</a:t>
                </a:r>
                <a:r>
                  <a:rPr lang="ko-KR" altLang="en-US" dirty="0"/>
                  <a:t>가 </a:t>
                </a:r>
                <a:r>
                  <a:rPr lang="en-US" altLang="ko-KR" dirty="0" err="1"/>
                  <a:t>logN</a:t>
                </a:r>
                <a:r>
                  <a:rPr lang="ko-KR" altLang="en-US" dirty="0"/>
                  <a:t>보다 크면 이동하는 거리가 항상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보다 크므로 이동 불가능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최대 </a:t>
                </a:r>
                <a:r>
                  <a:rPr lang="en-US" altLang="ko-KR" dirty="0" err="1"/>
                  <a:t>logN</a:t>
                </a:r>
                <a:r>
                  <a:rPr lang="ko-KR" altLang="en-US" dirty="0" err="1"/>
                  <a:t>일까지만</a:t>
                </a:r>
                <a:r>
                  <a:rPr lang="ko-KR" altLang="en-US" dirty="0"/>
                  <a:t> 고려하면 된다</a:t>
                </a:r>
                <a:r>
                  <a:rPr lang="en-US" altLang="ko-KR" dirty="0"/>
                  <a:t>.</a:t>
                </a:r>
              </a:p>
              <a:p>
                <a:pPr fontAlgn="base"/>
                <a:r>
                  <a:rPr lang="ko-KR" altLang="en-US" dirty="0"/>
                  <a:t>하루에 오리와 </a:t>
                </a:r>
                <a:r>
                  <a:rPr lang="ko-KR" altLang="en-US" dirty="0" err="1"/>
                  <a:t>육리의</a:t>
                </a:r>
                <a:r>
                  <a:rPr lang="ko-KR" altLang="en-US" dirty="0"/>
                  <a:t> 움직임으로 가능한 것은 최대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가지이다</a:t>
                </a:r>
                <a:r>
                  <a:rPr lang="en-US" altLang="ko-KR" dirty="0"/>
                  <a:t>.</a:t>
                </a:r>
              </a:p>
              <a:p>
                <a:pPr fontAlgn="base"/>
                <a:r>
                  <a:rPr lang="ko-KR" altLang="en-US" dirty="0"/>
                  <a:t>오리육리 이동방향을 화살표로 표현하면 </a:t>
                </a:r>
                <a:r>
                  <a:rPr lang="en-US" altLang="ko-KR" dirty="0"/>
                  <a:t>(1) ←←, (2) →→, (3) ←→, (4) →←</a:t>
                </a:r>
              </a:p>
              <a:p>
                <a:pPr fontAlgn="base"/>
                <a:r>
                  <a:rPr lang="ko-KR" altLang="en-US" dirty="0"/>
                  <a:t>모든 경우를 매번 탐색하면 </a:t>
                </a:r>
                <a:r>
                  <a:rPr lang="ko-KR" altLang="en-US" dirty="0" err="1"/>
                  <a:t>시간복잡도는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𝑙𝑜𝑔𝑁</m:t>
                        </m:r>
                      </m:sup>
                    </m:sSup>
                  </m:oMath>
                </a14:m>
                <a:r>
                  <a:rPr lang="en-US" altLang="ko-KR" dirty="0"/>
                  <a:t>) </a:t>
                </a:r>
                <a:r>
                  <a:rPr lang="en-US" altLang="ko-KR" dirty="0">
                    <a:sym typeface="Wingdings" panose="05000000000000000000" pitchFamily="2" charset="2"/>
                  </a:rPr>
                  <a:t>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시간초과</a:t>
                </a:r>
                <a:br>
                  <a:rPr lang="ko-KR" altLang="en-US" dirty="0"/>
                </a:br>
                <a:endParaRPr dirty="0"/>
              </a:p>
            </p:txBody>
          </p:sp>
        </mc:Choice>
        <mc:Fallback xmlns="">
          <p:sp>
            <p:nvSpPr>
              <p:cNvPr id="136" name="Google Shape;136;p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586242"/>
                <a:ext cx="8520600" cy="4457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50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0;p14">
            <a:extLst>
              <a:ext uri="{FF2B5EF4-FFF2-40B4-BE49-F238E27FC236}">
                <a16:creationId xmlns:a16="http://schemas.microsoft.com/office/drawing/2014/main" id="{E663F53B-0977-49A3-834E-C294D810C9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41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lphaUcPeriod"/>
            </a:pPr>
            <a:r>
              <a:rPr lang="ko" dirty="0"/>
              <a:t>펭귄추락대책위원회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61;p14">
            <a:extLst>
              <a:ext uri="{FF2B5EF4-FFF2-40B4-BE49-F238E27FC236}">
                <a16:creationId xmlns:a16="http://schemas.microsoft.com/office/drawing/2014/main" id="{E369CC4C-3F34-45E0-8659-9A89B84B87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펭귄이 있는 위치 x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x+1 ~ N에 위치한 얼음 중 단 하나만 부셔도 펭귄이 N과 단절된다. → 두개 이상 부술 필요가 없다.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마찬가지로, 1 ~ x-1에 위치한 얼음 중 단 하나만 부셔도 1과 단절된다.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펭귄 왼쪽부분에서 하나, 오른쪽부분에서 하나씩 얼음을 부수는 문제.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50506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6640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H. 지금 만나러 갑니다.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Google Shape;136;p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586242"/>
                <a:ext cx="8520600" cy="445724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fontAlgn="base"/>
                <a:r>
                  <a:rPr lang="en-US" altLang="ko-KR" dirty="0"/>
                  <a:t>X</a:t>
                </a:r>
                <a:r>
                  <a:rPr lang="ko-KR" altLang="en-US" dirty="0"/>
                  <a:t>일차에 이동해야 되는 거리는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dirty="0"/>
                  <a:t>이다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 X</a:t>
                </a:r>
                <a:r>
                  <a:rPr lang="ko-KR" altLang="en-US" dirty="0"/>
                  <a:t>가 </a:t>
                </a:r>
                <a:r>
                  <a:rPr lang="en-US" altLang="ko-KR" dirty="0" err="1"/>
                  <a:t>logN</a:t>
                </a:r>
                <a:r>
                  <a:rPr lang="ko-KR" altLang="en-US" dirty="0"/>
                  <a:t>보다 크면 이동하는 거리가 항상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보다 크므로 이동 불가능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최대 </a:t>
                </a:r>
                <a:r>
                  <a:rPr lang="en-US" altLang="ko-KR" dirty="0" err="1"/>
                  <a:t>logN</a:t>
                </a:r>
                <a:r>
                  <a:rPr lang="ko-KR" altLang="en-US" dirty="0" err="1"/>
                  <a:t>일까지만</a:t>
                </a:r>
                <a:r>
                  <a:rPr lang="ko-KR" altLang="en-US" dirty="0"/>
                  <a:t> 고려하면 된다</a:t>
                </a:r>
                <a:r>
                  <a:rPr lang="en-US" altLang="ko-KR" dirty="0"/>
                  <a:t>.</a:t>
                </a:r>
              </a:p>
              <a:p>
                <a:pPr fontAlgn="base"/>
                <a:r>
                  <a:rPr lang="ko-KR" altLang="en-US" dirty="0"/>
                  <a:t>하루에 오리와 </a:t>
                </a:r>
                <a:r>
                  <a:rPr lang="ko-KR" altLang="en-US" dirty="0" err="1"/>
                  <a:t>육리의</a:t>
                </a:r>
                <a:r>
                  <a:rPr lang="ko-KR" altLang="en-US" dirty="0"/>
                  <a:t> 움직임으로 가능한 것은 최대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가지이다</a:t>
                </a:r>
                <a:r>
                  <a:rPr lang="en-US" altLang="ko-KR" dirty="0"/>
                  <a:t>.</a:t>
                </a:r>
              </a:p>
              <a:p>
                <a:pPr fontAlgn="base"/>
                <a:r>
                  <a:rPr lang="ko-KR" altLang="en-US" dirty="0"/>
                  <a:t>오리육리 이동방향을 화살표로 표현하면 </a:t>
                </a:r>
                <a:r>
                  <a:rPr lang="en-US" altLang="ko-KR" dirty="0"/>
                  <a:t>(1) ←←, (2) →→, (3) ←→, (4) →←</a:t>
                </a:r>
              </a:p>
              <a:p>
                <a:pPr fontAlgn="base"/>
                <a:r>
                  <a:rPr lang="ko-KR" altLang="en-US" dirty="0"/>
                  <a:t>모든 경우를 매번 탐색하면 </a:t>
                </a:r>
                <a:r>
                  <a:rPr lang="ko-KR" altLang="en-US" dirty="0" err="1"/>
                  <a:t>시간복잡도는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𝑙𝑜𝑔𝑁</m:t>
                        </m:r>
                      </m:sup>
                    </m:sSup>
                  </m:oMath>
                </a14:m>
                <a:r>
                  <a:rPr lang="en-US" altLang="ko-KR" dirty="0"/>
                  <a:t>) </a:t>
                </a:r>
                <a:r>
                  <a:rPr lang="en-US" altLang="ko-KR" dirty="0">
                    <a:sym typeface="Wingdings" panose="05000000000000000000" pitchFamily="2" charset="2"/>
                  </a:rPr>
                  <a:t>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시간초과</a:t>
                </a:r>
              </a:p>
              <a:p>
                <a:pPr fontAlgn="base"/>
                <a:r>
                  <a:rPr lang="ko-KR" altLang="en-US" dirty="0"/>
                  <a:t>오리와 </a:t>
                </a:r>
                <a:r>
                  <a:rPr lang="ko-KR" altLang="en-US" dirty="0" err="1"/>
                  <a:t>육리의</a:t>
                </a:r>
                <a:r>
                  <a:rPr lang="ko-KR" altLang="en-US" dirty="0"/>
                  <a:t> 움직임은 독립적</a:t>
                </a:r>
                <a:r>
                  <a:rPr lang="en-US" altLang="ko-KR" dirty="0"/>
                  <a:t>! </a:t>
                </a:r>
                <a:r>
                  <a:rPr lang="ko-KR" altLang="en-US" dirty="0"/>
                  <a:t>오리가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일에 위치</a:t>
                </a:r>
                <a:r>
                  <a:rPr lang="en-US" altLang="ko-KR" dirty="0"/>
                  <a:t>Y</a:t>
                </a:r>
                <a:r>
                  <a:rPr lang="ko-KR" altLang="en-US" dirty="0"/>
                  <a:t>에 존재할 수 있다는 정보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육리가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일에 위치</a:t>
                </a:r>
                <a:r>
                  <a:rPr lang="en-US" altLang="ko-KR" dirty="0"/>
                  <a:t>B</a:t>
                </a:r>
                <a:r>
                  <a:rPr lang="ko-KR" altLang="en-US" dirty="0"/>
                  <a:t>에 존재할 수 있다는 정보를 전부 구하고 저장하자</a:t>
                </a:r>
                <a:r>
                  <a:rPr lang="en-US" altLang="ko-KR" dirty="0"/>
                  <a:t>.</a:t>
                </a:r>
                <a:br>
                  <a:rPr lang="ko-KR" altLang="en-US" dirty="0"/>
                </a:br>
                <a:endParaRPr dirty="0"/>
              </a:p>
            </p:txBody>
          </p:sp>
        </mc:Choice>
        <mc:Fallback xmlns="">
          <p:sp>
            <p:nvSpPr>
              <p:cNvPr id="136" name="Google Shape;136;p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586242"/>
                <a:ext cx="8520600" cy="4457241"/>
              </a:xfrm>
              <a:prstGeom prst="rect">
                <a:avLst/>
              </a:prstGeom>
              <a:blipFill>
                <a:blip r:embed="rId3"/>
                <a:stretch>
                  <a:fillRect r="-19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59721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6640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H. 지금 만나러 갑니다.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Google Shape;136;p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586242"/>
                <a:ext cx="8520600" cy="445724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fontAlgn="base"/>
                <a:r>
                  <a:rPr lang="en-US" altLang="ko-KR" dirty="0"/>
                  <a:t>X</a:t>
                </a:r>
                <a:r>
                  <a:rPr lang="ko-KR" altLang="en-US" dirty="0"/>
                  <a:t>일차에 이동해야 되는 거리는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dirty="0"/>
                  <a:t>이다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 X</a:t>
                </a:r>
                <a:r>
                  <a:rPr lang="ko-KR" altLang="en-US" dirty="0"/>
                  <a:t>가 </a:t>
                </a:r>
                <a:r>
                  <a:rPr lang="en-US" altLang="ko-KR" dirty="0" err="1"/>
                  <a:t>logN</a:t>
                </a:r>
                <a:r>
                  <a:rPr lang="ko-KR" altLang="en-US" dirty="0"/>
                  <a:t>보다 크면 이동하는 거리가 항상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보다 크므로 이동 불가능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최대 </a:t>
                </a:r>
                <a:r>
                  <a:rPr lang="en-US" altLang="ko-KR" dirty="0" err="1"/>
                  <a:t>logN</a:t>
                </a:r>
                <a:r>
                  <a:rPr lang="ko-KR" altLang="en-US" dirty="0" err="1"/>
                  <a:t>일까지만</a:t>
                </a:r>
                <a:r>
                  <a:rPr lang="ko-KR" altLang="en-US" dirty="0"/>
                  <a:t> 고려하면 된다</a:t>
                </a:r>
                <a:r>
                  <a:rPr lang="en-US" altLang="ko-KR" dirty="0"/>
                  <a:t>.</a:t>
                </a:r>
              </a:p>
              <a:p>
                <a:pPr fontAlgn="base"/>
                <a:r>
                  <a:rPr lang="ko-KR" altLang="en-US" dirty="0"/>
                  <a:t>하루에 오리와 </a:t>
                </a:r>
                <a:r>
                  <a:rPr lang="ko-KR" altLang="en-US" dirty="0" err="1"/>
                  <a:t>육리의</a:t>
                </a:r>
                <a:r>
                  <a:rPr lang="ko-KR" altLang="en-US" dirty="0"/>
                  <a:t> 움직임으로 가능한 것은 최대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가지이다</a:t>
                </a:r>
                <a:r>
                  <a:rPr lang="en-US" altLang="ko-KR" dirty="0"/>
                  <a:t>.</a:t>
                </a:r>
              </a:p>
              <a:p>
                <a:pPr fontAlgn="base"/>
                <a:r>
                  <a:rPr lang="ko-KR" altLang="en-US" dirty="0"/>
                  <a:t>오리육리 이동방향을 화살표로 표현하면 </a:t>
                </a:r>
                <a:r>
                  <a:rPr lang="en-US" altLang="ko-KR" dirty="0"/>
                  <a:t>(1) ←←, (2) →→, (3) ←→, (4) →←</a:t>
                </a:r>
              </a:p>
              <a:p>
                <a:pPr fontAlgn="base"/>
                <a:r>
                  <a:rPr lang="ko-KR" altLang="en-US" dirty="0"/>
                  <a:t>모든 경우를 매번 탐색하면 </a:t>
                </a:r>
                <a:r>
                  <a:rPr lang="ko-KR" altLang="en-US" dirty="0" err="1"/>
                  <a:t>시간복잡도는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𝑙𝑜𝑔𝑁</m:t>
                        </m:r>
                      </m:sup>
                    </m:sSup>
                  </m:oMath>
                </a14:m>
                <a:r>
                  <a:rPr lang="en-US" altLang="ko-KR" dirty="0"/>
                  <a:t>) </a:t>
                </a:r>
                <a:r>
                  <a:rPr lang="en-US" altLang="ko-KR" dirty="0">
                    <a:sym typeface="Wingdings" panose="05000000000000000000" pitchFamily="2" charset="2"/>
                  </a:rPr>
                  <a:t>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시간초과</a:t>
                </a:r>
              </a:p>
              <a:p>
                <a:pPr fontAlgn="base"/>
                <a:r>
                  <a:rPr lang="ko-KR" altLang="en-US" dirty="0"/>
                  <a:t>오리와 </a:t>
                </a:r>
                <a:r>
                  <a:rPr lang="ko-KR" altLang="en-US" dirty="0" err="1"/>
                  <a:t>육리의</a:t>
                </a:r>
                <a:r>
                  <a:rPr lang="ko-KR" altLang="en-US" dirty="0"/>
                  <a:t> 움직임은 독립적</a:t>
                </a:r>
                <a:r>
                  <a:rPr lang="en-US" altLang="ko-KR" dirty="0"/>
                  <a:t>! </a:t>
                </a:r>
                <a:r>
                  <a:rPr lang="ko-KR" altLang="en-US" dirty="0"/>
                  <a:t>오리가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일에 위치</a:t>
                </a:r>
                <a:r>
                  <a:rPr lang="en-US" altLang="ko-KR" dirty="0"/>
                  <a:t>Y</a:t>
                </a:r>
                <a:r>
                  <a:rPr lang="ko-KR" altLang="en-US" dirty="0"/>
                  <a:t>에 존재할 수 있다는 정보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육리가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일에 위치</a:t>
                </a:r>
                <a:r>
                  <a:rPr lang="en-US" altLang="ko-KR" dirty="0"/>
                  <a:t>B</a:t>
                </a:r>
                <a:r>
                  <a:rPr lang="ko-KR" altLang="en-US" dirty="0"/>
                  <a:t>에 존재할 수 있다는 정보를 전부 구하고 저장하자</a:t>
                </a:r>
                <a:r>
                  <a:rPr lang="en-US" altLang="ko-KR" dirty="0"/>
                  <a:t>.</a:t>
                </a:r>
              </a:p>
              <a:p>
                <a:pPr fontAlgn="base"/>
                <a:r>
                  <a:rPr lang="en-US" altLang="ko-KR" dirty="0"/>
                  <a:t>X=A, Y=B</a:t>
                </a:r>
                <a:r>
                  <a:rPr lang="ko-KR" altLang="en-US" dirty="0"/>
                  <a:t>인 경우가 존재하면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오리와 </a:t>
                </a:r>
                <a:r>
                  <a:rPr lang="ko-KR" altLang="en-US" dirty="0" err="1"/>
                  <a:t>육리는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일에 위치</a:t>
                </a:r>
                <a:r>
                  <a:rPr lang="en-US" altLang="ko-KR" dirty="0"/>
                  <a:t>Y</a:t>
                </a:r>
                <a:r>
                  <a:rPr lang="ko-KR" altLang="en-US" dirty="0"/>
                  <a:t>에서 만날 수 있음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가장 빨리 만날 수 있는 경우를 구해서 출력</a:t>
                </a:r>
                <a:r>
                  <a:rPr lang="en-US" altLang="ko-KR" dirty="0"/>
                  <a:t>.</a:t>
                </a:r>
                <a:br>
                  <a:rPr lang="ko-KR" altLang="en-US" dirty="0"/>
                </a:br>
                <a:endParaRPr dirty="0"/>
              </a:p>
            </p:txBody>
          </p:sp>
        </mc:Choice>
        <mc:Fallback xmlns="">
          <p:sp>
            <p:nvSpPr>
              <p:cNvPr id="136" name="Google Shape;136;p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586242"/>
                <a:ext cx="8520600" cy="4457241"/>
              </a:xfrm>
              <a:prstGeom prst="rect">
                <a:avLst/>
              </a:prstGeom>
              <a:blipFill>
                <a:blip r:embed="rId3"/>
                <a:stretch>
                  <a:fillRect r="-19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1863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6640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H. 지금 만나러 갑니다.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Google Shape;136;p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586242"/>
                <a:ext cx="8520600" cy="445724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fontAlgn="base"/>
                <a:r>
                  <a:rPr lang="en-US" altLang="ko-KR" dirty="0"/>
                  <a:t>X</a:t>
                </a:r>
                <a:r>
                  <a:rPr lang="ko-KR" altLang="en-US" dirty="0"/>
                  <a:t>일차에 이동해야 되는 거리는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dirty="0"/>
                  <a:t>이다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 X</a:t>
                </a:r>
                <a:r>
                  <a:rPr lang="ko-KR" altLang="en-US" dirty="0"/>
                  <a:t>가 </a:t>
                </a:r>
                <a:r>
                  <a:rPr lang="en-US" altLang="ko-KR" dirty="0" err="1"/>
                  <a:t>logN</a:t>
                </a:r>
                <a:r>
                  <a:rPr lang="ko-KR" altLang="en-US" dirty="0"/>
                  <a:t>보다 크면 이동하는 거리가 항상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보다 크므로 이동 불가능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최대 </a:t>
                </a:r>
                <a:r>
                  <a:rPr lang="en-US" altLang="ko-KR" dirty="0" err="1"/>
                  <a:t>logN</a:t>
                </a:r>
                <a:r>
                  <a:rPr lang="ko-KR" altLang="en-US" dirty="0" err="1"/>
                  <a:t>일까지만</a:t>
                </a:r>
                <a:r>
                  <a:rPr lang="ko-KR" altLang="en-US" dirty="0"/>
                  <a:t> 고려하면 된다</a:t>
                </a:r>
                <a:r>
                  <a:rPr lang="en-US" altLang="ko-KR" dirty="0"/>
                  <a:t>.</a:t>
                </a:r>
              </a:p>
              <a:p>
                <a:pPr fontAlgn="base"/>
                <a:r>
                  <a:rPr lang="ko-KR" altLang="en-US" dirty="0"/>
                  <a:t>하루에 오리와 </a:t>
                </a:r>
                <a:r>
                  <a:rPr lang="ko-KR" altLang="en-US" dirty="0" err="1"/>
                  <a:t>육리의</a:t>
                </a:r>
                <a:r>
                  <a:rPr lang="ko-KR" altLang="en-US" dirty="0"/>
                  <a:t> 움직임으로 가능한 것은 최대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가지이다</a:t>
                </a:r>
                <a:r>
                  <a:rPr lang="en-US" altLang="ko-KR" dirty="0"/>
                  <a:t>.</a:t>
                </a:r>
              </a:p>
              <a:p>
                <a:pPr fontAlgn="base"/>
                <a:r>
                  <a:rPr lang="ko-KR" altLang="en-US" dirty="0"/>
                  <a:t>오리육리 이동방향을 화살표로 표현하면 </a:t>
                </a:r>
                <a:r>
                  <a:rPr lang="en-US" altLang="ko-KR" dirty="0"/>
                  <a:t>(1) ←←, (2) →→, (3) ←→, (4) →←</a:t>
                </a:r>
              </a:p>
              <a:p>
                <a:pPr fontAlgn="base"/>
                <a:r>
                  <a:rPr lang="ko-KR" altLang="en-US" dirty="0"/>
                  <a:t>모든 경우를 매번 탐색하면 </a:t>
                </a:r>
                <a:r>
                  <a:rPr lang="ko-KR" altLang="en-US" dirty="0" err="1"/>
                  <a:t>시간복잡도는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𝑙𝑜𝑔𝑁</m:t>
                        </m:r>
                      </m:sup>
                    </m:sSup>
                  </m:oMath>
                </a14:m>
                <a:r>
                  <a:rPr lang="en-US" altLang="ko-KR" dirty="0"/>
                  <a:t>) </a:t>
                </a:r>
                <a:r>
                  <a:rPr lang="en-US" altLang="ko-KR" dirty="0">
                    <a:sym typeface="Wingdings" panose="05000000000000000000" pitchFamily="2" charset="2"/>
                  </a:rPr>
                  <a:t>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시간초과</a:t>
                </a:r>
              </a:p>
              <a:p>
                <a:pPr fontAlgn="base"/>
                <a:r>
                  <a:rPr lang="ko-KR" altLang="en-US" dirty="0"/>
                  <a:t>오리와 </a:t>
                </a:r>
                <a:r>
                  <a:rPr lang="ko-KR" altLang="en-US" dirty="0" err="1"/>
                  <a:t>육리의</a:t>
                </a:r>
                <a:r>
                  <a:rPr lang="ko-KR" altLang="en-US" dirty="0"/>
                  <a:t> 움직임은 독립적</a:t>
                </a:r>
                <a:r>
                  <a:rPr lang="en-US" altLang="ko-KR" dirty="0"/>
                  <a:t>! </a:t>
                </a:r>
                <a:r>
                  <a:rPr lang="ko-KR" altLang="en-US" dirty="0"/>
                  <a:t>오리가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일에 위치</a:t>
                </a:r>
                <a:r>
                  <a:rPr lang="en-US" altLang="ko-KR" dirty="0"/>
                  <a:t>Y</a:t>
                </a:r>
                <a:r>
                  <a:rPr lang="ko-KR" altLang="en-US" dirty="0"/>
                  <a:t>에 존재할 수 있다는 정보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육리가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일에 위치</a:t>
                </a:r>
                <a:r>
                  <a:rPr lang="en-US" altLang="ko-KR" dirty="0"/>
                  <a:t>B</a:t>
                </a:r>
                <a:r>
                  <a:rPr lang="ko-KR" altLang="en-US" dirty="0"/>
                  <a:t>에 존재할 수 있다는 정보를 전부 구하고 저장하자</a:t>
                </a:r>
                <a:r>
                  <a:rPr lang="en-US" altLang="ko-KR" dirty="0"/>
                  <a:t>.</a:t>
                </a:r>
              </a:p>
              <a:p>
                <a:pPr fontAlgn="base"/>
                <a:r>
                  <a:rPr lang="en-US" altLang="ko-KR" dirty="0"/>
                  <a:t>X=A, Y=B</a:t>
                </a:r>
                <a:r>
                  <a:rPr lang="ko-KR" altLang="en-US" dirty="0"/>
                  <a:t>인 경우가 존재하면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오리와 </a:t>
                </a:r>
                <a:r>
                  <a:rPr lang="ko-KR" altLang="en-US" dirty="0" err="1"/>
                  <a:t>육리는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일에 위치</a:t>
                </a:r>
                <a:r>
                  <a:rPr lang="en-US" altLang="ko-KR" dirty="0"/>
                  <a:t>Y</a:t>
                </a:r>
                <a:r>
                  <a:rPr lang="ko-KR" altLang="en-US" dirty="0"/>
                  <a:t>에서 만날 수 있음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가장 빨리 만날 수 있는 경우를 구해서 출력</a:t>
                </a:r>
                <a:r>
                  <a:rPr lang="en-US" altLang="ko-KR" dirty="0"/>
                  <a:t>.</a:t>
                </a:r>
              </a:p>
              <a:p>
                <a:pPr fontAlgn="base"/>
                <a:r>
                  <a:rPr lang="ko-KR" altLang="en-US" dirty="0"/>
                  <a:t>각각을 독립적으로 생각하므로 </a:t>
                </a:r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𝑙𝑜𝑔𝑁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만에 구할 수 있음</a:t>
                </a:r>
                <a:r>
                  <a:rPr lang="en-US" altLang="ko-KR" dirty="0"/>
                  <a:t>.</a:t>
                </a:r>
              </a:p>
              <a:p>
                <a:pPr fontAlgn="base"/>
                <a:endParaRPr lang="en-US" altLang="ko-KR" dirty="0"/>
              </a:p>
              <a:p>
                <a:pPr marL="114300" indent="0">
                  <a:buNone/>
                </a:pPr>
                <a:r>
                  <a:rPr lang="ko-KR" altLang="en-US" dirty="0" err="1"/>
                  <a:t>시간복잡도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 O(N)	</a:t>
                </a:r>
                <a:r>
                  <a:rPr lang="ko-KR" altLang="en-US" dirty="0"/>
                  <a:t>분류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완전탐색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시뮬레이션</a:t>
                </a:r>
                <a:br>
                  <a:rPr lang="ko-KR" altLang="en-US" dirty="0"/>
                </a:br>
                <a:endParaRPr dirty="0"/>
              </a:p>
            </p:txBody>
          </p:sp>
        </mc:Choice>
        <mc:Fallback xmlns="">
          <p:sp>
            <p:nvSpPr>
              <p:cNvPr id="136" name="Google Shape;136;p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586242"/>
                <a:ext cx="8520600" cy="4457241"/>
              </a:xfrm>
              <a:prstGeom prst="rect">
                <a:avLst/>
              </a:prstGeom>
              <a:blipFill>
                <a:blip r:embed="rId3"/>
                <a:stretch>
                  <a:fillRect r="-19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5447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5;p25">
            <a:extLst>
              <a:ext uri="{FF2B5EF4-FFF2-40B4-BE49-F238E27FC236}">
                <a16:creationId xmlns:a16="http://schemas.microsoft.com/office/drawing/2014/main" id="{C953DBF7-0F09-4CE3-8677-7AF3B5BF1B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6640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H. 지금 만나러 갑니다.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136;p25">
                <a:extLst>
                  <a:ext uri="{FF2B5EF4-FFF2-40B4-BE49-F238E27FC236}">
                    <a16:creationId xmlns:a16="http://schemas.microsoft.com/office/drawing/2014/main" id="{E8D29043-D656-43BF-BDE1-5A7EC514ACAB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586242"/>
                <a:ext cx="8520600" cy="445724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14300" indent="0">
                  <a:buNone/>
                </a:pPr>
                <a:r>
                  <a:rPr lang="ko-KR" altLang="en-US" dirty="0"/>
                  <a:t>다른 풀이</a:t>
                </a:r>
                <a:r>
                  <a:rPr lang="en-US" altLang="ko-KR" dirty="0"/>
                  <a:t>?</a:t>
                </a:r>
                <a:endParaRPr lang="ko-KR" altLang="en-US" dirty="0"/>
              </a:p>
              <a:p>
                <a:pPr fontAlgn="base"/>
                <a:r>
                  <a:rPr lang="ko-KR" altLang="en-US" dirty="0"/>
                  <a:t>오리육리 이동방향을 화살표로 표현하면 </a:t>
                </a:r>
                <a:r>
                  <a:rPr lang="en-US" altLang="ko-KR" dirty="0"/>
                  <a:t>(1) ←←, (2) →→, (3) ←→, (4) →←</a:t>
                </a:r>
              </a:p>
              <a:p>
                <a:pPr fontAlgn="base"/>
                <a:r>
                  <a:rPr lang="en-US" altLang="ko-KR" dirty="0"/>
                  <a:t>D = </a:t>
                </a:r>
                <a:r>
                  <a:rPr lang="ko-KR" altLang="en-US" dirty="0"/>
                  <a:t>오리와 </a:t>
                </a:r>
                <a:r>
                  <a:rPr lang="ko-KR" altLang="en-US" dirty="0" err="1"/>
                  <a:t>육리의</a:t>
                </a:r>
                <a:r>
                  <a:rPr lang="ko-KR" altLang="en-US" dirty="0"/>
                  <a:t> 거리</a:t>
                </a:r>
                <a:r>
                  <a:rPr lang="en-US" altLang="ko-KR" dirty="0"/>
                  <a:t>, K = </a:t>
                </a:r>
                <a:r>
                  <a:rPr lang="ko-KR" altLang="en-US" dirty="0"/>
                  <a:t>이동할 수 있는 거리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fontAlgn="base"/>
                <a:r>
                  <a:rPr lang="ko-KR" altLang="en-US" dirty="0"/>
                  <a:t>우리의 목표</a:t>
                </a:r>
                <a:r>
                  <a:rPr lang="en-US" altLang="ko-KR" dirty="0"/>
                  <a:t>? D=0, D</a:t>
                </a:r>
                <a:r>
                  <a:rPr lang="ko-KR" altLang="en-US" dirty="0"/>
                  <a:t>를 임의의 </a:t>
                </a:r>
                <a:r>
                  <a:rPr lang="en-US" altLang="ko-KR" dirty="0"/>
                  <a:t>Q</a:t>
                </a:r>
                <a:r>
                  <a:rPr lang="ko-KR" altLang="en-US" dirty="0"/>
                  <a:t>로 나눈 나머지가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이게 하는 것</a:t>
                </a:r>
                <a:r>
                  <a:rPr lang="en-US" altLang="ko-KR" dirty="0"/>
                  <a:t>.</a:t>
                </a:r>
              </a:p>
              <a:p>
                <a:pPr fontAlgn="base"/>
                <a:r>
                  <a:rPr lang="ko-KR" altLang="en-US" dirty="0"/>
                  <a:t>맨처음에 </a:t>
                </a:r>
                <a:r>
                  <a:rPr lang="en-US" altLang="ko-KR" dirty="0"/>
                  <a:t>K=1. (1) ←←, (2) →→ </a:t>
                </a:r>
                <a:r>
                  <a:rPr lang="ko-KR" altLang="en-US" dirty="0"/>
                  <a:t>인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경우 </a:t>
                </a:r>
                <a:r>
                  <a:rPr lang="en-US" altLang="ko-KR" dirty="0"/>
                  <a:t>D</a:t>
                </a:r>
                <a:r>
                  <a:rPr lang="ko-KR" altLang="en-US" dirty="0"/>
                  <a:t>에 변화가 없음</a:t>
                </a:r>
                <a:r>
                  <a:rPr lang="en-US" altLang="ko-KR" dirty="0"/>
                  <a:t>.</a:t>
                </a:r>
              </a:p>
              <a:p>
                <a:pPr fontAlgn="base"/>
                <a:r>
                  <a:rPr lang="en-US" altLang="ko-KR" dirty="0"/>
                  <a:t>(3) ←→, (4) →←</a:t>
                </a:r>
                <a:r>
                  <a:rPr lang="ko-KR" altLang="en-US" dirty="0"/>
                  <a:t>인 경우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D=K*2</a:t>
                </a:r>
                <a:r>
                  <a:rPr lang="ko-KR" altLang="en-US" dirty="0"/>
                  <a:t>만큼 변화</a:t>
                </a:r>
                <a:endParaRPr lang="en-US" altLang="ko-KR" dirty="0"/>
              </a:p>
              <a:p>
                <a:pPr fontAlgn="base"/>
                <a:r>
                  <a:rPr lang="en-US" altLang="ko-KR" dirty="0"/>
                  <a:t>K</a:t>
                </a:r>
                <a:r>
                  <a:rPr lang="ko-KR" altLang="en-US" dirty="0"/>
                  <a:t>는 매번 </a:t>
                </a:r>
                <a:r>
                  <a:rPr lang="en-US" altLang="ko-KR" dirty="0"/>
                  <a:t>2</a:t>
                </a:r>
                <a:r>
                  <a:rPr lang="ko-KR" altLang="en-US" dirty="0" err="1"/>
                  <a:t>배씩</a:t>
                </a:r>
                <a:r>
                  <a:rPr lang="ko-KR" altLang="en-US" dirty="0"/>
                  <a:t> 증가하므로</a:t>
                </a:r>
                <a:r>
                  <a:rPr lang="en-US" altLang="ko-KR" dirty="0"/>
                  <a:t>. K*4</a:t>
                </a:r>
                <a:r>
                  <a:rPr lang="ko-KR" altLang="en-US" dirty="0"/>
                  <a:t>로 나눈 나머지를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으로 맞춰주지 않으면 다음에는 항상 불가능</a:t>
                </a:r>
                <a:r>
                  <a:rPr lang="en-US" altLang="ko-KR" dirty="0"/>
                  <a:t>.</a:t>
                </a:r>
              </a:p>
              <a:p>
                <a:pPr fontAlgn="base"/>
                <a:r>
                  <a:rPr lang="ko-KR" altLang="en-US" dirty="0"/>
                  <a:t>즉</a:t>
                </a:r>
                <a:r>
                  <a:rPr lang="en-US" altLang="ko-KR" dirty="0"/>
                  <a:t>, K*4</a:t>
                </a:r>
                <a:r>
                  <a:rPr lang="ko-KR" altLang="en-US" dirty="0"/>
                  <a:t>로 나눈 나머지가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이면 </a:t>
                </a:r>
                <a:r>
                  <a:rPr lang="en-US" altLang="ko-KR" dirty="0"/>
                  <a:t>(1)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(2)</a:t>
                </a:r>
                <a:r>
                  <a:rPr lang="ko-KR" altLang="en-US" dirty="0"/>
                  <a:t>만 유효</a:t>
                </a:r>
                <a:r>
                  <a:rPr lang="en-US" altLang="ko-KR" dirty="0"/>
                  <a:t>.</a:t>
                </a:r>
              </a:p>
              <a:p>
                <a:pPr fontAlgn="base"/>
                <a:r>
                  <a:rPr lang="en-US" altLang="ko-KR" dirty="0">
                    <a:sym typeface="Wingdings" panose="05000000000000000000" pitchFamily="2" charset="2"/>
                  </a:rPr>
                  <a:t>K*4</a:t>
                </a:r>
                <a:r>
                  <a:rPr lang="ko-KR" altLang="en-US" dirty="0">
                    <a:sym typeface="Wingdings" panose="05000000000000000000" pitchFamily="2" charset="2"/>
                  </a:rPr>
                  <a:t>로 나눈 나머지가 </a:t>
                </a:r>
                <a:r>
                  <a:rPr lang="en-US" altLang="ko-KR" dirty="0">
                    <a:sym typeface="Wingdings" panose="05000000000000000000" pitchFamily="2" charset="2"/>
                  </a:rPr>
                  <a:t>K*2</a:t>
                </a:r>
                <a:r>
                  <a:rPr lang="ko-KR" altLang="en-US" dirty="0">
                    <a:sym typeface="Wingdings" panose="05000000000000000000" pitchFamily="2" charset="2"/>
                  </a:rPr>
                  <a:t>면 </a:t>
                </a:r>
                <a:r>
                  <a:rPr lang="en-US" altLang="ko-KR" dirty="0">
                    <a:sym typeface="Wingdings" panose="05000000000000000000" pitchFamily="2" charset="2"/>
                  </a:rPr>
                  <a:t>(3)</a:t>
                </a:r>
                <a:r>
                  <a:rPr lang="ko-KR" altLang="en-US" dirty="0">
                    <a:sym typeface="Wingdings" panose="05000000000000000000" pitchFamily="2" charset="2"/>
                  </a:rPr>
                  <a:t>과 </a:t>
                </a:r>
                <a:r>
                  <a:rPr lang="en-US" altLang="ko-KR" dirty="0">
                    <a:sym typeface="Wingdings" panose="05000000000000000000" pitchFamily="2" charset="2"/>
                  </a:rPr>
                  <a:t>(4)</a:t>
                </a:r>
                <a:r>
                  <a:rPr lang="ko-KR" altLang="en-US" dirty="0">
                    <a:sym typeface="Wingdings" panose="05000000000000000000" pitchFamily="2" charset="2"/>
                  </a:rPr>
                  <a:t>만</a:t>
                </a:r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r>
                  <a:rPr lang="ko-KR" altLang="en-US" dirty="0">
                    <a:sym typeface="Wingdings" panose="05000000000000000000" pitchFamily="2" charset="2"/>
                  </a:rPr>
                  <a:t>유효</a:t>
                </a:r>
                <a:r>
                  <a:rPr lang="en-US" altLang="ko-KR" dirty="0">
                    <a:sym typeface="Wingdings" panose="05000000000000000000" pitchFamily="2" charset="2"/>
                  </a:rPr>
                  <a:t>.</a:t>
                </a:r>
              </a:p>
              <a:p>
                <a:pPr fontAlgn="base"/>
                <a:r>
                  <a:rPr lang="ko-KR" altLang="en-US" dirty="0"/>
                  <a:t>매번 가능한 경우는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가지로 결정됨</a:t>
                </a:r>
                <a:r>
                  <a:rPr lang="en-US" altLang="ko-KR" dirty="0"/>
                  <a:t>.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𝑙𝑜𝑔𝑁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fontAlgn="base"/>
                <a:endParaRPr lang="en-US" altLang="ko-KR" dirty="0"/>
              </a:p>
              <a:p>
                <a:pPr marL="114300" indent="0">
                  <a:buNone/>
                </a:pPr>
                <a:r>
                  <a:rPr lang="ko-KR" altLang="en-US" dirty="0" err="1"/>
                  <a:t>시간복잡도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 O(N)	</a:t>
                </a:r>
                <a:r>
                  <a:rPr lang="ko-KR" altLang="en-US" dirty="0"/>
                  <a:t>분류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완전탐색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시뮬레이션</a:t>
                </a:r>
                <a:endParaRPr lang="en-US" altLang="ko-KR" dirty="0"/>
              </a:p>
              <a:p>
                <a:pPr marL="114300" indent="0">
                  <a:buNone/>
                </a:pPr>
                <a:br>
                  <a:rPr lang="ko-KR" altLang="en-US" dirty="0"/>
                </a:br>
                <a:endParaRPr dirty="0"/>
              </a:p>
            </p:txBody>
          </p:sp>
        </mc:Choice>
        <mc:Fallback xmlns="">
          <p:sp>
            <p:nvSpPr>
              <p:cNvPr id="5" name="Google Shape;136;p25">
                <a:extLst>
                  <a:ext uri="{FF2B5EF4-FFF2-40B4-BE49-F238E27FC236}">
                    <a16:creationId xmlns:a16="http://schemas.microsoft.com/office/drawing/2014/main" id="{E8D29043-D656-43BF-BDE1-5A7EC514ACA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586242"/>
                <a:ext cx="8520600" cy="44572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20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0;p14">
            <a:extLst>
              <a:ext uri="{FF2B5EF4-FFF2-40B4-BE49-F238E27FC236}">
                <a16:creationId xmlns:a16="http://schemas.microsoft.com/office/drawing/2014/main" id="{E663F53B-0977-49A3-834E-C294D810C9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41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lphaUcPeriod"/>
            </a:pPr>
            <a:r>
              <a:rPr lang="ko" dirty="0"/>
              <a:t>펭귄추락대책위원회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61;p14">
            <a:extLst>
              <a:ext uri="{FF2B5EF4-FFF2-40B4-BE49-F238E27FC236}">
                <a16:creationId xmlns:a16="http://schemas.microsoft.com/office/drawing/2014/main" id="{E369CC4C-3F34-45E0-8659-9A89B84B87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펭귄이 있는 위치 x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x+1 ~ N에 위치한 얼음 중 단 하나만 부셔도 펭귄이 N과 단절된다. → 두개 이상 부술 필요가 없다.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마찬가지로, 1 ~ x-1에 위치한 얼음 중 단 하나만 부셔도 1과 단절된다.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펭귄 왼쪽부분에서 하나, 오른쪽부분에서 하나씩 얼음을 부수는 문제.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각각 비용이 적은 걸 부수는 게 좋다. → 양쪽에서 최소값 하나씩 찾기.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2789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0;p14">
            <a:extLst>
              <a:ext uri="{FF2B5EF4-FFF2-40B4-BE49-F238E27FC236}">
                <a16:creationId xmlns:a16="http://schemas.microsoft.com/office/drawing/2014/main" id="{E663F53B-0977-49A3-834E-C294D810C9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41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lphaUcPeriod"/>
            </a:pPr>
            <a:r>
              <a:rPr lang="ko" dirty="0"/>
              <a:t>펭귄추락대책위원회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61;p14">
            <a:extLst>
              <a:ext uri="{FF2B5EF4-FFF2-40B4-BE49-F238E27FC236}">
                <a16:creationId xmlns:a16="http://schemas.microsoft.com/office/drawing/2014/main" id="{E369CC4C-3F34-45E0-8659-9A89B84B87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펭귄이 있는 위치 x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x+1 ~ N에 위치한 얼음 중 단 하나만 부셔도 펭귄이 N과 단절된다. → 두개 이상 부술 필요가 없다.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마찬가지로, 1 ~ x-1에 위치한 얼음 중 단 하나만 부셔도 1과 단절된다.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펭귄 왼쪽부분에서 하나, 오른쪽부분에서 하나씩 얼음을 부수는 문제.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각각 비용이 적은 걸 부수는 게 좋다. → 양쪽에서 최소값 하나씩 찾기.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정답은 MIN(A[1] ~ A[x-1]) + MIN(A[x+1] ~ A[N])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dirty="0"/>
              <a:t>시간복잡도 : O(N</a:t>
            </a:r>
            <a:r>
              <a:rPr lang="en-US" altLang="ko" dirty="0"/>
              <a:t>)	</a:t>
            </a:r>
            <a:r>
              <a:rPr lang="ko-KR" altLang="en-US" dirty="0"/>
              <a:t>분류 </a:t>
            </a:r>
            <a:r>
              <a:rPr lang="en-US" altLang="ko-KR" dirty="0"/>
              <a:t>: </a:t>
            </a:r>
            <a:r>
              <a:rPr lang="ko-KR" altLang="en-US" dirty="0"/>
              <a:t>탐색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594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6125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B. 내가 살게, 아냐 내가 살게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6125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처음으로 손을 K이상 뻗은 사람과 시점을 구하는 문제.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6125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B. 내가 살게, 아냐 내가 살게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6125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처음으로 손을 K이상 뻗은 사람과 시점을 구하는 문제.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사람들이 순서대로 손을 뻗는 과정을 구현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861121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3078</Words>
  <Application>Microsoft Office PowerPoint</Application>
  <PresentationFormat>화면 슬라이드 쇼(16:9)</PresentationFormat>
  <Paragraphs>263</Paragraphs>
  <Slides>53</Slides>
  <Notes>46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6" baseType="lpstr">
      <vt:lpstr>Arial</vt:lpstr>
      <vt:lpstr>Cambria Math</vt:lpstr>
      <vt:lpstr>Simple Light</vt:lpstr>
      <vt:lpstr>목차</vt:lpstr>
      <vt:lpstr>펭귄추락대책위원회 </vt:lpstr>
      <vt:lpstr>펭귄추락대책위원회 </vt:lpstr>
      <vt:lpstr>펭귄추락대책위원회 </vt:lpstr>
      <vt:lpstr>펭귄추락대책위원회 </vt:lpstr>
      <vt:lpstr>펭귄추락대책위원회 </vt:lpstr>
      <vt:lpstr>펭귄추락대책위원회 </vt:lpstr>
      <vt:lpstr>B. 내가 살게, 아냐 내가 살게 </vt:lpstr>
      <vt:lpstr>B. 내가 살게, 아냐 내가 살게 </vt:lpstr>
      <vt:lpstr>B. 내가 살게, 아냐 내가 살게 </vt:lpstr>
      <vt:lpstr>B. 내가 살게, 아냐 내가 살게 </vt:lpstr>
      <vt:lpstr>C. 2xN 예쁜 타일링 </vt:lpstr>
      <vt:lpstr>C. 2xN 예쁜 타일링 </vt:lpstr>
      <vt:lpstr>C. 2xN 예쁜 타일링 </vt:lpstr>
      <vt:lpstr>C. 2xN 예쁜 타일링 </vt:lpstr>
      <vt:lpstr>C. 2xN 예쁜 타일링 </vt:lpstr>
      <vt:lpstr>C. 2xN 예쁜 타일링 </vt:lpstr>
      <vt:lpstr>C. 2xN 예쁜 타일링 </vt:lpstr>
      <vt:lpstr>C. 2xN 예쁜 타일링 </vt:lpstr>
      <vt:lpstr>D. 파괴된 도시 </vt:lpstr>
      <vt:lpstr>D. 파괴된 도시 </vt:lpstr>
      <vt:lpstr>D. 파괴된 도시 </vt:lpstr>
      <vt:lpstr>D. 파괴된 도시 </vt:lpstr>
      <vt:lpstr>D. 파괴된 도시 </vt:lpstr>
      <vt:lpstr>E. 텔레포트 정거장</vt:lpstr>
      <vt:lpstr>E. 텔레포트 정거장</vt:lpstr>
      <vt:lpstr>E. 텔레포트 정거장</vt:lpstr>
      <vt:lpstr>E. 텔레포트 정거장</vt:lpstr>
      <vt:lpstr>E. 텔레포트 정거장</vt:lpstr>
      <vt:lpstr>PowerPoint 프레젠테이션</vt:lpstr>
      <vt:lpstr>PowerPoint 프레젠테이션</vt:lpstr>
      <vt:lpstr>PowerPoint 프레젠테이션</vt:lpstr>
      <vt:lpstr>E. 텔레포트 정거장</vt:lpstr>
      <vt:lpstr>F. 러버덕을 사랑하는 모임</vt:lpstr>
      <vt:lpstr>F. 러버덕을 사랑하는 모임</vt:lpstr>
      <vt:lpstr>F. 러버덕을 사랑하는 모임</vt:lpstr>
      <vt:lpstr>F. 러버덕을 사랑하는 모임</vt:lpstr>
      <vt:lpstr>PowerPoint 프레젠테이션</vt:lpstr>
      <vt:lpstr>PowerPoint 프레젠테이션</vt:lpstr>
      <vt:lpstr>F. 러버덕을 사랑하는 모임</vt:lpstr>
      <vt:lpstr>G. 당근 훔쳐 먹기</vt:lpstr>
      <vt:lpstr>G. 당근 훔쳐 먹기</vt:lpstr>
      <vt:lpstr>G. 당근 훔쳐 먹기</vt:lpstr>
      <vt:lpstr>G. 당근 훔쳐 먹기</vt:lpstr>
      <vt:lpstr>G. 당근 훔쳐 먹기</vt:lpstr>
      <vt:lpstr>G. 당근 훔쳐 먹기</vt:lpstr>
      <vt:lpstr>H. 지금 만나러 갑니다.</vt:lpstr>
      <vt:lpstr>H. 지금 만나러 갑니다.</vt:lpstr>
      <vt:lpstr>H. 지금 만나러 갑니다.</vt:lpstr>
      <vt:lpstr>H. 지금 만나러 갑니다.</vt:lpstr>
      <vt:lpstr>H. 지금 만나러 갑니다.</vt:lpstr>
      <vt:lpstr>H. 지금 만나러 갑니다.</vt:lpstr>
      <vt:lpstr>H. 지금 만나러 갑니다.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목차</dc:title>
  <cp:lastModifiedBy>안다영</cp:lastModifiedBy>
  <cp:revision>18</cp:revision>
  <dcterms:modified xsi:type="dcterms:W3CDTF">2019-12-20T15:45:25Z</dcterms:modified>
</cp:coreProperties>
</file>