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5"/>
  </p:notesMasterIdLst>
  <p:sldIdLst>
    <p:sldId id="256" r:id="rId2"/>
    <p:sldId id="297" r:id="rId3"/>
    <p:sldId id="298" r:id="rId4"/>
    <p:sldId id="299" r:id="rId5"/>
    <p:sldId id="258" r:id="rId6"/>
    <p:sldId id="300" r:id="rId7"/>
    <p:sldId id="273" r:id="rId8"/>
    <p:sldId id="301" r:id="rId9"/>
    <p:sldId id="304" r:id="rId10"/>
    <p:sldId id="302" r:id="rId11"/>
    <p:sldId id="305" r:id="rId12"/>
    <p:sldId id="303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272" r:id="rId63"/>
    <p:sldId id="296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>
      <p:cViewPr>
        <p:scale>
          <a:sx n="77" d="100"/>
          <a:sy n="77" d="100"/>
        </p:scale>
        <p:origin x="15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A079-6486-4378-B4F4-41AAF494A167}" type="datetimeFigureOut">
              <a:rPr lang="en-ID" smtClean="0"/>
              <a:t>23/03/2019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7F12E-33E3-464B-B9B0-B07B954379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19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7F12E-33E3-464B-B9B0-B07B9543795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072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9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128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8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6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952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53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95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26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2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56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5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98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2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18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8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8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B17219-0821-4D59-8C69-49E0FAC0346F}" type="datetimeFigureOut">
              <a:rPr lang="id-ID" smtClean="0"/>
              <a:pPr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8D3D2C-A930-40F3-8BF2-EB0CC19C149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546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indo.com/variabel-dan-tipe-data-python/" TargetMode="External"/><Relationship Id="rId2" Type="http://schemas.openxmlformats.org/officeDocument/2006/relationships/hyperlink" Target="http://www.pythonindo.com/bilanga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niailkom.com/tutorial-belajar-python-cara-pembuatan-variabel-bahasa-python/" TargetMode="External"/><Relationship Id="rId7" Type="http://schemas.openxmlformats.org/officeDocument/2006/relationships/hyperlink" Target="http://srirahayuuu.blogspot.com/2016/10/percabangan-dan-perulangan-pada-python.html" TargetMode="External"/><Relationship Id="rId2" Type="http://schemas.openxmlformats.org/officeDocument/2006/relationships/hyperlink" Target="https://id.wikipedia.org/wiki/Python_(bahasa_pemrograman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tanikode.com/python-operator/" TargetMode="External"/><Relationship Id="rId5" Type="http://schemas.openxmlformats.org/officeDocument/2006/relationships/hyperlink" Target="https://www.petanikode.com/python-variabel-dan-tipe-data/" TargetMode="External"/><Relationship Id="rId4" Type="http://schemas.openxmlformats.org/officeDocument/2006/relationships/hyperlink" Target="https://www.pythonindo.com/variabel-dan-tipe-data-python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84960"/>
            <a:ext cx="6172200" cy="548640"/>
          </a:xfrm>
        </p:spPr>
        <p:txBody>
          <a:bodyPr/>
          <a:lstStyle/>
          <a:p>
            <a:r>
              <a:rPr lang="en-ID" sz="4000" dirty="0"/>
              <a:t>(Deep Learning)</a:t>
            </a:r>
            <a:endParaRPr lang="id-ID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064433"/>
            <a:ext cx="6172200" cy="381000"/>
          </a:xfrm>
        </p:spPr>
        <p:txBody>
          <a:bodyPr>
            <a:noAutofit/>
          </a:bodyPr>
          <a:lstStyle/>
          <a:p>
            <a:r>
              <a:rPr lang="en-ID" sz="4400" b="1" dirty="0" err="1"/>
              <a:t>Pemrograman</a:t>
            </a:r>
            <a:r>
              <a:rPr lang="en-ID" sz="4400" b="1" dirty="0"/>
              <a:t> Dasar Python</a:t>
            </a:r>
            <a:endParaRPr lang="id-ID" sz="4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1F25-7F9D-4E76-A155-6D9B7610EE78}"/>
              </a:ext>
            </a:extLst>
          </p:cNvPr>
          <p:cNvSpPr txBox="1">
            <a:spLocks/>
          </p:cNvSpPr>
          <p:nvPr/>
        </p:nvSpPr>
        <p:spPr>
          <a:xfrm>
            <a:off x="1485900" y="4450081"/>
            <a:ext cx="6172200" cy="54864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/>
              <a:t>Oleh :</a:t>
            </a:r>
          </a:p>
          <a:p>
            <a:r>
              <a:rPr lang="en-ID" sz="2400" dirty="0"/>
              <a:t>Rahma Dea Lestari</a:t>
            </a:r>
          </a:p>
          <a:p>
            <a:r>
              <a:rPr lang="en-ID" sz="2400" dirty="0"/>
              <a:t>55415551</a:t>
            </a:r>
          </a:p>
          <a:p>
            <a:r>
              <a:rPr lang="en-ID" sz="2400" dirty="0"/>
              <a:t>4IA14</a:t>
            </a:r>
            <a:endParaRPr lang="id-ID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FC12-2058-4AE8-96AD-A131E0C4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1212059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3. </a:t>
            </a:r>
            <a:r>
              <a:rPr lang="en-ID" b="1" dirty="0" err="1"/>
              <a:t>Perbedaan</a:t>
            </a:r>
            <a:r>
              <a:rPr lang="en-ID" b="1" dirty="0"/>
              <a:t> </a:t>
            </a:r>
            <a:r>
              <a:rPr lang="en-ID" b="1" dirty="0" err="1"/>
              <a:t>Huruf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/ Kecil </a:t>
            </a:r>
            <a:r>
              <a:rPr lang="en-ID" b="1" dirty="0" err="1"/>
              <a:t>dalam</a:t>
            </a:r>
            <a:r>
              <a:rPr lang="en-ID" b="1" dirty="0"/>
              <a:t> Bahasa Python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E538-4806-4DA3-92EB-6BCAD775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Bahasa Python </a:t>
            </a:r>
            <a:r>
              <a:rPr lang="en-ID" dirty="0" err="1"/>
              <a:t>menganut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 </a:t>
            </a:r>
            <a:r>
              <a:rPr lang="en-ID" b="1" dirty="0"/>
              <a:t>case </a:t>
            </a:r>
            <a:r>
              <a:rPr lang="en-ID" b="1" dirty="0" err="1"/>
              <a:t>sensitif</a:t>
            </a:r>
            <a:r>
              <a:rPr lang="en-ID" dirty="0"/>
              <a:t>, yang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Perintah</a:t>
            </a:r>
            <a:r>
              <a:rPr lang="en-ID" dirty="0"/>
              <a:t> </a:t>
            </a:r>
            <a:r>
              <a:rPr lang="en-ID" b="1" dirty="0"/>
              <a:t>print</a:t>
            </a:r>
            <a:r>
              <a:rPr lang="en-ID" dirty="0"/>
              <a:t> 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 </a:t>
            </a:r>
            <a:r>
              <a:rPr lang="en-ID" b="1" dirty="0"/>
              <a:t>Print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 </a:t>
            </a:r>
            <a:r>
              <a:rPr lang="en-ID" b="1" dirty="0"/>
              <a:t>PRINT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perintah-perintah</a:t>
            </a:r>
            <a:r>
              <a:rPr lang="en-ID" dirty="0"/>
              <a:t> lain </a:t>
            </a:r>
            <a:r>
              <a:rPr lang="en-ID" dirty="0" err="1"/>
              <a:t>seperti</a:t>
            </a:r>
            <a:r>
              <a:rPr lang="en-ID" dirty="0"/>
              <a:t> </a:t>
            </a:r>
            <a:r>
              <a:rPr lang="en-ID" i="1" dirty="0" err="1"/>
              <a:t>variabel</a:t>
            </a:r>
            <a:r>
              <a:rPr lang="en-ID" dirty="0"/>
              <a:t> dan </a:t>
            </a:r>
            <a:r>
              <a:rPr lang="en-ID" i="1" dirty="0"/>
              <a:t>keyword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663A-E584-4440-ACDD-0C288403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0082"/>
            <a:ext cx="3471334" cy="456263"/>
          </a:xfrm>
        </p:spPr>
        <p:txBody>
          <a:bodyPr>
            <a:noAutofit/>
          </a:bodyPr>
          <a:lstStyle/>
          <a:p>
            <a:r>
              <a:rPr lang="en-ID" sz="2400" dirty="0" err="1"/>
              <a:t>Sintaks</a:t>
            </a:r>
            <a:r>
              <a:rPr lang="en-ID" sz="2400" dirty="0"/>
              <a:t> yang </a:t>
            </a:r>
            <a:r>
              <a:rPr lang="en-ID" sz="2400" dirty="0" err="1"/>
              <a:t>benar</a:t>
            </a:r>
            <a:r>
              <a:rPr lang="en-ID" sz="2400" dirty="0"/>
              <a:t> :</a:t>
            </a:r>
            <a:br>
              <a:rPr lang="en-ID" sz="2400" dirty="0"/>
            </a:br>
            <a:endParaRPr lang="en-ID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4B081-88B8-45F6-AD10-A3DA3C405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936760"/>
            <a:ext cx="4208988" cy="579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514304-6390-4A42-AAB4-C479B5FF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345080"/>
            <a:ext cx="4208988" cy="585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2EA7E1-F64B-496A-843C-215B261708F6}"/>
              </a:ext>
            </a:extLst>
          </p:cNvPr>
          <p:cNvSpPr txBox="1">
            <a:spLocks/>
          </p:cNvSpPr>
          <p:nvPr/>
        </p:nvSpPr>
        <p:spPr>
          <a:xfrm>
            <a:off x="228600" y="2679372"/>
            <a:ext cx="3471334" cy="4562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/>
              <a:t>Sintaks</a:t>
            </a:r>
            <a:r>
              <a:rPr lang="en-ID" sz="2400" dirty="0"/>
              <a:t> yang salah :</a:t>
            </a:r>
            <a:br>
              <a:rPr lang="en-ID" sz="2400" dirty="0"/>
            </a:br>
            <a:endParaRPr lang="en-ID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C27030-AC06-45DC-97F1-402C72D579A7}"/>
              </a:ext>
            </a:extLst>
          </p:cNvPr>
          <p:cNvSpPr txBox="1">
            <a:spLocks/>
          </p:cNvSpPr>
          <p:nvPr/>
        </p:nvSpPr>
        <p:spPr>
          <a:xfrm>
            <a:off x="228600" y="3810392"/>
            <a:ext cx="3471334" cy="4562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b="1" dirty="0"/>
              <a:t>Output </a:t>
            </a:r>
            <a:r>
              <a:rPr lang="en-ID" sz="2800" b="1" dirty="0" err="1"/>
              <a:t>jika</a:t>
            </a:r>
            <a:r>
              <a:rPr lang="en-ID" sz="2800" b="1" dirty="0"/>
              <a:t> salah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48B30C-C735-41FD-8B24-DEFB7FD4B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5" y="4418663"/>
            <a:ext cx="7727950" cy="17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9A1A-8611-4376-9615-5F2391C5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399" y="1371600"/>
            <a:ext cx="6798734" cy="1303867"/>
          </a:xfrm>
        </p:spPr>
        <p:txBody>
          <a:bodyPr>
            <a:noAutofit/>
          </a:bodyPr>
          <a:lstStyle/>
          <a:p>
            <a:r>
              <a:rPr lang="en-ID" b="1" dirty="0"/>
              <a:t>4. Indentations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4587-5B71-401D-A5EC-96056F3A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D" b="1" dirty="0"/>
              <a:t>Indentations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b="1" dirty="0" err="1"/>
              <a:t>indentasi</a:t>
            </a:r>
            <a:r>
              <a:rPr lang="en-ID" b="1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menggeser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“</a:t>
            </a:r>
            <a:r>
              <a:rPr lang="en-ID" dirty="0" err="1"/>
              <a:t>menjorokkan</a:t>
            </a:r>
            <a:r>
              <a:rPr lang="en-ID" dirty="0"/>
              <a:t>”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.</a:t>
            </a:r>
          </a:p>
          <a:p>
            <a:pPr algn="just" fontAlgn="base"/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indentasi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pembacaan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Python, </a:t>
            </a:r>
            <a:r>
              <a:rPr lang="en-ID" dirty="0" err="1"/>
              <a:t>indentasi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penanda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27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5DAF-FCC6-4AA7-B1EE-95BA59C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2" y="493043"/>
            <a:ext cx="2861734" cy="589613"/>
          </a:xfrm>
        </p:spPr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sintaks</a:t>
            </a:r>
            <a:r>
              <a:rPr lang="en-ID" sz="2400" dirty="0"/>
              <a:t> </a:t>
            </a:r>
            <a:r>
              <a:rPr lang="en-ID" sz="2400" dirty="0" err="1"/>
              <a:t>benar</a:t>
            </a:r>
            <a:r>
              <a:rPr lang="en-ID" sz="2400" dirty="0"/>
              <a:t>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08D41-3CBB-4B1D-941C-41771DED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331" y="4186579"/>
            <a:ext cx="2196261" cy="1833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61D6A5-6A93-4EF8-AD0E-2E7A1169E44B}"/>
              </a:ext>
            </a:extLst>
          </p:cNvPr>
          <p:cNvSpPr txBox="1">
            <a:spLocks/>
          </p:cNvSpPr>
          <p:nvPr/>
        </p:nvSpPr>
        <p:spPr>
          <a:xfrm>
            <a:off x="-304800" y="3730966"/>
            <a:ext cx="3048000" cy="4556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b="1" dirty="0"/>
              <a:t>Output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5DE42-58D3-4967-BFB1-450E91158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42"/>
          <a:stretch/>
        </p:blipFill>
        <p:spPr>
          <a:xfrm>
            <a:off x="888999" y="2723059"/>
            <a:ext cx="3994987" cy="9068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AEB2CB-F6B4-40E9-9D93-8673DEE6C249}"/>
              </a:ext>
            </a:extLst>
          </p:cNvPr>
          <p:cNvSpPr txBox="1">
            <a:spLocks/>
          </p:cNvSpPr>
          <p:nvPr/>
        </p:nvSpPr>
        <p:spPr>
          <a:xfrm>
            <a:off x="564197" y="2270874"/>
            <a:ext cx="2861734" cy="5896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sintaks</a:t>
            </a:r>
            <a:r>
              <a:rPr lang="en-ID" sz="2400" dirty="0"/>
              <a:t> salah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4D673-7648-45C8-A2B1-070EB346C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9" y="974047"/>
            <a:ext cx="5843297" cy="1367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3098A-E9F5-48DC-9537-59CEA98AC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47" y="3729483"/>
            <a:ext cx="4307640" cy="25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3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5533-362B-4CC3-B7D3-08466FBC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7" y="1371600"/>
            <a:ext cx="6798734" cy="1303867"/>
          </a:xfrm>
        </p:spPr>
        <p:txBody>
          <a:bodyPr>
            <a:noAutofit/>
          </a:bodyPr>
          <a:lstStyle/>
          <a:p>
            <a:r>
              <a:rPr lang="en-ID" b="1" dirty="0"/>
              <a:t>5. Comments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305A-3CBE-428B-80B7-0DDEDC15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ID" dirty="0" err="1"/>
              <a:t>Dalam</a:t>
            </a:r>
            <a:r>
              <a:rPr lang="en-ID" dirty="0"/>
              <a:t> programming, </a:t>
            </a:r>
            <a:r>
              <a:rPr lang="en-ID" b="1" dirty="0"/>
              <a:t>comments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 </a:t>
            </a:r>
            <a:r>
              <a:rPr lang="en-ID" b="1" dirty="0" err="1"/>
              <a:t>baris</a:t>
            </a:r>
            <a:r>
              <a:rPr lang="en-ID" b="1" dirty="0"/>
              <a:t> </a:t>
            </a:r>
            <a:r>
              <a:rPr lang="en-ID" b="1" dirty="0" err="1"/>
              <a:t>komentar</a:t>
            </a:r>
            <a:r>
              <a:rPr lang="en-ID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menyebut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. Comment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ibarat</a:t>
            </a:r>
            <a:r>
              <a:rPr lang="en-ID" dirty="0"/>
              <a:t> </a:t>
            </a:r>
            <a:r>
              <a:rPr lang="en-ID" i="1" dirty="0"/>
              <a:t>notes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 Comment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oleh interpreter Python.</a:t>
            </a:r>
          </a:p>
          <a:p>
            <a:pPr algn="just" fontAlgn="base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comment di </a:t>
            </a:r>
            <a:r>
              <a:rPr lang="en-ID" dirty="0" err="1"/>
              <a:t>dalam</a:t>
            </a:r>
            <a:r>
              <a:rPr lang="en-ID" dirty="0"/>
              <a:t> Python, </a:t>
            </a:r>
            <a:r>
              <a:rPr lang="en-ID" dirty="0" err="1"/>
              <a:t>awali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 </a:t>
            </a:r>
            <a:r>
              <a:rPr lang="en-ID" b="1" dirty="0"/>
              <a:t>hash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pagar</a:t>
            </a:r>
            <a:r>
              <a:rPr lang="en-ID" dirty="0"/>
              <a:t> ( # )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609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BC53-6653-4C5C-A321-0D5F44D6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2637"/>
            <a:ext cx="1947334" cy="608663"/>
          </a:xfrm>
        </p:spPr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195A-99A9-49A7-A4CC-53317DD1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3498849"/>
            <a:ext cx="2556935" cy="1876425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Output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71A18-A8AE-4C6E-8D63-43CB4FDD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1511300"/>
            <a:ext cx="6457826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60D0F-3D27-40B4-85AD-C9D42456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5" y="4009088"/>
            <a:ext cx="2366963" cy="215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8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06E-46B7-437E-A63B-D24F44FF5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73D27-58E0-47D7-88F2-A0AD9A1E5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18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BE4C-B054-4535-BFB4-0DA2B2DA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1036735"/>
            <a:ext cx="6798734" cy="1303867"/>
          </a:xfrm>
        </p:spPr>
        <p:txBody>
          <a:bodyPr/>
          <a:lstStyle/>
          <a:p>
            <a:r>
              <a:rPr lang="en-ID" b="1" dirty="0" err="1"/>
              <a:t>Apa</a:t>
            </a:r>
            <a:r>
              <a:rPr lang="en-ID" b="1" dirty="0"/>
              <a:t> </a:t>
            </a:r>
            <a:r>
              <a:rPr lang="en-ID" b="1" dirty="0" err="1"/>
              <a:t>itu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2517-34B6-4C50-9245-C35737EA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362200"/>
            <a:ext cx="6798736" cy="3444997"/>
          </a:xfrm>
        </p:spPr>
        <p:txBody>
          <a:bodyPr>
            <a:normAutofit fontScale="92500"/>
          </a:bodyPr>
          <a:lstStyle/>
          <a:p>
            <a:pPr algn="just"/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dicadangkan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program </a:t>
            </a:r>
            <a:r>
              <a:rPr lang="en-ID" dirty="0" err="1"/>
              <a:t>dieksekusi</a:t>
            </a:r>
            <a:r>
              <a:rPr lang="en-ID" dirty="0"/>
              <a:t>,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oleh </a:t>
            </a:r>
            <a:r>
              <a:rPr lang="en-ID" dirty="0" err="1"/>
              <a:t>operasi</a:t>
            </a:r>
            <a:r>
              <a:rPr lang="en-ID" dirty="0"/>
              <a:t> -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pada program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Python,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yang </a:t>
            </a:r>
            <a:r>
              <a:rPr lang="en-ID" dirty="0" err="1"/>
              <a:t>dinamis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Python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didekralasikan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tertentu</a:t>
            </a:r>
            <a:r>
              <a:rPr lang="en-ID" dirty="0"/>
              <a:t> dan </a:t>
            </a:r>
            <a:r>
              <a:rPr lang="en-ID" dirty="0" err="1"/>
              <a:t>variabel</a:t>
            </a:r>
            <a:r>
              <a:rPr lang="en-ID" dirty="0"/>
              <a:t> Python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program </a:t>
            </a:r>
            <a:r>
              <a:rPr lang="en-ID" dirty="0" err="1"/>
              <a:t>dijalankan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3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C81D-E08F-4807-ABBB-0A3CC545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Aturan</a:t>
            </a:r>
            <a:r>
              <a:rPr lang="en-ID" b="1" dirty="0"/>
              <a:t> </a:t>
            </a:r>
            <a:r>
              <a:rPr lang="en-ID" b="1" dirty="0" err="1"/>
              <a:t>Penulisan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FE240-F400-45BA-8E53-0BCCBED70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D" dirty="0"/>
              <a:t>Nama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(_). </a:t>
            </a:r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dirty="0" err="1"/>
              <a:t>nama</a:t>
            </a:r>
            <a:r>
              <a:rPr lang="en-ID" dirty="0"/>
              <a:t>, _</a:t>
            </a:r>
            <a:r>
              <a:rPr lang="en-ID" dirty="0" err="1"/>
              <a:t>nama</a:t>
            </a:r>
            <a:r>
              <a:rPr lang="en-ID" dirty="0"/>
              <a:t>, </a:t>
            </a:r>
            <a:r>
              <a:rPr lang="en-ID" dirty="0" err="1"/>
              <a:t>namaKu</a:t>
            </a:r>
            <a:r>
              <a:rPr lang="en-ID" dirty="0"/>
              <a:t>, </a:t>
            </a:r>
            <a:r>
              <a:rPr lang="en-ID" dirty="0" err="1"/>
              <a:t>nama_variable</a:t>
            </a:r>
            <a:r>
              <a:rPr lang="en-ID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(_)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: __</a:t>
            </a:r>
            <a:r>
              <a:rPr lang="en-ID" dirty="0" err="1"/>
              <a:t>nama</a:t>
            </a:r>
            <a:r>
              <a:rPr lang="en-ID" dirty="0"/>
              <a:t>, n2, nilai1.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Karakter</a:t>
            </a:r>
            <a:r>
              <a:rPr lang="en-ID" dirty="0"/>
              <a:t> pada </a:t>
            </a:r>
            <a:r>
              <a:rPr lang="en-ID" dirty="0" err="1"/>
              <a:t>nama</a:t>
            </a:r>
            <a:r>
              <a:rPr lang="en-ID" dirty="0"/>
              <a:t> variable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i="1" dirty="0"/>
              <a:t>case sensitive </a:t>
            </a:r>
            <a:r>
              <a:rPr lang="en-ID" dirty="0"/>
              <a:t>(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). </a:t>
            </a:r>
            <a:r>
              <a:rPr lang="en-ID" dirty="0" err="1"/>
              <a:t>Contoh</a:t>
            </a:r>
            <a:r>
              <a:rPr lang="en-ID" dirty="0"/>
              <a:t> : </a:t>
            </a:r>
            <a:r>
              <a:rPr lang="en-ID" dirty="0" err="1"/>
              <a:t>variAbelku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variabelku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variable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/>
              <a:t>Nama variable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Python, </a:t>
            </a:r>
            <a:r>
              <a:rPr lang="en-ID" dirty="0" err="1"/>
              <a:t>seperti</a:t>
            </a:r>
            <a:r>
              <a:rPr lang="en-ID" dirty="0"/>
              <a:t> : if, while, for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216370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5CA4-5A56-4A17-AD78-2A34C491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Tipe</a:t>
            </a:r>
            <a:r>
              <a:rPr lang="en-ID" b="1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DE42A-4823-4873-B096-BB483F59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data yang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variable.</a:t>
            </a:r>
          </a:p>
          <a:p>
            <a:pPr marL="0" indent="0" algn="just">
              <a:buNone/>
            </a:pPr>
            <a:r>
              <a:rPr lang="en-ID" dirty="0"/>
              <a:t>Cara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datanya</a:t>
            </a:r>
            <a:r>
              <a:rPr lang="en-ID" dirty="0"/>
              <a:t>, </a:t>
            </a:r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teks</a:t>
            </a:r>
            <a:r>
              <a:rPr lang="en-ID" dirty="0"/>
              <a:t> (string)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diapit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petik</a:t>
            </a:r>
            <a:r>
              <a:rPr lang="en-ID" dirty="0"/>
              <a:t> ("...").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(integer) dan </a:t>
            </a:r>
            <a:r>
              <a:rPr lang="en-ID" dirty="0" err="1"/>
              <a:t>boolean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diapit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petik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97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5B19-A015-4CB8-8509-A41EC410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484" y="3581400"/>
            <a:ext cx="6448278" cy="2362200"/>
          </a:xfrm>
        </p:spPr>
        <p:txBody>
          <a:bodyPr>
            <a:normAutofit/>
          </a:bodyPr>
          <a:lstStyle/>
          <a:p>
            <a:pPr algn="l"/>
            <a:r>
              <a:rPr lang="en-ID" sz="2000" dirty="0" err="1"/>
              <a:t>Dirancang</a:t>
            </a:r>
            <a:r>
              <a:rPr lang="en-ID" sz="2000" dirty="0"/>
              <a:t> oleh		: Guido van Rossum</a:t>
            </a:r>
            <a:br>
              <a:rPr lang="en-ID" sz="2000" dirty="0"/>
            </a:br>
            <a:r>
              <a:rPr lang="en-ID" sz="2000" dirty="0"/>
              <a:t>Peng. </a:t>
            </a:r>
            <a:r>
              <a:rPr lang="en-ID" sz="2000" dirty="0" err="1"/>
              <a:t>Perangkat</a:t>
            </a:r>
            <a:r>
              <a:rPr lang="en-ID" sz="2000" dirty="0"/>
              <a:t> </a:t>
            </a:r>
            <a:r>
              <a:rPr lang="en-ID" sz="2000" dirty="0" err="1"/>
              <a:t>Lunak</a:t>
            </a:r>
            <a:r>
              <a:rPr lang="en-ID" sz="2000" dirty="0"/>
              <a:t> : Python Software Foundation</a:t>
            </a:r>
            <a:br>
              <a:rPr lang="en-ID" sz="2000" dirty="0"/>
            </a:br>
            <a:r>
              <a:rPr lang="en-ID" sz="2000" dirty="0" err="1"/>
              <a:t>Rilis</a:t>
            </a:r>
            <a:r>
              <a:rPr lang="en-ID" sz="2000" dirty="0"/>
              <a:t> Perdana			 : 1991</a:t>
            </a:r>
            <a:br>
              <a:rPr lang="en-ID" sz="2000" dirty="0"/>
            </a:br>
            <a:r>
              <a:rPr lang="en-ID" sz="2000" dirty="0" err="1"/>
              <a:t>Rilis</a:t>
            </a:r>
            <a:r>
              <a:rPr lang="en-ID" sz="2000" dirty="0"/>
              <a:t> </a:t>
            </a:r>
            <a:r>
              <a:rPr lang="en-ID" sz="2000" dirty="0" err="1"/>
              <a:t>stabil</a:t>
            </a:r>
            <a:r>
              <a:rPr lang="en-ID" sz="2000" dirty="0"/>
              <a:t>			 : 3.6.3 / 3 </a:t>
            </a:r>
            <a:r>
              <a:rPr lang="en-ID" sz="2000" dirty="0" err="1"/>
              <a:t>Oktober</a:t>
            </a:r>
            <a:r>
              <a:rPr lang="en-ID" sz="2000" dirty="0"/>
              <a:t> 2017; 17 </a:t>
            </a:r>
            <a:r>
              <a:rPr lang="en-ID" sz="2000" dirty="0" err="1"/>
              <a:t>bulan</a:t>
            </a:r>
            <a:r>
              <a:rPr lang="en-ID" sz="2000" dirty="0"/>
              <a:t> </a:t>
            </a:r>
            <a:r>
              <a:rPr lang="en-ID" sz="2000" dirty="0" err="1"/>
              <a:t>lalu</a:t>
            </a:r>
            <a:br>
              <a:rPr lang="en-ID" sz="2000" dirty="0"/>
            </a:br>
            <a:r>
              <a:rPr lang="en-ID" sz="2000" dirty="0" err="1"/>
              <a:t>Ekstensi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</a:t>
            </a:r>
            <a:r>
              <a:rPr lang="en-ID" sz="2000" dirty="0" err="1"/>
              <a:t>berkas</a:t>
            </a:r>
            <a:r>
              <a:rPr lang="en-ID" sz="2000" dirty="0"/>
              <a:t>	 : .</a:t>
            </a:r>
            <a:r>
              <a:rPr lang="en-ID" sz="2000" dirty="0" err="1"/>
              <a:t>py</a:t>
            </a:r>
            <a:r>
              <a:rPr lang="en-ID" sz="2000" dirty="0"/>
              <a:t>, .</a:t>
            </a:r>
            <a:r>
              <a:rPr lang="en-ID" sz="2000" dirty="0" err="1"/>
              <a:t>pyw</a:t>
            </a:r>
            <a:r>
              <a:rPr lang="en-ID" sz="2000" dirty="0"/>
              <a:t>, .</a:t>
            </a:r>
            <a:r>
              <a:rPr lang="en-ID" sz="2000" dirty="0" err="1"/>
              <a:t>pyc</a:t>
            </a:r>
            <a:r>
              <a:rPr lang="en-ID" sz="2000" dirty="0"/>
              <a:t>, .</a:t>
            </a:r>
            <a:r>
              <a:rPr lang="en-ID" sz="2000" dirty="0" err="1"/>
              <a:t>pyo</a:t>
            </a:r>
            <a:r>
              <a:rPr lang="en-ID" sz="2000" dirty="0"/>
              <a:t>, .</a:t>
            </a:r>
            <a:r>
              <a:rPr lang="en-ID" sz="2000" dirty="0" err="1"/>
              <a:t>pyd</a:t>
            </a:r>
            <a:br>
              <a:rPr lang="en-ID" sz="2000" dirty="0"/>
            </a:br>
            <a:r>
              <a:rPr lang="en-ID" sz="2000" dirty="0"/>
              <a:t>website				 : python.org</a:t>
            </a:r>
          </a:p>
        </p:txBody>
      </p:sp>
      <p:pic>
        <p:nvPicPr>
          <p:cNvPr id="1026" name="Picture 2" descr="Hasil gambar untuk pemrograman  python">
            <a:extLst>
              <a:ext uri="{FF2B5EF4-FFF2-40B4-BE49-F238E27FC236}">
                <a16:creationId xmlns:a16="http://schemas.microsoft.com/office/drawing/2014/main" id="{15202029-6396-4DF1-9383-3BA8AA27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4" y="677332"/>
            <a:ext cx="6137031" cy="27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50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D23-03D9-4C8E-A6AB-8EA2F7A5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1413934" cy="608663"/>
          </a:xfrm>
        </p:spPr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01002-55E7-4798-B109-623475495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825" y="1524000"/>
            <a:ext cx="5591175" cy="19487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029D3C-8038-4B12-9291-F0E9B9339013}"/>
              </a:ext>
            </a:extLst>
          </p:cNvPr>
          <p:cNvSpPr/>
          <p:nvPr/>
        </p:nvSpPr>
        <p:spPr>
          <a:xfrm>
            <a:off x="1647825" y="3758213"/>
            <a:ext cx="6124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solidFill>
                  <a:srgbClr val="383838"/>
                </a:solidFill>
                <a:latin typeface="+mj-lt"/>
              </a:rPr>
              <a:t>Python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akan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secara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otomatis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mengenali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jenis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data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atau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tipe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data yang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tersimpan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dalam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sebuah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383838"/>
                </a:solidFill>
                <a:latin typeface="+mj-lt"/>
              </a:rPr>
              <a:t>variabel</a:t>
            </a:r>
            <a:r>
              <a:rPr lang="en-ID" sz="2400" dirty="0">
                <a:solidFill>
                  <a:srgbClr val="383838"/>
                </a:solidFill>
                <a:latin typeface="+mj-lt"/>
              </a:rPr>
              <a:t>.</a:t>
            </a:r>
            <a:endParaRPr lang="en-ID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114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B4FB-FD5A-45C2-891F-644AAF29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Bilangan</a:t>
            </a:r>
            <a:r>
              <a:rPr lang="en-ID" dirty="0"/>
              <a:t> (Number)</a:t>
            </a:r>
          </a:p>
          <a:p>
            <a:r>
              <a:rPr lang="en-ID" dirty="0"/>
              <a:t>String</a:t>
            </a:r>
          </a:p>
          <a:p>
            <a:r>
              <a:rPr lang="en-ID" dirty="0"/>
              <a:t>List</a:t>
            </a:r>
          </a:p>
          <a:p>
            <a:r>
              <a:rPr lang="en-ID" dirty="0"/>
              <a:t>Tuple</a:t>
            </a:r>
          </a:p>
          <a:p>
            <a:r>
              <a:rPr lang="en-ID" dirty="0"/>
              <a:t>Set</a:t>
            </a:r>
          </a:p>
          <a:p>
            <a:r>
              <a:rPr lang="en-ID" dirty="0"/>
              <a:t>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FD25F-95C4-4957-B2CD-0B7846F0B88E}"/>
              </a:ext>
            </a:extLst>
          </p:cNvPr>
          <p:cNvSpPr/>
          <p:nvPr/>
        </p:nvSpPr>
        <p:spPr>
          <a:xfrm>
            <a:off x="838200" y="1371600"/>
            <a:ext cx="713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1A1A1A"/>
                </a:solidFill>
                <a:latin typeface="+mj-lt"/>
              </a:rPr>
              <a:t>Python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memiliki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enam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tipe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 data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standar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atau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 paling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sering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digunakan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, </a:t>
            </a:r>
            <a:r>
              <a:rPr lang="en-ID" sz="2400" dirty="0" err="1">
                <a:solidFill>
                  <a:srgbClr val="1A1A1A"/>
                </a:solidFill>
                <a:latin typeface="+mj-lt"/>
              </a:rPr>
              <a:t>yaitu</a:t>
            </a:r>
            <a:r>
              <a:rPr lang="en-ID" sz="2400" dirty="0">
                <a:solidFill>
                  <a:srgbClr val="1A1A1A"/>
                </a:solidFill>
                <a:latin typeface="+mj-lt"/>
              </a:rPr>
              <a:t>:</a:t>
            </a:r>
            <a:endParaRPr lang="en-ID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66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682-D1BB-41FD-9D24-7FA9B101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1. </a:t>
            </a:r>
            <a:r>
              <a:rPr lang="en-ID" b="1" dirty="0" err="1"/>
              <a:t>Bilangan</a:t>
            </a:r>
            <a:r>
              <a:rPr lang="en-ID" b="1" dirty="0"/>
              <a:t> (Number)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0B69-5906-45D1-835E-C4B5FB56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38400"/>
            <a:ext cx="6798736" cy="3444997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Tipe</a:t>
            </a:r>
            <a:r>
              <a:rPr lang="en-ID" dirty="0"/>
              <a:t> data </a:t>
            </a:r>
            <a:r>
              <a:rPr lang="en-ID" dirty="0" err="1">
                <a:hlinkClick r:id="rId2"/>
              </a:rPr>
              <a:t>bilangan</a:t>
            </a:r>
            <a:r>
              <a:rPr lang="en-ID" dirty="0"/>
              <a:t> 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yaitu</a:t>
            </a:r>
            <a:r>
              <a:rPr lang="en-ID" dirty="0"/>
              <a:t>, </a:t>
            </a:r>
            <a:r>
              <a:rPr lang="en-ID" dirty="0">
                <a:hlinkClick r:id="rId3"/>
              </a:rPr>
              <a:t>integer</a:t>
            </a:r>
            <a:r>
              <a:rPr lang="en-ID" dirty="0"/>
              <a:t> dan </a:t>
            </a:r>
            <a:r>
              <a:rPr lang="en-ID" dirty="0">
                <a:hlinkClick r:id="rId2"/>
              </a:rPr>
              <a:t>float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Integer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float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pecahan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lain,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 </a:t>
            </a:r>
            <a:r>
              <a:rPr lang="en-ID" dirty="0" err="1">
                <a:hlinkClick r:id="rId2"/>
              </a:rPr>
              <a:t>kompleks</a:t>
            </a:r>
            <a:r>
              <a:rPr lang="en-ID" dirty="0"/>
              <a:t> 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real dan </a:t>
            </a:r>
            <a:r>
              <a:rPr lang="en-ID" dirty="0" err="1"/>
              <a:t>imajiner</a:t>
            </a:r>
            <a:r>
              <a:rPr lang="en-ID" dirty="0"/>
              <a:t>. Integer, float, dan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di Python </a:t>
            </a:r>
            <a:r>
              <a:rPr lang="en-ID" dirty="0" err="1"/>
              <a:t>diwakili</a:t>
            </a:r>
            <a:r>
              <a:rPr lang="en-ID" dirty="0"/>
              <a:t> oleh </a:t>
            </a:r>
            <a:r>
              <a:rPr lang="en-ID" dirty="0" err="1"/>
              <a:t>kelas</a:t>
            </a:r>
            <a:r>
              <a:rPr lang="en-ID" dirty="0"/>
              <a:t> int, float, dan complex.</a:t>
            </a:r>
          </a:p>
        </p:txBody>
      </p:sp>
    </p:spTree>
    <p:extLst>
      <p:ext uri="{BB962C8B-B14F-4D97-AF65-F5344CB8AC3E}">
        <p14:creationId xmlns:p14="http://schemas.microsoft.com/office/powerpoint/2010/main" val="371284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4F44-5F0B-466E-BDEE-2FE99429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nn-NO" sz="2400" dirty="0"/>
              <a:t>Kita bisa menggunakan fungsi type() untuk mengetahui tipe data suatu objek di python.</a:t>
            </a:r>
            <a:endParaRPr lang="en-ID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F9995-E42B-4659-A5C8-E9E8A790D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726" y="2219204"/>
            <a:ext cx="4425321" cy="1857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F3474-4148-4BD7-B715-5712009E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57" y="4758963"/>
            <a:ext cx="5085885" cy="10141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5E1F28-1150-4370-A1FA-AC987C097A16}"/>
              </a:ext>
            </a:extLst>
          </p:cNvPr>
          <p:cNvSpPr txBox="1">
            <a:spLocks/>
          </p:cNvSpPr>
          <p:nvPr/>
        </p:nvSpPr>
        <p:spPr>
          <a:xfrm>
            <a:off x="1289844" y="4201372"/>
            <a:ext cx="1752600" cy="4327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196610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5FFF-C5A4-4B97-AEC7-95942FD2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2.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3A5F-A2FB-4EFF-8106-88794F410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String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serangkaian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yang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 ( ‘ )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 ( ” ).</a:t>
            </a:r>
          </a:p>
          <a:p>
            <a:pPr marL="0" indent="0" algn="just">
              <a:buNone/>
            </a:pPr>
            <a:r>
              <a:rPr lang="en-ID" dirty="0" err="1"/>
              <a:t>Huruf</a:t>
            </a:r>
            <a:r>
              <a:rPr lang="en-ID" dirty="0"/>
              <a:t>, 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digabung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string.</a:t>
            </a:r>
          </a:p>
        </p:txBody>
      </p:sp>
    </p:spTree>
    <p:extLst>
      <p:ext uri="{BB962C8B-B14F-4D97-AF65-F5344CB8AC3E}">
        <p14:creationId xmlns:p14="http://schemas.microsoft.com/office/powerpoint/2010/main" val="139089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0C34-0701-4F13-89F6-7070A66F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400" dirty="0"/>
              <a:t>String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tipe</a:t>
            </a:r>
            <a:r>
              <a:rPr lang="en-ID" sz="2400" dirty="0"/>
              <a:t> data yang </a:t>
            </a:r>
            <a:r>
              <a:rPr lang="en-ID" sz="2400" dirty="0" err="1"/>
              <a:t>anggotanya</a:t>
            </a:r>
            <a:r>
              <a:rPr lang="en-ID" sz="2400" dirty="0"/>
              <a:t> </a:t>
            </a:r>
            <a:r>
              <a:rPr lang="en-ID" sz="2400" dirty="0" err="1"/>
              <a:t>berurut</a:t>
            </a:r>
            <a:r>
              <a:rPr lang="en-ID" sz="2400" dirty="0"/>
              <a:t> dan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indeks</a:t>
            </a:r>
            <a:r>
              <a:rPr lang="en-ID" sz="2400" dirty="0"/>
              <a:t>. </a:t>
            </a:r>
            <a:r>
              <a:rPr lang="en-ID" sz="2400" dirty="0" err="1"/>
              <a:t>Indeks</a:t>
            </a:r>
            <a:r>
              <a:rPr lang="en-ID" sz="2400" dirty="0"/>
              <a:t> </a:t>
            </a:r>
            <a:r>
              <a:rPr lang="en-ID" sz="2400" dirty="0" err="1"/>
              <a:t>dimulai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0 </a:t>
            </a:r>
            <a:r>
              <a:rPr lang="en-ID" sz="2400" dirty="0" err="1"/>
              <a:t>bila</a:t>
            </a:r>
            <a:r>
              <a:rPr lang="en-ID" sz="2400" dirty="0"/>
              <a:t> </a:t>
            </a:r>
            <a:r>
              <a:rPr lang="en-ID" sz="2400" dirty="0" err="1"/>
              <a:t>dimulai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depan</a:t>
            </a:r>
            <a:r>
              <a:rPr lang="en-ID" sz="2400" dirty="0"/>
              <a:t> dan -1 </a:t>
            </a:r>
            <a:r>
              <a:rPr lang="en-ID" sz="2400" dirty="0" err="1"/>
              <a:t>bila</a:t>
            </a:r>
            <a:r>
              <a:rPr lang="en-ID" sz="2400" dirty="0"/>
              <a:t> </a:t>
            </a:r>
            <a:r>
              <a:rPr lang="en-ID" sz="2400" dirty="0" err="1"/>
              <a:t>diindeks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belakang</a:t>
            </a:r>
            <a:r>
              <a:rPr lang="en-ID" sz="24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FE5E-FAEC-4BB2-A46B-011609E2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indeksnya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format </a:t>
            </a:r>
            <a:r>
              <a:rPr lang="en-ID" b="1" dirty="0" err="1"/>
              <a:t>namastring</a:t>
            </a:r>
            <a:r>
              <a:rPr lang="en-ID" b="1" dirty="0"/>
              <a:t>[</a:t>
            </a:r>
            <a:r>
              <a:rPr lang="en-ID" b="1" dirty="0" err="1"/>
              <a:t>indeks</a:t>
            </a:r>
            <a:r>
              <a:rPr lang="en-ID" b="1" dirty="0"/>
              <a:t>] </a:t>
            </a:r>
            <a:r>
              <a:rPr lang="en-ID" dirty="0"/>
              <a:t>. Pada string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slicing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sekelompok</a:t>
            </a:r>
            <a:r>
              <a:rPr lang="en-ID" dirty="0"/>
              <a:t> substring </a:t>
            </a:r>
            <a:r>
              <a:rPr lang="en-ID" dirty="0" err="1"/>
              <a:t>dengan</a:t>
            </a:r>
            <a:r>
              <a:rPr lang="en-ID" dirty="0"/>
              <a:t> format </a:t>
            </a:r>
            <a:r>
              <a:rPr lang="en-ID" b="1" dirty="0" err="1"/>
              <a:t>namastring</a:t>
            </a:r>
            <a:r>
              <a:rPr lang="en-ID" b="1" dirty="0"/>
              <a:t>[</a:t>
            </a:r>
            <a:r>
              <a:rPr lang="en-ID" b="1" dirty="0" err="1"/>
              <a:t>awal:akhir</a:t>
            </a:r>
            <a:r>
              <a:rPr lang="en-ID" b="1" dirty="0"/>
              <a:t>]. </a:t>
            </a:r>
          </a:p>
        </p:txBody>
      </p:sp>
    </p:spTree>
    <p:extLst>
      <p:ext uri="{BB962C8B-B14F-4D97-AF65-F5344CB8AC3E}">
        <p14:creationId xmlns:p14="http://schemas.microsoft.com/office/powerpoint/2010/main" val="202330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91CD-FE99-4C9E-A8BE-40D72186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566334" cy="608663"/>
          </a:xfrm>
        </p:spPr>
        <p:txBody>
          <a:bodyPr>
            <a:normAutofit/>
          </a:bodyPr>
          <a:lstStyle/>
          <a:p>
            <a:r>
              <a:rPr lang="en-ID" sz="2800" dirty="0" err="1"/>
              <a:t>Contoh</a:t>
            </a:r>
            <a:r>
              <a:rPr lang="en-ID" sz="2800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DADC0-82C7-4422-87E9-0AD44CC1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7467600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026BF-F50D-4AB4-B648-6D729BDC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4" y="4045835"/>
            <a:ext cx="4038600" cy="200204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FCF763-F24B-443B-B6E0-17CA0CDBA0B2}"/>
              </a:ext>
            </a:extLst>
          </p:cNvPr>
          <p:cNvSpPr txBox="1">
            <a:spLocks/>
          </p:cNvSpPr>
          <p:nvPr/>
        </p:nvSpPr>
        <p:spPr>
          <a:xfrm>
            <a:off x="685800" y="3651914"/>
            <a:ext cx="1566334" cy="6086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872988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E700-3448-42CC-B48C-E8C01712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 3.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0763-8084-4D36-B174-63B70116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/>
              <a:t>List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berisi</a:t>
            </a:r>
            <a:r>
              <a:rPr lang="en-ID" dirty="0"/>
              <a:t> item yang </a:t>
            </a:r>
            <a:r>
              <a:rPr lang="en-ID" dirty="0" err="1"/>
              <a:t>berurut</a:t>
            </a:r>
            <a:r>
              <a:rPr lang="en-ID" dirty="0"/>
              <a:t>.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halnya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string, </a:t>
            </a:r>
            <a:r>
              <a:rPr lang="en-ID" dirty="0" err="1"/>
              <a:t>tiap</a:t>
            </a:r>
            <a:r>
              <a:rPr lang="en-ID" dirty="0"/>
              <a:t> item (</a:t>
            </a:r>
            <a:r>
              <a:rPr lang="en-ID" dirty="0" err="1"/>
              <a:t>anggota</a:t>
            </a:r>
            <a:r>
              <a:rPr lang="en-ID" dirty="0"/>
              <a:t>) list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urutannya</a:t>
            </a:r>
            <a:r>
              <a:rPr lang="en-ID" dirty="0"/>
              <a:t>.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 dan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1.</a:t>
            </a:r>
          </a:p>
          <a:p>
            <a:pPr algn="just"/>
            <a:r>
              <a:rPr lang="en-ID" dirty="0"/>
              <a:t>List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list,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 ] dan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anggotanya</a:t>
            </a:r>
            <a:r>
              <a:rPr lang="en-ID" dirty="0"/>
              <a:t> </a:t>
            </a:r>
            <a:r>
              <a:rPr lang="en-ID" dirty="0" err="1"/>
              <a:t>dipisahkan</a:t>
            </a:r>
            <a:r>
              <a:rPr lang="en-ID" dirty="0"/>
              <a:t> oleh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5946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8DA9E-A1C0-4B49-AFA7-63E3FB9F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70" y="1567270"/>
            <a:ext cx="4486059" cy="669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712B-F98A-4BDD-8810-92C2D64D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31" y="2514600"/>
            <a:ext cx="6798736" cy="3444997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item </a:t>
            </a:r>
            <a:r>
              <a:rPr lang="en-ID" dirty="0" err="1"/>
              <a:t>dari</a:t>
            </a:r>
            <a:r>
              <a:rPr lang="en-ID" dirty="0"/>
              <a:t> list </a:t>
            </a:r>
            <a:r>
              <a:rPr lang="en-ID" dirty="0" err="1"/>
              <a:t>caranya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list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item yang </a:t>
            </a:r>
            <a:r>
              <a:rPr lang="en-ID" dirty="0" err="1"/>
              <a:t>bersangkutan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format </a:t>
            </a:r>
            <a:r>
              <a:rPr lang="en-ID" b="1" dirty="0" err="1"/>
              <a:t>namalist</a:t>
            </a:r>
            <a:r>
              <a:rPr lang="en-ID" b="1" dirty="0"/>
              <a:t>[index]</a:t>
            </a:r>
          </a:p>
          <a:p>
            <a:pPr marL="0" indent="0" algn="just">
              <a:buNone/>
            </a:pP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juga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pengaksesan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item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slicing.</a:t>
            </a:r>
          </a:p>
        </p:txBody>
      </p:sp>
    </p:spTree>
    <p:extLst>
      <p:ext uri="{BB962C8B-B14F-4D97-AF65-F5344CB8AC3E}">
        <p14:creationId xmlns:p14="http://schemas.microsoft.com/office/powerpoint/2010/main" val="1586037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9A8B-A437-489A-A2C4-08D01338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22868"/>
            <a:ext cx="1566334" cy="456263"/>
          </a:xfrm>
        </p:spPr>
        <p:txBody>
          <a:bodyPr>
            <a:noAutofit/>
          </a:bodyPr>
          <a:lstStyle/>
          <a:p>
            <a:r>
              <a:rPr lang="en-ID" sz="2800" dirty="0" err="1"/>
              <a:t>Contoh</a:t>
            </a:r>
            <a:r>
              <a:rPr lang="en-ID" sz="2800" dirty="0"/>
              <a:t> :</a:t>
            </a:r>
            <a:br>
              <a:rPr lang="en-ID" sz="2800" dirty="0"/>
            </a:b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4543-5328-4C8F-B1AC-5586EA36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D40D8-1A08-40E2-B1F6-7997AC65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34" y="1000042"/>
            <a:ext cx="4110038" cy="30113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6C670E-5AAC-429D-8D2C-458A64C923E1}"/>
              </a:ext>
            </a:extLst>
          </p:cNvPr>
          <p:cNvSpPr txBox="1">
            <a:spLocks/>
          </p:cNvSpPr>
          <p:nvPr/>
        </p:nvSpPr>
        <p:spPr>
          <a:xfrm>
            <a:off x="699247" y="4162313"/>
            <a:ext cx="1566334" cy="4562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b="1" dirty="0"/>
              <a:t>Output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07196-99DB-46CB-B5D4-FDFD90F2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4" y="4521061"/>
            <a:ext cx="4419600" cy="13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38F7-D813-4128-A0B6-4960D055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71" y="703232"/>
            <a:ext cx="6798734" cy="1303867"/>
          </a:xfrm>
        </p:spPr>
        <p:txBody>
          <a:bodyPr/>
          <a:lstStyle/>
          <a:p>
            <a:r>
              <a:rPr lang="en-ID" b="1" dirty="0" err="1"/>
              <a:t>Instalasi</a:t>
            </a:r>
            <a:r>
              <a:rPr lang="en-ID" b="1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E6C0A-68D1-4092-91D5-9C733AB06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471" y="1828800"/>
            <a:ext cx="7005956" cy="43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B7DC-2355-45A1-8D4D-03A59720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4.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B08A-ECF7-496F-9B80-A7DE18F3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D" dirty="0"/>
              <a:t>Tuple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data lain yang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list. </a:t>
            </a:r>
            <a:r>
              <a:rPr lang="en-ID" dirty="0" err="1"/>
              <a:t>Perbedaannya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list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anggotanya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(immutable). List </a:t>
            </a:r>
            <a:r>
              <a:rPr lang="en-ID" dirty="0" err="1"/>
              <a:t>bersifat</a:t>
            </a:r>
            <a:r>
              <a:rPr lang="en-ID" dirty="0"/>
              <a:t> mutable, </a:t>
            </a:r>
            <a:r>
              <a:rPr lang="en-ID" dirty="0" err="1"/>
              <a:t>sedangkan</a:t>
            </a:r>
            <a:r>
              <a:rPr lang="en-ID" dirty="0"/>
              <a:t> tuple </a:t>
            </a:r>
            <a:r>
              <a:rPr lang="en-ID" dirty="0" err="1"/>
              <a:t>bersifat</a:t>
            </a:r>
            <a:r>
              <a:rPr lang="en-ID" dirty="0"/>
              <a:t> immutable. </a:t>
            </a:r>
            <a:r>
              <a:rPr lang="en-ID" dirty="0" err="1"/>
              <a:t>Sekali</a:t>
            </a:r>
            <a:r>
              <a:rPr lang="en-ID" dirty="0"/>
              <a:t> tuple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dimodifikasi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Tuple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( ). dan </a:t>
            </a:r>
            <a:r>
              <a:rPr lang="en-ID" dirty="0" err="1"/>
              <a:t>anggotanya</a:t>
            </a:r>
            <a:r>
              <a:rPr lang="en-ID" dirty="0"/>
              <a:t> </a:t>
            </a:r>
            <a:r>
              <a:rPr lang="en-ID" dirty="0" err="1"/>
              <a:t>dipisahkan</a:t>
            </a:r>
            <a:r>
              <a:rPr lang="en-ID" dirty="0"/>
              <a:t> oleh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. Tuple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yang </a:t>
            </a:r>
            <a:r>
              <a:rPr lang="en-ID" dirty="0" err="1"/>
              <a:t>dimaksudkan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isinya</a:t>
            </a:r>
            <a:r>
              <a:rPr lang="en-ID" dirty="0"/>
              <a:t>. </a:t>
            </a:r>
            <a:r>
              <a:rPr lang="en-ID" dirty="0" err="1"/>
              <a:t>Misalnya</a:t>
            </a:r>
            <a:r>
              <a:rPr lang="en-ID" dirty="0"/>
              <a:t> tuple </a:t>
            </a:r>
            <a:r>
              <a:rPr lang="en-ID" dirty="0" err="1"/>
              <a:t>komposisi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(255,255,255).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2689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DFF9F-3707-4919-907B-C59935A1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41758"/>
            <a:ext cx="3995084" cy="28781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30A1F-BA22-4D22-9DF1-6E9184F6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37" y="762937"/>
            <a:ext cx="1610410" cy="608663"/>
          </a:xfrm>
        </p:spPr>
        <p:txBody>
          <a:bodyPr>
            <a:normAutofit/>
          </a:bodyPr>
          <a:lstStyle/>
          <a:p>
            <a:r>
              <a:rPr lang="en-ID" sz="2800" dirty="0" err="1"/>
              <a:t>Contoh</a:t>
            </a:r>
            <a:r>
              <a:rPr lang="en-ID" sz="2800" dirty="0"/>
              <a:t>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8150B-ECFB-41C3-B87A-3B6A2BE2C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277" y="4469896"/>
            <a:ext cx="7339445" cy="14463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A2CD5B-6F4F-40B4-81A4-8590BEC597BE}"/>
              </a:ext>
            </a:extLst>
          </p:cNvPr>
          <p:cNvSpPr txBox="1">
            <a:spLocks/>
          </p:cNvSpPr>
          <p:nvPr/>
        </p:nvSpPr>
        <p:spPr>
          <a:xfrm>
            <a:off x="437775" y="4013633"/>
            <a:ext cx="1566334" cy="4562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40541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0CF1-EB59-4F21-BFF2-04C39184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5.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DBF9-7E0D-4FEC-B556-5E4EEBB8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D" dirty="0"/>
              <a:t>Set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di Python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berurut</a:t>
            </a:r>
            <a:r>
              <a:rPr lang="en-ID" dirty="0"/>
              <a:t> (unordered). Set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yang </a:t>
            </a:r>
            <a:r>
              <a:rPr lang="en-ID" dirty="0" err="1"/>
              <a:t>unik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). </a:t>
            </a:r>
          </a:p>
          <a:p>
            <a:pPr marL="0" indent="0" algn="just">
              <a:buNone/>
            </a:pPr>
            <a:r>
              <a:rPr lang="en-ID" dirty="0"/>
              <a:t>Set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, </a:t>
            </a:r>
            <a:r>
              <a:rPr lang="en-ID" dirty="0" err="1"/>
              <a:t>irisan</a:t>
            </a:r>
            <a:r>
              <a:rPr lang="en-ID" dirty="0"/>
              <a:t>, </a:t>
            </a:r>
            <a:r>
              <a:rPr lang="en-ID" dirty="0" err="1"/>
              <a:t>selisih</a:t>
            </a:r>
            <a:r>
              <a:rPr lang="en-ID" dirty="0"/>
              <a:t>, dan </a:t>
            </a:r>
            <a:r>
              <a:rPr lang="en-ID" dirty="0" err="1"/>
              <a:t>komplemen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Set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meletakkan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– </a:t>
            </a:r>
            <a:r>
              <a:rPr lang="en-ID" dirty="0" err="1"/>
              <a:t>anggotanya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{ },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. Kita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set </a:t>
            </a:r>
            <a:r>
              <a:rPr lang="en-ID" dirty="0" err="1"/>
              <a:t>dari</a:t>
            </a:r>
            <a:r>
              <a:rPr lang="en-ID" dirty="0"/>
              <a:t> list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list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set()</a:t>
            </a:r>
          </a:p>
          <a:p>
            <a:pPr marL="0" indent="0" algn="just">
              <a:buNone/>
            </a:pPr>
            <a:r>
              <a:rPr lang="en-ID" dirty="0"/>
              <a:t>Set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campuran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integer, float, string, dan lain </a:t>
            </a:r>
            <a:r>
              <a:rPr lang="en-ID" dirty="0" err="1"/>
              <a:t>sebagainya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 set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list, set, dan dictionary.</a:t>
            </a:r>
          </a:p>
        </p:txBody>
      </p:sp>
    </p:spTree>
    <p:extLst>
      <p:ext uri="{BB962C8B-B14F-4D97-AF65-F5344CB8AC3E}">
        <p14:creationId xmlns:p14="http://schemas.microsoft.com/office/powerpoint/2010/main" val="144236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6F80-6E66-4356-B28C-8522EA2B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2345"/>
            <a:ext cx="1642534" cy="532463"/>
          </a:xfrm>
        </p:spPr>
        <p:txBody>
          <a:bodyPr>
            <a:normAutofit/>
          </a:bodyPr>
          <a:lstStyle/>
          <a:p>
            <a:r>
              <a:rPr lang="en-ID" sz="2800" dirty="0" err="1"/>
              <a:t>Contoh</a:t>
            </a:r>
            <a:r>
              <a:rPr lang="en-ID" sz="2800" dirty="0"/>
              <a:t>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BD104C-0B4B-484E-8997-DD3C6BD63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28" y="1600200"/>
            <a:ext cx="7041744" cy="44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C329-516D-47DE-9A79-A871D669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6.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608E-4601-4B40-A4FC-D985DCDA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dirty="0"/>
              <a:t>Dictionary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anggotanya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kunci-nilai</a:t>
            </a:r>
            <a:r>
              <a:rPr lang="en-ID" dirty="0"/>
              <a:t> (key-value).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kamus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kata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. </a:t>
            </a:r>
          </a:p>
          <a:p>
            <a:pPr marL="0" indent="0" algn="just">
              <a:buNone/>
            </a:pPr>
            <a:r>
              <a:rPr lang="en-ID" dirty="0" err="1"/>
              <a:t>Umunya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yang </a:t>
            </a:r>
            <a:r>
              <a:rPr lang="en-ID" dirty="0" err="1"/>
              <a:t>besar</a:t>
            </a:r>
            <a:r>
              <a:rPr lang="en-ID" dirty="0"/>
              <a:t>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Anggota</a:t>
            </a:r>
            <a:r>
              <a:rPr lang="en-ID" dirty="0"/>
              <a:t> dictionary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Dictionary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{ },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anggotanya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kunci:nilai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key:value</a:t>
            </a:r>
            <a:r>
              <a:rPr lang="en-ID" dirty="0"/>
              <a:t> dan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dipisah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3230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19050-4A4B-43FD-A539-DBF1127B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403561"/>
            <a:ext cx="4612060" cy="2328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8D2D2-ABF9-461E-B506-C4D0C9AF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98" y="887108"/>
            <a:ext cx="1952096" cy="608663"/>
          </a:xfrm>
        </p:spPr>
        <p:txBody>
          <a:bodyPr>
            <a:normAutofit/>
          </a:bodyPr>
          <a:lstStyle/>
          <a:p>
            <a:r>
              <a:rPr lang="en-ID" sz="2800" dirty="0" err="1"/>
              <a:t>Contoh</a:t>
            </a:r>
            <a:r>
              <a:rPr lang="en-ID" sz="2800" dirty="0"/>
              <a:t> 1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DD9E3-1C20-4E71-BF04-47EBDE890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6340" y="4213225"/>
            <a:ext cx="6754019" cy="15160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9A3396-3877-4193-AB42-C411923787DF}"/>
              </a:ext>
            </a:extLst>
          </p:cNvPr>
          <p:cNvSpPr txBox="1">
            <a:spLocks/>
          </p:cNvSpPr>
          <p:nvPr/>
        </p:nvSpPr>
        <p:spPr>
          <a:xfrm>
            <a:off x="660292" y="3604562"/>
            <a:ext cx="1952096" cy="6086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969518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6484F3-0AF7-4C9E-9273-1B1527B3E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367137"/>
            <a:ext cx="4495800" cy="225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34204-22FF-4F9F-99B2-68D04BC3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5" y="4241214"/>
            <a:ext cx="6911975" cy="16789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CACFEA-CB85-456E-8F73-B894904B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719262" cy="531812"/>
          </a:xfrm>
        </p:spPr>
        <p:txBody>
          <a:bodyPr>
            <a:normAutofit/>
          </a:bodyPr>
          <a:lstStyle/>
          <a:p>
            <a:r>
              <a:rPr lang="en-ID" sz="2800" dirty="0" err="1"/>
              <a:t>Contoh</a:t>
            </a:r>
            <a:r>
              <a:rPr lang="en-ID" sz="2800" dirty="0"/>
              <a:t> 2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7B7C4A-894A-4EAE-B275-1B6DEEABA0C9}"/>
              </a:ext>
            </a:extLst>
          </p:cNvPr>
          <p:cNvSpPr txBox="1">
            <a:spLocks/>
          </p:cNvSpPr>
          <p:nvPr/>
        </p:nvSpPr>
        <p:spPr>
          <a:xfrm>
            <a:off x="762000" y="3636524"/>
            <a:ext cx="1719262" cy="5318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8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2434431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0AF8-5F39-4B10-9DD3-0CB003532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/>
              <a:t>Operator </a:t>
            </a:r>
            <a:r>
              <a:rPr lang="en-ID" b="1" dirty="0" err="1"/>
              <a:t>dalam</a:t>
            </a:r>
            <a:r>
              <a:rPr lang="en-ID" b="1" dirty="0"/>
              <a:t> Python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E80E0-2E70-4B55-B827-618056E37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5561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AC79-20EA-423A-938E-235989F1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7" y="1066800"/>
            <a:ext cx="6798734" cy="1303867"/>
          </a:xfrm>
        </p:spPr>
        <p:txBody>
          <a:bodyPr/>
          <a:lstStyle/>
          <a:p>
            <a:r>
              <a:rPr lang="en-ID" b="1" dirty="0" err="1"/>
              <a:t>Apa</a:t>
            </a:r>
            <a:r>
              <a:rPr lang="en-ID" b="1" dirty="0"/>
              <a:t> </a:t>
            </a:r>
            <a:r>
              <a:rPr lang="en-ID" b="1" dirty="0" err="1"/>
              <a:t>itu</a:t>
            </a:r>
            <a:r>
              <a:rPr lang="en-ID" b="1" dirty="0"/>
              <a:t>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3A4F-93C1-401F-B292-2327BAEE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5" y="2346203"/>
            <a:ext cx="6798736" cy="3444997"/>
          </a:xfrm>
        </p:spPr>
        <p:txBody>
          <a:bodyPr>
            <a:noAutofit/>
          </a:bodyPr>
          <a:lstStyle/>
          <a:p>
            <a:pPr algn="just"/>
            <a:r>
              <a:rPr lang="en-ID" sz="2000" dirty="0"/>
              <a:t>Operator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simbol-simbol</a:t>
            </a:r>
            <a:r>
              <a:rPr lang="en-ID" sz="2000" dirty="0"/>
              <a:t>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Ada 6 </a:t>
            </a:r>
            <a:r>
              <a:rPr lang="en-ID" sz="2000" dirty="0" err="1"/>
              <a:t>jenis</a:t>
            </a:r>
            <a:r>
              <a:rPr lang="en-ID" sz="2000" dirty="0"/>
              <a:t> operator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yang </a:t>
            </a:r>
            <a:r>
              <a:rPr lang="en-ID" sz="2000" dirty="0" err="1"/>
              <a:t>wajib</a:t>
            </a:r>
            <a:r>
              <a:rPr lang="en-ID" sz="2000" dirty="0"/>
              <a:t> </a:t>
            </a:r>
            <a:r>
              <a:rPr lang="en-ID" sz="2000" dirty="0" err="1"/>
              <a:t>diketahui</a:t>
            </a:r>
            <a:r>
              <a:rPr lang="en-ID" sz="2000" dirty="0"/>
              <a:t>:</a:t>
            </a:r>
          </a:p>
          <a:p>
            <a:pPr algn="just"/>
            <a:r>
              <a:rPr lang="en-ID" sz="2000" dirty="0"/>
              <a:t>Operator </a:t>
            </a:r>
            <a:r>
              <a:rPr lang="en-ID" sz="2000" dirty="0" err="1"/>
              <a:t>Aritmatika</a:t>
            </a:r>
            <a:endParaRPr lang="en-ID" sz="2000" dirty="0"/>
          </a:p>
          <a:p>
            <a:pPr algn="just"/>
            <a:r>
              <a:rPr lang="en-ID" sz="2000" dirty="0"/>
              <a:t>Operator </a:t>
            </a:r>
            <a:r>
              <a:rPr lang="en-ID" sz="2000" dirty="0" err="1"/>
              <a:t>Pembanding</a:t>
            </a:r>
            <a:r>
              <a:rPr lang="en-ID" sz="2000" dirty="0"/>
              <a:t>/</a:t>
            </a:r>
            <a:r>
              <a:rPr lang="en-ID" sz="2000" dirty="0" err="1"/>
              <a:t>Relasi</a:t>
            </a:r>
            <a:endParaRPr lang="en-ID" sz="2000" dirty="0"/>
          </a:p>
          <a:p>
            <a:pPr algn="just"/>
            <a:r>
              <a:rPr lang="en-ID" sz="2000" dirty="0"/>
              <a:t>Operator </a:t>
            </a:r>
            <a:r>
              <a:rPr lang="en-ID" sz="2000" dirty="0" err="1"/>
              <a:t>Penugasan</a:t>
            </a:r>
            <a:endParaRPr lang="en-ID" sz="2000" dirty="0"/>
          </a:p>
          <a:p>
            <a:pPr algn="just"/>
            <a:r>
              <a:rPr lang="en-ID" sz="2000" dirty="0" err="1"/>
              <a:t>Opeartor</a:t>
            </a:r>
            <a:r>
              <a:rPr lang="en-ID" sz="2000" dirty="0"/>
              <a:t> </a:t>
            </a:r>
            <a:r>
              <a:rPr lang="en-ID" sz="2000" dirty="0" err="1"/>
              <a:t>Logika</a:t>
            </a:r>
            <a:endParaRPr lang="en-ID" sz="2000" dirty="0"/>
          </a:p>
          <a:p>
            <a:pPr algn="just"/>
            <a:r>
              <a:rPr lang="en-ID" sz="2000" dirty="0"/>
              <a:t>Operator Bitwise</a:t>
            </a:r>
          </a:p>
          <a:p>
            <a:pPr algn="just"/>
            <a:r>
              <a:rPr lang="en-ID" sz="2000" dirty="0"/>
              <a:t>Operator Ternary</a:t>
            </a:r>
          </a:p>
          <a:p>
            <a:pPr marL="0" indent="0" algn="just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25390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56F-420F-4058-B08D-5955C5B2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1. Operator </a:t>
            </a:r>
            <a:r>
              <a:rPr lang="en-ID" b="1" dirty="0" err="1"/>
              <a:t>Aritmatika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6EB1-C621-4D97-98ED-A5FB0FD9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Operator </a:t>
            </a:r>
            <a:r>
              <a:rPr lang="en-ID" dirty="0" err="1"/>
              <a:t>aritmatika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operator yang paling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52D21F-4C7A-4EEE-AA91-FB9BD305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0137"/>
              </p:ext>
            </p:extLst>
          </p:nvPr>
        </p:nvGraphicFramePr>
        <p:xfrm>
          <a:off x="1524000" y="3397348"/>
          <a:ext cx="6096000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6823994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06667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2000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/>
                        <a:t>Simbol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9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/>
                        <a:t>Penjumlahan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4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/>
                        <a:t>Pengurangan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/>
                        <a:t>Perkalian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5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/>
                        <a:t>Pembagian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/>
                        <a:t>Sisa</a:t>
                      </a:r>
                      <a:r>
                        <a:rPr lang="en-ID" sz="2000" dirty="0"/>
                        <a:t> </a:t>
                      </a:r>
                      <a:r>
                        <a:rPr lang="en-ID" sz="2000" dirty="0" err="1"/>
                        <a:t>Bagi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3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D" sz="2000" dirty="0" err="1"/>
                        <a:t>Perpangkatan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3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3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A87493-3702-4B1B-89BA-8ADBF168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90800"/>
            <a:ext cx="7236000" cy="2782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4BF48-F682-4C07-9F88-53073046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14400"/>
            <a:ext cx="723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0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E8D0-F264-497A-BC5A-3FD73C34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2. Operator </a:t>
            </a:r>
            <a:r>
              <a:rPr lang="en-ID" b="1" dirty="0" err="1"/>
              <a:t>Penugasan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1311-9477-4698-BA82-176AD403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namanya</a:t>
            </a:r>
            <a:r>
              <a:rPr lang="en-ID" dirty="0"/>
              <a:t>, operator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Misalnya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482C9-3932-4759-8E0F-A4D773B0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6200"/>
            <a:ext cx="2407068" cy="942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84CB25-7C95-4155-96E6-C4CFACDC8BBE}"/>
              </a:ext>
            </a:extLst>
          </p:cNvPr>
          <p:cNvSpPr/>
          <p:nvPr/>
        </p:nvSpPr>
        <p:spPr>
          <a:xfrm>
            <a:off x="1411814" y="4829175"/>
            <a:ext cx="6563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 </a:t>
            </a:r>
            <a:r>
              <a:rPr lang="en-ID" sz="2400" dirty="0" err="1"/>
              <a:t>umur</a:t>
            </a:r>
            <a:r>
              <a:rPr lang="en-ID" sz="2400" dirty="0"/>
              <a:t> </a:t>
            </a:r>
            <a:r>
              <a:rPr lang="en-ID" sz="2400" dirty="0" err="1"/>
              <a:t>telah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berikan</a:t>
            </a:r>
            <a:r>
              <a:rPr lang="en-ID" sz="2400" dirty="0"/>
              <a:t> </a:t>
            </a:r>
            <a:r>
              <a:rPr lang="en-ID" sz="2400" dirty="0" err="1"/>
              <a:t>tugas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 18.</a:t>
            </a:r>
          </a:p>
        </p:txBody>
      </p:sp>
    </p:spTree>
    <p:extLst>
      <p:ext uri="{BB962C8B-B14F-4D97-AF65-F5344CB8AC3E}">
        <p14:creationId xmlns:p14="http://schemas.microsoft.com/office/powerpoint/2010/main" val="3430634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87B-440F-4224-A584-E1C01848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1186268"/>
            <a:ext cx="6798734" cy="1303867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/>
              <a:t>Selain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pengisian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, </a:t>
            </a:r>
            <a:r>
              <a:rPr lang="en-ID" sz="2400" dirty="0" err="1"/>
              <a:t>ada</a:t>
            </a:r>
            <a:r>
              <a:rPr lang="en-ID" sz="2400" dirty="0"/>
              <a:t> juga </a:t>
            </a:r>
            <a:r>
              <a:rPr lang="en-ID" sz="2400" dirty="0" err="1"/>
              <a:t>menjumlahkan</a:t>
            </a:r>
            <a:r>
              <a:rPr lang="en-ID" sz="2400" dirty="0"/>
              <a:t>, </a:t>
            </a:r>
            <a:r>
              <a:rPr lang="en-ID" sz="2400" dirty="0" err="1"/>
              <a:t>mengurangi</a:t>
            </a:r>
            <a:r>
              <a:rPr lang="en-ID" sz="2400" dirty="0"/>
              <a:t>, </a:t>
            </a:r>
            <a:r>
              <a:rPr lang="en-ID" sz="2400" dirty="0" err="1"/>
              <a:t>perkalian</a:t>
            </a:r>
            <a:r>
              <a:rPr lang="en-ID" sz="2400" dirty="0"/>
              <a:t>, </a:t>
            </a:r>
            <a:r>
              <a:rPr lang="en-ID" sz="2400" dirty="0" err="1"/>
              <a:t>pembagian</a:t>
            </a:r>
            <a:r>
              <a:rPr lang="en-ID" sz="2400" dirty="0"/>
              <a:t>, </a:t>
            </a:r>
            <a:r>
              <a:rPr lang="en-ID" sz="2400" dirty="0" err="1"/>
              <a:t>dsb</a:t>
            </a:r>
            <a:r>
              <a:rPr lang="en-ID" sz="24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C3C7CB-1BC9-4B71-936B-D72D8A7BE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6973"/>
              </p:ext>
            </p:extLst>
          </p:nvPr>
        </p:nvGraphicFramePr>
        <p:xfrm>
          <a:off x="1192105" y="2501812"/>
          <a:ext cx="6798734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99367">
                  <a:extLst>
                    <a:ext uri="{9D8B030D-6E8A-4147-A177-3AD203B41FA5}">
                      <a16:colId xmlns:a16="http://schemas.microsoft.com/office/drawing/2014/main" val="2780836460"/>
                    </a:ext>
                  </a:extLst>
                </a:gridCol>
                <a:gridCol w="3399367">
                  <a:extLst>
                    <a:ext uri="{9D8B030D-6E8A-4147-A177-3AD203B41FA5}">
                      <a16:colId xmlns:a16="http://schemas.microsoft.com/office/drawing/2014/main" val="812233357"/>
                    </a:ext>
                  </a:extLst>
                </a:gridCol>
              </a:tblGrid>
              <a:tr h="375094"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 err="1"/>
                        <a:t>Simbol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3445"/>
                  </a:ext>
                </a:extLst>
              </a:tr>
              <a:tr h="375094">
                <a:tc>
                  <a:txBody>
                    <a:bodyPr/>
                    <a:lstStyle/>
                    <a:p>
                      <a:r>
                        <a:rPr lang="en-ID" sz="2000" dirty="0" err="1"/>
                        <a:t>Pengisian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509775"/>
                  </a:ext>
                </a:extLst>
              </a:tr>
              <a:tr h="375094">
                <a:tc>
                  <a:txBody>
                    <a:bodyPr/>
                    <a:lstStyle/>
                    <a:p>
                      <a:r>
                        <a:rPr lang="en-ID" sz="2000" dirty="0" err="1"/>
                        <a:t>Penjumlahan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+=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69614"/>
                  </a:ext>
                </a:extLst>
              </a:tr>
              <a:tr h="375094">
                <a:tc>
                  <a:txBody>
                    <a:bodyPr/>
                    <a:lstStyle/>
                    <a:p>
                      <a:r>
                        <a:rPr lang="en-ID" sz="2000" dirty="0" err="1"/>
                        <a:t>Pengurangan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-=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24790"/>
                  </a:ext>
                </a:extLst>
              </a:tr>
              <a:tr h="375094">
                <a:tc>
                  <a:txBody>
                    <a:bodyPr/>
                    <a:lstStyle/>
                    <a:p>
                      <a:r>
                        <a:rPr lang="en-ID" sz="2000" dirty="0" err="1"/>
                        <a:t>Perkalian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83052"/>
                  </a:ext>
                </a:extLst>
              </a:tr>
              <a:tr h="375094">
                <a:tc>
                  <a:txBody>
                    <a:bodyPr/>
                    <a:lstStyle/>
                    <a:p>
                      <a:r>
                        <a:rPr lang="en-ID" sz="2000" dirty="0" err="1"/>
                        <a:t>Pembagian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/=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15752"/>
                  </a:ext>
                </a:extLst>
              </a:tr>
              <a:tr h="375094">
                <a:tc>
                  <a:txBody>
                    <a:bodyPr/>
                    <a:lstStyle/>
                    <a:p>
                      <a:r>
                        <a:rPr lang="en-ID" sz="2000" dirty="0" err="1"/>
                        <a:t>Sisa</a:t>
                      </a:r>
                      <a:r>
                        <a:rPr lang="en-ID" sz="2000" dirty="0"/>
                        <a:t> </a:t>
                      </a:r>
                      <a:r>
                        <a:rPr lang="en-ID" sz="2000" dirty="0" err="1"/>
                        <a:t>Bagi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%=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77015"/>
                  </a:ext>
                </a:extLst>
              </a:tr>
              <a:tr h="369956">
                <a:tc>
                  <a:txBody>
                    <a:bodyPr/>
                    <a:lstStyle/>
                    <a:p>
                      <a:r>
                        <a:rPr lang="en-ID" sz="2000" dirty="0" err="1"/>
                        <a:t>Perpangkatan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000" dirty="0"/>
                        <a:t>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7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24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3D1F-1E12-4C25-BCAA-7439EC3B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27666"/>
            <a:ext cx="1651000" cy="390404"/>
          </a:xfrm>
        </p:spPr>
        <p:txBody>
          <a:bodyPr>
            <a:normAutofit fontScale="90000"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D22C3-0DAF-439E-9275-E00B7066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3372"/>
            <a:ext cx="1476375" cy="8014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DF42D-373A-4A2A-B8B5-52DB2050C7A1}"/>
              </a:ext>
            </a:extLst>
          </p:cNvPr>
          <p:cNvSpPr/>
          <p:nvPr/>
        </p:nvSpPr>
        <p:spPr>
          <a:xfrm>
            <a:off x="1168399" y="2490135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rgbClr val="383838"/>
                </a:solidFill>
                <a:latin typeface="+mj-lt"/>
              </a:rPr>
              <a:t>Penjumlahan tersebut sama maksudnya seperti ini:</a:t>
            </a:r>
            <a:endParaRPr lang="en-ID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03FE5-05E0-48E9-9DFC-DEDA8CF1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959088"/>
            <a:ext cx="1466850" cy="64611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763B98-2A3E-49FA-ACFF-51FFD6CE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3612489"/>
            <a:ext cx="6798736" cy="2322643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variable 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a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ditambah</a:t>
            </a:r>
            <a:r>
              <a:rPr lang="en-ID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2201343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41C5-BAF1-4F6D-B4EF-2DCDE514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3. Operator </a:t>
            </a:r>
            <a:r>
              <a:rPr lang="en-ID" b="1" dirty="0" err="1"/>
              <a:t>Pembanding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59F3-BE26-4254-9631-3B83A507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2362200"/>
            <a:ext cx="6798736" cy="3444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200" dirty="0"/>
              <a:t>Operator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membandingkan</a:t>
            </a:r>
            <a:r>
              <a:rPr lang="en-ID" sz="2200" dirty="0"/>
              <a:t> </a:t>
            </a:r>
            <a:r>
              <a:rPr lang="en-ID" sz="2200" dirty="0" err="1"/>
              <a:t>dua</a:t>
            </a:r>
            <a:r>
              <a:rPr lang="en-ID" sz="2200" dirty="0"/>
              <a:t> </a:t>
            </a:r>
            <a:r>
              <a:rPr lang="en-ID" sz="2200" dirty="0" err="1"/>
              <a:t>buah</a:t>
            </a:r>
            <a:r>
              <a:rPr lang="en-ID" sz="2200" dirty="0"/>
              <a:t> </a:t>
            </a:r>
            <a:r>
              <a:rPr lang="en-ID" sz="2200" dirty="0" err="1"/>
              <a:t>nilai</a:t>
            </a:r>
            <a:r>
              <a:rPr lang="en-ID" sz="2200" dirty="0"/>
              <a:t>. Operator </a:t>
            </a:r>
            <a:r>
              <a:rPr lang="en-ID" sz="2200" dirty="0" err="1"/>
              <a:t>ini</a:t>
            </a:r>
            <a:r>
              <a:rPr lang="en-ID" sz="2200" dirty="0"/>
              <a:t> juga </a:t>
            </a:r>
            <a:r>
              <a:rPr lang="en-ID" sz="2200" dirty="0" err="1"/>
              <a:t>dikenal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operator </a:t>
            </a:r>
            <a:r>
              <a:rPr lang="en-ID" sz="2200" dirty="0" err="1"/>
              <a:t>relasi</a:t>
            </a:r>
            <a:r>
              <a:rPr lang="en-ID" sz="2200" dirty="0"/>
              <a:t> dan </a:t>
            </a:r>
            <a:r>
              <a:rPr lang="en-ID" sz="2200" dirty="0" err="1"/>
              <a:t>sering</a:t>
            </a:r>
            <a:r>
              <a:rPr lang="en-ID" sz="2200" dirty="0"/>
              <a:t> </a:t>
            </a:r>
            <a:r>
              <a:rPr lang="en-ID" sz="2200" dirty="0" err="1"/>
              <a:t>digunakan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membuat</a:t>
            </a:r>
            <a:r>
              <a:rPr lang="en-ID" sz="2200" dirty="0"/>
              <a:t> </a:t>
            </a:r>
            <a:r>
              <a:rPr lang="en-ID" sz="2200" dirty="0" err="1"/>
              <a:t>sebuah</a:t>
            </a:r>
            <a:r>
              <a:rPr lang="en-ID" sz="2200" dirty="0"/>
              <a:t> </a:t>
            </a:r>
            <a:r>
              <a:rPr lang="en-ID" sz="2200" dirty="0" err="1"/>
              <a:t>logika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kondisi</a:t>
            </a:r>
            <a:r>
              <a:rPr lang="en-ID" sz="2200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034788-6DF1-4B1C-A39F-BA5D296D4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48364"/>
              </p:ext>
            </p:extLst>
          </p:nvPr>
        </p:nvGraphicFramePr>
        <p:xfrm>
          <a:off x="1371600" y="3505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310607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87293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Simbol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7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Lebih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2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Lebih</a:t>
                      </a:r>
                      <a:r>
                        <a:rPr lang="en-ID" dirty="0"/>
                        <a:t> Kecil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0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Sama </a:t>
                      </a:r>
                      <a:r>
                        <a:rPr lang="en-ID" dirty="0" err="1"/>
                        <a:t>Dengan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6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Tidak</a:t>
                      </a:r>
                      <a:r>
                        <a:rPr lang="en-ID" dirty="0"/>
                        <a:t> Sama </a:t>
                      </a:r>
                      <a:r>
                        <a:rPr lang="en-ID" dirty="0" err="1"/>
                        <a:t>Dengan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Lebih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</a:t>
                      </a:r>
                      <a:r>
                        <a:rPr lang="en-ID" dirty="0"/>
                        <a:t> Sama </a:t>
                      </a:r>
                      <a:r>
                        <a:rPr lang="en-ID" dirty="0" err="1"/>
                        <a:t>Dengan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0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Lebih</a:t>
                      </a:r>
                      <a:r>
                        <a:rPr lang="en-ID" dirty="0"/>
                        <a:t> Kecil Sama </a:t>
                      </a:r>
                      <a:r>
                        <a:rPr lang="en-ID" dirty="0" err="1"/>
                        <a:t>Dengan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338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E187-CF38-4AF8-87BC-ABFAECA5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4. Operator </a:t>
            </a:r>
            <a:r>
              <a:rPr lang="en-ID" b="1" dirty="0" err="1"/>
              <a:t>Logika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28B5-EA1E-43D9-99A5-B9B8C475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Operator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AND, OR, dan NOT.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8A5650-F0D8-4FF0-AAC0-A261DECDF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78657"/>
              </p:ext>
            </p:extLst>
          </p:nvPr>
        </p:nvGraphicFramePr>
        <p:xfrm>
          <a:off x="1371600" y="3429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9586673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993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Simbol</a:t>
                      </a:r>
                      <a:r>
                        <a:rPr lang="en-ID" dirty="0"/>
                        <a:t> di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3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Logika</a:t>
                      </a:r>
                      <a:r>
                        <a:rPr lang="en-ID" dirty="0"/>
                        <a:t>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1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Logika</a:t>
                      </a:r>
                      <a:r>
                        <a:rPr lang="en-ID" dirty="0"/>
                        <a:t>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Negasi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kebalikan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06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198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723A-CFB9-4D80-B099-AE3A204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5. Operator Bitwise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02EC-7410-4F75-B7AA-B0961C51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Operator Bitwise </a:t>
            </a:r>
            <a:r>
              <a:rPr lang="en-ID" dirty="0" err="1"/>
              <a:t>adalah</a:t>
            </a:r>
            <a:r>
              <a:rPr lang="en-ID" dirty="0"/>
              <a:t> operator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bit/</a:t>
            </a:r>
            <a:r>
              <a:rPr lang="en-ID" dirty="0" err="1"/>
              <a:t>biner</a:t>
            </a:r>
            <a:r>
              <a:rPr lang="en-ID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D811C4-2794-414E-A2FF-EBE020A9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97496"/>
              </p:ext>
            </p:extLst>
          </p:nvPr>
        </p:nvGraphicFramePr>
        <p:xfrm>
          <a:off x="1371600" y="333925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576203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7974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Simbol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1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6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8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5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Negasi</a:t>
                      </a:r>
                      <a:r>
                        <a:rPr lang="en-ID" dirty="0"/>
                        <a:t>/</a:t>
                      </a:r>
                      <a:r>
                        <a:rPr lang="en-ID" dirty="0" err="1"/>
                        <a:t>kebalikan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7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4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54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501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4D9E-16E2-4FDE-8BD4-6EFD1525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1186268"/>
            <a:ext cx="6798734" cy="1303867"/>
          </a:xfrm>
        </p:spPr>
        <p:txBody>
          <a:bodyPr>
            <a:noAutofit/>
          </a:bodyPr>
          <a:lstStyle/>
          <a:p>
            <a:pPr algn="l"/>
            <a:r>
              <a:rPr lang="en-ID" sz="2400" dirty="0"/>
              <a:t>Hasil </a:t>
            </a:r>
            <a:r>
              <a:rPr lang="en-ID" sz="2400" dirty="0" err="1"/>
              <a:t>operasi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operator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agak</a:t>
            </a:r>
            <a:r>
              <a:rPr lang="en-ID" sz="2400" dirty="0"/>
              <a:t> </a:t>
            </a:r>
            <a:r>
              <a:rPr lang="en-ID" sz="2400" dirty="0" err="1"/>
              <a:t>sulit</a:t>
            </a:r>
            <a:r>
              <a:rPr lang="en-ID" sz="2400" dirty="0"/>
              <a:t> </a:t>
            </a:r>
            <a:r>
              <a:rPr lang="en-ID" sz="2400" dirty="0" err="1"/>
              <a:t>dipahami</a:t>
            </a:r>
            <a:r>
              <a:rPr lang="en-ID" sz="2400" dirty="0"/>
              <a:t>, </a:t>
            </a:r>
            <a:r>
              <a:rPr lang="en-ID" sz="2400" dirty="0" err="1"/>
              <a:t>kalau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belum</a:t>
            </a:r>
            <a:r>
              <a:rPr lang="en-ID" sz="2400" dirty="0"/>
              <a:t> </a:t>
            </a:r>
            <a:r>
              <a:rPr lang="en-ID" sz="2400" dirty="0" err="1"/>
              <a:t>paham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</a:t>
            </a:r>
            <a:r>
              <a:rPr lang="en-ID" sz="2400" dirty="0" err="1"/>
              <a:t>bilangan</a:t>
            </a:r>
            <a:r>
              <a:rPr lang="en-ID" sz="2400" dirty="0"/>
              <a:t> </a:t>
            </a:r>
            <a:r>
              <a:rPr lang="en-ID" sz="2400" dirty="0" err="1"/>
              <a:t>biner</a:t>
            </a:r>
            <a:r>
              <a:rPr lang="en-ID" sz="2400" dirty="0"/>
              <a:t>. Mari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coba</a:t>
            </a:r>
            <a:r>
              <a:rPr lang="en-ID" sz="2400" dirty="0"/>
              <a:t> </a:t>
            </a:r>
            <a:r>
              <a:rPr lang="en-ID" sz="2400" dirty="0" err="1"/>
              <a:t>pahami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sederhana</a:t>
            </a:r>
            <a:r>
              <a:rPr lang="en-ID" sz="2400" dirty="0"/>
              <a:t> :</a:t>
            </a:r>
            <a:br>
              <a:rPr lang="en-ID" sz="2400" dirty="0"/>
            </a:b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4BF6-D1E2-4279-81EE-0A6574AC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Misal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punya variable </a:t>
            </a:r>
            <a:r>
              <a:rPr lang="en-ID" b="1" dirty="0"/>
              <a:t>a = 60 </a:t>
            </a:r>
            <a:r>
              <a:rPr lang="en-ID" dirty="0"/>
              <a:t>dan </a:t>
            </a:r>
            <a:r>
              <a:rPr lang="en-ID" b="1" dirty="0"/>
              <a:t>b = 13</a:t>
            </a:r>
          </a:p>
          <a:p>
            <a:pPr marL="0" indent="0">
              <a:buNone/>
            </a:pP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biner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bitwise :</a:t>
            </a:r>
          </a:p>
          <a:p>
            <a:pPr marL="0" indent="0">
              <a:buNone/>
            </a:pPr>
            <a:r>
              <a:rPr lang="en-ID" b="1" dirty="0" err="1"/>
              <a:t>Operasi</a:t>
            </a:r>
            <a:r>
              <a:rPr lang="en-ID" b="1" dirty="0"/>
              <a:t> 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ADB9-6D4A-4C2F-9054-A6D85DBF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61130"/>
            <a:ext cx="1566335" cy="732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D4D35-E380-42BF-BE4A-914DF858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4898812"/>
            <a:ext cx="20574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3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DC0A-51CF-4749-B46A-5CBDF820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32463"/>
          </a:xfrm>
        </p:spPr>
        <p:txBody>
          <a:bodyPr>
            <a:normAutofit/>
          </a:bodyPr>
          <a:lstStyle/>
          <a:p>
            <a:pPr algn="l"/>
            <a:r>
              <a:rPr lang="en-ID" sz="2400" dirty="0" err="1"/>
              <a:t>Operasi</a:t>
            </a:r>
            <a:r>
              <a:rPr lang="en-ID" sz="2400" dirty="0"/>
              <a:t>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6E07-C8F3-4190-B581-204537FE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Operasi</a:t>
            </a:r>
            <a:r>
              <a:rPr lang="en-ID" dirty="0"/>
              <a:t> XOR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Operasi</a:t>
            </a:r>
            <a:r>
              <a:rPr lang="en-ID" dirty="0"/>
              <a:t> NOT (</a:t>
            </a:r>
            <a:r>
              <a:rPr lang="en-ID" dirty="0" err="1"/>
              <a:t>Negasi</a:t>
            </a:r>
            <a:r>
              <a:rPr lang="en-ID" dirty="0"/>
              <a:t>/</a:t>
            </a:r>
            <a:r>
              <a:rPr lang="en-ID" dirty="0" err="1"/>
              <a:t>kebalikan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6E588-FF9B-4A5B-AFB1-681F8E37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84923"/>
            <a:ext cx="2209800" cy="1058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813E6-677A-478D-BF04-433F3030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763844"/>
            <a:ext cx="2195513" cy="1043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F024F-3C7A-4781-B920-1E4C8BE00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439" y="4648200"/>
            <a:ext cx="2042619" cy="8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30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98E5-0FFA-4B85-B941-DDE8C82F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6. Operator </a:t>
            </a:r>
            <a:r>
              <a:rPr lang="en-ID" b="1" dirty="0" err="1"/>
              <a:t>Tenary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CD5D-83BC-438B-87F3-09CDB6A1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Operator ternary 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operator </a:t>
            </a:r>
            <a:r>
              <a:rPr lang="en-ID" dirty="0" err="1"/>
              <a:t>kondisi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ekspresi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IF / ELSE.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09718-9E6C-4231-9A9A-8EDAF785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3772957"/>
            <a:ext cx="5114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2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7B68-EF40-48B4-90B9-2C3403A45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err="1"/>
              <a:t>Percabangan</a:t>
            </a:r>
            <a:r>
              <a:rPr lang="en-ID" b="1" dirty="0"/>
              <a:t> pada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B213-C080-4C6F-9CE0-F75BADC12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27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467600" cy="868362"/>
          </a:xfrm>
        </p:spPr>
        <p:txBody>
          <a:bodyPr/>
          <a:lstStyle/>
          <a:p>
            <a:r>
              <a:rPr lang="en-ID" b="1" dirty="0" err="1"/>
              <a:t>Apa</a:t>
            </a:r>
            <a:r>
              <a:rPr lang="en-ID" b="1" dirty="0"/>
              <a:t> </a:t>
            </a:r>
            <a:r>
              <a:rPr lang="en-ID" b="1" dirty="0" err="1"/>
              <a:t>itu</a:t>
            </a:r>
            <a:r>
              <a:rPr lang="en-ID" b="1" dirty="0"/>
              <a:t> Python?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2490135"/>
            <a:ext cx="6798736" cy="344499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id-ID" sz="2000" dirty="0"/>
              <a:t>	</a:t>
            </a:r>
            <a:r>
              <a:rPr lang="en-ID" sz="2000" dirty="0"/>
              <a:t>Python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</a:t>
            </a:r>
            <a:r>
              <a:rPr lang="en-ID" sz="2000" dirty="0" err="1"/>
              <a:t>interpretatif</a:t>
            </a:r>
            <a:r>
              <a:rPr lang="en-ID" sz="2000" dirty="0"/>
              <a:t> </a:t>
            </a:r>
            <a:r>
              <a:rPr lang="en-ID" sz="2000" dirty="0" err="1"/>
              <a:t>multiguna</a:t>
            </a:r>
            <a:r>
              <a:rPr lang="en-ID" sz="2000" dirty="0"/>
              <a:t>.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lain yang </a:t>
            </a:r>
            <a:r>
              <a:rPr lang="en-ID" sz="2000" dirty="0" err="1"/>
              <a:t>susah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dibaca</a:t>
            </a:r>
            <a:r>
              <a:rPr lang="en-ID" sz="2000" dirty="0"/>
              <a:t> dan </a:t>
            </a:r>
            <a:r>
              <a:rPr lang="en-ID" sz="2000" dirty="0" err="1"/>
              <a:t>dipahami</a:t>
            </a:r>
            <a:r>
              <a:rPr lang="en-ID" sz="2000" dirty="0"/>
              <a:t>, python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menekankan</a:t>
            </a:r>
            <a:r>
              <a:rPr lang="en-ID" sz="2000" dirty="0"/>
              <a:t> pada </a:t>
            </a:r>
            <a:r>
              <a:rPr lang="en-ID" sz="2000" dirty="0" err="1"/>
              <a:t>keterbacaan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agar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sintaks</a:t>
            </a:r>
            <a:r>
              <a:rPr lang="en-ID" sz="2000" dirty="0"/>
              <a:t>. Hal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Python </a:t>
            </a:r>
            <a:r>
              <a:rPr lang="en-ID" sz="2000" dirty="0" err="1"/>
              <a:t>sangat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dipelajari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pemula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menguasai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lain.</a:t>
            </a:r>
          </a:p>
          <a:p>
            <a:pPr algn="just">
              <a:buNone/>
            </a:pPr>
            <a:r>
              <a:rPr lang="en-ID" sz="2000" dirty="0"/>
              <a:t>    </a:t>
            </a:r>
            <a:r>
              <a:rPr lang="id-ID" sz="2000" dirty="0"/>
              <a:t>Program-program yang ditulis dalam Python secara khas jauh lebih pendek </a:t>
            </a:r>
            <a:r>
              <a:rPr lang="id-ID" sz="2000" b="1" dirty="0">
                <a:solidFill>
                  <a:srgbClr val="FF0000"/>
                </a:solidFill>
              </a:rPr>
              <a:t>dibandingkan</a:t>
            </a:r>
            <a:r>
              <a:rPr lang="id-ID" sz="2000" dirty="0"/>
              <a:t> dengan bahasa pemrograman lain, seperti C atau C</a:t>
            </a:r>
            <a:r>
              <a:rPr lang="en-ID" sz="2000" dirty="0"/>
              <a:t>++.</a:t>
            </a:r>
            <a:endParaRPr lang="id-ID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616D-4644-4A26-8C6B-77EA4B8B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 err="1"/>
              <a:t>Apa</a:t>
            </a:r>
            <a:r>
              <a:rPr lang="en-ID" b="1" dirty="0"/>
              <a:t> </a:t>
            </a:r>
            <a:r>
              <a:rPr lang="en-ID" b="1" dirty="0" err="1"/>
              <a:t>itu</a:t>
            </a:r>
            <a:r>
              <a:rPr lang="en-ID" b="1" dirty="0"/>
              <a:t> </a:t>
            </a:r>
            <a:r>
              <a:rPr lang="en-ID" b="1" dirty="0" err="1"/>
              <a:t>percabangan</a:t>
            </a:r>
            <a:r>
              <a:rPr lang="en-ID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8A84-9F33-4D92-A9F6-391965BD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yang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pengecekan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program agar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keinginan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Percabangan</a:t>
            </a:r>
            <a:r>
              <a:rPr lang="en-ID" dirty="0"/>
              <a:t> pada Python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Perintah</a:t>
            </a:r>
            <a:r>
              <a:rPr lang="en-ID" dirty="0"/>
              <a:t> IF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Perintah</a:t>
            </a:r>
            <a:r>
              <a:rPr lang="en-ID" dirty="0"/>
              <a:t> IF – ELSE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dirty="0" err="1"/>
              <a:t>Perintah</a:t>
            </a:r>
            <a:r>
              <a:rPr lang="en-ID" dirty="0"/>
              <a:t> IF – ELIF - ELSE</a:t>
            </a:r>
          </a:p>
        </p:txBody>
      </p:sp>
    </p:spTree>
    <p:extLst>
      <p:ext uri="{BB962C8B-B14F-4D97-AF65-F5344CB8AC3E}">
        <p14:creationId xmlns:p14="http://schemas.microsoft.com/office/powerpoint/2010/main" val="1343749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7C41-3FAC-42A6-95F3-2F17D731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1. </a:t>
            </a:r>
            <a:r>
              <a:rPr lang="en-ID" b="1" dirty="0" err="1"/>
              <a:t>Percabangan</a:t>
            </a:r>
            <a:r>
              <a:rPr lang="en-ID" b="1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4621-735E-456B-99C1-7197AC696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Statement IF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penyeleksian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19DDF-162B-4C5A-A9CC-4804D3BD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459138"/>
            <a:ext cx="2552700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7ABA8-BD32-44CA-BAD9-4B26D33B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710535"/>
            <a:ext cx="3657600" cy="12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9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3277-A0A8-486A-B80A-61AB8B02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2. </a:t>
            </a:r>
            <a:r>
              <a:rPr lang="en-ID" b="1" dirty="0" err="1"/>
              <a:t>Perintah</a:t>
            </a:r>
            <a:r>
              <a:rPr lang="en-ID" b="1" dirty="0"/>
              <a:t> IF 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4DE1-6C65-46F8-873F-D9F2F4A6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Perintah</a:t>
            </a:r>
            <a:r>
              <a:rPr lang="en-ID" dirty="0"/>
              <a:t> IF – 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penyeleksian</a:t>
            </a:r>
            <a:r>
              <a:rPr lang="en-ID" dirty="0"/>
              <a:t> 2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salah.</a:t>
            </a:r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68876-8E05-4374-8562-17558259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07" y="4365461"/>
            <a:ext cx="4892785" cy="1709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7C572-006B-4441-93F9-7B49AA53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69545"/>
            <a:ext cx="2327909" cy="9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28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BA90-24A4-439D-8B67-4F93FB83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3. </a:t>
            </a:r>
            <a:r>
              <a:rPr lang="en-ID" b="1" dirty="0" err="1"/>
              <a:t>Perintah</a:t>
            </a:r>
            <a:r>
              <a:rPr lang="en-ID" b="1" dirty="0"/>
              <a:t> IF – ELIF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CB74-0B7C-46CC-963C-B0143AA0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Perintah</a:t>
            </a:r>
            <a:r>
              <a:rPr lang="en-ID" dirty="0"/>
              <a:t> IF – ELIF – 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penyeleksian</a:t>
            </a:r>
            <a:r>
              <a:rPr lang="en-ID" dirty="0"/>
              <a:t> 3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1613F-9F32-40B8-BF4E-905BB938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490135"/>
            <a:ext cx="2288360" cy="14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891F-33A3-4862-9B1D-C82B5D927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err="1"/>
              <a:t>Perulangan</a:t>
            </a:r>
            <a:r>
              <a:rPr lang="en-ID" b="1" dirty="0"/>
              <a:t> pada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F2D1-3E0E-43FD-9E9D-216645077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8047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8E0D-449B-483F-80F3-E7DBBD3F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Apa</a:t>
            </a:r>
            <a:r>
              <a:rPr lang="en-ID" b="1" dirty="0"/>
              <a:t> </a:t>
            </a:r>
            <a:r>
              <a:rPr lang="en-ID" b="1" dirty="0" err="1"/>
              <a:t>itu</a:t>
            </a:r>
            <a:r>
              <a:rPr lang="en-ID" b="1" dirty="0"/>
              <a:t> </a:t>
            </a:r>
            <a:r>
              <a:rPr lang="en-ID" b="1" dirty="0" err="1"/>
              <a:t>perulangan</a:t>
            </a:r>
            <a:r>
              <a:rPr lang="en-ID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A44-2122-4E48-89EE-ACA277F3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mengulang</a:t>
            </a:r>
            <a:r>
              <a:rPr lang="en-ID" dirty="0"/>
              <a:t> </a:t>
            </a:r>
            <a:r>
              <a:rPr lang="en-ID" dirty="0" err="1"/>
              <a:t>pengeksekusian</a:t>
            </a:r>
            <a:r>
              <a:rPr lang="en-ID" dirty="0"/>
              <a:t> statemen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berkali</a:t>
            </a:r>
            <a:r>
              <a:rPr lang="en-ID" dirty="0"/>
              <a:t>-kali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 dan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ditentukan</a:t>
            </a:r>
            <a:r>
              <a:rPr lang="en-ID" dirty="0"/>
              <a:t>. </a:t>
            </a:r>
            <a:r>
              <a:rPr lang="en-ID" dirty="0" err="1"/>
              <a:t>Terdapat</a:t>
            </a:r>
            <a:r>
              <a:rPr lang="en-ID" dirty="0"/>
              <a:t> 2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python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pPr algn="just"/>
            <a:r>
              <a:rPr lang="en-ID" dirty="0" err="1"/>
              <a:t>Perulangan</a:t>
            </a:r>
            <a:r>
              <a:rPr lang="en-ID" dirty="0"/>
              <a:t> WHILE</a:t>
            </a:r>
          </a:p>
          <a:p>
            <a:pPr algn="just"/>
            <a:r>
              <a:rPr lang="en-ID" dirty="0" err="1"/>
              <a:t>Perulangan</a:t>
            </a:r>
            <a:r>
              <a:rPr lang="en-ID" dirty="0"/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3222573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4D7B-F556-4827-A213-86ABB835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1. </a:t>
            </a:r>
            <a:r>
              <a:rPr lang="en-ID" b="1" dirty="0" err="1"/>
              <a:t>Perulangan</a:t>
            </a:r>
            <a:r>
              <a:rPr lang="en-ID" b="1" dirty="0"/>
              <a:t>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F4F0-767B-4F36-A2C1-682729F7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 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while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mengulang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statemen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while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while </a:t>
            </a:r>
            <a:r>
              <a:rPr lang="en-ID" dirty="0" err="1"/>
              <a:t>benar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:</a:t>
            </a:r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BC79A-324B-465D-BF47-BD25C185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5" y="4212633"/>
            <a:ext cx="361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28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7F96-46E0-41C1-84C8-AB99F815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1947334" cy="532463"/>
          </a:xfrm>
        </p:spPr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46D8C1-FFA0-410C-9E2C-01FA28F0C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346" y="3238214"/>
            <a:ext cx="1947334" cy="2871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9FD46B-0F79-4665-B785-A5410693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47800"/>
            <a:ext cx="2422027" cy="12579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8967C1-F209-4192-9BE2-294462836764}"/>
              </a:ext>
            </a:extLst>
          </p:cNvPr>
          <p:cNvSpPr txBox="1">
            <a:spLocks/>
          </p:cNvSpPr>
          <p:nvPr/>
        </p:nvSpPr>
        <p:spPr>
          <a:xfrm>
            <a:off x="1216185" y="2971983"/>
            <a:ext cx="1947334" cy="532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758083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ECFF-FC83-43D9-B25C-2E467019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2. </a:t>
            </a:r>
            <a:r>
              <a:rPr lang="en-ID" b="1" dirty="0" err="1"/>
              <a:t>Perulangan</a:t>
            </a:r>
            <a:r>
              <a:rPr lang="en-ID" b="1" dirty="0"/>
              <a:t>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DBF9-ED94-40B9-BEF6-A2A2A6A9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nn-NO" dirty="0"/>
              <a:t> Konsep dari perulangan for yaitu perulangan yang dijalankan sebanyak jumlah yang diinginkan.</a:t>
            </a:r>
          </a:p>
          <a:p>
            <a:pPr marL="0" indent="0" algn="just">
              <a:buNone/>
            </a:pPr>
            <a:r>
              <a:rPr lang="nn-NO" dirty="0"/>
              <a:t>Bentuk Umum :</a:t>
            </a:r>
          </a:p>
          <a:p>
            <a:pPr marL="0" indent="0" algn="just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874B9-77F1-434A-8265-28FA31EE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00"/>
            <a:ext cx="3676284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4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4BD2-D7DB-450D-A580-0A7C8EFB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282" y="656636"/>
            <a:ext cx="2023534" cy="532463"/>
          </a:xfrm>
        </p:spPr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6E894-92A9-4550-967C-6019F73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184829"/>
            <a:ext cx="4523457" cy="1371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F1842-B0D9-45D2-A23F-33877D64E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390" y="3154332"/>
            <a:ext cx="3315220" cy="20050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DE9E76F-7547-468D-8BCD-BBD118F7B2DD}"/>
              </a:ext>
            </a:extLst>
          </p:cNvPr>
          <p:cNvSpPr txBox="1">
            <a:spLocks/>
          </p:cNvSpPr>
          <p:nvPr/>
        </p:nvSpPr>
        <p:spPr>
          <a:xfrm>
            <a:off x="1174282" y="2636149"/>
            <a:ext cx="2023534" cy="532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b="1" dirty="0"/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377404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9FD-4D82-4AA3-95E7-090687785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err="1"/>
              <a:t>Aturan</a:t>
            </a:r>
            <a:r>
              <a:rPr lang="en-ID" b="1" dirty="0"/>
              <a:t> Dasar </a:t>
            </a:r>
            <a:r>
              <a:rPr lang="en-ID" b="1" dirty="0" err="1"/>
              <a:t>Penulisan</a:t>
            </a:r>
            <a:r>
              <a:rPr lang="en-ID" b="1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0204C-1968-4284-AEB7-51EBC6D7E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458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8AE1-6157-4262-B56C-87C2F5CA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01C5-905F-41D8-8F56-587669D1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Break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menghentikan</a:t>
            </a:r>
            <a:r>
              <a:rPr lang="en-ID" dirty="0"/>
              <a:t> </a:t>
            </a:r>
            <a:r>
              <a:rPr lang="en-ID" dirty="0" err="1"/>
              <a:t>jalannya</a:t>
            </a:r>
            <a:r>
              <a:rPr lang="en-ID" dirty="0"/>
              <a:t> proses </a:t>
            </a:r>
            <a:r>
              <a:rPr lang="en-ID" dirty="0" err="1"/>
              <a:t>iterasi</a:t>
            </a:r>
            <a:r>
              <a:rPr lang="en-ID" dirty="0"/>
              <a:t> pada statement for </a:t>
            </a:r>
            <a:r>
              <a:rPr lang="en-ID" dirty="0" err="1"/>
              <a:t>atau</a:t>
            </a:r>
            <a:r>
              <a:rPr lang="en-ID" dirty="0"/>
              <a:t> while. Statement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break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di </a:t>
            </a:r>
            <a:r>
              <a:rPr lang="en-ID" dirty="0" err="1"/>
              <a:t>eksekusi</a:t>
            </a:r>
            <a:r>
              <a:rPr lang="en-ID" dirty="0"/>
              <a:t> dan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looping.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169D5-2DDC-4A3A-8AB8-1E8F52DD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12633"/>
            <a:ext cx="5115291" cy="17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20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4139-D849-4A43-91C6-5CC4969D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4A18-6B3A-49E2-86CE-D30DB5F9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Perintah</a:t>
            </a:r>
            <a:r>
              <a:rPr lang="en-ID" dirty="0"/>
              <a:t> continue </a:t>
            </a:r>
            <a:r>
              <a:rPr lang="en-ID" dirty="0" err="1"/>
              <a:t>menyebabkan</a:t>
            </a:r>
            <a:r>
              <a:rPr lang="en-ID" dirty="0"/>
              <a:t> looping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.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perulangan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statemen continue, </a:t>
            </a:r>
            <a:r>
              <a:rPr lang="en-ID" dirty="0" err="1"/>
              <a:t>maka</a:t>
            </a:r>
            <a:r>
              <a:rPr lang="en-ID" dirty="0"/>
              <a:t> program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looping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iterasi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F498B-C087-49F7-BD89-4AC086B8E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056713"/>
            <a:ext cx="3540917" cy="2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046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D" dirty="0">
                <a:hlinkClick r:id="rId2"/>
              </a:rPr>
              <a:t>https://id.wikipedia.org/wiki/Python_(bahasa_pemrograman)</a:t>
            </a:r>
            <a:endParaRPr lang="en-ID" dirty="0"/>
          </a:p>
          <a:p>
            <a:pPr algn="just"/>
            <a:r>
              <a:rPr lang="en-ID" dirty="0">
                <a:hlinkClick r:id="rId3"/>
              </a:rPr>
              <a:t>https://www.duniailkom.com/tutorial-belajar-python-cara-pembuatan-variabel-bahasa-python/</a:t>
            </a:r>
            <a:endParaRPr lang="en-ID" dirty="0"/>
          </a:p>
          <a:p>
            <a:pPr algn="just"/>
            <a:r>
              <a:rPr lang="en-ID" dirty="0">
                <a:hlinkClick r:id="rId4"/>
              </a:rPr>
              <a:t>https://www.pythonindo.com/variabel-dan-tipe-data-python/</a:t>
            </a:r>
            <a:endParaRPr lang="en-ID" dirty="0"/>
          </a:p>
          <a:p>
            <a:pPr algn="just"/>
            <a:r>
              <a:rPr lang="en-ID" dirty="0">
                <a:hlinkClick r:id="rId5"/>
              </a:rPr>
              <a:t>https://www.petanikode.com/python-variabel-dan-tipe-data/</a:t>
            </a:r>
            <a:endParaRPr lang="en-ID" dirty="0"/>
          </a:p>
          <a:p>
            <a:pPr algn="just"/>
            <a:r>
              <a:rPr lang="en-ID" dirty="0">
                <a:hlinkClick r:id="rId6"/>
              </a:rPr>
              <a:t>https://www.petanikode.com/python-operator/</a:t>
            </a:r>
            <a:endParaRPr lang="en-ID" dirty="0"/>
          </a:p>
          <a:p>
            <a:pPr algn="just"/>
            <a:r>
              <a:rPr lang="en-ID" dirty="0">
                <a:hlinkClick r:id="rId7"/>
              </a:rPr>
              <a:t>http://srirahayuuu.blogspot.com/2016/10/percabangan-dan-perulangan-pada-python.html</a:t>
            </a:r>
            <a:endParaRPr lang="id-ID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FILE </a:t>
            </a:r>
          </a:p>
        </p:txBody>
      </p:sp>
      <p:pic>
        <p:nvPicPr>
          <p:cNvPr id="7170" name="Picture 2" descr="Hasil gambar untuk terima kasih ppt">
            <a:extLst>
              <a:ext uri="{FF2B5EF4-FFF2-40B4-BE49-F238E27FC236}">
                <a16:creationId xmlns:a16="http://schemas.microsoft.com/office/drawing/2014/main" id="{6E5A7D49-BBD0-41D4-89A3-EFA80B63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8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276" y="1210733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ID" b="1" dirty="0"/>
              <a:t>1. </a:t>
            </a:r>
            <a:r>
              <a:rPr lang="en-ID" b="1" dirty="0" err="1"/>
              <a:t>Struktur</a:t>
            </a:r>
            <a:r>
              <a:rPr lang="en-ID" b="1" dirty="0"/>
              <a:t> </a:t>
            </a:r>
            <a:r>
              <a:rPr lang="en-ID" b="1" dirty="0" err="1"/>
              <a:t>Kode</a:t>
            </a:r>
            <a:r>
              <a:rPr lang="en-ID" b="1" dirty="0"/>
              <a:t> Program Python</a:t>
            </a:r>
            <a:br>
              <a:rPr lang="en-ID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3928535" cy="34449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/>
              <a:t>kode</a:t>
            </a:r>
            <a:r>
              <a:rPr lang="en-US" sz="2600" dirty="0"/>
              <a:t> program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b="1" dirty="0"/>
              <a:t>Bahasa C 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/>
              <a:t>kode</a:t>
            </a:r>
            <a:r>
              <a:rPr lang="en-US" sz="2600" dirty="0"/>
              <a:t> program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b="1" dirty="0"/>
              <a:t>Bahasa Pascal :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/>
              <a:t>kode</a:t>
            </a:r>
            <a:r>
              <a:rPr lang="en-US" sz="2600" dirty="0"/>
              <a:t> program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b="1" dirty="0"/>
              <a:t>Bahasa Python :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BE57C-01B5-45D9-B11D-9BA0E9A9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490136"/>
            <a:ext cx="254317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16D28-551B-4387-8FA2-A9756CEA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3951693"/>
            <a:ext cx="2543175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443D8-9FB8-4163-92FF-D58FD1E8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199" y="5244852"/>
            <a:ext cx="2492375" cy="5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A258-0F2B-4C51-88F2-4278C04B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193" y="1447800"/>
            <a:ext cx="6798734" cy="1303867"/>
          </a:xfrm>
        </p:spPr>
        <p:txBody>
          <a:bodyPr>
            <a:noAutofit/>
          </a:bodyPr>
          <a:lstStyle/>
          <a:p>
            <a:r>
              <a:rPr lang="en-ID" b="1" dirty="0"/>
              <a:t>2. Statement Terminator</a:t>
            </a:r>
            <a:br>
              <a:rPr lang="en-ID" b="1" dirty="0"/>
            </a:b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1B8B-6DAF-46DF-8EB5-9994F95F4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bahasa</a:t>
            </a:r>
            <a:r>
              <a:rPr lang="en-ID" dirty="0"/>
              <a:t> Python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 ( ; ) di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Bahasa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fontAlgn="base"/>
            <a:r>
              <a:rPr lang="en-ID" dirty="0"/>
              <a:t>Python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karakter</a:t>
            </a:r>
            <a:r>
              <a:rPr lang="en-ID" dirty="0"/>
              <a:t> </a:t>
            </a:r>
            <a:r>
              <a:rPr lang="en-ID" i="1" dirty="0"/>
              <a:t>new line</a:t>
            </a:r>
            <a:r>
              <a:rPr lang="en-ID" dirty="0"/>
              <a:t> 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pemisah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menekan</a:t>
            </a:r>
            <a:r>
              <a:rPr lang="en-ID" dirty="0"/>
              <a:t> </a:t>
            </a:r>
            <a:r>
              <a:rPr lang="en-ID" b="1" dirty="0"/>
              <a:t>Enter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93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4A016-4030-40A5-93D5-1BA40C24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5" y="922868"/>
            <a:ext cx="6096000" cy="107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D1EA73-0D85-4855-814E-CDE4958E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5" y="2080260"/>
            <a:ext cx="6096000" cy="1021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27C78-FDCE-4DF5-8DBD-E6E5BAE05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730" y="3214686"/>
            <a:ext cx="7018870" cy="67151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635A26-F2CA-46E8-988E-1E1CB420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65" y="4057405"/>
            <a:ext cx="1871135" cy="530252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FB504-8A20-422A-BEFA-D9B15482B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65" y="4558620"/>
            <a:ext cx="6452779" cy="11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571</TotalTime>
  <Words>1581</Words>
  <Application>Microsoft Office PowerPoint</Application>
  <PresentationFormat>On-screen Show (4:3)</PresentationFormat>
  <Paragraphs>253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Garamond</vt:lpstr>
      <vt:lpstr>Organic</vt:lpstr>
      <vt:lpstr>(Deep Learning)</vt:lpstr>
      <vt:lpstr>Dirancang oleh  : Guido van Rossum Peng. Perangkat Lunak : Python Software Foundation Rilis Perdana    : 1991 Rilis stabil    : 3.6.3 / 3 Oktober 2017; 17 bulan lalu Ekstensi nama berkas  : .py, .pyw, .pyc, .pyo, .pyd website     : python.org</vt:lpstr>
      <vt:lpstr>Instalasi Python</vt:lpstr>
      <vt:lpstr>PowerPoint Presentation</vt:lpstr>
      <vt:lpstr>Apa itu Python?</vt:lpstr>
      <vt:lpstr>Aturan Dasar Penulisan Python</vt:lpstr>
      <vt:lpstr>1. Struktur Kode Program Python </vt:lpstr>
      <vt:lpstr>2. Statement Terminator </vt:lpstr>
      <vt:lpstr>PowerPoint Presentation</vt:lpstr>
      <vt:lpstr>3. Perbedaan Huruf Besar / Kecil dalam Bahasa Python </vt:lpstr>
      <vt:lpstr>Sintaks yang benar : </vt:lpstr>
      <vt:lpstr>4. Indentations </vt:lpstr>
      <vt:lpstr>Contoh sintaks benar :</vt:lpstr>
      <vt:lpstr>5. Comments </vt:lpstr>
      <vt:lpstr>Contoh :</vt:lpstr>
      <vt:lpstr>Variabel dalam Python</vt:lpstr>
      <vt:lpstr>Apa itu Variabel?</vt:lpstr>
      <vt:lpstr>Aturan Penulisan Variabel</vt:lpstr>
      <vt:lpstr>Tipe Data</vt:lpstr>
      <vt:lpstr>Contoh :</vt:lpstr>
      <vt:lpstr>PowerPoint Presentation</vt:lpstr>
      <vt:lpstr>1. Bilangan (Number)</vt:lpstr>
      <vt:lpstr>Kita bisa menggunakan fungsi type() untuk mengetahui tipe data suatu objek di python.</vt:lpstr>
      <vt:lpstr>2. String</vt:lpstr>
      <vt:lpstr>String adalah tipe data yang anggotanya berurut dan memiliki indeks. Indeks dimulai dari angka 0 bila dimulai dari depan dan -1 bila diindeks dari belakang.</vt:lpstr>
      <vt:lpstr>Contoh :</vt:lpstr>
      <vt:lpstr> 3. List</vt:lpstr>
      <vt:lpstr>PowerPoint Presentation</vt:lpstr>
      <vt:lpstr>Contoh : </vt:lpstr>
      <vt:lpstr>4. Tuple</vt:lpstr>
      <vt:lpstr>Contoh :</vt:lpstr>
      <vt:lpstr>5. Set</vt:lpstr>
      <vt:lpstr>Contoh :</vt:lpstr>
      <vt:lpstr>6. Dictionary</vt:lpstr>
      <vt:lpstr>Contoh 1 :</vt:lpstr>
      <vt:lpstr>Contoh 2 :</vt:lpstr>
      <vt:lpstr>Operator dalam Python</vt:lpstr>
      <vt:lpstr>Apa itu Operator?</vt:lpstr>
      <vt:lpstr>1. Operator Aritmatika</vt:lpstr>
      <vt:lpstr>2. Operator Penugasan</vt:lpstr>
      <vt:lpstr>Selain menyimpan atau pengisian nilai, ada juga menjumlahkan, mengurangi, perkalian, pembagian, dsb.</vt:lpstr>
      <vt:lpstr>Contoh :</vt:lpstr>
      <vt:lpstr>3. Operator Pembanding</vt:lpstr>
      <vt:lpstr>4. Operator Logika</vt:lpstr>
      <vt:lpstr>5. Operator Bitwise</vt:lpstr>
      <vt:lpstr>Hasil operasi dari operator ini agak sulit dipahami, kalau kita belum paham operasi bilangan biner. Mari kita coba pahami dengan contoh sederhana : </vt:lpstr>
      <vt:lpstr>Operasi OR</vt:lpstr>
      <vt:lpstr>6. Operator Tenary</vt:lpstr>
      <vt:lpstr>Percabangan pada Python</vt:lpstr>
      <vt:lpstr>Apa itu percabangan?</vt:lpstr>
      <vt:lpstr>1. Percabangan IF</vt:lpstr>
      <vt:lpstr>2. Perintah IF -ELSE</vt:lpstr>
      <vt:lpstr>3. Perintah IF – ELIF - ELSE</vt:lpstr>
      <vt:lpstr>Perulangan pada Python</vt:lpstr>
      <vt:lpstr>Apa itu perulangan?</vt:lpstr>
      <vt:lpstr>1. Perulangan WHILE</vt:lpstr>
      <vt:lpstr>Contoh :</vt:lpstr>
      <vt:lpstr>2. Perulangan FOR </vt:lpstr>
      <vt:lpstr>Contoh :</vt:lpstr>
      <vt:lpstr>Break</vt:lpstr>
      <vt:lpstr>Continue</vt:lpstr>
      <vt:lpstr>Sumber</vt:lpstr>
      <vt:lpstr>END OF FILE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PEMROGRAMAN 2B (PYTHON)</dc:title>
  <dc:creator>toerzun</dc:creator>
  <cp:lastModifiedBy>Rahma Dea Lestari</cp:lastModifiedBy>
  <cp:revision>90</cp:revision>
  <dcterms:created xsi:type="dcterms:W3CDTF">2014-03-09T15:45:42Z</dcterms:created>
  <dcterms:modified xsi:type="dcterms:W3CDTF">2019-03-23T11:47:29Z</dcterms:modified>
</cp:coreProperties>
</file>