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8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9E0C-7309-48FA-B21D-EAC4F6E1588B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B1712-8114-4287-A78F-CB537763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399" y="478551"/>
            <a:ext cx="9563878" cy="2387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NSERC Application Summaries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337" y="306164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Predicting Funding Levels</a:t>
            </a:r>
            <a:endParaRPr 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4767" y="4483685"/>
            <a:ext cx="522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Data Analytics Capstone Project</a:t>
            </a:r>
          </a:p>
          <a:p>
            <a:pPr algn="ctr"/>
            <a:r>
              <a:rPr lang="en-US" sz="2400" dirty="0"/>
              <a:t>b</a:t>
            </a:r>
            <a:r>
              <a:rPr lang="en-US" sz="2400" dirty="0" smtClean="0"/>
              <a:t>y Ryan Dearing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7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Results &amp; Analysis – 2-Factor Naïve Bayes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85446" y="2463569"/>
            <a:ext cx="3680927" cy="424514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300" dirty="0" smtClean="0">
                <a:solidFill>
                  <a:srgbClr val="C00000"/>
                </a:solidFill>
                <a:latin typeface="+mj-lt"/>
              </a:rPr>
              <a:t>Training Data</a:t>
            </a: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C00000"/>
                </a:solidFill>
                <a:latin typeface="+mj-lt"/>
              </a:rPr>
              <a:t>65% of the source data</a:t>
            </a:r>
          </a:p>
          <a:p>
            <a:pPr>
              <a:lnSpc>
                <a:spcPct val="100000"/>
              </a:lnSpc>
            </a:pPr>
            <a:r>
              <a:rPr lang="en-US" sz="3300" dirty="0" smtClean="0">
                <a:solidFill>
                  <a:srgbClr val="C00000"/>
                </a:solidFill>
                <a:latin typeface="+mj-lt"/>
              </a:rPr>
              <a:t>Testing Data </a:t>
            </a: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C00000"/>
                </a:solidFill>
                <a:latin typeface="+mj-lt"/>
              </a:rPr>
              <a:t>35% of the source data</a:t>
            </a:r>
          </a:p>
          <a:p>
            <a:pPr>
              <a:lnSpc>
                <a:spcPct val="100000"/>
              </a:lnSpc>
            </a:pPr>
            <a:r>
              <a:rPr lang="en-US" sz="3300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3300" dirty="0" smtClean="0">
                <a:solidFill>
                  <a:srgbClr val="C00000"/>
                </a:solidFill>
                <a:latin typeface="+mj-lt"/>
              </a:rPr>
              <a:t>erm Sparsity</a:t>
            </a: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C00000"/>
                </a:solidFill>
                <a:latin typeface="+mj-lt"/>
              </a:rPr>
              <a:t>99% (must have &gt; 1% occurrence)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No Information Rate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51.6%</a:t>
            </a: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rgbClr val="C00000"/>
                </a:solidFill>
                <a:latin typeface="+mj-lt"/>
              </a:rPr>
              <a:t>Significant at p &lt; 0.001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rgbClr val="C00000"/>
                </a:solidFill>
                <a:latin typeface="+mj-lt"/>
              </a:rPr>
              <a:t>Balanced Accuracy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  <a:latin typeface="+mj-lt"/>
              </a:rPr>
              <a:t>65.9%</a:t>
            </a:r>
            <a:endParaRPr lang="en-US" sz="30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2511" y="1675166"/>
            <a:ext cx="460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2-Factor Confusion Matrix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478" y="1696967"/>
            <a:ext cx="361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Important Details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37" y="2451949"/>
            <a:ext cx="7579470" cy="41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Summary and Conclusions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6564" y="3620275"/>
            <a:ext cx="5157787" cy="5606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Research Questions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466564" y="4175253"/>
            <a:ext cx="5157787" cy="237483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4000" dirty="0" smtClean="0">
                <a:solidFill>
                  <a:srgbClr val="C00000"/>
                </a:solidFill>
                <a:latin typeface="+mj-lt"/>
              </a:rPr>
              <a:t>Does </a:t>
            </a:r>
            <a:r>
              <a:rPr lang="en-CA" sz="4000" dirty="0">
                <a:solidFill>
                  <a:srgbClr val="C00000"/>
                </a:solidFill>
                <a:latin typeface="+mj-lt"/>
              </a:rPr>
              <a:t>the content of an NSERC funding application matter? </a:t>
            </a:r>
            <a:endParaRPr lang="en-CA" sz="4000" dirty="0" smtClean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CA" sz="4000" dirty="0">
                <a:solidFill>
                  <a:srgbClr val="C00000"/>
                </a:solidFill>
                <a:latin typeface="+mj-lt"/>
              </a:rPr>
              <a:t>D</a:t>
            </a:r>
            <a:r>
              <a:rPr lang="en-CA" sz="4000" dirty="0" smtClean="0">
                <a:solidFill>
                  <a:srgbClr val="C00000"/>
                </a:solidFill>
                <a:latin typeface="+mj-lt"/>
              </a:rPr>
              <a:t>oes </a:t>
            </a:r>
            <a:r>
              <a:rPr lang="en-CA" sz="4000" dirty="0">
                <a:solidFill>
                  <a:srgbClr val="C00000"/>
                </a:solidFill>
                <a:latin typeface="+mj-lt"/>
              </a:rPr>
              <a:t>word usage in application summaries predict grant size? </a:t>
            </a:r>
            <a:endParaRPr lang="en-US" sz="4000" dirty="0" smtClean="0">
              <a:solidFill>
                <a:srgbClr val="C00000"/>
              </a:solidFill>
              <a:latin typeface="+mj-lt"/>
            </a:endParaRPr>
          </a:p>
          <a:p>
            <a:endParaRPr lang="en-US" sz="40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84370" y="3620275"/>
            <a:ext cx="5946571" cy="55497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Conclusions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84370" y="4175252"/>
            <a:ext cx="6396136" cy="26640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Yes – It appears that what researchers propose in their application summaries does have an effect on the size of the funding they receive</a:t>
            </a:r>
            <a:endParaRPr lang="en-US" sz="25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C00000"/>
                </a:solidFill>
                <a:latin typeface="+mj-lt"/>
              </a:rPr>
              <a:t>Yes – Word usage can predict grant size at a rate better than chance. Although there is a lot of room for improvement</a:t>
            </a:r>
            <a:endParaRPr lang="en-US" sz="25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565" y="1690688"/>
            <a:ext cx="11411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In this instance, Naïve Bayes is prefer of 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+mj-lt"/>
              </a:rPr>
              <a:t>Size of the data set,  availability of computer resources </a:t>
            </a:r>
          </a:p>
          <a:p>
            <a:pPr lvl="1"/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NSERC data is more accurately predicted when split into Small and Large awards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+mj-lt"/>
              </a:rPr>
              <a:t>Accuracy, Model Simplicity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38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That’s great… but why is this useful?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35574" y="1499192"/>
            <a:ext cx="8975971" cy="97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have a marvelous research proposal! I think I’ll submit an NSERC application and see if I can get some cash!!!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535" y="3929529"/>
            <a:ext cx="1168646" cy="12056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87" y="1359238"/>
            <a:ext cx="1056936" cy="1129996"/>
          </a:xfrm>
          <a:prstGeom prst="rect">
            <a:avLst/>
          </a:prstGeom>
        </p:spPr>
      </p:pic>
      <p:sp>
        <p:nvSpPr>
          <p:cNvPr id="14" name="Content Placeholder 9"/>
          <p:cNvSpPr txBox="1">
            <a:spLocks/>
          </p:cNvSpPr>
          <p:nvPr/>
        </p:nvSpPr>
        <p:spPr>
          <a:xfrm>
            <a:off x="2864593" y="2528822"/>
            <a:ext cx="8201513" cy="128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what do I write? </a:t>
            </a:r>
            <a:r>
              <a:rPr lang="en-US" dirty="0"/>
              <a:t>H</a:t>
            </a:r>
            <a:r>
              <a:rPr lang="en-US" dirty="0" smtClean="0"/>
              <a:t>ow much will I get? Is there someway to know in advance? Can I get any feedback? Oh… I wish there was an app for that….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678" y="2620145"/>
            <a:ext cx="1207136" cy="11700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44" y="3945312"/>
            <a:ext cx="1046225" cy="11185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992" y="3938963"/>
            <a:ext cx="1198376" cy="1247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8298" y="5513429"/>
            <a:ext cx="1282227" cy="11941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3324" y="3920393"/>
            <a:ext cx="1225180" cy="12753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0786" y="5512568"/>
            <a:ext cx="1603220" cy="1120466"/>
          </a:xfrm>
          <a:prstGeom prst="rect">
            <a:avLst/>
          </a:prstGeom>
        </p:spPr>
      </p:pic>
      <p:sp>
        <p:nvSpPr>
          <p:cNvPr id="23" name="Striped Right Arrow 22"/>
          <p:cNvSpPr/>
          <p:nvPr/>
        </p:nvSpPr>
        <p:spPr>
          <a:xfrm>
            <a:off x="1614274" y="4338727"/>
            <a:ext cx="802355" cy="3918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4172193" y="4308641"/>
            <a:ext cx="802355" cy="3918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 rot="10800000">
            <a:off x="6195429" y="5892054"/>
            <a:ext cx="802355" cy="3918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/>
          <p:cNvSpPr/>
          <p:nvPr/>
        </p:nvSpPr>
        <p:spPr>
          <a:xfrm rot="10800000">
            <a:off x="9095762" y="5925008"/>
            <a:ext cx="802355" cy="3918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iped Right Arrow 26"/>
          <p:cNvSpPr/>
          <p:nvPr/>
        </p:nvSpPr>
        <p:spPr>
          <a:xfrm>
            <a:off x="6805989" y="4317756"/>
            <a:ext cx="802355" cy="3918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2270" y="3915680"/>
            <a:ext cx="1231671" cy="12706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7161" y="1359238"/>
            <a:ext cx="1076104" cy="1130155"/>
          </a:xfrm>
          <a:prstGeom prst="rect">
            <a:avLst/>
          </a:prstGeom>
        </p:spPr>
      </p:pic>
      <p:sp>
        <p:nvSpPr>
          <p:cNvPr id="31" name="Striped Right Arrow 30"/>
          <p:cNvSpPr/>
          <p:nvPr/>
        </p:nvSpPr>
        <p:spPr>
          <a:xfrm>
            <a:off x="9329192" y="4327965"/>
            <a:ext cx="802355" cy="3918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 rot="10800000">
            <a:off x="2940062" y="5854801"/>
            <a:ext cx="802355" cy="3918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0395" y="5468388"/>
            <a:ext cx="1273333" cy="12733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91581" y="5468388"/>
            <a:ext cx="1046225" cy="1239218"/>
          </a:xfrm>
          <a:prstGeom prst="rect">
            <a:avLst/>
          </a:prstGeom>
        </p:spPr>
      </p:pic>
      <p:sp>
        <p:nvSpPr>
          <p:cNvPr id="35" name="Curved Left Arrow 34"/>
          <p:cNvSpPr/>
          <p:nvPr/>
        </p:nvSpPr>
        <p:spPr>
          <a:xfrm rot="870141">
            <a:off x="11531073" y="5009585"/>
            <a:ext cx="473146" cy="12681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Extras – Word Clouds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11199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Small Awards (&lt; $26,000)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9" y="2047148"/>
            <a:ext cx="3900195" cy="4200211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26" y="2047148"/>
            <a:ext cx="4491426" cy="4200211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11199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Large Awards (&lt; $26,000)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6248" y="6344816"/>
            <a:ext cx="79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Words - "</a:t>
            </a:r>
            <a:r>
              <a:rPr lang="en-US" dirty="0" err="1" smtClean="0"/>
              <a:t>will","research","can","new","also","systems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Extras – Word Clouds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8533" y="111199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Small Awards (&lt; $26,000)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11199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Large Awards (&lt; $26,000)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2091059"/>
            <a:ext cx="5251126" cy="455561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348" y="2091058"/>
            <a:ext cx="5595709" cy="4555615"/>
          </a:xfrm>
        </p:spPr>
      </p:pic>
    </p:spTree>
    <p:extLst>
      <p:ext uri="{BB962C8B-B14F-4D97-AF65-F5344CB8AC3E}">
        <p14:creationId xmlns:p14="http://schemas.microsoft.com/office/powerpoint/2010/main" val="19087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399" y="478551"/>
            <a:ext cx="9563878" cy="2387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Thank You for Your Time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337" y="306164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Any Questions?</a:t>
            </a:r>
            <a:endParaRPr lang="en-US" sz="4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4767" y="5855284"/>
            <a:ext cx="522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Ryan Dearing, BSc, MSc</a:t>
            </a:r>
          </a:p>
          <a:p>
            <a:pPr algn="ctr"/>
            <a:r>
              <a:rPr lang="en-US" sz="2400" dirty="0" smtClean="0"/>
              <a:t>rdearing@ryerson.ca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5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The NSERC Review Process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50506" y="2310817"/>
            <a:ext cx="5971592" cy="43513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Submit an application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Includes a 1500 word summary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Reviewed by peers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Content = Funding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Amazing science happens!</a:t>
            </a:r>
          </a:p>
          <a:p>
            <a:endParaRPr lang="en-US" sz="4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42393" y="2301484"/>
            <a:ext cx="5154137" cy="4032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847" y="1065800"/>
            <a:ext cx="2981227" cy="12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Issues and Criticisms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69166" y="1690688"/>
            <a:ext cx="10338320" cy="21118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The review process itself is too expensive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It does not produce quality research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It is biased towards a researcher’s reputation</a:t>
            </a:r>
            <a:endParaRPr lang="en-US" sz="4000" dirty="0">
              <a:solidFill>
                <a:srgbClr val="C00000"/>
              </a:solidFill>
              <a:latin typeface="+mj-lt"/>
            </a:endParaRPr>
          </a:p>
          <a:p>
            <a:endParaRPr lang="en-US" sz="4000" dirty="0">
              <a:solidFill>
                <a:srgbClr val="C00000"/>
              </a:solidFill>
              <a:latin typeface="+mj-lt"/>
            </a:endParaRPr>
          </a:p>
          <a:p>
            <a:endParaRPr lang="en-US" sz="4000" dirty="0" smtClean="0">
              <a:solidFill>
                <a:srgbClr val="C00000"/>
              </a:solidFill>
              <a:latin typeface="+mj-lt"/>
            </a:endParaRPr>
          </a:p>
          <a:p>
            <a:endParaRPr lang="en-US" sz="40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801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Research Questions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sz="half" idx="1"/>
          </p:nvPr>
        </p:nvSpPr>
        <p:spPr>
          <a:xfrm>
            <a:off x="569164" y="4932723"/>
            <a:ext cx="11383350" cy="17013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CA" sz="12800" dirty="0" smtClean="0">
                <a:solidFill>
                  <a:srgbClr val="C00000"/>
                </a:solidFill>
                <a:latin typeface="+mj-lt"/>
              </a:rPr>
              <a:t>Does </a:t>
            </a:r>
            <a:r>
              <a:rPr lang="en-CA" sz="12800" dirty="0">
                <a:solidFill>
                  <a:srgbClr val="C00000"/>
                </a:solidFill>
                <a:latin typeface="+mj-lt"/>
              </a:rPr>
              <a:t>the content of an NSERC funding application matter? </a:t>
            </a:r>
            <a:endParaRPr lang="en-US" sz="12800" dirty="0" smtClean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CA" sz="12800" dirty="0">
                <a:solidFill>
                  <a:srgbClr val="C00000"/>
                </a:solidFill>
                <a:latin typeface="+mj-lt"/>
              </a:rPr>
              <a:t>Does word usage in application summaries predict grant size? </a:t>
            </a:r>
            <a:endParaRPr lang="en-US" sz="12800" dirty="0" smtClean="0">
              <a:solidFill>
                <a:srgbClr val="C00000"/>
              </a:solidFill>
              <a:latin typeface="+mj-lt"/>
            </a:endParaRPr>
          </a:p>
          <a:p>
            <a:endParaRPr lang="en-US" sz="4000" dirty="0" smtClean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39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The Data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41173" y="1825625"/>
            <a:ext cx="10812627" cy="43513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Available on Open Data Canada in CSV format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Used data from the years 2005-2014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About 240,000 records with 36 attributes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Main attributes of interest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“</a:t>
            </a:r>
            <a:r>
              <a:rPr lang="en-US" sz="2800" dirty="0" err="1" smtClean="0">
                <a:solidFill>
                  <a:srgbClr val="C00000"/>
                </a:solidFill>
                <a:latin typeface="+mj-lt"/>
              </a:rPr>
              <a:t>ApplicationSummary</a:t>
            </a: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” – text, 1500 word maximum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“</a:t>
            </a:r>
            <a:r>
              <a:rPr lang="en-US" sz="2800" dirty="0" err="1" smtClean="0">
                <a:solidFill>
                  <a:srgbClr val="C00000"/>
                </a:solidFill>
                <a:latin typeface="+mj-lt"/>
              </a:rPr>
              <a:t>AwardAmount</a:t>
            </a: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” – integer, funding amount in CAD</a:t>
            </a:r>
          </a:p>
          <a:p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Target data -&gt; English </a:t>
            </a:r>
            <a:r>
              <a:rPr lang="en-US" sz="4000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pplication summaries</a:t>
            </a:r>
            <a:endParaRPr lang="en-US" sz="4000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+mj-lt"/>
            </a:endParaRPr>
          </a:p>
          <a:p>
            <a:endParaRPr lang="en-US" sz="4000" dirty="0" smtClean="0">
              <a:solidFill>
                <a:srgbClr val="C00000"/>
              </a:solidFill>
              <a:latin typeface="+mj-lt"/>
            </a:endParaRPr>
          </a:p>
          <a:p>
            <a:endParaRPr lang="en-US" sz="4000" dirty="0" smtClean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18318"/>
            <a:ext cx="3810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Approach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41173" y="1816295"/>
            <a:ext cx="10812627" cy="4323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Step 1 – Load, Consolidate, and Explore the Data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C00000"/>
                </a:solidFill>
                <a:latin typeface="+mj-lt"/>
              </a:rPr>
              <a:t>Step </a:t>
            </a: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2 </a:t>
            </a:r>
            <a:r>
              <a:rPr lang="en-US" sz="4000" dirty="0">
                <a:solidFill>
                  <a:srgbClr val="C00000"/>
                </a:solidFill>
                <a:latin typeface="+mj-lt"/>
              </a:rPr>
              <a:t>– </a:t>
            </a: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Label each Record with a Classifier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C00000"/>
                </a:solidFill>
                <a:latin typeface="+mj-lt"/>
              </a:rPr>
              <a:t>Step </a:t>
            </a: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3 </a:t>
            </a:r>
            <a:r>
              <a:rPr lang="en-US" sz="4000" dirty="0">
                <a:solidFill>
                  <a:srgbClr val="C00000"/>
                </a:solidFill>
                <a:latin typeface="+mj-lt"/>
              </a:rPr>
              <a:t>– </a:t>
            </a: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Apply NLP Techniques</a:t>
            </a:r>
            <a:endParaRPr lang="en-US" sz="40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C00000"/>
                </a:solidFill>
                <a:latin typeface="+mj-lt"/>
              </a:rPr>
              <a:t>Step </a:t>
            </a: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4 </a:t>
            </a:r>
            <a:r>
              <a:rPr lang="en-US" sz="4000" dirty="0">
                <a:solidFill>
                  <a:srgbClr val="C00000"/>
                </a:solidFill>
                <a:latin typeface="+mj-lt"/>
              </a:rPr>
              <a:t>– </a:t>
            </a:r>
            <a:r>
              <a:rPr lang="en-US" sz="4000" dirty="0" smtClean="0">
                <a:solidFill>
                  <a:srgbClr val="C00000"/>
                </a:solidFill>
                <a:latin typeface="+mj-lt"/>
              </a:rPr>
              <a:t>Build and Evaluate the Model(s)</a:t>
            </a:r>
            <a:endParaRPr lang="en-US" sz="4000" dirty="0">
              <a:solidFill>
                <a:srgbClr val="C00000"/>
              </a:solidFill>
              <a:latin typeface="+mj-lt"/>
            </a:endParaRPr>
          </a:p>
          <a:p>
            <a:endParaRPr lang="en-US" sz="4000" dirty="0">
              <a:solidFill>
                <a:srgbClr val="C00000"/>
              </a:solidFill>
              <a:latin typeface="+mj-lt"/>
            </a:endParaRPr>
          </a:p>
          <a:p>
            <a:endParaRPr lang="en-US" sz="4000" dirty="0" smtClean="0">
              <a:solidFill>
                <a:srgbClr val="C00000"/>
              </a:solidFill>
              <a:latin typeface="+mj-lt"/>
            </a:endParaRPr>
          </a:p>
          <a:p>
            <a:endParaRPr lang="en-US" sz="4000" dirty="0" smtClean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8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Step 1 and 2 – Load, Clean, and Classify 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41173" y="1433740"/>
            <a:ext cx="10812627" cy="34088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Bind the ten CSV files together</a:t>
            </a: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Filter our blank summaries and assign N/A values</a:t>
            </a:r>
            <a:endParaRPr lang="en-US" sz="36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Filter out French summaries. But how??? …    -&gt; </a:t>
            </a:r>
            <a:endParaRPr lang="en-US" sz="3600" dirty="0">
              <a:solidFill>
                <a:srgbClr val="C00000"/>
              </a:solidFill>
              <a:latin typeface="+mj-lt"/>
            </a:endParaRPr>
          </a:p>
          <a:p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Find appropriate classification levels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Bin the data (S,M,L? just S,L?)</a:t>
            </a:r>
            <a:endParaRPr lang="en-US" sz="3600" dirty="0">
              <a:solidFill>
                <a:srgbClr val="C00000"/>
              </a:solidFill>
              <a:latin typeface="+mj-lt"/>
            </a:endParaRPr>
          </a:p>
          <a:p>
            <a:endParaRPr lang="en-US" sz="4000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418" y="2743199"/>
            <a:ext cx="751130" cy="751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8" y="4945225"/>
            <a:ext cx="12008097" cy="14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Step 3 – Apply NLP Techniques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1596" y="1387086"/>
            <a:ext cx="11288805" cy="1757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Transform: convert characters to lower case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Remove</a:t>
            </a: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: </a:t>
            </a: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numbers, stop-words, punctuation, and white-space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Stemming: reduce words to their root form - </a:t>
            </a:r>
            <a:r>
              <a:rPr lang="en-US" sz="3000" dirty="0">
                <a:solidFill>
                  <a:srgbClr val="C00000"/>
                </a:solidFill>
                <a:latin typeface="+mj-lt"/>
              </a:rPr>
              <a:t>e</a:t>
            </a: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x. “searched” -&gt; “search”</a:t>
            </a:r>
          </a:p>
          <a:p>
            <a:pPr>
              <a:lnSpc>
                <a:spcPct val="100000"/>
              </a:lnSpc>
            </a:pPr>
            <a:endParaRPr lang="en-US" sz="3000" dirty="0" smtClean="0">
              <a:solidFill>
                <a:srgbClr val="C00000"/>
              </a:solidFill>
              <a:latin typeface="+mj-lt"/>
            </a:endParaRPr>
          </a:p>
          <a:p>
            <a:endParaRPr lang="en-US" sz="3000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" y="3771305"/>
            <a:ext cx="11536385" cy="3010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0319" y="3273194"/>
            <a:ext cx="460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Document Term Matrix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47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Step 4 – Build and Evaluate Classifiers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0619" y="1681163"/>
            <a:ext cx="5157787" cy="82391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Support Vector Machines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270619" y="2598380"/>
            <a:ext cx="5157787" cy="36845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Consumed more resources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Took longer to run, many unsuccessful interactions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Couldn’t split into test-train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Built Model at 70% sparsity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Accuracy suffered – 39%</a:t>
            </a:r>
          </a:p>
          <a:p>
            <a:pPr>
              <a:lnSpc>
                <a:spcPct val="100000"/>
              </a:lnSpc>
            </a:pPr>
            <a:endParaRPr lang="en-US" sz="3000" dirty="0" smtClean="0">
              <a:solidFill>
                <a:srgbClr val="C00000"/>
              </a:solidFill>
              <a:latin typeface="+mj-lt"/>
            </a:endParaRPr>
          </a:p>
          <a:p>
            <a:endParaRPr lang="en-US" sz="3000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44005" y="1681163"/>
            <a:ext cx="5183188" cy="82391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Naïve Bayes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671388" y="2617051"/>
            <a:ext cx="5355805" cy="3684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C00000"/>
                </a:solidFill>
                <a:latin typeface="+mj-lt"/>
              </a:rPr>
              <a:t>Consumed </a:t>
            </a: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less resources</a:t>
            </a:r>
            <a:endParaRPr lang="en-US" sz="30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Ran quickly and successfully</a:t>
            </a:r>
            <a:endParaRPr lang="en-US" sz="30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65/35 test-train split</a:t>
            </a:r>
            <a:endParaRPr lang="en-US" sz="3000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C00000"/>
                </a:solidFill>
                <a:latin typeface="+mj-lt"/>
              </a:rPr>
              <a:t>Built Model at </a:t>
            </a: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99% </a:t>
            </a:r>
            <a:r>
              <a:rPr lang="en-US" sz="3000" dirty="0">
                <a:solidFill>
                  <a:srgbClr val="C00000"/>
                </a:solidFill>
                <a:latin typeface="+mj-lt"/>
              </a:rPr>
              <a:t>sparsity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Model was much more accurate 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To be explored further in a moment</a:t>
            </a:r>
            <a:endParaRPr lang="en-US" sz="1800" dirty="0">
              <a:solidFill>
                <a:srgbClr val="C00000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14" y="3848794"/>
            <a:ext cx="1081087" cy="92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914" y="1582613"/>
            <a:ext cx="978450" cy="9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+mn-lt"/>
              </a:rPr>
              <a:t>Results &amp; Analysis – Naïve Bayes</a:t>
            </a:r>
            <a:endParaRPr lang="en-US" sz="4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3478" y="2034018"/>
            <a:ext cx="3680927" cy="45717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300" dirty="0" smtClean="0">
                <a:solidFill>
                  <a:srgbClr val="C00000"/>
                </a:solidFill>
                <a:latin typeface="+mj-lt"/>
              </a:rPr>
              <a:t>Training Data</a:t>
            </a: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C00000"/>
                </a:solidFill>
                <a:latin typeface="+mj-lt"/>
              </a:rPr>
              <a:t>65% of the source data</a:t>
            </a:r>
          </a:p>
          <a:p>
            <a:pPr>
              <a:lnSpc>
                <a:spcPct val="100000"/>
              </a:lnSpc>
            </a:pPr>
            <a:r>
              <a:rPr lang="en-US" sz="3300" dirty="0" smtClean="0">
                <a:solidFill>
                  <a:srgbClr val="C00000"/>
                </a:solidFill>
                <a:latin typeface="+mj-lt"/>
              </a:rPr>
              <a:t>Testing Data </a:t>
            </a: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C00000"/>
                </a:solidFill>
                <a:latin typeface="+mj-lt"/>
              </a:rPr>
              <a:t>35% of the source data</a:t>
            </a:r>
          </a:p>
          <a:p>
            <a:pPr>
              <a:lnSpc>
                <a:spcPct val="100000"/>
              </a:lnSpc>
            </a:pPr>
            <a:r>
              <a:rPr lang="en-US" sz="3300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3300" dirty="0" smtClean="0">
                <a:solidFill>
                  <a:srgbClr val="C00000"/>
                </a:solidFill>
                <a:latin typeface="+mj-lt"/>
              </a:rPr>
              <a:t>erm Sparsity</a:t>
            </a:r>
          </a:p>
          <a:p>
            <a:pPr lvl="1">
              <a:lnSpc>
                <a:spcPct val="100000"/>
              </a:lnSpc>
            </a:pPr>
            <a:r>
              <a:rPr lang="en-US" sz="2300" dirty="0" smtClean="0">
                <a:solidFill>
                  <a:srgbClr val="C00000"/>
                </a:solidFill>
                <a:latin typeface="+mj-lt"/>
              </a:rPr>
              <a:t>99% (must have &gt; 1% occurrence)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No Information Rate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33.7%</a:t>
            </a: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rgbClr val="C00000"/>
                </a:solidFill>
                <a:latin typeface="+mj-lt"/>
              </a:rPr>
              <a:t>Significant at p &lt; 0.001</a:t>
            </a: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rgbClr val="C00000"/>
                </a:solidFill>
                <a:latin typeface="+mj-lt"/>
              </a:rPr>
              <a:t>Balanced Accuracy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  <a:latin typeface="+mj-lt"/>
              </a:rPr>
              <a:t>61.2%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47" y="1924046"/>
            <a:ext cx="8195391" cy="47916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24163" y="1382779"/>
            <a:ext cx="4609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Confusion Matrix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478" y="1351728"/>
            <a:ext cx="361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Important 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34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679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NSERC Application Summaries</vt:lpstr>
      <vt:lpstr>The NSERC Review Process</vt:lpstr>
      <vt:lpstr>Issues and Criticisms</vt:lpstr>
      <vt:lpstr>The Data</vt:lpstr>
      <vt:lpstr>Approach</vt:lpstr>
      <vt:lpstr>Step 1 and 2 – Load, Clean, and Classify </vt:lpstr>
      <vt:lpstr>Step 3 – Apply NLP Techniques</vt:lpstr>
      <vt:lpstr>Step 4 – Build and Evaluate Classifiers</vt:lpstr>
      <vt:lpstr>Results &amp; Analysis – Naïve Bayes</vt:lpstr>
      <vt:lpstr>Results &amp; Analysis – 2-Factor Naïve Bayes</vt:lpstr>
      <vt:lpstr>Summary and Conclusions</vt:lpstr>
      <vt:lpstr>That’s great… but why is this useful?</vt:lpstr>
      <vt:lpstr>Extras – Word Clouds</vt:lpstr>
      <vt:lpstr>Extras – Word Clouds</vt:lpstr>
      <vt:lpstr>Thank You for Your Time</vt:lpstr>
    </vt:vector>
  </TitlesOfParts>
  <Company>Ryerson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Dearing</dc:creator>
  <cp:lastModifiedBy>Ryan Dearing</cp:lastModifiedBy>
  <cp:revision>27</cp:revision>
  <dcterms:created xsi:type="dcterms:W3CDTF">2016-12-01T15:47:30Z</dcterms:created>
  <dcterms:modified xsi:type="dcterms:W3CDTF">2016-12-02T17:24:50Z</dcterms:modified>
</cp:coreProperties>
</file>