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embeddedFontLs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Maven Pro" panose="020B0604020202020204" charset="0"/>
      <p:regular r:id="rId38"/>
      <p:bold r:id="rId39"/>
    </p:embeddedFont>
    <p:embeddedFont>
      <p:font typeface="Nunito" pitchFamily="2" charset="0"/>
      <p:regular r:id="rId40"/>
      <p:bold r:id="rId41"/>
      <p:italic r:id="rId42"/>
      <p:boldItalic r:id="rId43"/>
    </p:embeddedFont>
    <p:embeddedFont>
      <p:font typeface="Roboto" panose="02000000000000000000" pitchFamily="2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2" roundtripDataSignature="AMtx7mj2duWInCBdNnjqk/Z419EEQLIw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386E412-599C-4077-9FF5-1F7844CF236D}">
  <a:tblStyle styleId="{F386E412-599C-4077-9FF5-1F7844CF236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31859C7-60B2-46C2-9AEA-0CFD8A820C3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50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52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4295bba4ba_0_1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4295bba4ba_0_1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11.5% of the 2022 YTD revenue: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revenue drop from new donors (668k) / YTD overall revenue (5.8M) = 11.5%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4299b3585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4299b3585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$800k is calculated by dividing $668k by 10 months, and multiply by 12 months.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4299b35853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4299b35853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4299b35853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14299b35853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Luckily this is also our fiscal year break point, which makes following analysis much easier.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4299b35853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14299b35853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Ranking of drops by percentage</a:t>
            </a:r>
            <a:endParaRPr/>
          </a:p>
        </p:txBody>
      </p:sp>
      <p:sp>
        <p:nvSpPr>
          <p:cNvPr id="481" name="Google Shape;4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14299b35853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14299b35853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4295bba4ba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4295bba4ba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14299b3585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14299b3585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14295bba4ba_0_1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14295bba4ba_0_1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14299b35853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14299b35853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14299b35853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14299b35853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14299b35853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14299b35853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14299b35853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14299b35853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14299b35853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14299b35853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4295bba4ba_0_8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4295bba4ba_0_8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14299b35853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14299b35853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14299b35853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14299b35853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4295bba4ba_0_1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4295bba4ba_0_1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4295bba4ba_0_1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4295bba4ba_0_1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4295bba4ba_0_1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4295bba4ba_0_1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4295bba4ba_0_1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4295bba4ba_0_1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4295bba4ba_0_1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4295bba4ba_0_1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4295bba4ba_0_1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4295bba4ba_0_1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g14295bba4ba_0_4"/>
          <p:cNvGrpSpPr/>
          <p:nvPr/>
        </p:nvGrpSpPr>
        <p:grpSpPr>
          <a:xfrm>
            <a:off x="9790426" y="4546120"/>
            <a:ext cx="2255173" cy="2310006"/>
            <a:chOff x="7343003" y="3409675"/>
            <a:chExt cx="1691422" cy="1732548"/>
          </a:xfrm>
        </p:grpSpPr>
        <p:grpSp>
          <p:nvGrpSpPr>
            <p:cNvPr id="11" name="Google Shape;11;g14295bba4ba_0_4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g14295bba4ba_0_4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g14295bba4ba_0_4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g14295bba4ba_0_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g14295bba4ba_0_4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g14295bba4ba_0_4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g14295bba4ba_0_4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g14295bba4ba_0_4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g14295bba4ba_0_4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g14295bba4ba_0_4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g14295bba4ba_0_4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g14295bba4ba_0_4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g14295bba4ba_0_4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g14295bba4ba_0_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g14295bba4ba_0_4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g14295bba4ba_0_4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g14295bba4ba_0_4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g14295bba4ba_0_4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g14295bba4ba_0_4"/>
          <p:cNvGrpSpPr/>
          <p:nvPr/>
        </p:nvGrpSpPr>
        <p:grpSpPr>
          <a:xfrm>
            <a:off x="6724502" y="0"/>
            <a:ext cx="5085303" cy="5118675"/>
            <a:chOff x="5043503" y="0"/>
            <a:chExt cx="3814072" cy="3839102"/>
          </a:xfrm>
        </p:grpSpPr>
        <p:sp>
          <p:nvSpPr>
            <p:cNvPr id="30" name="Google Shape;30;g14295bba4ba_0_4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g14295bba4ba_0_4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g14295bba4ba_0_4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g14295bba4ba_0_4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g14295bba4ba_0_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g14295bba4ba_0_4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g14295bba4ba_0_4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g14295bba4ba_0_4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g14295bba4ba_0_4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g14295bba4ba_0_4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g14295bba4ba_0_4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g14295bba4ba_0_4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g14295bba4ba_0_4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g14295bba4ba_0_4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g14295bba4ba_0_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g14295bba4ba_0_4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g14295bba4ba_0_4"/>
          <p:cNvSpPr txBox="1">
            <a:spLocks noGrp="1"/>
          </p:cNvSpPr>
          <p:nvPr>
            <p:ph type="ctrTitle"/>
          </p:nvPr>
        </p:nvSpPr>
        <p:spPr>
          <a:xfrm>
            <a:off x="1098667" y="2151750"/>
            <a:ext cx="5673900" cy="249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g14295bba4ba_0_4"/>
          <p:cNvSpPr txBox="1">
            <a:spLocks noGrp="1"/>
          </p:cNvSpPr>
          <p:nvPr>
            <p:ph type="subTitle" idx="1"/>
          </p:nvPr>
        </p:nvSpPr>
        <p:spPr>
          <a:xfrm>
            <a:off x="1098667" y="4795067"/>
            <a:ext cx="5673900" cy="927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g14295bba4ba_0_4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g14295bba4ba_0_136"/>
          <p:cNvGrpSpPr/>
          <p:nvPr/>
        </p:nvGrpSpPr>
        <p:grpSpPr>
          <a:xfrm>
            <a:off x="69" y="5465463"/>
            <a:ext cx="12191743" cy="1392365"/>
            <a:chOff x="52" y="4099200"/>
            <a:chExt cx="9144036" cy="1044300"/>
          </a:xfrm>
        </p:grpSpPr>
        <p:grpSp>
          <p:nvGrpSpPr>
            <p:cNvPr id="143" name="Google Shape;143;g14295bba4ba_0_136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g14295bba4ba_0_136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g14295bba4ba_0_13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g14295bba4ba_0_13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g14295bba4ba_0_136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g14295bba4ba_0_136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g14295bba4ba_0_136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g14295bba4ba_0_13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g14295bba4ba_0_13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g14295bba4ba_0_136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g14295bba4ba_0_136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g14295bba4ba_0_136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g14295bba4ba_0_136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g14295bba4ba_0_13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g14295bba4ba_0_13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g14295bba4ba_0_136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g14295bba4ba_0_136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g14295bba4ba_0_136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g14295bba4ba_0_13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g14295bba4ba_0_136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g14295bba4ba_0_136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g14295bba4ba_0_136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g14295bba4ba_0_136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g14295bba4ba_0_13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g14295bba4ba_0_136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g14295bba4ba_0_136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g14295bba4ba_0_136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g14295bba4ba_0_136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g14295bba4ba_0_136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g14295bba4ba_0_136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g14295bba4ba_0_136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g14295bba4ba_0_136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g14295bba4ba_0_136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g14295bba4ba_0_13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g14295bba4ba_0_136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g14295bba4ba_0_136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g14295bba4ba_0_136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g14295bba4ba_0_136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g14295bba4ba_0_136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g14295bba4ba_0_136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g14295bba4ba_0_136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g14295bba4ba_0_136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g14295bba4ba_0_136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g14295bba4ba_0_13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g14295bba4ba_0_136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g14295bba4ba_0_136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g14295bba4ba_0_136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g14295bba4ba_0_136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g14295bba4ba_0_136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g14295bba4ba_0_136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g14295bba4ba_0_136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g14295bba4ba_0_136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g14295bba4ba_0_136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g14295bba4ba_0_13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g14295bba4ba_0_136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g14295bba4ba_0_136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g14295bba4ba_0_136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g14295bba4ba_0_136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g14295bba4ba_0_136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g14295bba4ba_0_136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g14295bba4ba_0_136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g14295bba4ba_0_136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g14295bba4ba_0_136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g14295bba4ba_0_13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g14295bba4ba_0_136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g14295bba4ba_0_136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g14295bba4ba_0_136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g14295bba4ba_0_136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g14295bba4ba_0_136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g14295bba4ba_0_136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g14295bba4ba_0_136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g14295bba4ba_0_136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g14295bba4ba_0_136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g14295bba4ba_0_13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g14295bba4ba_0_136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g14295bba4ba_0_136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g14295bba4ba_0_136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g14295bba4ba_0_136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g14295bba4ba_0_136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g14295bba4ba_0_136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g14295bba4ba_0_136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g14295bba4ba_0_136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g14295bba4ba_0_136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g14295bba4ba_0_13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g14295bba4ba_0_136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g14295bba4ba_0_136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g14295bba4ba_0_136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g14295bba4ba_0_136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g14295bba4ba_0_136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g14295bba4ba_0_136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g14295bba4ba_0_136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g14295bba4ba_0_136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g14295bba4ba_0_136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g14295bba4ba_0_1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g14295bba4ba_0_136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g14295bba4ba_0_136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g14295bba4ba_0_136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g14295bba4ba_0_136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g14295bba4ba_0_136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g14295bba4ba_0_136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g14295bba4ba_0_136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g14295bba4ba_0_136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g14295bba4ba_0_136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g14295bba4ba_0_13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g14295bba4ba_0_136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g14295bba4ba_0_136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g14295bba4ba_0_136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g14295bba4ba_0_136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g14295bba4ba_0_136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g14295bba4ba_0_136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g14295bba4ba_0_136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g14295bba4ba_0_136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g14295bba4ba_0_136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g14295bba4ba_0_13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g14295bba4ba_0_136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g14295bba4ba_0_136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g14295bba4ba_0_136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g14295bba4ba_0_136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g14295bba4ba_0_136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g14295bba4ba_0_136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g14295bba4ba_0_136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g14295bba4ba_0_136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g14295bba4ba_0_136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g14295bba4ba_0_13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g14295bba4ba_0_136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g14295bba4ba_0_136"/>
          <p:cNvSpPr txBox="1">
            <a:spLocks noGrp="1"/>
          </p:cNvSpPr>
          <p:nvPr>
            <p:ph type="title" hasCustomPrompt="1"/>
          </p:nvPr>
        </p:nvSpPr>
        <p:spPr>
          <a:xfrm>
            <a:off x="1851500" y="1030300"/>
            <a:ext cx="8489100" cy="248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g14295bba4ba_0_136"/>
          <p:cNvSpPr txBox="1">
            <a:spLocks noGrp="1"/>
          </p:cNvSpPr>
          <p:nvPr>
            <p:ph type="body" idx="1"/>
          </p:nvPr>
        </p:nvSpPr>
        <p:spPr>
          <a:xfrm>
            <a:off x="1851500" y="3616400"/>
            <a:ext cx="8489100" cy="14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marL="914400" lvl="1" indent="-3238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marL="1371600" lvl="2" indent="-3238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marL="1828800" lvl="3" indent="-3238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marL="2286000" lvl="4" indent="-3238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marL="2743200" lvl="5" indent="-3238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marL="3200400" lvl="6" indent="-3238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marL="3657600" lvl="7" indent="-3238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marL="4114800" lvl="8" indent="-3238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g14295bba4ba_0_136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4295bba4ba_0_266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4295bba4ba_0_2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g14295bba4ba_0_26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76" name="Google Shape;276;g14295bba4ba_0_2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g14295bba4ba_0_2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g14295bba4ba_0_2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g14295bba4ba_0_44"/>
          <p:cNvGrpSpPr/>
          <p:nvPr/>
        </p:nvGrpSpPr>
        <p:grpSpPr>
          <a:xfrm>
            <a:off x="195687" y="4541"/>
            <a:ext cx="1644245" cy="1846001"/>
            <a:chOff x="146769" y="3406"/>
            <a:chExt cx="1233215" cy="1384535"/>
          </a:xfrm>
        </p:grpSpPr>
        <p:grpSp>
          <p:nvGrpSpPr>
            <p:cNvPr id="51" name="Google Shape;51;g14295bba4ba_0_44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g14295bba4ba_0_44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g14295bba4ba_0_44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g14295bba4ba_0_4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g14295bba4ba_0_44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g14295bba4ba_0_44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g14295bba4ba_0_44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g14295bba4ba_0_44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g14295bba4ba_0_44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g14295bba4ba_0_44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g14295bba4ba_0_44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g14295bba4ba_0_44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g14295bba4ba_0_44"/>
          <p:cNvGrpSpPr/>
          <p:nvPr/>
        </p:nvGrpSpPr>
        <p:grpSpPr>
          <a:xfrm>
            <a:off x="9033219" y="3871914"/>
            <a:ext cx="2914791" cy="2985925"/>
            <a:chOff x="6775084" y="2904008"/>
            <a:chExt cx="2186148" cy="2239500"/>
          </a:xfrm>
        </p:grpSpPr>
        <p:grpSp>
          <p:nvGrpSpPr>
            <p:cNvPr id="64" name="Google Shape;64;g14295bba4ba_0_4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g14295bba4ba_0_44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g14295bba4ba_0_44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g14295bba4ba_0_44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g14295bba4ba_0_44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g14295bba4ba_0_44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g14295bba4ba_0_44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g14295bba4ba_0_44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g14295bba4ba_0_44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g14295bba4ba_0_44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g14295bba4ba_0_4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g14295bba4ba_0_44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g14295bba4ba_0_44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g14295bba4ba_0_44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g14295bba4ba_0_44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g14295bba4ba_0_44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g14295bba4ba_0_44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g14295bba4ba_0_44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g14295bba4ba_0_44"/>
          <p:cNvSpPr txBox="1">
            <a:spLocks noGrp="1"/>
          </p:cNvSpPr>
          <p:nvPr>
            <p:ph type="title"/>
          </p:nvPr>
        </p:nvSpPr>
        <p:spPr>
          <a:xfrm>
            <a:off x="1098667" y="2151767"/>
            <a:ext cx="7810500" cy="249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g14295bba4ba_0_44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g14295bba4ba_0_79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86" name="Google Shape;86;g14295bba4ba_0_7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g14295bba4ba_0_7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g14295bba4ba_0_79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g14295bba4ba_0_79"/>
          <p:cNvSpPr txBox="1">
            <a:spLocks noGrp="1"/>
          </p:cNvSpPr>
          <p:nvPr>
            <p:ph type="body" idx="1"/>
          </p:nvPr>
        </p:nvSpPr>
        <p:spPr>
          <a:xfrm>
            <a:off x="1738400" y="2653400"/>
            <a:ext cx="9374100" cy="338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g14295bba4ba_0_79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g14295bba4ba_0_86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93" name="Google Shape;93;g14295bba4ba_0_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g14295bba4ba_0_8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g14295bba4ba_0_86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g14295bba4ba_0_86"/>
          <p:cNvSpPr txBox="1">
            <a:spLocks noGrp="1"/>
          </p:cNvSpPr>
          <p:nvPr>
            <p:ph type="body" idx="1"/>
          </p:nvPr>
        </p:nvSpPr>
        <p:spPr>
          <a:xfrm>
            <a:off x="1738400" y="2653400"/>
            <a:ext cx="4574100" cy="338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g14295bba4ba_0_86"/>
          <p:cNvSpPr txBox="1">
            <a:spLocks noGrp="1"/>
          </p:cNvSpPr>
          <p:nvPr>
            <p:ph type="body" idx="2"/>
          </p:nvPr>
        </p:nvSpPr>
        <p:spPr>
          <a:xfrm>
            <a:off x="6538200" y="2653400"/>
            <a:ext cx="4574100" cy="338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g14295bba4ba_0_86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g14295bba4ba_0_94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01" name="Google Shape;101;g14295bba4ba_0_9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g14295bba4ba_0_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g14295bba4ba_0_94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g14295bba4ba_0_94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g14295bba4ba_0_100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07" name="Google Shape;107;g14295bba4ba_0_10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g14295bba4ba_0_10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g14295bba4ba_0_100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4416000" cy="212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g14295bba4ba_0_100"/>
          <p:cNvSpPr txBox="1">
            <a:spLocks noGrp="1"/>
          </p:cNvSpPr>
          <p:nvPr>
            <p:ph type="body" idx="1"/>
          </p:nvPr>
        </p:nvSpPr>
        <p:spPr>
          <a:xfrm>
            <a:off x="1738400" y="3079567"/>
            <a:ext cx="4416000" cy="296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g14295bba4ba_0_100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g14295bba4ba_0_107"/>
          <p:cNvGrpSpPr/>
          <p:nvPr/>
        </p:nvGrpSpPr>
        <p:grpSpPr>
          <a:xfrm>
            <a:off x="9155392" y="1742"/>
            <a:ext cx="3023192" cy="3468833"/>
            <a:chOff x="6790514" y="1306"/>
            <a:chExt cx="2267451" cy="2601690"/>
          </a:xfrm>
        </p:grpSpPr>
        <p:grpSp>
          <p:nvGrpSpPr>
            <p:cNvPr id="114" name="Google Shape;114;g14295bba4ba_0_107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g14295bba4ba_0_107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g14295bba4ba_0_107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g14295bba4ba_0_10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g14295bba4ba_0_107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g14295bba4ba_0_107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g14295bba4ba_0_107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g14295bba4ba_0_107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g14295bba4ba_0_107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g14295bba4ba_0_107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g14295bba4ba_0_107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g14295bba4ba_0_107"/>
          <p:cNvSpPr txBox="1">
            <a:spLocks noGrp="1"/>
          </p:cNvSpPr>
          <p:nvPr>
            <p:ph type="title"/>
          </p:nvPr>
        </p:nvSpPr>
        <p:spPr>
          <a:xfrm>
            <a:off x="1098667" y="1018133"/>
            <a:ext cx="7810500" cy="476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g14295bba4ba_0_107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g14295bba4ba_0_122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29" name="Google Shape;129;g14295bba4ba_0_12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g14295bba4ba_0_12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g14295bba4ba_0_122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4574100" cy="26535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g14295bba4ba_0_122"/>
          <p:cNvSpPr txBox="1">
            <a:spLocks noGrp="1"/>
          </p:cNvSpPr>
          <p:nvPr>
            <p:ph type="subTitle" idx="1"/>
          </p:nvPr>
        </p:nvSpPr>
        <p:spPr>
          <a:xfrm>
            <a:off x="1738400" y="3657604"/>
            <a:ext cx="4574100" cy="9681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3" name="Google Shape;133;g14295bba4ba_0_122"/>
          <p:cNvSpPr txBox="1">
            <a:spLocks noGrp="1"/>
          </p:cNvSpPr>
          <p:nvPr>
            <p:ph type="body" idx="2"/>
          </p:nvPr>
        </p:nvSpPr>
        <p:spPr>
          <a:xfrm>
            <a:off x="6538267" y="881333"/>
            <a:ext cx="4574100" cy="51609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g14295bba4ba_0_122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g14295bba4ba_0_130"/>
          <p:cNvGrpSpPr/>
          <p:nvPr/>
        </p:nvGrpSpPr>
        <p:grpSpPr>
          <a:xfrm>
            <a:off x="951176" y="5129497"/>
            <a:ext cx="1100560" cy="1100560"/>
            <a:chOff x="348199" y="179450"/>
            <a:chExt cx="1116300" cy="1116300"/>
          </a:xfrm>
        </p:grpSpPr>
        <p:sp>
          <p:nvSpPr>
            <p:cNvPr id="137" name="Google Shape;137;g14295bba4ba_0_13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g14295bba4ba_0_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g14295bba4ba_0_130"/>
          <p:cNvSpPr txBox="1">
            <a:spLocks noGrp="1"/>
          </p:cNvSpPr>
          <p:nvPr>
            <p:ph type="body" idx="1"/>
          </p:nvPr>
        </p:nvSpPr>
        <p:spPr>
          <a:xfrm>
            <a:off x="1738400" y="5518633"/>
            <a:ext cx="7790700" cy="713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g14295bba4ba_0_130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4295bba4ba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g14295bba4ba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Nunito"/>
              <a:buChar char="●"/>
              <a:defRPr sz="1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■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■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■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g14295bba4ba_0_0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microsoft.com/office/2007/relationships/hdphoto" Target="../media/hdphoto4.wdp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microsoft.com/office/2007/relationships/hdphoto" Target="../media/hdphoto4.wdp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microsoft.com/office/2007/relationships/hdphoto" Target="../media/hdphoto4.wdp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microsoft.com/office/2007/relationships/hdphoto" Target="../media/hdphoto4.wdp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"/>
          <p:cNvSpPr txBox="1">
            <a:spLocks noGrp="1"/>
          </p:cNvSpPr>
          <p:nvPr>
            <p:ph type="ctrTitle"/>
          </p:nvPr>
        </p:nvSpPr>
        <p:spPr>
          <a:xfrm>
            <a:off x="1098667" y="2151750"/>
            <a:ext cx="5673900" cy="24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5000"/>
              <a:buFont typeface="Calibri"/>
              <a:buNone/>
            </a:pPr>
            <a:r>
              <a:rPr lang="en-US"/>
              <a:t>New Donor Acquisition Analysis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5000"/>
              <a:buFont typeface="Calibri"/>
              <a:buNone/>
            </a:pPr>
            <a:r>
              <a:rPr lang="en-US"/>
              <a:t>2022</a:t>
            </a:r>
            <a:endParaRPr/>
          </a:p>
        </p:txBody>
      </p:sp>
      <p:sp>
        <p:nvSpPr>
          <p:cNvPr id="284" name="Google Shape;284;p1"/>
          <p:cNvSpPr txBox="1">
            <a:spLocks noGrp="1"/>
          </p:cNvSpPr>
          <p:nvPr>
            <p:ph type="subTitle" idx="1"/>
          </p:nvPr>
        </p:nvSpPr>
        <p:spPr>
          <a:xfrm>
            <a:off x="1098667" y="4795067"/>
            <a:ext cx="5673900" cy="9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Ramzi Deek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pic>
        <p:nvPicPr>
          <p:cNvPr id="285" name="Google Shape;285;p1"/>
          <p:cNvPicPr preferRelativeResize="0"/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231" b="89231" l="6329" r="92405">
                        <a14:foregroundMark x1="14346" y1="15385" x2="16878" y2="20000"/>
                        <a14:foregroundMark x1="6751" y1="43077" x2="6751" y2="35385"/>
                        <a14:foregroundMark x1="32489" y1="40000" x2="32489" y2="40000"/>
                        <a14:foregroundMark x1="42616" y1="50769" x2="42616" y2="50769"/>
                        <a14:foregroundMark x1="54008" y1="52308" x2="54008" y2="52308"/>
                        <a14:foregroundMark x1="59494" y1="46154" x2="59494" y2="46154"/>
                        <a14:foregroundMark x1="67089" y1="32308" x2="67089" y2="32308"/>
                        <a14:foregroundMark x1="73840" y1="38462" x2="73840" y2="38462"/>
                        <a14:foregroundMark x1="79325" y1="38462" x2="79325" y2="38462"/>
                        <a14:foregroundMark x1="83544" y1="47692" x2="83544" y2="47692"/>
                        <a14:foregroundMark x1="92405" y1="43077" x2="92405" y2="4307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77246" y="1509350"/>
            <a:ext cx="4634175" cy="127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"/>
          <p:cNvSpPr txBox="1">
            <a:spLocks noGrp="1"/>
          </p:cNvSpPr>
          <p:nvPr>
            <p:ph type="title"/>
          </p:nvPr>
        </p:nvSpPr>
        <p:spPr>
          <a:xfrm>
            <a:off x="1738400" y="933900"/>
            <a:ext cx="9374100" cy="7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Challenge Statement</a:t>
            </a:r>
            <a:endParaRPr/>
          </a:p>
        </p:txBody>
      </p:sp>
      <p:sp>
        <p:nvSpPr>
          <p:cNvPr id="395" name="Google Shape;395;p4"/>
          <p:cNvSpPr txBox="1">
            <a:spLocks noGrp="1"/>
          </p:cNvSpPr>
          <p:nvPr>
            <p:ph type="body" idx="1"/>
          </p:nvPr>
        </p:nvSpPr>
        <p:spPr>
          <a:xfrm>
            <a:off x="1408950" y="2076900"/>
            <a:ext cx="9374100" cy="5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most recent period (fiscal year to date 2022) is seeing a </a:t>
            </a:r>
            <a:r>
              <a:rPr lang="en-US" b="1" dirty="0"/>
              <a:t>decrease</a:t>
            </a:r>
            <a:r>
              <a:rPr lang="en-US" dirty="0"/>
              <a:t> in new donor acquisition. </a:t>
            </a:r>
            <a:endParaRPr dirty="0"/>
          </a:p>
        </p:txBody>
      </p:sp>
      <p:pic>
        <p:nvPicPr>
          <p:cNvPr id="396" name="Google Shape;396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3133725"/>
            <a:ext cx="6267450" cy="2876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7" name="Google Shape;397;p4"/>
          <p:cNvCxnSpPr/>
          <p:nvPr/>
        </p:nvCxnSpPr>
        <p:spPr>
          <a:xfrm>
            <a:off x="5264875" y="3559925"/>
            <a:ext cx="556500" cy="8679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"/>
            <a:headEnd type="none" w="sm" len="sm"/>
            <a:tailEnd type="triangle" w="med" len="med"/>
          </a:ln>
        </p:spPr>
      </p:cxnSp>
      <p:sp>
        <p:nvSpPr>
          <p:cNvPr id="398" name="Google Shape;398;p4"/>
          <p:cNvSpPr txBox="1"/>
          <p:nvPr/>
        </p:nvSpPr>
        <p:spPr>
          <a:xfrm>
            <a:off x="3551375" y="2833700"/>
            <a:ext cx="1445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Nunito"/>
                <a:ea typeface="Nunito"/>
                <a:cs typeface="Nunito"/>
                <a:sym typeface="Nunito"/>
              </a:rPr>
              <a:t>New donor #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9" name="Google Shape;399;p4"/>
          <p:cNvSpPr txBox="1"/>
          <p:nvPr/>
        </p:nvSpPr>
        <p:spPr>
          <a:xfrm>
            <a:off x="7640975" y="2991925"/>
            <a:ext cx="383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Nunito"/>
                <a:ea typeface="Nunito"/>
                <a:cs typeface="Nunito"/>
                <a:sym typeface="Nunito"/>
              </a:rPr>
              <a:t>New donor number in 2022 drop by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0" name="Google Shape;400;p4"/>
          <p:cNvSpPr/>
          <p:nvPr/>
        </p:nvSpPr>
        <p:spPr>
          <a:xfrm>
            <a:off x="8065475" y="3615050"/>
            <a:ext cx="301800" cy="4002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840D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4"/>
          <p:cNvSpPr txBox="1"/>
          <p:nvPr/>
        </p:nvSpPr>
        <p:spPr>
          <a:xfrm>
            <a:off x="8537125" y="3491900"/>
            <a:ext cx="2103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4763</a:t>
            </a:r>
            <a:endParaRPr sz="3000"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2" name="Google Shape;402;p4"/>
          <p:cNvSpPr/>
          <p:nvPr/>
        </p:nvSpPr>
        <p:spPr>
          <a:xfrm>
            <a:off x="8065475" y="4437225"/>
            <a:ext cx="301800" cy="4002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840D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4"/>
          <p:cNvSpPr txBox="1"/>
          <p:nvPr/>
        </p:nvSpPr>
        <p:spPr>
          <a:xfrm>
            <a:off x="8595175" y="4314075"/>
            <a:ext cx="2103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54%</a:t>
            </a:r>
            <a:endParaRPr sz="3000"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4" name="Google Shape;404;p4"/>
          <p:cNvSpPr txBox="1"/>
          <p:nvPr/>
        </p:nvSpPr>
        <p:spPr>
          <a:xfrm>
            <a:off x="7731025" y="5031000"/>
            <a:ext cx="3831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Nunito"/>
                <a:ea typeface="Nunito"/>
                <a:cs typeface="Nunito"/>
                <a:sym typeface="Nunito"/>
              </a:rPr>
              <a:t>Compared to the same period last year (2021). </a:t>
            </a:r>
            <a:endParaRPr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5" name="Google Shape;405;p4"/>
          <p:cNvSpPr txBox="1"/>
          <p:nvPr/>
        </p:nvSpPr>
        <p:spPr>
          <a:xfrm>
            <a:off x="56600" y="6519300"/>
            <a:ext cx="4896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Nunito"/>
                <a:ea typeface="Nunito"/>
                <a:cs typeface="Nunito"/>
                <a:sym typeface="Nunito"/>
              </a:rPr>
              <a:t>* time period compared among the years are July - April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6" name="Google Shape;406;p4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407" name="Google Shape;407;p4"/>
          <p:cNvSpPr txBox="1"/>
          <p:nvPr/>
        </p:nvSpPr>
        <p:spPr>
          <a:xfrm>
            <a:off x="5181600" y="6440475"/>
            <a:ext cx="620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Nunito"/>
                <a:ea typeface="Nunito"/>
                <a:cs typeface="Nunito"/>
                <a:sym typeface="Nunito"/>
              </a:rPr>
              <a:t>Unless specified, all year-to-year comparisons in this presentation is YTD.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" grpId="0"/>
      <p:bldP spid="400" grpId="0" animBg="1"/>
      <p:bldP spid="401" grpId="0"/>
      <p:bldP spid="402" grpId="0" animBg="1"/>
      <p:bldP spid="403" grpId="0"/>
      <p:bldP spid="40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4295bba4ba_0_1288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Impact from New Donor Drop </a:t>
            </a:r>
            <a:endParaRPr/>
          </a:p>
        </p:txBody>
      </p:sp>
      <p:grpSp>
        <p:nvGrpSpPr>
          <p:cNvPr id="413" name="Google Shape;413;g14295bba4ba_0_1288"/>
          <p:cNvGrpSpPr/>
          <p:nvPr/>
        </p:nvGrpSpPr>
        <p:grpSpPr>
          <a:xfrm>
            <a:off x="3329872" y="2617101"/>
            <a:ext cx="4194727" cy="2258204"/>
            <a:chOff x="8883872" y="-2924821"/>
            <a:chExt cx="6136230" cy="3303400"/>
          </a:xfrm>
        </p:grpSpPr>
        <p:pic>
          <p:nvPicPr>
            <p:cNvPr id="414" name="Google Shape;414;g14295bba4ba_0_128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883872" y="-2924821"/>
              <a:ext cx="6136230" cy="33034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15" name="Google Shape;415;g14295bba4ba_0_1288"/>
            <p:cNvCxnSpPr/>
            <p:nvPr/>
          </p:nvCxnSpPr>
          <p:spPr>
            <a:xfrm>
              <a:off x="12936792" y="-1746265"/>
              <a:ext cx="816600" cy="6675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triangle" w="med" len="med"/>
            </a:ln>
          </p:spPr>
        </p:cxnSp>
      </p:grpSp>
      <p:grpSp>
        <p:nvGrpSpPr>
          <p:cNvPr id="416" name="Google Shape;416;g14295bba4ba_0_1288"/>
          <p:cNvGrpSpPr/>
          <p:nvPr/>
        </p:nvGrpSpPr>
        <p:grpSpPr>
          <a:xfrm>
            <a:off x="7741925" y="2172425"/>
            <a:ext cx="3794700" cy="3179302"/>
            <a:chOff x="12537700" y="2813813"/>
            <a:chExt cx="3794700" cy="3179302"/>
          </a:xfrm>
        </p:grpSpPr>
        <p:sp>
          <p:nvSpPr>
            <p:cNvPr id="417" name="Google Shape;417;g14295bba4ba_0_1288"/>
            <p:cNvSpPr txBox="1"/>
            <p:nvPr/>
          </p:nvSpPr>
          <p:spPr>
            <a:xfrm>
              <a:off x="12537700" y="2813813"/>
              <a:ext cx="3794700" cy="31793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Nunito"/>
                  <a:ea typeface="Nunito"/>
                  <a:cs typeface="Nunito"/>
                  <a:sym typeface="Nunito"/>
                </a:rPr>
                <a:t>New donor number drop has caused a decrease of revenue in 2022 from new donor section by:</a:t>
              </a:r>
              <a:endParaRPr dirty="0">
                <a:latin typeface="Nunito"/>
                <a:ea typeface="Nunito"/>
                <a:cs typeface="Nunito"/>
                <a:sym typeface="Nuni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Nunito"/>
                <a:ea typeface="Nunito"/>
                <a:cs typeface="Nunito"/>
                <a:sym typeface="Nunito"/>
              </a:endParaRPr>
            </a:p>
            <a:p>
              <a:pPr marL="0" lvl="0" indent="4572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 b="1" dirty="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$ 668k (43%)</a:t>
              </a:r>
              <a:endParaRPr sz="3000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Nunito"/>
                  <a:ea typeface="Nunito"/>
                  <a:cs typeface="Nunito"/>
                  <a:sym typeface="Nunito"/>
                </a:rPr>
                <a:t>Compared to the same period* last year (2021).</a:t>
              </a:r>
              <a:endParaRPr sz="3000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Nunito"/>
                  <a:ea typeface="Nunito"/>
                  <a:cs typeface="Nunito"/>
                  <a:sym typeface="Nunito"/>
                </a:rPr>
                <a:t>New donor contribution is</a:t>
              </a:r>
              <a:endParaRPr dirty="0">
                <a:latin typeface="Nunito"/>
                <a:ea typeface="Nunito"/>
                <a:cs typeface="Nunito"/>
                <a:sym typeface="Nuni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 b="1" dirty="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16% </a:t>
              </a:r>
              <a:endParaRPr sz="800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dk2"/>
                  </a:solidFill>
                  <a:latin typeface="Nunito"/>
                  <a:ea typeface="Nunito"/>
                  <a:cs typeface="Nunito"/>
                  <a:sym typeface="Nunito"/>
                </a:rPr>
                <a:t>of the 2022 YTD revenue.  </a:t>
              </a:r>
              <a:endParaRPr sz="800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18" name="Google Shape;418;g14295bba4ba_0_1288"/>
            <p:cNvSpPr/>
            <p:nvPr/>
          </p:nvSpPr>
          <p:spPr>
            <a:xfrm>
              <a:off x="12688617" y="3767475"/>
              <a:ext cx="298800" cy="4002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840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9" name="Google Shape;419;g14295bba4ba_0_1288"/>
          <p:cNvSpPr txBox="1"/>
          <p:nvPr/>
        </p:nvSpPr>
        <p:spPr>
          <a:xfrm>
            <a:off x="56600" y="6519300"/>
            <a:ext cx="4896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Nunito"/>
                <a:ea typeface="Nunito"/>
                <a:cs typeface="Nunito"/>
                <a:sym typeface="Nunito"/>
              </a:rPr>
              <a:t>* time period compared among the years are July - April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0" name="Google Shape;420;g14295bba4ba_0_1288"/>
          <p:cNvSpPr txBox="1">
            <a:spLocks noGrp="1"/>
          </p:cNvSpPr>
          <p:nvPr>
            <p:ph type="body" idx="1"/>
          </p:nvPr>
        </p:nvSpPr>
        <p:spPr>
          <a:xfrm>
            <a:off x="1122550" y="5590625"/>
            <a:ext cx="10461600" cy="6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US" dirty="0"/>
              <a:t>New donors play an important role in revenue generation. 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US" dirty="0"/>
              <a:t>A reduction in new donors number in 2022 has caused a significant impact to the YTD revenue.  </a:t>
            </a:r>
            <a:endParaRPr dirty="0"/>
          </a:p>
        </p:txBody>
      </p:sp>
      <p:sp>
        <p:nvSpPr>
          <p:cNvPr id="421" name="Google Shape;421;g14295bba4ba_0_1288"/>
          <p:cNvSpPr txBox="1"/>
          <p:nvPr/>
        </p:nvSpPr>
        <p:spPr>
          <a:xfrm>
            <a:off x="870200" y="2252350"/>
            <a:ext cx="2782800" cy="30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Nunito"/>
                <a:ea typeface="Nunito"/>
                <a:cs typeface="Nunito"/>
                <a:sym typeface="Nunito"/>
              </a:rPr>
              <a:t>In 2021, new donors contributed a total of: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$1.98M </a:t>
            </a:r>
            <a:endParaRPr sz="3000"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Nunito"/>
                <a:ea typeface="Nunito"/>
                <a:cs typeface="Nunito"/>
                <a:sym typeface="Nunito"/>
              </a:rPr>
              <a:t>which is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30% </a:t>
            </a:r>
            <a:endParaRPr sz="3000"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Nunito"/>
                <a:ea typeface="Nunito"/>
                <a:cs typeface="Nunito"/>
                <a:sym typeface="Nunito"/>
              </a:rPr>
              <a:t>of the entire year revenue (</a:t>
            </a:r>
            <a:r>
              <a:rPr lang="en-US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$6.54M)</a:t>
            </a:r>
            <a:r>
              <a:rPr lang="en-US">
                <a:latin typeface="Nunito"/>
                <a:ea typeface="Nunito"/>
                <a:cs typeface="Nunito"/>
                <a:sym typeface="Nunito"/>
              </a:rPr>
              <a:t>.</a:t>
            </a:r>
            <a:endParaRPr sz="3000"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2" name="Google Shape;422;g14295bba4ba_0_1288"/>
          <p:cNvSpPr txBox="1"/>
          <p:nvPr/>
        </p:nvSpPr>
        <p:spPr>
          <a:xfrm>
            <a:off x="4149900" y="2617100"/>
            <a:ext cx="204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rPr>
              <a:t>(new donors only)</a:t>
            </a:r>
            <a:endParaRPr dirty="0">
              <a:solidFill>
                <a:srgbClr val="66666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3" name="Google Shape;423;g14295bba4ba_0_1288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" grpId="0" build="p"/>
      <p:bldP spid="4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8" name="Google Shape;428;g14299b35853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2613" y="1976438"/>
            <a:ext cx="9096375" cy="3514725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g14299b35853_0_6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100" cy="1182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Impact Prediction: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Full Fiscal Year and Next Year</a:t>
            </a:r>
            <a:endParaRPr/>
          </a:p>
        </p:txBody>
      </p:sp>
      <p:sp>
        <p:nvSpPr>
          <p:cNvPr id="430" name="Google Shape;430;g14299b35853_0_6"/>
          <p:cNvSpPr txBox="1">
            <a:spLocks noGrp="1"/>
          </p:cNvSpPr>
          <p:nvPr>
            <p:ph type="body" idx="1"/>
          </p:nvPr>
        </p:nvSpPr>
        <p:spPr>
          <a:xfrm>
            <a:off x="6995075" y="4681274"/>
            <a:ext cx="2727900" cy="148385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4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/>
              <a:t>2023 revenue loss due to 2022 new donor decline:</a:t>
            </a:r>
            <a:endParaRPr sz="27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/>
              <a:t> 	</a:t>
            </a:r>
            <a:r>
              <a:rPr lang="en-US" sz="5500" b="1" dirty="0">
                <a:solidFill>
                  <a:schemeClr val="dk1"/>
                </a:solidFill>
              </a:rPr>
              <a:t>~$640k</a:t>
            </a:r>
            <a:endParaRPr sz="5500" dirty="0"/>
          </a:p>
        </p:txBody>
      </p:sp>
      <p:sp>
        <p:nvSpPr>
          <p:cNvPr id="431" name="Google Shape;431;g14299b35853_0_6"/>
          <p:cNvSpPr txBox="1">
            <a:spLocks noGrp="1"/>
          </p:cNvSpPr>
          <p:nvPr>
            <p:ph type="body" idx="1"/>
          </p:nvPr>
        </p:nvSpPr>
        <p:spPr>
          <a:xfrm>
            <a:off x="3125600" y="4052100"/>
            <a:ext cx="3340200" cy="13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</a:rPr>
              <a:t>2022 full fiscal year new donor revenue gap (12 months):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chemeClr val="dk1"/>
                </a:solidFill>
              </a:rPr>
              <a:t>~$800k </a:t>
            </a:r>
            <a:endParaRPr sz="1400" dirty="0"/>
          </a:p>
        </p:txBody>
      </p:sp>
      <p:sp>
        <p:nvSpPr>
          <p:cNvPr id="432" name="Google Shape;432;g14299b35853_0_6"/>
          <p:cNvSpPr txBox="1"/>
          <p:nvPr/>
        </p:nvSpPr>
        <p:spPr>
          <a:xfrm>
            <a:off x="7296000" y="6519300"/>
            <a:ext cx="4896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Nunito"/>
                <a:ea typeface="Nunito"/>
                <a:cs typeface="Nunito"/>
                <a:sym typeface="Nunito"/>
              </a:rPr>
              <a:t>* see appendix for calculation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33" name="Google Shape;433;g14299b35853_0_6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434" name="Google Shape;434;g14299b35853_0_6"/>
          <p:cNvSpPr txBox="1"/>
          <p:nvPr/>
        </p:nvSpPr>
        <p:spPr>
          <a:xfrm>
            <a:off x="218475" y="3049575"/>
            <a:ext cx="2727900" cy="16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Nunito"/>
                <a:ea typeface="Nunito"/>
                <a:cs typeface="Nunito"/>
                <a:sym typeface="Nunito"/>
              </a:rPr>
              <a:t>2022 YTD new donor revenue gap (10 months):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$ 668k</a:t>
            </a:r>
            <a:endParaRPr sz="3000"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35" name="Google Shape;435;g14299b35853_0_6"/>
          <p:cNvSpPr txBox="1"/>
          <p:nvPr/>
        </p:nvSpPr>
        <p:spPr>
          <a:xfrm>
            <a:off x="693600" y="5635525"/>
            <a:ext cx="5219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Nunito"/>
                <a:ea typeface="Nunito"/>
                <a:cs typeface="Nunito"/>
                <a:sym typeface="Nunito"/>
              </a:rPr>
              <a:t>The reduction of the new donor acquisition in the current year will keep on influencing the following years.</a:t>
            </a:r>
            <a:endParaRPr dirty="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" grpId="0"/>
      <p:bldP spid="431" grpId="0"/>
      <p:bldP spid="434" grpId="0"/>
      <p:bldP spid="4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"/>
          <p:cNvSpPr txBox="1">
            <a:spLocks noGrp="1"/>
          </p:cNvSpPr>
          <p:nvPr>
            <p:ph type="title"/>
          </p:nvPr>
        </p:nvSpPr>
        <p:spPr>
          <a:xfrm>
            <a:off x="1098673" y="2151775"/>
            <a:ext cx="5542500" cy="24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In-depth Insights</a:t>
            </a:r>
            <a:endParaRPr/>
          </a:p>
        </p:txBody>
      </p:sp>
      <p:sp>
        <p:nvSpPr>
          <p:cNvPr id="441" name="Google Shape;441;p3"/>
          <p:cNvSpPr txBox="1">
            <a:spLocks noGrp="1"/>
          </p:cNvSpPr>
          <p:nvPr>
            <p:ph type="body" idx="4294967295"/>
          </p:nvPr>
        </p:nvSpPr>
        <p:spPr>
          <a:xfrm>
            <a:off x="6905175" y="2367750"/>
            <a:ext cx="4448700" cy="19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09600" lvl="0" indent="-5016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F5F5F"/>
              </a:buClr>
              <a:buSzPts val="3100"/>
              <a:buChar char="●"/>
            </a:pPr>
            <a:r>
              <a:rPr lang="en-US" sz="2000" b="1"/>
              <a:t>When</a:t>
            </a:r>
            <a:r>
              <a:rPr lang="en-US" sz="2000"/>
              <a:t> did this trend begin?</a:t>
            </a:r>
            <a:endParaRPr sz="2000" b="1"/>
          </a:p>
          <a:p>
            <a:pPr marL="609600" lvl="0" indent="-5016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F5F5F"/>
              </a:buClr>
              <a:buSzPts val="3100"/>
              <a:buChar char="●"/>
            </a:pPr>
            <a:r>
              <a:rPr lang="en-US" sz="2000" b="1"/>
              <a:t>What</a:t>
            </a:r>
            <a:r>
              <a:rPr lang="en-US" sz="2000"/>
              <a:t> channels and subchannels are decreasing?</a:t>
            </a:r>
            <a:endParaRPr sz="2000"/>
          </a:p>
          <a:p>
            <a:pPr marL="609600" lvl="0" indent="-5016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F5F5F"/>
              </a:buClr>
              <a:buSzPts val="3100"/>
              <a:buChar char="●"/>
            </a:pPr>
            <a:r>
              <a:rPr lang="en-US" sz="2000" b="1"/>
              <a:t>Why</a:t>
            </a:r>
            <a:r>
              <a:rPr lang="en-US" sz="2000"/>
              <a:t> is this segment down?</a:t>
            </a:r>
            <a:endParaRPr sz="2000"/>
          </a:p>
        </p:txBody>
      </p:sp>
      <p:sp>
        <p:nvSpPr>
          <p:cNvPr id="442" name="Google Shape;442;p3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7" name="Google Shape;447;g14299b35853_0_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2850" y="4173950"/>
            <a:ext cx="7573297" cy="2418950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g14299b35853_0_78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New Donors by Time - Trend and Seasonality</a:t>
            </a:r>
            <a:endParaRPr/>
          </a:p>
        </p:txBody>
      </p:sp>
      <p:sp>
        <p:nvSpPr>
          <p:cNvPr id="449" name="Google Shape;449;g14299b35853_0_78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450" name="Google Shape;450;g14299b35853_0_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2850" y="1715284"/>
            <a:ext cx="7573301" cy="2418966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g14299b35853_0_78"/>
          <p:cNvSpPr txBox="1"/>
          <p:nvPr/>
        </p:nvSpPr>
        <p:spPr>
          <a:xfrm>
            <a:off x="1274500" y="2644350"/>
            <a:ext cx="185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Nunito"/>
                <a:ea typeface="Nunito"/>
                <a:cs typeface="Nunito"/>
                <a:sym typeface="Nunito"/>
              </a:rPr>
              <a:t>Trend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52" name="Google Shape;452;g14299b35853_0_78"/>
          <p:cNvSpPr txBox="1"/>
          <p:nvPr/>
        </p:nvSpPr>
        <p:spPr>
          <a:xfrm>
            <a:off x="1274500" y="5094350"/>
            <a:ext cx="185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Nunito"/>
                <a:ea typeface="Nunito"/>
                <a:cs typeface="Nunito"/>
                <a:sym typeface="Nunito"/>
              </a:rPr>
              <a:t>Seasonality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453" name="Google Shape;453;g14299b35853_0_78"/>
          <p:cNvCxnSpPr/>
          <p:nvPr/>
        </p:nvCxnSpPr>
        <p:spPr>
          <a:xfrm rot="10800000">
            <a:off x="5767425" y="4637775"/>
            <a:ext cx="0" cy="14913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g14299b35853_0_78"/>
          <p:cNvCxnSpPr/>
          <p:nvPr/>
        </p:nvCxnSpPr>
        <p:spPr>
          <a:xfrm rot="10800000">
            <a:off x="7124975" y="4637775"/>
            <a:ext cx="0" cy="14913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g14299b35853_0_78"/>
          <p:cNvCxnSpPr/>
          <p:nvPr/>
        </p:nvCxnSpPr>
        <p:spPr>
          <a:xfrm rot="10800000">
            <a:off x="8491150" y="4637775"/>
            <a:ext cx="0" cy="14913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4299b35853_0_72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100" cy="840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New Donors by Time - Predicted vs. Reality</a:t>
            </a:r>
            <a:endParaRPr/>
          </a:p>
        </p:txBody>
      </p:sp>
      <p:sp>
        <p:nvSpPr>
          <p:cNvPr id="461" name="Google Shape;461;g14299b35853_0_72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pic>
        <p:nvPicPr>
          <p:cNvPr id="462" name="Google Shape;462;g14299b35853_0_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000" y="2656599"/>
            <a:ext cx="10747773" cy="3425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3" name="Google Shape;463;g14299b35853_0_72"/>
          <p:cNvCxnSpPr/>
          <p:nvPr/>
        </p:nvCxnSpPr>
        <p:spPr>
          <a:xfrm flipH="1">
            <a:off x="7716200" y="2505650"/>
            <a:ext cx="910500" cy="164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64" name="Google Shape;464;g14299b35853_0_72"/>
          <p:cNvSpPr txBox="1"/>
          <p:nvPr/>
        </p:nvSpPr>
        <p:spPr>
          <a:xfrm>
            <a:off x="6433175" y="1924750"/>
            <a:ext cx="4603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Nunito"/>
                <a:ea typeface="Nunito"/>
                <a:cs typeface="Nunito"/>
                <a:sym typeface="Nunito"/>
              </a:rPr>
              <a:t>The discrepancy between the predicted and reality seem to begin on </a:t>
            </a:r>
            <a:r>
              <a:rPr lang="en-US" b="1">
                <a:latin typeface="Nunito"/>
                <a:ea typeface="Nunito"/>
                <a:cs typeface="Nunito"/>
                <a:sym typeface="Nunito"/>
              </a:rPr>
              <a:t>7/1/2021</a:t>
            </a:r>
            <a:r>
              <a:rPr lang="en-US">
                <a:latin typeface="Nunito"/>
                <a:ea typeface="Nunito"/>
                <a:cs typeface="Nunito"/>
                <a:sym typeface="Nunito"/>
              </a:rPr>
              <a:t>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4299b35853_0_114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Gift Channels and Subchannels</a:t>
            </a:r>
            <a:endParaRPr/>
          </a:p>
        </p:txBody>
      </p:sp>
      <p:sp>
        <p:nvSpPr>
          <p:cNvPr id="470" name="Google Shape;470;g14299b35853_0_114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graphicFrame>
        <p:nvGraphicFramePr>
          <p:cNvPr id="471" name="Google Shape;471;g14299b35853_0_114"/>
          <p:cNvGraphicFramePr/>
          <p:nvPr>
            <p:extLst>
              <p:ext uri="{D42A27DB-BD31-4B8C-83A1-F6EECF244321}">
                <p14:modId xmlns:p14="http://schemas.microsoft.com/office/powerpoint/2010/main" val="2383107758"/>
              </p:ext>
            </p:extLst>
          </p:nvPr>
        </p:nvGraphicFramePr>
        <p:xfrm>
          <a:off x="952500" y="2209820"/>
          <a:ext cx="2642975" cy="1645860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2642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Acquisition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9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Acquisition - Direct Mail</a:t>
                      </a: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Acquisition - Digital</a:t>
                      </a: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Acquisition - Telemarketing</a:t>
                      </a: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unknown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2" name="Google Shape;472;g14299b35853_0_114"/>
          <p:cNvGraphicFramePr/>
          <p:nvPr>
            <p:extLst>
              <p:ext uri="{D42A27DB-BD31-4B8C-83A1-F6EECF244321}">
                <p14:modId xmlns:p14="http://schemas.microsoft.com/office/powerpoint/2010/main" val="94948594"/>
              </p:ext>
            </p:extLst>
          </p:nvPr>
        </p:nvGraphicFramePr>
        <p:xfrm>
          <a:off x="3891825" y="2209832"/>
          <a:ext cx="2527575" cy="1645848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252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490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Monthly </a:t>
                      </a:r>
                      <a:r>
                        <a:rPr lang="en-US" sz="1400" b="1" i="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Giving</a:t>
                      </a:r>
                      <a:endParaRPr sz="1400" b="1" i="0" u="none" strike="noStrike" cap="none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094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Caring Partners</a:t>
                      </a: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Caring Partner Check Writers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3" name="Google Shape;473;g14299b35853_0_114"/>
          <p:cNvGraphicFramePr/>
          <p:nvPr>
            <p:extLst>
              <p:ext uri="{D42A27DB-BD31-4B8C-83A1-F6EECF244321}">
                <p14:modId xmlns:p14="http://schemas.microsoft.com/office/powerpoint/2010/main" val="2686898339"/>
              </p:ext>
            </p:extLst>
          </p:nvPr>
        </p:nvGraphicFramePr>
        <p:xfrm>
          <a:off x="6708338" y="2209824"/>
          <a:ext cx="2527575" cy="1645847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252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521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Internet Giving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063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Digital Appeals &amp; Newsletters</a:t>
                      </a: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eBooks &amp; Petitions</a:t>
                      </a: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unknown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4" name="Google Shape;474;g14299b35853_0_114"/>
          <p:cNvGraphicFramePr/>
          <p:nvPr>
            <p:extLst>
              <p:ext uri="{D42A27DB-BD31-4B8C-83A1-F6EECF244321}">
                <p14:modId xmlns:p14="http://schemas.microsoft.com/office/powerpoint/2010/main" val="3508594379"/>
              </p:ext>
            </p:extLst>
          </p:nvPr>
        </p:nvGraphicFramePr>
        <p:xfrm>
          <a:off x="9524850" y="2194587"/>
          <a:ext cx="2152600" cy="1645847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21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488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General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096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General Unrestricted</a:t>
                      </a: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General</a:t>
                      </a: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General Restricted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5" name="Google Shape;475;g14299b35853_0_114"/>
          <p:cNvGraphicFramePr/>
          <p:nvPr>
            <p:extLst>
              <p:ext uri="{D42A27DB-BD31-4B8C-83A1-F6EECF244321}">
                <p14:modId xmlns:p14="http://schemas.microsoft.com/office/powerpoint/2010/main" val="3350520488"/>
              </p:ext>
            </p:extLst>
          </p:nvPr>
        </p:nvGraphicFramePr>
        <p:xfrm>
          <a:off x="952500" y="4054470"/>
          <a:ext cx="2642975" cy="1645820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2642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030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Direct Response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551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Direct Mail</a:t>
                      </a: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Acknowledgements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6" name="Google Shape;476;g14299b35853_0_114"/>
          <p:cNvGraphicFramePr/>
          <p:nvPr>
            <p:extLst>
              <p:ext uri="{D42A27DB-BD31-4B8C-83A1-F6EECF244321}">
                <p14:modId xmlns:p14="http://schemas.microsoft.com/office/powerpoint/2010/main" val="1549267615"/>
              </p:ext>
            </p:extLst>
          </p:nvPr>
        </p:nvGraphicFramePr>
        <p:xfrm>
          <a:off x="4010900" y="4054483"/>
          <a:ext cx="2408500" cy="1645860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240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Escrow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Escrow Direct Response</a:t>
                      </a: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Escrow Acquisition Direct Mail</a:t>
                      </a: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Acknowledgements</a:t>
                      </a: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Escrow Acquisition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7" name="Google Shape;477;g14299b35853_0_114"/>
          <p:cNvGraphicFramePr/>
          <p:nvPr>
            <p:extLst>
              <p:ext uri="{D42A27DB-BD31-4B8C-83A1-F6EECF244321}">
                <p14:modId xmlns:p14="http://schemas.microsoft.com/office/powerpoint/2010/main" val="4289543921"/>
              </p:ext>
            </p:extLst>
          </p:nvPr>
        </p:nvGraphicFramePr>
        <p:xfrm>
          <a:off x="6708337" y="4054444"/>
          <a:ext cx="2527575" cy="1645846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252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233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Telemarketing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351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Telemarketing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78" name="Google Shape;478;g14299b35853_0_114"/>
          <p:cNvSpPr txBox="1">
            <a:spLocks noGrp="1"/>
          </p:cNvSpPr>
          <p:nvPr>
            <p:ph type="body" idx="1"/>
          </p:nvPr>
        </p:nvSpPr>
        <p:spPr>
          <a:xfrm>
            <a:off x="1959425" y="6020675"/>
            <a:ext cx="9624600" cy="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Gifts can be acquired through </a:t>
            </a:r>
            <a:r>
              <a:rPr lang="en-US" b="1"/>
              <a:t>7</a:t>
            </a:r>
            <a:r>
              <a:rPr lang="en-US"/>
              <a:t> channels, and numerous subchannels.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3" name="Google Shape;483;p6"/>
          <p:cNvGrpSpPr/>
          <p:nvPr/>
        </p:nvGrpSpPr>
        <p:grpSpPr>
          <a:xfrm>
            <a:off x="704850" y="2413975"/>
            <a:ext cx="6188113" cy="3453375"/>
            <a:chOff x="952500" y="2423500"/>
            <a:chExt cx="6188113" cy="3453375"/>
          </a:xfrm>
        </p:grpSpPr>
        <p:pic>
          <p:nvPicPr>
            <p:cNvPr id="484" name="Google Shape;484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52500" y="2423500"/>
              <a:ext cx="6188113" cy="345337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85" name="Google Shape;485;p6"/>
            <p:cNvCxnSpPr/>
            <p:nvPr/>
          </p:nvCxnSpPr>
          <p:spPr>
            <a:xfrm>
              <a:off x="2026375" y="3178925"/>
              <a:ext cx="354900" cy="907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triangle" w="med" len="med"/>
            </a:ln>
          </p:spPr>
        </p:cxnSp>
        <p:cxnSp>
          <p:nvCxnSpPr>
            <p:cNvPr id="486" name="Google Shape;486;p6"/>
            <p:cNvCxnSpPr/>
            <p:nvPr/>
          </p:nvCxnSpPr>
          <p:spPr>
            <a:xfrm>
              <a:off x="2476500" y="4429125"/>
              <a:ext cx="400200" cy="2667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triangle" w="med" len="med"/>
            </a:ln>
          </p:spPr>
        </p:cxnSp>
        <p:cxnSp>
          <p:nvCxnSpPr>
            <p:cNvPr id="487" name="Google Shape;487;p6"/>
            <p:cNvCxnSpPr/>
            <p:nvPr/>
          </p:nvCxnSpPr>
          <p:spPr>
            <a:xfrm>
              <a:off x="3324225" y="4514850"/>
              <a:ext cx="400200" cy="2667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triangle" w="med" len="med"/>
            </a:ln>
          </p:spPr>
        </p:cxnSp>
      </p:grpSp>
      <p:sp>
        <p:nvSpPr>
          <p:cNvPr id="488" name="Google Shape;488;p6"/>
          <p:cNvSpPr txBox="1">
            <a:spLocks noGrp="1"/>
          </p:cNvSpPr>
          <p:nvPr>
            <p:ph type="title"/>
          </p:nvPr>
        </p:nvSpPr>
        <p:spPr>
          <a:xfrm>
            <a:off x="1738400" y="895350"/>
            <a:ext cx="9374100" cy="8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New Donors by Channel - Dropping</a:t>
            </a:r>
            <a:endParaRPr/>
          </a:p>
        </p:txBody>
      </p:sp>
      <p:sp>
        <p:nvSpPr>
          <p:cNvPr id="489" name="Google Shape;489;p6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490" name="Google Shape;490;p6"/>
          <p:cNvSpPr txBox="1">
            <a:spLocks noGrp="1"/>
          </p:cNvSpPr>
          <p:nvPr>
            <p:ph type="body" idx="1"/>
          </p:nvPr>
        </p:nvSpPr>
        <p:spPr>
          <a:xfrm>
            <a:off x="7219950" y="1781250"/>
            <a:ext cx="2047800" cy="83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Top dropping channel by </a:t>
            </a:r>
            <a:r>
              <a:rPr lang="en-US" b="1" dirty="0"/>
              <a:t>new donor #</a:t>
            </a:r>
            <a:r>
              <a:rPr lang="en-US" dirty="0"/>
              <a:t>:</a:t>
            </a:r>
            <a:endParaRPr dirty="0"/>
          </a:p>
        </p:txBody>
      </p:sp>
      <p:sp>
        <p:nvSpPr>
          <p:cNvPr id="491" name="Google Shape;491;p6"/>
          <p:cNvSpPr txBox="1">
            <a:spLocks noGrp="1"/>
          </p:cNvSpPr>
          <p:nvPr>
            <p:ph type="body" idx="1"/>
          </p:nvPr>
        </p:nvSpPr>
        <p:spPr>
          <a:xfrm>
            <a:off x="9724950" y="1781250"/>
            <a:ext cx="2047800" cy="83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/>
              <a:t>Top dropping channel by </a:t>
            </a:r>
            <a:r>
              <a:rPr lang="en-US" sz="1400" b="1" dirty="0"/>
              <a:t>%</a:t>
            </a:r>
            <a:r>
              <a:rPr lang="en-US" sz="1400" dirty="0"/>
              <a:t>:</a:t>
            </a:r>
            <a:endParaRPr sz="1400" dirty="0"/>
          </a:p>
        </p:txBody>
      </p:sp>
      <p:pic>
        <p:nvPicPr>
          <p:cNvPr id="492" name="Google Shape;492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49100" y="2547375"/>
            <a:ext cx="2278575" cy="3453374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6"/>
          <p:cNvSpPr txBox="1"/>
          <p:nvPr/>
        </p:nvSpPr>
        <p:spPr>
          <a:xfrm>
            <a:off x="2733675" y="2886075"/>
            <a:ext cx="396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Nunito"/>
                <a:ea typeface="Nunito"/>
                <a:cs typeface="Nunito"/>
                <a:sym typeface="Nunito"/>
              </a:rPr>
              <a:t>New donor # has decreased in most of the channels from 2021 to 2022 fiscal year.</a:t>
            </a:r>
            <a:endParaRPr dirty="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94" name="Google Shape;494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21475" y="2547375"/>
            <a:ext cx="2278575" cy="3445100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6"/>
          <p:cNvSpPr/>
          <p:nvPr/>
        </p:nvSpPr>
        <p:spPr>
          <a:xfrm>
            <a:off x="7362825" y="2705100"/>
            <a:ext cx="2047800" cy="676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6"/>
          <p:cNvSpPr/>
          <p:nvPr/>
        </p:nvSpPr>
        <p:spPr>
          <a:xfrm>
            <a:off x="9836863" y="3178925"/>
            <a:ext cx="2047800" cy="676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6"/>
          <p:cNvSpPr txBox="1"/>
          <p:nvPr/>
        </p:nvSpPr>
        <p:spPr>
          <a:xfrm>
            <a:off x="6648450" y="6048375"/>
            <a:ext cx="51243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Nunito"/>
                <a:ea typeface="Nunito"/>
                <a:cs typeface="Nunito"/>
                <a:sym typeface="Nunito"/>
              </a:rPr>
              <a:t>Acquisition</a:t>
            </a:r>
            <a:r>
              <a:rPr lang="en-US" dirty="0">
                <a:latin typeface="Nunito"/>
                <a:ea typeface="Nunito"/>
                <a:cs typeface="Nunito"/>
                <a:sym typeface="Nunito"/>
              </a:rPr>
              <a:t> channel and </a:t>
            </a:r>
            <a:r>
              <a:rPr lang="en-US" b="1" dirty="0">
                <a:latin typeface="Nunito"/>
                <a:ea typeface="Nunito"/>
                <a:cs typeface="Nunito"/>
                <a:sym typeface="Nunito"/>
              </a:rPr>
              <a:t>Escrow</a:t>
            </a:r>
            <a:r>
              <a:rPr lang="en-US" dirty="0">
                <a:latin typeface="Nunito"/>
                <a:ea typeface="Nunito"/>
                <a:cs typeface="Nunito"/>
                <a:sym typeface="Nunito"/>
              </a:rPr>
              <a:t> channel are the most significantly dropped channels.</a:t>
            </a:r>
            <a:endParaRPr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Nunito"/>
                <a:ea typeface="Nunito"/>
                <a:cs typeface="Nunito"/>
                <a:sym typeface="Nunito"/>
              </a:rPr>
              <a:t>Them combined contribute to </a:t>
            </a:r>
            <a:r>
              <a:rPr lang="en-US" b="1" dirty="0">
                <a:latin typeface="Nunito"/>
                <a:ea typeface="Nunito"/>
                <a:cs typeface="Nunito"/>
                <a:sym typeface="Nunito"/>
              </a:rPr>
              <a:t>90%</a:t>
            </a:r>
            <a:r>
              <a:rPr lang="en-US" dirty="0">
                <a:latin typeface="Nunito"/>
                <a:ea typeface="Nunito"/>
                <a:cs typeface="Nunito"/>
                <a:sym typeface="Nunito"/>
              </a:rPr>
              <a:t> of new donor decline.</a:t>
            </a:r>
            <a:endParaRPr dirty="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" grpId="0" build="p"/>
      <p:bldP spid="491" grpId="0" build="p"/>
      <p:bldP spid="493" grpId="0"/>
      <p:bldP spid="495" grpId="0" animBg="1"/>
      <p:bldP spid="496" grpId="0" animBg="1"/>
      <p:bldP spid="49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7"/>
          <p:cNvSpPr txBox="1">
            <a:spLocks noGrp="1"/>
          </p:cNvSpPr>
          <p:nvPr>
            <p:ph type="title"/>
          </p:nvPr>
        </p:nvSpPr>
        <p:spPr>
          <a:xfrm>
            <a:off x="1738400" y="923925"/>
            <a:ext cx="9374100" cy="12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New Donors by Subchannel - Dropping</a:t>
            </a:r>
            <a:endParaRPr/>
          </a:p>
        </p:txBody>
      </p:sp>
      <p:pic>
        <p:nvPicPr>
          <p:cNvPr id="503" name="Google Shape;503;p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19225" y="2537850"/>
            <a:ext cx="5257200" cy="3167700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7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505" name="Google Shape;505;p7"/>
          <p:cNvSpPr txBox="1">
            <a:spLocks noGrp="1"/>
          </p:cNvSpPr>
          <p:nvPr>
            <p:ph type="body" idx="1"/>
          </p:nvPr>
        </p:nvSpPr>
        <p:spPr>
          <a:xfrm>
            <a:off x="6257925" y="1781250"/>
            <a:ext cx="2047800" cy="83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Top dropping channel by </a:t>
            </a:r>
            <a:r>
              <a:rPr lang="en-US" b="1" dirty="0"/>
              <a:t>new donor #</a:t>
            </a:r>
            <a:r>
              <a:rPr lang="en-US" dirty="0"/>
              <a:t>:</a:t>
            </a:r>
            <a:endParaRPr dirty="0"/>
          </a:p>
        </p:txBody>
      </p:sp>
      <p:sp>
        <p:nvSpPr>
          <p:cNvPr id="506" name="Google Shape;506;p7"/>
          <p:cNvSpPr txBox="1">
            <a:spLocks noGrp="1"/>
          </p:cNvSpPr>
          <p:nvPr>
            <p:ph type="body" idx="1"/>
          </p:nvPr>
        </p:nvSpPr>
        <p:spPr>
          <a:xfrm>
            <a:off x="9324375" y="1781250"/>
            <a:ext cx="2448375" cy="83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/>
              <a:t>Top dropping channel by </a:t>
            </a:r>
            <a:r>
              <a:rPr lang="en-US" sz="1400" b="1" dirty="0"/>
              <a:t>%</a:t>
            </a:r>
            <a:r>
              <a:rPr lang="en-US" sz="1400" dirty="0"/>
              <a:t>:</a:t>
            </a:r>
            <a:endParaRPr sz="1400" dirty="0"/>
          </a:p>
        </p:txBody>
      </p:sp>
      <p:sp>
        <p:nvSpPr>
          <p:cNvPr id="507" name="Google Shape;507;p7"/>
          <p:cNvSpPr txBox="1"/>
          <p:nvPr/>
        </p:nvSpPr>
        <p:spPr>
          <a:xfrm>
            <a:off x="1876425" y="2962275"/>
            <a:ext cx="396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Nunito"/>
                <a:ea typeface="Nunito"/>
                <a:cs typeface="Nunito"/>
                <a:sym typeface="Nunito"/>
              </a:rPr>
              <a:t>A decrease in most of the subchannels from 2021 to 2022 fiscal year is also observed.</a:t>
            </a:r>
            <a:endParaRPr dirty="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08" name="Google Shape;508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5477" y="2537850"/>
            <a:ext cx="2915325" cy="316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84425" y="2537850"/>
            <a:ext cx="2915325" cy="3167591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7"/>
          <p:cNvSpPr/>
          <p:nvPr/>
        </p:nvSpPr>
        <p:spPr>
          <a:xfrm>
            <a:off x="6086475" y="2614050"/>
            <a:ext cx="2756400" cy="832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7"/>
          <p:cNvSpPr/>
          <p:nvPr/>
        </p:nvSpPr>
        <p:spPr>
          <a:xfrm>
            <a:off x="9435600" y="2918850"/>
            <a:ext cx="2337000" cy="524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7"/>
          <p:cNvSpPr/>
          <p:nvPr/>
        </p:nvSpPr>
        <p:spPr>
          <a:xfrm>
            <a:off x="9435600" y="3657600"/>
            <a:ext cx="2337000" cy="238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7"/>
          <p:cNvSpPr txBox="1"/>
          <p:nvPr/>
        </p:nvSpPr>
        <p:spPr>
          <a:xfrm>
            <a:off x="6125150" y="5934075"/>
            <a:ext cx="5505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Nunito"/>
                <a:ea typeface="Nunito"/>
                <a:cs typeface="Nunito"/>
                <a:sym typeface="Nunito"/>
              </a:rPr>
              <a:t>Acquisition - Direct Mail, Acquisition - Digital, </a:t>
            </a:r>
            <a:r>
              <a:rPr lang="en-US" dirty="0">
                <a:latin typeface="Nunito"/>
                <a:ea typeface="Nunito"/>
                <a:cs typeface="Nunito"/>
                <a:sym typeface="Nunito"/>
              </a:rPr>
              <a:t>and</a:t>
            </a:r>
            <a:r>
              <a:rPr lang="en-US" b="1" dirty="0">
                <a:latin typeface="Nunito"/>
                <a:ea typeface="Nunito"/>
                <a:cs typeface="Nunito"/>
                <a:sym typeface="Nunito"/>
              </a:rPr>
              <a:t> Escrow Direct Response</a:t>
            </a:r>
            <a:r>
              <a:rPr lang="en-US" dirty="0">
                <a:latin typeface="Nunito"/>
                <a:ea typeface="Nunito"/>
                <a:cs typeface="Nunito"/>
                <a:sym typeface="Nunito"/>
              </a:rPr>
              <a:t> are top 3 subchannels that dropped significantly.</a:t>
            </a:r>
            <a:endParaRPr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Nunito"/>
                <a:ea typeface="Nunito"/>
                <a:cs typeface="Nunito"/>
                <a:sym typeface="Nunito"/>
              </a:rPr>
              <a:t>Them combined contribute to </a:t>
            </a:r>
            <a:r>
              <a:rPr lang="en-US" b="1" dirty="0">
                <a:latin typeface="Nunito"/>
                <a:ea typeface="Nunito"/>
                <a:cs typeface="Nunito"/>
                <a:sym typeface="Nunito"/>
              </a:rPr>
              <a:t>91%</a:t>
            </a:r>
            <a:r>
              <a:rPr lang="en-US" dirty="0">
                <a:latin typeface="Nunito"/>
                <a:ea typeface="Nunito"/>
                <a:cs typeface="Nunito"/>
                <a:sym typeface="Nunito"/>
              </a:rPr>
              <a:t> of new donor decline.</a:t>
            </a:r>
            <a:endParaRPr dirty="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5" grpId="0" build="p"/>
      <p:bldP spid="506" grpId="0" build="p"/>
      <p:bldP spid="510" grpId="0" animBg="1"/>
      <p:bldP spid="511" grpId="0" animBg="1"/>
      <p:bldP spid="512" grpId="0" animBg="1"/>
      <p:bldP spid="51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4299b35853_0_6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Donors by Contribution</a:t>
            </a:r>
            <a:endParaRPr/>
          </a:p>
        </p:txBody>
      </p:sp>
      <p:sp>
        <p:nvSpPr>
          <p:cNvPr id="519" name="Google Shape;519;g14299b35853_0_66"/>
          <p:cNvSpPr txBox="1">
            <a:spLocks noGrp="1"/>
          </p:cNvSpPr>
          <p:nvPr>
            <p:ph type="body" idx="1"/>
          </p:nvPr>
        </p:nvSpPr>
        <p:spPr>
          <a:xfrm>
            <a:off x="6810375" y="2762250"/>
            <a:ext cx="4543500" cy="1457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600"/>
              </a:spcAft>
              <a:buNone/>
            </a:pPr>
            <a:r>
              <a:rPr lang="en-US" dirty="0"/>
              <a:t>The newly acquired donors are mostly </a:t>
            </a:r>
            <a:r>
              <a:rPr lang="en-US" b="1" dirty="0" err="1"/>
              <a:t>Broadbase</a:t>
            </a:r>
            <a:r>
              <a:rPr lang="en-US" dirty="0"/>
              <a:t> (&lt;$1k HAC).</a:t>
            </a:r>
            <a:endParaRPr dirty="0"/>
          </a:p>
        </p:txBody>
      </p:sp>
      <p:sp>
        <p:nvSpPr>
          <p:cNvPr id="520" name="Google Shape;520;g14299b35853_0_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pic>
        <p:nvPicPr>
          <p:cNvPr id="521" name="Google Shape;521;g14299b35853_0_66"/>
          <p:cNvPicPr preferRelativeResize="0"/>
          <p:nvPr/>
        </p:nvPicPr>
        <p:blipFill rotWithShape="1">
          <a:blip r:embed="rId3">
            <a:alphaModFix/>
          </a:blip>
          <a:srcRect b="2799"/>
          <a:stretch/>
        </p:blipFill>
        <p:spPr>
          <a:xfrm>
            <a:off x="838200" y="2152650"/>
            <a:ext cx="5495925" cy="29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4295bba4ba_0_275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Presentation Overview</a:t>
            </a:r>
            <a:endParaRPr/>
          </a:p>
        </p:txBody>
      </p:sp>
      <p:sp>
        <p:nvSpPr>
          <p:cNvPr id="291" name="Google Shape;291;g14295bba4ba_0_275"/>
          <p:cNvSpPr txBox="1">
            <a:spLocks noGrp="1"/>
          </p:cNvSpPr>
          <p:nvPr>
            <p:ph type="body" idx="1"/>
          </p:nvPr>
        </p:nvSpPr>
        <p:spPr>
          <a:xfrm>
            <a:off x="3056400" y="2130400"/>
            <a:ext cx="7103400" cy="605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/>
              <a:t>Business Background</a:t>
            </a:r>
            <a:endParaRPr sz="2000"/>
          </a:p>
        </p:txBody>
      </p:sp>
      <p:sp>
        <p:nvSpPr>
          <p:cNvPr id="292" name="Google Shape;292;g14295bba4ba_0_275"/>
          <p:cNvSpPr/>
          <p:nvPr/>
        </p:nvSpPr>
        <p:spPr>
          <a:xfrm>
            <a:off x="1914950" y="2094200"/>
            <a:ext cx="660300" cy="7923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g14295bba4ba_0_275"/>
          <p:cNvSpPr txBox="1">
            <a:spLocks noGrp="1"/>
          </p:cNvSpPr>
          <p:nvPr>
            <p:ph type="body" idx="1"/>
          </p:nvPr>
        </p:nvSpPr>
        <p:spPr>
          <a:xfrm>
            <a:off x="3056400" y="2922700"/>
            <a:ext cx="7103400" cy="605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dirty="0"/>
              <a:t>Analysis Scope</a:t>
            </a:r>
            <a:endParaRPr sz="2000" dirty="0"/>
          </a:p>
        </p:txBody>
      </p:sp>
      <p:sp>
        <p:nvSpPr>
          <p:cNvPr id="294" name="Google Shape;294;g14295bba4ba_0_275"/>
          <p:cNvSpPr/>
          <p:nvPr/>
        </p:nvSpPr>
        <p:spPr>
          <a:xfrm>
            <a:off x="1914950" y="2962700"/>
            <a:ext cx="660300" cy="7923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g14295bba4ba_0_275"/>
          <p:cNvSpPr txBox="1">
            <a:spLocks noGrp="1"/>
          </p:cNvSpPr>
          <p:nvPr>
            <p:ph type="body" idx="1"/>
          </p:nvPr>
        </p:nvSpPr>
        <p:spPr>
          <a:xfrm>
            <a:off x="3056400" y="3715000"/>
            <a:ext cx="7103400" cy="605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dirty="0"/>
              <a:t>Challenge Statement and Estimated Impact (descriptive)</a:t>
            </a:r>
            <a:endParaRPr sz="2000" dirty="0"/>
          </a:p>
        </p:txBody>
      </p:sp>
      <p:sp>
        <p:nvSpPr>
          <p:cNvPr id="296" name="Google Shape;296;g14295bba4ba_0_275"/>
          <p:cNvSpPr/>
          <p:nvPr/>
        </p:nvSpPr>
        <p:spPr>
          <a:xfrm>
            <a:off x="1914950" y="3755000"/>
            <a:ext cx="660300" cy="7923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g14295bba4ba_0_275"/>
          <p:cNvSpPr txBox="1">
            <a:spLocks noGrp="1"/>
          </p:cNvSpPr>
          <p:nvPr>
            <p:ph type="body" idx="1"/>
          </p:nvPr>
        </p:nvSpPr>
        <p:spPr>
          <a:xfrm>
            <a:off x="3056400" y="4543500"/>
            <a:ext cx="7103400" cy="605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dirty="0"/>
              <a:t>In-depth Insights (predictive) </a:t>
            </a:r>
            <a:endParaRPr sz="2000" dirty="0"/>
          </a:p>
        </p:txBody>
      </p:sp>
      <p:sp>
        <p:nvSpPr>
          <p:cNvPr id="298" name="Google Shape;298;g14295bba4ba_0_275"/>
          <p:cNvSpPr/>
          <p:nvPr/>
        </p:nvSpPr>
        <p:spPr>
          <a:xfrm>
            <a:off x="1914950" y="4583500"/>
            <a:ext cx="660300" cy="7923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g14295bba4ba_0_275"/>
          <p:cNvSpPr txBox="1">
            <a:spLocks noGrp="1"/>
          </p:cNvSpPr>
          <p:nvPr>
            <p:ph type="body" idx="1"/>
          </p:nvPr>
        </p:nvSpPr>
        <p:spPr>
          <a:xfrm>
            <a:off x="3056400" y="5408200"/>
            <a:ext cx="7103400" cy="605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/>
              <a:t>Case Studies and Actions (prescriptive)</a:t>
            </a:r>
            <a:endParaRPr sz="2000"/>
          </a:p>
        </p:txBody>
      </p:sp>
      <p:sp>
        <p:nvSpPr>
          <p:cNvPr id="300" name="Google Shape;300;g14295bba4ba_0_275"/>
          <p:cNvSpPr/>
          <p:nvPr/>
        </p:nvSpPr>
        <p:spPr>
          <a:xfrm>
            <a:off x="1914950" y="5372000"/>
            <a:ext cx="660300" cy="7923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g14295bba4ba_0_275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" grpId="0" build="p"/>
      <p:bldP spid="294" grpId="0" animBg="1"/>
      <p:bldP spid="295" grpId="0" build="p"/>
      <p:bldP spid="296" grpId="0" animBg="1"/>
      <p:bldP spid="297" grpId="0" build="p"/>
      <p:bldP spid="298" grpId="0" animBg="1"/>
      <p:bldP spid="299" grpId="0" build="p"/>
      <p:bldP spid="30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4299b35853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Campaign Effectiveness</a:t>
            </a:r>
            <a:endParaRPr/>
          </a:p>
        </p:txBody>
      </p:sp>
      <p:sp>
        <p:nvSpPr>
          <p:cNvPr id="527" name="Google Shape;527;g14299b35853_0_0"/>
          <p:cNvSpPr txBox="1">
            <a:spLocks noGrp="1"/>
          </p:cNvSpPr>
          <p:nvPr>
            <p:ph type="body" idx="1"/>
          </p:nvPr>
        </p:nvSpPr>
        <p:spPr>
          <a:xfrm>
            <a:off x="1143150" y="5838825"/>
            <a:ext cx="10515600" cy="81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1000"/>
              </a:spcBef>
              <a:spcAft>
                <a:spcPts val="1600"/>
              </a:spcAft>
              <a:buNone/>
            </a:pPr>
            <a:r>
              <a:rPr lang="en-US" dirty="0"/>
              <a:t>Restarting the </a:t>
            </a:r>
            <a:r>
              <a:rPr lang="en-US" dirty="0" err="1"/>
              <a:t>QGeneral</a:t>
            </a:r>
            <a:r>
              <a:rPr lang="en-US" dirty="0"/>
              <a:t> campaign might not increase the number of new donors significantly, </a:t>
            </a:r>
            <a:br>
              <a:rPr lang="en-US" dirty="0"/>
            </a:br>
            <a:r>
              <a:rPr lang="en-US" dirty="0"/>
              <a:t>but should increase revenue contribution by new donors greatly. </a:t>
            </a:r>
            <a:endParaRPr dirty="0"/>
          </a:p>
        </p:txBody>
      </p:sp>
      <p:sp>
        <p:nvSpPr>
          <p:cNvPr id="528" name="Google Shape;528;g14299b35853_0_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graphicFrame>
        <p:nvGraphicFramePr>
          <p:cNvPr id="529" name="Google Shape;529;g14299b35853_0_0"/>
          <p:cNvGraphicFramePr/>
          <p:nvPr>
            <p:extLst>
              <p:ext uri="{D42A27DB-BD31-4B8C-83A1-F6EECF244321}">
                <p14:modId xmlns:p14="http://schemas.microsoft.com/office/powerpoint/2010/main" val="1144702694"/>
              </p:ext>
            </p:extLst>
          </p:nvPr>
        </p:nvGraphicFramePr>
        <p:xfrm>
          <a:off x="1295400" y="1728050"/>
          <a:ext cx="4438650" cy="3654794"/>
        </p:xfrm>
        <a:graphic>
          <a:graphicData uri="http://schemas.openxmlformats.org/drawingml/2006/table">
            <a:tbl>
              <a:tblPr firstRow="1" firstCol="1">
                <a:tableStyleId>{3C2FFA5D-87B4-456A-9821-1D502468CF0F}</a:tableStyleId>
              </a:tblPr>
              <a:tblGrid>
                <a:gridCol w="157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Campaigns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FYTD20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FYTD21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FYTD22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BEQUEST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FATHERHOOD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QBEQUEST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QCT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19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QGeneral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QGRANT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QPDL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Grand Total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20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30" name="Google Shape;530;g14299b35853_0_0"/>
          <p:cNvGraphicFramePr/>
          <p:nvPr>
            <p:extLst>
              <p:ext uri="{D42A27DB-BD31-4B8C-83A1-F6EECF244321}">
                <p14:modId xmlns:p14="http://schemas.microsoft.com/office/powerpoint/2010/main" val="2683364014"/>
              </p:ext>
            </p:extLst>
          </p:nvPr>
        </p:nvGraphicFramePr>
        <p:xfrm>
          <a:off x="6557975" y="1728050"/>
          <a:ext cx="4795825" cy="3654792"/>
        </p:xfrm>
        <a:graphic>
          <a:graphicData uri="http://schemas.openxmlformats.org/drawingml/2006/table">
            <a:tbl>
              <a:tblPr firstRow="1" firstCol="1">
                <a:tableStyleId>{3C2FFA5D-87B4-456A-9821-1D502468CF0F}</a:tableStyleId>
              </a:tblPr>
              <a:tblGrid>
                <a:gridCol w="1438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5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4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08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Campaigns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FYTD20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FYTD21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FYTD22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08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BEQUEST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 $7,936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 $36,000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08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FATHERHOOD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 $10,000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08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QBEQUEST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 $40,555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 $17,500.00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08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QCT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 $196,215.00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 $136,881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08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QGeneral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 $433,379.00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08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QGRANT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$12,000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08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QPDL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 $15,000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08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Grand Total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$60,491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$698,094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 $146,881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31" name="Google Shape;531;g14299b35853_0_0"/>
          <p:cNvSpPr/>
          <p:nvPr/>
        </p:nvSpPr>
        <p:spPr>
          <a:xfrm>
            <a:off x="1143150" y="3705300"/>
            <a:ext cx="4667100" cy="537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g14299b35853_0_0"/>
          <p:cNvSpPr/>
          <p:nvPr/>
        </p:nvSpPr>
        <p:spPr>
          <a:xfrm>
            <a:off x="6460338" y="3705300"/>
            <a:ext cx="4991100" cy="537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43C548-2AF5-3485-3283-F09E0C2BD279}"/>
              </a:ext>
            </a:extLst>
          </p:cNvPr>
          <p:cNvSpPr txBox="1"/>
          <p:nvPr/>
        </p:nvSpPr>
        <p:spPr>
          <a:xfrm>
            <a:off x="2753903" y="1414860"/>
            <a:ext cx="2667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Donor #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2DB953-7C53-749F-13E8-47A656F18E1F}"/>
              </a:ext>
            </a:extLst>
          </p:cNvPr>
          <p:cNvSpPr txBox="1"/>
          <p:nvPr/>
        </p:nvSpPr>
        <p:spPr>
          <a:xfrm>
            <a:off x="8104204" y="1434553"/>
            <a:ext cx="2667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Donor Revenue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7" grpId="0" build="p"/>
      <p:bldP spid="531" grpId="0" animBg="1"/>
      <p:bldP spid="53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4295bba4ba_0_1261"/>
          <p:cNvSpPr txBox="1">
            <a:spLocks noGrp="1"/>
          </p:cNvSpPr>
          <p:nvPr>
            <p:ph type="title"/>
          </p:nvPr>
        </p:nvSpPr>
        <p:spPr>
          <a:xfrm>
            <a:off x="1098667" y="2151767"/>
            <a:ext cx="7810500" cy="249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Case Studies and Proposed Actions</a:t>
            </a:r>
            <a:endParaRPr/>
          </a:p>
        </p:txBody>
      </p:sp>
      <p:sp>
        <p:nvSpPr>
          <p:cNvPr id="538" name="Google Shape;538;g14295bba4ba_0_1261"/>
          <p:cNvSpPr txBox="1">
            <a:spLocks noGrp="1"/>
          </p:cNvSpPr>
          <p:nvPr>
            <p:ph type="body" idx="4294967295"/>
          </p:nvPr>
        </p:nvSpPr>
        <p:spPr>
          <a:xfrm>
            <a:off x="1098675" y="4499675"/>
            <a:ext cx="9561000" cy="17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1"/>
              <a:t>Improve web channels to acquire more new donors.</a:t>
            </a:r>
            <a:endParaRPr sz="2000"/>
          </a:p>
        </p:txBody>
      </p:sp>
      <p:sp>
        <p:nvSpPr>
          <p:cNvPr id="539" name="Google Shape;539;g14295bba4ba_0_1261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8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100" cy="10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Case Study: Webpage Sessions</a:t>
            </a:r>
            <a:endParaRPr/>
          </a:p>
        </p:txBody>
      </p:sp>
      <p:pic>
        <p:nvPicPr>
          <p:cNvPr id="545" name="Google Shape;545;p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624100" y="2559025"/>
            <a:ext cx="8434200" cy="3388800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8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547" name="Google Shape;547;p8"/>
          <p:cNvSpPr txBox="1"/>
          <p:nvPr/>
        </p:nvSpPr>
        <p:spPr>
          <a:xfrm>
            <a:off x="3067125" y="6135000"/>
            <a:ext cx="4772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The most significant change was in paid channel.</a:t>
            </a:r>
            <a:endParaRPr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March usually spikes except 2022.</a:t>
            </a:r>
            <a:endParaRPr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48" name="Google Shape;548;p8"/>
          <p:cNvSpPr/>
          <p:nvPr/>
        </p:nvSpPr>
        <p:spPr>
          <a:xfrm rot="10800000">
            <a:off x="2828925" y="3400350"/>
            <a:ext cx="238200" cy="1716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8"/>
          <p:cNvSpPr/>
          <p:nvPr/>
        </p:nvSpPr>
        <p:spPr>
          <a:xfrm rot="10800000">
            <a:off x="4600575" y="3400350"/>
            <a:ext cx="238200" cy="1716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8"/>
          <p:cNvSpPr/>
          <p:nvPr/>
        </p:nvSpPr>
        <p:spPr>
          <a:xfrm rot="10800000">
            <a:off x="6629400" y="2685975"/>
            <a:ext cx="238200" cy="1716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8"/>
          <p:cNvSpPr/>
          <p:nvPr/>
        </p:nvSpPr>
        <p:spPr>
          <a:xfrm rot="10800000">
            <a:off x="8372475" y="4390950"/>
            <a:ext cx="238200" cy="171600"/>
          </a:xfrm>
          <a:prstGeom prst="triangle">
            <a:avLst>
              <a:gd name="adj" fmla="val 5000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8"/>
          <p:cNvSpPr txBox="1"/>
          <p:nvPr/>
        </p:nvSpPr>
        <p:spPr>
          <a:xfrm>
            <a:off x="1738400" y="1838325"/>
            <a:ext cx="865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Nunito"/>
                <a:ea typeface="Nunito"/>
                <a:cs typeface="Nunito"/>
                <a:sym typeface="Nunito"/>
              </a:rPr>
              <a:t> Motivation: Acquisition - Digital </a:t>
            </a:r>
            <a:r>
              <a:rPr lang="en-US">
                <a:latin typeface="Nunito"/>
                <a:ea typeface="Nunito"/>
                <a:cs typeface="Nunito"/>
                <a:sym typeface="Nunito"/>
              </a:rPr>
              <a:t>channel contributes significantly to the new donor # decline in 2022.</a:t>
            </a:r>
            <a:endParaRPr/>
          </a:p>
        </p:txBody>
      </p:sp>
      <p:sp>
        <p:nvSpPr>
          <p:cNvPr id="553" name="Google Shape;553;p8"/>
          <p:cNvSpPr txBox="1"/>
          <p:nvPr/>
        </p:nvSpPr>
        <p:spPr>
          <a:xfrm>
            <a:off x="8905875" y="5076825"/>
            <a:ext cx="20097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February and March are the critical points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554" name="Google Shape;554;p8"/>
          <p:cNvCxnSpPr/>
          <p:nvPr/>
        </p:nvCxnSpPr>
        <p:spPr>
          <a:xfrm rot="10800000" flipH="1">
            <a:off x="6491250" y="5067225"/>
            <a:ext cx="1800300" cy="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oval" w="med" len="med"/>
            <a:tailEnd type="oval" w="med" len="med"/>
          </a:ln>
        </p:spPr>
      </p:cxnSp>
      <p:cxnSp>
        <p:nvCxnSpPr>
          <p:cNvPr id="555" name="Google Shape;555;p8"/>
          <p:cNvCxnSpPr/>
          <p:nvPr/>
        </p:nvCxnSpPr>
        <p:spPr>
          <a:xfrm rot="10800000" flipH="1">
            <a:off x="6334125" y="3991125"/>
            <a:ext cx="142800" cy="819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"/>
            <a:headEnd type="none" w="sm" len="sm"/>
            <a:tailEnd type="triangle" w="med" len="med"/>
          </a:ln>
        </p:spPr>
      </p:cxnSp>
      <p:cxnSp>
        <p:nvCxnSpPr>
          <p:cNvPr id="556" name="Google Shape;556;p8"/>
          <p:cNvCxnSpPr/>
          <p:nvPr/>
        </p:nvCxnSpPr>
        <p:spPr>
          <a:xfrm>
            <a:off x="8291550" y="4886250"/>
            <a:ext cx="376200" cy="2286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"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7" grpId="0" build="p"/>
      <p:bldP spid="548" grpId="0" animBg="1"/>
      <p:bldP spid="549" grpId="0" animBg="1"/>
      <p:bldP spid="550" grpId="0" animBg="1"/>
      <p:bldP spid="55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Case Study: Webpage Sessions</a:t>
            </a:r>
            <a:endParaRPr/>
          </a:p>
        </p:txBody>
      </p:sp>
      <p:pic>
        <p:nvPicPr>
          <p:cNvPr id="562" name="Google Shape;56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8300" y="1739625"/>
            <a:ext cx="8743951" cy="3935850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cxnSp>
        <p:nvCxnSpPr>
          <p:cNvPr id="564" name="Google Shape;564;p9"/>
          <p:cNvCxnSpPr/>
          <p:nvPr/>
        </p:nvCxnSpPr>
        <p:spPr>
          <a:xfrm>
            <a:off x="4171950" y="3074100"/>
            <a:ext cx="4515000" cy="12669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"/>
            <a:headEnd type="none" w="sm" len="sm"/>
            <a:tailEnd type="triangle" w="med" len="med"/>
          </a:ln>
        </p:spPr>
      </p:cxnSp>
      <p:sp>
        <p:nvSpPr>
          <p:cNvPr id="565" name="Google Shape;565;p9"/>
          <p:cNvSpPr txBox="1"/>
          <p:nvPr/>
        </p:nvSpPr>
        <p:spPr>
          <a:xfrm>
            <a:off x="5264325" y="1690700"/>
            <a:ext cx="274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rPr>
              <a:t>(all channels other than paid)</a:t>
            </a:r>
            <a:endParaRPr>
              <a:solidFill>
                <a:srgbClr val="66666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66" name="Google Shape;566;p9"/>
          <p:cNvSpPr txBox="1"/>
          <p:nvPr/>
        </p:nvSpPr>
        <p:spPr>
          <a:xfrm>
            <a:off x="1857375" y="5734050"/>
            <a:ext cx="886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Nunito"/>
                <a:ea typeface="Nunito"/>
                <a:cs typeface="Nunito"/>
                <a:sym typeface="Nunito"/>
              </a:rPr>
              <a:t>All other channels show a downward trend throughout the years.</a:t>
            </a:r>
            <a:endParaRPr dirty="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Insights and Actions </a:t>
            </a:r>
            <a:endParaRPr/>
          </a:p>
        </p:txBody>
      </p:sp>
      <p:sp>
        <p:nvSpPr>
          <p:cNvPr id="572" name="Google Shape;572;p19"/>
          <p:cNvSpPr txBox="1">
            <a:spLocks noGrp="1"/>
          </p:cNvSpPr>
          <p:nvPr>
            <p:ph type="body" idx="1"/>
          </p:nvPr>
        </p:nvSpPr>
        <p:spPr>
          <a:xfrm>
            <a:off x="838200" y="1609726"/>
            <a:ext cx="10515600" cy="17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Still need to prove the </a:t>
            </a:r>
            <a:r>
              <a:rPr lang="en-US" b="1" dirty="0"/>
              <a:t>correlation</a:t>
            </a:r>
            <a:r>
              <a:rPr lang="en-US" dirty="0"/>
              <a:t> between web page sessions and new donor acquisition.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Assuming there is a correlation between web page sessions and new donor acquisition: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dirty="0"/>
              <a:t>Less web page visits might mean less new donor acquired.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Possible causes of web session visits decline:</a:t>
            </a:r>
            <a:endParaRPr dirty="0"/>
          </a:p>
        </p:txBody>
      </p:sp>
      <p:sp>
        <p:nvSpPr>
          <p:cNvPr id="573" name="Google Shape;57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574" name="Google Shape;574;p19"/>
          <p:cNvSpPr txBox="1"/>
          <p:nvPr/>
        </p:nvSpPr>
        <p:spPr>
          <a:xfrm>
            <a:off x="838200" y="3838575"/>
            <a:ext cx="4314900" cy="21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Nunito"/>
                <a:ea typeface="Nunito"/>
                <a:cs typeface="Nunito"/>
                <a:sym typeface="Nunito"/>
              </a:rPr>
              <a:t>Non-controllable (politics, economy)</a:t>
            </a:r>
            <a:endParaRPr sz="1700" dirty="0">
              <a:latin typeface="Nunito"/>
              <a:ea typeface="Nunito"/>
              <a:cs typeface="Nunito"/>
              <a:sym typeface="Nunito"/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en-US" sz="17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return from the pandemic </a:t>
            </a:r>
            <a:endParaRPr sz="1700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en-US" sz="17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Inflation</a:t>
            </a:r>
            <a:endParaRPr sz="1700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en-US" sz="17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Rise of Prices</a:t>
            </a:r>
            <a:endParaRPr sz="1700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en-US" sz="17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All lead to less </a:t>
            </a:r>
            <a:endParaRPr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75" name="Google Shape;575;p19"/>
          <p:cNvSpPr txBox="1"/>
          <p:nvPr/>
        </p:nvSpPr>
        <p:spPr>
          <a:xfrm>
            <a:off x="6134100" y="3838575"/>
            <a:ext cx="4314900" cy="17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Nunito"/>
                <a:ea typeface="Nunito"/>
                <a:cs typeface="Nunito"/>
                <a:sym typeface="Nunito"/>
              </a:rPr>
              <a:t>Controllable</a:t>
            </a:r>
            <a:endParaRPr sz="1700" dirty="0">
              <a:latin typeface="Nunito"/>
              <a:ea typeface="Nunito"/>
              <a:cs typeface="Nunito"/>
              <a:sym typeface="Nunito"/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en-US" sz="17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Investment in paid channels</a:t>
            </a:r>
            <a:endParaRPr sz="1700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en-US" sz="17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The campaign strategy is getting out of date</a:t>
            </a:r>
            <a:endParaRPr sz="1700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2" grpId="0" build="p"/>
      <p:bldP spid="574" grpId="0"/>
      <p:bldP spid="57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14299b35853_0_44"/>
          <p:cNvSpPr txBox="1">
            <a:spLocks noGrp="1"/>
          </p:cNvSpPr>
          <p:nvPr>
            <p:ph type="title"/>
          </p:nvPr>
        </p:nvSpPr>
        <p:spPr>
          <a:xfrm>
            <a:off x="1098667" y="1018133"/>
            <a:ext cx="7810500" cy="476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g14299b35853_0_44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25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582" name="Google Shape;582;g14299b35853_0_44"/>
          <p:cNvSpPr txBox="1">
            <a:spLocks noGrp="1"/>
          </p:cNvSpPr>
          <p:nvPr>
            <p:ph type="body" idx="4294967295"/>
          </p:nvPr>
        </p:nvSpPr>
        <p:spPr>
          <a:xfrm>
            <a:off x="5724525" y="1018125"/>
            <a:ext cx="5848500" cy="53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The most recent period (fiscal year to date 2022) is seeing a </a:t>
            </a:r>
            <a:r>
              <a:rPr lang="en-US" sz="1800" b="1" dirty="0"/>
              <a:t>decrease</a:t>
            </a:r>
            <a:r>
              <a:rPr lang="en-US" sz="1800" dirty="0"/>
              <a:t> in new donor acquisition. </a:t>
            </a:r>
            <a:endParaRPr sz="1800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This decrease is expected to have </a:t>
            </a:r>
            <a:r>
              <a:rPr lang="en-US" sz="1800" b="1" dirty="0"/>
              <a:t>multi-year</a:t>
            </a:r>
            <a:r>
              <a:rPr lang="en-US" sz="1800" dirty="0"/>
              <a:t> negative impact to revenue</a:t>
            </a:r>
            <a:endParaRPr sz="1800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The decrease is estimated to start </a:t>
            </a:r>
            <a:r>
              <a:rPr lang="en-US" sz="1800" b="1" dirty="0"/>
              <a:t>~7/1/2021</a:t>
            </a:r>
            <a:endParaRPr sz="1800" b="1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The decrease is most significantly shown in </a:t>
            </a:r>
            <a:r>
              <a:rPr lang="en-US" sz="1800" b="1" dirty="0"/>
              <a:t>Acquisition</a:t>
            </a:r>
            <a:r>
              <a:rPr lang="en-US" sz="1800" dirty="0"/>
              <a:t> and </a:t>
            </a:r>
            <a:r>
              <a:rPr lang="en-US" sz="1800" b="1" dirty="0"/>
              <a:t>Escrow</a:t>
            </a:r>
            <a:r>
              <a:rPr lang="en-US" sz="1800" dirty="0"/>
              <a:t> </a:t>
            </a:r>
            <a:r>
              <a:rPr lang="en-US" sz="1800" b="1" dirty="0"/>
              <a:t>channels</a:t>
            </a:r>
            <a:endParaRPr sz="1800" b="1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b="1" dirty="0" err="1"/>
              <a:t>QGeneral</a:t>
            </a:r>
            <a:r>
              <a:rPr lang="en-US" sz="1800" b="1" dirty="0"/>
              <a:t> campaign</a:t>
            </a:r>
            <a:r>
              <a:rPr lang="en-US" sz="1800" dirty="0"/>
              <a:t> can help bring up revenue from new donors significantly</a:t>
            </a:r>
            <a:endParaRPr sz="1800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b="1" dirty="0"/>
              <a:t>Web traffic</a:t>
            </a:r>
            <a:r>
              <a:rPr lang="en-US" sz="1800" dirty="0"/>
              <a:t> is studied to explain the new donor acquisition decline</a:t>
            </a:r>
            <a:endParaRPr sz="1800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More investment or an improved campaign strategy should be considered to improve web page traffic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14299b35853_0_191"/>
          <p:cNvSpPr txBox="1">
            <a:spLocks noGrp="1"/>
          </p:cNvSpPr>
          <p:nvPr>
            <p:ph type="title"/>
          </p:nvPr>
        </p:nvSpPr>
        <p:spPr>
          <a:xfrm>
            <a:off x="1098667" y="1018133"/>
            <a:ext cx="7810500" cy="476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 for your attention!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Questions?</a:t>
            </a:r>
            <a:endParaRPr/>
          </a:p>
        </p:txBody>
      </p:sp>
      <p:sp>
        <p:nvSpPr>
          <p:cNvPr id="588" name="Google Shape;588;g14299b35853_0_191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14299b35853_0_50"/>
          <p:cNvSpPr txBox="1">
            <a:spLocks noGrp="1"/>
          </p:cNvSpPr>
          <p:nvPr>
            <p:ph type="title"/>
          </p:nvPr>
        </p:nvSpPr>
        <p:spPr>
          <a:xfrm>
            <a:off x="1098667" y="2151767"/>
            <a:ext cx="7810500" cy="249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Appendix</a:t>
            </a:r>
            <a:endParaRPr/>
          </a:p>
        </p:txBody>
      </p:sp>
      <p:sp>
        <p:nvSpPr>
          <p:cNvPr id="594" name="Google Shape;594;g14299b35853_0_50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14299b35853_0_5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Impact Prediction Calculation</a:t>
            </a:r>
            <a:endParaRPr/>
          </a:p>
        </p:txBody>
      </p:sp>
      <p:sp>
        <p:nvSpPr>
          <p:cNvPr id="600" name="Google Shape;600;g14299b35853_0_5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601" name="Google Shape;601;g14299b35853_0_5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Revenue generated from new donors in 2020: $787,094.00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Revenue generated from 2nd year donors in 2021: $679,623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New donor retention: 679623/787094 = 86.3% (full year)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Revenue generated from new donors in 2021: $1,571,221.00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Revenue generated from 2nd year donors in 2022: $1,195,679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New donor retention: 1195679/1571221 = 76.1% (YTD)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Average of 86.3% and 76.1% = 81.2% ~80%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800k (estimated 2022 new donor gap) * 80% = 640k</a:t>
            </a:r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14299b35853_0_9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New Donor Acquisition Trend</a:t>
            </a:r>
            <a:endParaRPr/>
          </a:p>
        </p:txBody>
      </p:sp>
      <p:sp>
        <p:nvSpPr>
          <p:cNvPr id="607" name="Google Shape;607;g14299b35853_0_9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600"/>
              </a:spcAft>
              <a:buNone/>
            </a:pPr>
            <a:r>
              <a:rPr lang="en-US"/>
              <a:t>Calculation performed in Microsoft Excel</a:t>
            </a:r>
            <a:endParaRPr/>
          </a:p>
        </p:txBody>
      </p:sp>
      <p:sp>
        <p:nvSpPr>
          <p:cNvPr id="608" name="Google Shape;608;g14299b35853_0_9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pic>
        <p:nvPicPr>
          <p:cNvPr id="609" name="Google Shape;609;g14299b35853_0_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7448" y="2315925"/>
            <a:ext cx="7623376" cy="349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4295bba4ba_0_805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Business Background</a:t>
            </a:r>
            <a:endParaRPr/>
          </a:p>
        </p:txBody>
      </p:sp>
      <p:pic>
        <p:nvPicPr>
          <p:cNvPr id="307" name="Google Shape;307;g14295bba4ba_0_805"/>
          <p:cNvPicPr preferRelativeResize="0"/>
          <p:nvPr/>
        </p:nvPicPr>
        <p:blipFill rotWithShape="1">
          <a:blip r:embed="rId3">
            <a:alphaModFix/>
          </a:blip>
          <a:srcRect l="15947" r="16507"/>
          <a:stretch/>
        </p:blipFill>
        <p:spPr>
          <a:xfrm>
            <a:off x="641475" y="2765525"/>
            <a:ext cx="5093976" cy="2828025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g14295bba4ba_0_805"/>
          <p:cNvSpPr txBox="1">
            <a:spLocks noGrp="1"/>
          </p:cNvSpPr>
          <p:nvPr>
            <p:ph type="body" idx="1"/>
          </p:nvPr>
        </p:nvSpPr>
        <p:spPr>
          <a:xfrm>
            <a:off x="2643975" y="2765525"/>
            <a:ext cx="1412400" cy="753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/>
              <a:t>Non-profit</a:t>
            </a:r>
            <a:endParaRPr/>
          </a:p>
        </p:txBody>
      </p:sp>
      <p:grpSp>
        <p:nvGrpSpPr>
          <p:cNvPr id="309" name="Google Shape;309;g14295bba4ba_0_805"/>
          <p:cNvGrpSpPr/>
          <p:nvPr/>
        </p:nvGrpSpPr>
        <p:grpSpPr>
          <a:xfrm>
            <a:off x="7273497" y="2204879"/>
            <a:ext cx="3687695" cy="3571968"/>
            <a:chOff x="6509194" y="1203356"/>
            <a:chExt cx="5367042" cy="5198615"/>
          </a:xfrm>
        </p:grpSpPr>
        <p:sp>
          <p:nvSpPr>
            <p:cNvPr id="310" name="Google Shape;310;g14295bba4ba_0_805"/>
            <p:cNvSpPr/>
            <p:nvPr/>
          </p:nvSpPr>
          <p:spPr>
            <a:xfrm>
              <a:off x="6830896" y="1733670"/>
              <a:ext cx="4668300" cy="4668300"/>
            </a:xfrm>
            <a:prstGeom prst="ellipse">
              <a:avLst/>
            </a:prstGeom>
            <a:solidFill>
              <a:srgbClr val="83E3D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1" name="Google Shape;311;g14295bba4ba_0_805"/>
            <p:cNvGrpSpPr/>
            <p:nvPr/>
          </p:nvGrpSpPr>
          <p:grpSpPr>
            <a:xfrm>
              <a:off x="7721030" y="1203356"/>
              <a:ext cx="2887928" cy="2887928"/>
              <a:chOff x="3611776" y="414352"/>
              <a:chExt cx="2166000" cy="2166000"/>
            </a:xfrm>
          </p:grpSpPr>
          <p:sp>
            <p:nvSpPr>
              <p:cNvPr id="312" name="Google Shape;312;g14295bba4ba_0_805"/>
              <p:cNvSpPr/>
              <p:nvPr/>
            </p:nvSpPr>
            <p:spPr>
              <a:xfrm>
                <a:off x="3611776" y="414352"/>
                <a:ext cx="2166000" cy="2166000"/>
              </a:xfrm>
              <a:prstGeom prst="ellipse">
                <a:avLst/>
              </a:prstGeom>
              <a:solidFill>
                <a:srgbClr val="249C9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g14295bba4ba_0_805"/>
              <p:cNvSpPr txBox="1"/>
              <p:nvPr/>
            </p:nvSpPr>
            <p:spPr>
              <a:xfrm>
                <a:off x="3983047" y="1145898"/>
                <a:ext cx="1496100" cy="7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3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Revenue</a:t>
                </a:r>
                <a:endParaRPr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314" name="Google Shape;314;g14295bba4ba_0_805"/>
            <p:cNvGrpSpPr/>
            <p:nvPr/>
          </p:nvGrpSpPr>
          <p:grpSpPr>
            <a:xfrm>
              <a:off x="8988309" y="3361318"/>
              <a:ext cx="2887928" cy="2887928"/>
              <a:chOff x="4562258" y="2032864"/>
              <a:chExt cx="2166000" cy="2166000"/>
            </a:xfrm>
          </p:grpSpPr>
          <p:sp>
            <p:nvSpPr>
              <p:cNvPr id="315" name="Google Shape;315;g14295bba4ba_0_805"/>
              <p:cNvSpPr/>
              <p:nvPr/>
            </p:nvSpPr>
            <p:spPr>
              <a:xfrm>
                <a:off x="4562258" y="2032864"/>
                <a:ext cx="2166000" cy="2166000"/>
              </a:xfrm>
              <a:prstGeom prst="ellipse">
                <a:avLst/>
              </a:prstGeom>
              <a:solidFill>
                <a:srgbClr val="1D7E7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g14295bba4ba_0_805"/>
              <p:cNvSpPr txBox="1"/>
              <p:nvPr/>
            </p:nvSpPr>
            <p:spPr>
              <a:xfrm>
                <a:off x="5075658" y="3110350"/>
                <a:ext cx="1496100" cy="7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3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Active Donor #</a:t>
                </a:r>
                <a:endParaRPr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317" name="Google Shape;317;g14295bba4ba_0_805"/>
            <p:cNvGrpSpPr/>
            <p:nvPr/>
          </p:nvGrpSpPr>
          <p:grpSpPr>
            <a:xfrm>
              <a:off x="6509194" y="3361318"/>
              <a:ext cx="2887928" cy="2887928"/>
              <a:chOff x="2702876" y="2032864"/>
              <a:chExt cx="2166000" cy="2166000"/>
            </a:xfrm>
          </p:grpSpPr>
          <p:sp>
            <p:nvSpPr>
              <p:cNvPr id="318" name="Google Shape;318;g14295bba4ba_0_805"/>
              <p:cNvSpPr/>
              <p:nvPr/>
            </p:nvSpPr>
            <p:spPr>
              <a:xfrm>
                <a:off x="2702876" y="2032864"/>
                <a:ext cx="2166000" cy="2166000"/>
              </a:xfrm>
              <a:prstGeom prst="ellipse">
                <a:avLst/>
              </a:prstGeom>
              <a:solidFill>
                <a:srgbClr val="155B5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g14295bba4ba_0_805"/>
              <p:cNvSpPr txBox="1"/>
              <p:nvPr/>
            </p:nvSpPr>
            <p:spPr>
              <a:xfrm>
                <a:off x="2944162" y="3110350"/>
                <a:ext cx="1496100" cy="7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3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Gift # </a:t>
                </a:r>
                <a:endParaRPr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20" name="Google Shape;320;g14295bba4ba_0_805"/>
            <p:cNvSpPr/>
            <p:nvPr/>
          </p:nvSpPr>
          <p:spPr>
            <a:xfrm>
              <a:off x="8351690" y="3245888"/>
              <a:ext cx="1634400" cy="1634400"/>
            </a:xfrm>
            <a:prstGeom prst="ellipse">
              <a:avLst/>
            </a:prstGeom>
            <a:solidFill>
              <a:srgbClr val="83E3D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g14295bba4ba_0_805"/>
          <p:cNvSpPr txBox="1"/>
          <p:nvPr/>
        </p:nvSpPr>
        <p:spPr>
          <a:xfrm>
            <a:off x="8725850" y="3933700"/>
            <a:ext cx="78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Nunito"/>
                <a:ea typeface="Nunito"/>
                <a:cs typeface="Nunito"/>
                <a:sym typeface="Nunito"/>
              </a:rPr>
              <a:t>KPI</a:t>
            </a:r>
            <a:endParaRPr b="1" dirty="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22" name="Google Shape;322;g14295bba4ba_0_8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04745" y="2400375"/>
            <a:ext cx="904110" cy="67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g14295bba4ba_0_805"/>
          <p:cNvPicPr preferRelativeResize="0"/>
          <p:nvPr/>
        </p:nvPicPr>
        <p:blipFill>
          <a:blip r:embed="rId5"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4125" y1="22500" x2="44125" y2="225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41025" y="4075200"/>
            <a:ext cx="783000" cy="78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g14295bba4ba_0_805"/>
          <p:cNvPicPr preferRelativeResize="0"/>
          <p:nvPr/>
        </p:nvPicPr>
        <p:blipFill rotWithShape="1">
          <a:blip r:embed="rId7">
            <a:alphaModFix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7603" b="73097" l="26045" r="72671"/>
                    </a14:imgEffect>
                  </a14:imgLayer>
                </a14:imgProps>
              </a:ext>
            </a:extLst>
          </a:blip>
          <a:srcRect l="20217" t="21916" r="21500" b="21216"/>
          <a:stretch/>
        </p:blipFill>
        <p:spPr>
          <a:xfrm>
            <a:off x="7746727" y="4075198"/>
            <a:ext cx="690373" cy="67365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g14295bba4ba_0_805"/>
          <p:cNvSpPr txBox="1"/>
          <p:nvPr/>
        </p:nvSpPr>
        <p:spPr>
          <a:xfrm>
            <a:off x="10123425" y="3074025"/>
            <a:ext cx="1045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300">
                <a:latin typeface="Roboto"/>
                <a:ea typeface="Roboto"/>
                <a:cs typeface="Roboto"/>
                <a:sym typeface="Roboto"/>
              </a:rPr>
              <a:t>Revenue per donor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6" name="Google Shape;326;g14295bba4ba_0_805"/>
          <p:cNvSpPr txBox="1"/>
          <p:nvPr/>
        </p:nvSpPr>
        <p:spPr>
          <a:xfrm>
            <a:off x="6727325" y="3136500"/>
            <a:ext cx="14124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300">
                <a:latin typeface="Roboto"/>
                <a:ea typeface="Roboto"/>
                <a:cs typeface="Roboto"/>
                <a:sym typeface="Roboto"/>
              </a:rPr>
              <a:t>Average Gift (revenue/gift #)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g14295bba4ba_0_805"/>
          <p:cNvSpPr txBox="1"/>
          <p:nvPr/>
        </p:nvSpPr>
        <p:spPr>
          <a:xfrm>
            <a:off x="8437100" y="5406725"/>
            <a:ext cx="1488900" cy="6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300">
                <a:latin typeface="Roboto"/>
                <a:ea typeface="Roboto"/>
                <a:cs typeface="Roboto"/>
                <a:sym typeface="Roboto"/>
              </a:rPr>
              <a:t>Frequency 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300">
                <a:latin typeface="Roboto"/>
                <a:ea typeface="Roboto"/>
                <a:cs typeface="Roboto"/>
                <a:sym typeface="Roboto"/>
              </a:rPr>
              <a:t>(gift # per donor)</a:t>
            </a:r>
            <a:endParaRPr/>
          </a:p>
        </p:txBody>
      </p:sp>
      <p:sp>
        <p:nvSpPr>
          <p:cNvPr id="328" name="Google Shape;328;g14295bba4ba_0_805"/>
          <p:cNvSpPr txBox="1"/>
          <p:nvPr/>
        </p:nvSpPr>
        <p:spPr>
          <a:xfrm>
            <a:off x="7344700" y="1594250"/>
            <a:ext cx="3424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Nunito"/>
                <a:ea typeface="Nunito"/>
                <a:cs typeface="Nunito"/>
                <a:sym typeface="Nunito"/>
              </a:rPr>
              <a:t>3 key KPIs</a:t>
            </a:r>
            <a:endParaRPr sz="2000" b="1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9" name="Google Shape;329;g14295bba4ba_0_805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" grpId="0"/>
      <p:bldP spid="325" grpId="0"/>
      <p:bldP spid="326" grpId="0"/>
      <p:bldP spid="327" grpId="0"/>
      <p:bldP spid="32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14299b35853_0_9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New Donor Acquisition Seasonality</a:t>
            </a:r>
            <a:endParaRPr/>
          </a:p>
        </p:txBody>
      </p:sp>
      <p:sp>
        <p:nvSpPr>
          <p:cNvPr id="615" name="Google Shape;615;g14299b35853_0_99"/>
          <p:cNvSpPr txBox="1">
            <a:spLocks noGrp="1"/>
          </p:cNvSpPr>
          <p:nvPr>
            <p:ph type="body" idx="1"/>
          </p:nvPr>
        </p:nvSpPr>
        <p:spPr>
          <a:xfrm>
            <a:off x="838200" y="1773600"/>
            <a:ext cx="10515600" cy="42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1000"/>
              </a:spcBef>
              <a:spcAft>
                <a:spcPts val="1600"/>
              </a:spcAft>
              <a:buNone/>
            </a:pPr>
            <a:r>
              <a:rPr lang="en-US"/>
              <a:t>Calculation performed in Microsoft Excel</a:t>
            </a:r>
            <a:endParaRPr/>
          </a:p>
        </p:txBody>
      </p:sp>
      <p:sp>
        <p:nvSpPr>
          <p:cNvPr id="616" name="Google Shape;616;g14299b35853_0_9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pic>
        <p:nvPicPr>
          <p:cNvPr id="617" name="Google Shape;617;g14299b35853_0_99"/>
          <p:cNvPicPr preferRelativeResize="0"/>
          <p:nvPr/>
        </p:nvPicPr>
        <p:blipFill rotWithShape="1">
          <a:blip r:embed="rId3">
            <a:alphaModFix/>
          </a:blip>
          <a:srcRect t="17064" r="20000" b="50949"/>
          <a:stretch/>
        </p:blipFill>
        <p:spPr>
          <a:xfrm>
            <a:off x="762950" y="2410275"/>
            <a:ext cx="9753802" cy="2193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18" name="Google Shape;618;g14299b35853_0_99"/>
          <p:cNvPicPr preferRelativeResize="0"/>
          <p:nvPr/>
        </p:nvPicPr>
        <p:blipFill rotWithShape="1">
          <a:blip r:embed="rId4">
            <a:alphaModFix/>
          </a:blip>
          <a:srcRect l="687" t="15952" r="20260" b="49467"/>
          <a:stretch/>
        </p:blipFill>
        <p:spPr>
          <a:xfrm>
            <a:off x="762950" y="4734025"/>
            <a:ext cx="8385173" cy="2063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14299b35853_0_1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Channel Drop Calculation using Excel pivot table</a:t>
            </a:r>
            <a:endParaRPr/>
          </a:p>
        </p:txBody>
      </p:sp>
      <p:sp>
        <p:nvSpPr>
          <p:cNvPr id="624" name="Google Shape;624;g14299b35853_0_1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625" name="Google Shape;625;g14299b35853_0_1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pic>
        <p:nvPicPr>
          <p:cNvPr id="626" name="Google Shape;626;g14299b35853_0_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0" y="1196950"/>
            <a:ext cx="6410325" cy="552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4295bba4ba_0_1252"/>
          <p:cNvSpPr txBox="1">
            <a:spLocks noGrp="1"/>
          </p:cNvSpPr>
          <p:nvPr>
            <p:ph type="title"/>
          </p:nvPr>
        </p:nvSpPr>
        <p:spPr>
          <a:xfrm>
            <a:off x="1098667" y="2151767"/>
            <a:ext cx="7810500" cy="249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Analysis Scope</a:t>
            </a:r>
            <a:endParaRPr/>
          </a:p>
        </p:txBody>
      </p:sp>
      <p:sp>
        <p:nvSpPr>
          <p:cNvPr id="335" name="Google Shape;335;g14295bba4ba_0_1252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4295bba4ba_0_1202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Donor Analysis</a:t>
            </a:r>
            <a:endParaRPr/>
          </a:p>
        </p:txBody>
      </p:sp>
      <p:pic>
        <p:nvPicPr>
          <p:cNvPr id="341" name="Google Shape;341;g14295bba4ba_0_1202"/>
          <p:cNvPicPr preferRelativeResize="0"/>
          <p:nvPr/>
        </p:nvPicPr>
        <p:blipFill rotWithShape="1">
          <a:blip r:embed="rId3">
            <a:alphaModFix amt="20000"/>
          </a:blip>
          <a:srcRect l="13618" t="14597" r="15565" b="13737"/>
          <a:stretch/>
        </p:blipFill>
        <p:spPr>
          <a:xfrm>
            <a:off x="4150650" y="2358325"/>
            <a:ext cx="3131850" cy="3169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g14295bba4ba_0_1202"/>
          <p:cNvPicPr preferRelativeResize="0"/>
          <p:nvPr/>
        </p:nvPicPr>
        <p:blipFill rotWithShape="1"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53479" r="67780">
                        <a14:foregroundMark x1="60300" y1="33244" x2="60300" y2="33244"/>
                      </a14:backgroundRemoval>
                    </a14:imgEffect>
                  </a14:imgLayer>
                </a14:imgProps>
              </a:ext>
            </a:extLst>
          </a:blip>
          <a:srcRect l="51691" r="30432"/>
          <a:stretch/>
        </p:blipFill>
        <p:spPr>
          <a:xfrm>
            <a:off x="5157000" y="2197900"/>
            <a:ext cx="1097250" cy="345265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g14295bba4ba_0_1202"/>
          <p:cNvSpPr txBox="1"/>
          <p:nvPr/>
        </p:nvSpPr>
        <p:spPr>
          <a:xfrm>
            <a:off x="1971550" y="1716850"/>
            <a:ext cx="584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Nunito"/>
                <a:ea typeface="Nunito"/>
                <a:cs typeface="Nunito"/>
                <a:sym typeface="Nunito"/>
              </a:rPr>
              <a:t>Donors are essential to the success of the programs.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4" name="Google Shape;344;g14295bba4ba_0_1202"/>
          <p:cNvSpPr txBox="1"/>
          <p:nvPr/>
        </p:nvSpPr>
        <p:spPr>
          <a:xfrm>
            <a:off x="3367675" y="5659975"/>
            <a:ext cx="508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Nunito"/>
                <a:ea typeface="Nunito"/>
                <a:cs typeface="Nunito"/>
                <a:sym typeface="Nunito"/>
              </a:rPr>
              <a:t>We inspect and analyze donors from multiple dimensions.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5" name="Google Shape;345;g14295bba4ba_0_120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38400" y="1782382"/>
            <a:ext cx="283049" cy="269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g14295bba4ba_0_120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42076" y="5553463"/>
            <a:ext cx="613226" cy="613226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g14295bba4ba_0_1202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4295bba4ba_0_1212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Multi-dimensional Donor Analysis</a:t>
            </a:r>
            <a:endParaRPr/>
          </a:p>
        </p:txBody>
      </p:sp>
      <p:pic>
        <p:nvPicPr>
          <p:cNvPr id="353" name="Google Shape;353;g14295bba4ba_0_1212"/>
          <p:cNvPicPr preferRelativeResize="0"/>
          <p:nvPr/>
        </p:nvPicPr>
        <p:blipFill rotWithShape="1">
          <a:blip r:embed="rId3">
            <a:alphaModFix amt="20000"/>
          </a:blip>
          <a:srcRect l="13618" t="14597" r="15565" b="13737"/>
          <a:stretch/>
        </p:blipFill>
        <p:spPr>
          <a:xfrm>
            <a:off x="4150650" y="2358325"/>
            <a:ext cx="3131850" cy="3169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g14295bba4ba_0_1212"/>
          <p:cNvPicPr preferRelativeResize="0"/>
          <p:nvPr/>
        </p:nvPicPr>
        <p:blipFill rotWithShape="1"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53479" r="67780">
                        <a14:foregroundMark x1="60300" y1="37333" x2="60300" y2="37333"/>
                      </a14:backgroundRemoval>
                    </a14:imgEffect>
                  </a14:imgLayer>
                </a14:imgProps>
              </a:ext>
            </a:extLst>
          </a:blip>
          <a:srcRect l="51691" r="30432"/>
          <a:stretch/>
        </p:blipFill>
        <p:spPr>
          <a:xfrm>
            <a:off x="5157000" y="2197900"/>
            <a:ext cx="1097250" cy="345265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g14295bba4ba_0_1212"/>
          <p:cNvSpPr/>
          <p:nvPr/>
        </p:nvSpPr>
        <p:spPr>
          <a:xfrm>
            <a:off x="657382" y="2301675"/>
            <a:ext cx="200900" cy="5471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2"/>
                </a:solidFill>
                <a:latin typeface="Arial"/>
              </a:rPr>
              <a:t>1</a:t>
            </a:r>
          </a:p>
        </p:txBody>
      </p:sp>
      <p:sp>
        <p:nvSpPr>
          <p:cNvPr id="356" name="Google Shape;356;g14295bba4ba_0_1212"/>
          <p:cNvSpPr txBox="1"/>
          <p:nvPr/>
        </p:nvSpPr>
        <p:spPr>
          <a:xfrm>
            <a:off x="971625" y="2229225"/>
            <a:ext cx="2433900" cy="27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latin typeface="Nunito"/>
                <a:ea typeface="Nunito"/>
                <a:cs typeface="Nunito"/>
                <a:sym typeface="Nunito"/>
              </a:rPr>
              <a:t>By recurrence</a:t>
            </a:r>
            <a:endParaRPr sz="1500" b="1">
              <a:latin typeface="Nunito"/>
              <a:ea typeface="Nunito"/>
              <a:cs typeface="Nunito"/>
              <a:sym typeface="Nunito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en-US" sz="1500">
                <a:latin typeface="Nunito"/>
                <a:ea typeface="Nunito"/>
                <a:cs typeface="Nunito"/>
                <a:sym typeface="Nunito"/>
              </a:rPr>
              <a:t>New Donor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en-US" sz="1500">
                <a:latin typeface="Nunito"/>
                <a:ea typeface="Nunito"/>
                <a:cs typeface="Nunito"/>
                <a:sym typeface="Nunito"/>
              </a:rPr>
              <a:t>Existing Donors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"/>
              <a:buChar char="○"/>
            </a:pPr>
            <a:r>
              <a:rPr lang="en-US" sz="1300"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-US" sz="1300" baseline="30000">
                <a:latin typeface="Nunito"/>
                <a:ea typeface="Nunito"/>
                <a:cs typeface="Nunito"/>
                <a:sym typeface="Nunito"/>
              </a:rPr>
              <a:t>nd</a:t>
            </a:r>
            <a:r>
              <a:rPr lang="en-US" sz="1300">
                <a:latin typeface="Nunito"/>
                <a:ea typeface="Nunito"/>
                <a:cs typeface="Nunito"/>
                <a:sym typeface="Nunito"/>
              </a:rPr>
              <a:t> year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"/>
              <a:buChar char="○"/>
            </a:pPr>
            <a:r>
              <a:rPr lang="en-US" sz="1300">
                <a:latin typeface="Nunito"/>
                <a:ea typeface="Nunito"/>
                <a:cs typeface="Nunito"/>
                <a:sym typeface="Nunito"/>
              </a:rPr>
              <a:t>Key Multiyear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"/>
              <a:buChar char="○"/>
            </a:pPr>
            <a:r>
              <a:rPr lang="en-US" sz="1300">
                <a:latin typeface="Nunito"/>
                <a:ea typeface="Nunito"/>
                <a:cs typeface="Nunito"/>
                <a:sym typeface="Nunito"/>
              </a:rPr>
              <a:t>Reactivated 2</a:t>
            </a:r>
            <a:r>
              <a:rPr lang="en-US" sz="1300" baseline="30000">
                <a:latin typeface="Nunito"/>
                <a:ea typeface="Nunito"/>
                <a:cs typeface="Nunito"/>
                <a:sym typeface="Nunito"/>
              </a:rPr>
              <a:t>nd</a:t>
            </a:r>
            <a:r>
              <a:rPr lang="en-US" sz="1300">
                <a:latin typeface="Nunito"/>
                <a:ea typeface="Nunito"/>
                <a:cs typeface="Nunito"/>
                <a:sym typeface="Nunito"/>
              </a:rPr>
              <a:t> Year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en-US" sz="1500">
                <a:latin typeface="Nunito"/>
                <a:ea typeface="Nunito"/>
                <a:cs typeface="Nunito"/>
                <a:sym typeface="Nunito"/>
              </a:rPr>
              <a:t>Lapsed Donors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"/>
              <a:buChar char="○"/>
            </a:pPr>
            <a:r>
              <a:rPr lang="en-US" sz="1300">
                <a:latin typeface="Nunito"/>
                <a:ea typeface="Nunito"/>
                <a:cs typeface="Nunito"/>
                <a:sym typeface="Nunito"/>
              </a:rPr>
              <a:t>13-24 Mo. Lapsed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Nunito"/>
              <a:buChar char="○"/>
            </a:pPr>
            <a:r>
              <a:rPr lang="en-US" sz="1300">
                <a:latin typeface="Nunito"/>
                <a:ea typeface="Nunito"/>
                <a:cs typeface="Nunito"/>
                <a:sym typeface="Nunito"/>
              </a:rPr>
              <a:t>25+ Mo. Lapsed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7" name="Google Shape;357;g14295bba4ba_0_1212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4295bba4ba_0_1224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Multi-dimensional Donor Analysis</a:t>
            </a:r>
            <a:endParaRPr/>
          </a:p>
        </p:txBody>
      </p:sp>
      <p:pic>
        <p:nvPicPr>
          <p:cNvPr id="363" name="Google Shape;363;g14295bba4ba_0_1224"/>
          <p:cNvPicPr preferRelativeResize="0"/>
          <p:nvPr/>
        </p:nvPicPr>
        <p:blipFill rotWithShape="1">
          <a:blip r:embed="rId3">
            <a:alphaModFix amt="20000"/>
          </a:blip>
          <a:srcRect l="13618" t="14597" r="15565" b="13737"/>
          <a:stretch/>
        </p:blipFill>
        <p:spPr>
          <a:xfrm>
            <a:off x="4150650" y="2358325"/>
            <a:ext cx="3131850" cy="3169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g14295bba4ba_0_1224"/>
          <p:cNvPicPr preferRelativeResize="0"/>
          <p:nvPr/>
        </p:nvPicPr>
        <p:blipFill rotWithShape="1"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70966" r="84613">
                        <a14:foregroundMark x1="77200" y1="32711" x2="77200" y2="32711"/>
                        <a14:foregroundMark x1="78250" y1="34400" x2="78400" y2="39822"/>
                      </a14:backgroundRemoval>
                    </a14:imgEffect>
                  </a14:imgLayer>
                </a14:imgProps>
              </a:ext>
            </a:extLst>
          </a:blip>
          <a:srcRect l="69260" r="13681"/>
          <a:stretch/>
        </p:blipFill>
        <p:spPr>
          <a:xfrm>
            <a:off x="5235475" y="2301675"/>
            <a:ext cx="1047100" cy="345265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g14295bba4ba_0_1224"/>
          <p:cNvSpPr/>
          <p:nvPr/>
        </p:nvSpPr>
        <p:spPr>
          <a:xfrm>
            <a:off x="657382" y="2301675"/>
            <a:ext cx="200900" cy="5471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2"/>
                </a:solidFill>
                <a:latin typeface="Arial"/>
              </a:rPr>
              <a:t>1</a:t>
            </a:r>
          </a:p>
        </p:txBody>
      </p:sp>
      <p:sp>
        <p:nvSpPr>
          <p:cNvPr id="366" name="Google Shape;366;g14295bba4ba_0_1224"/>
          <p:cNvSpPr txBox="1"/>
          <p:nvPr/>
        </p:nvSpPr>
        <p:spPr>
          <a:xfrm>
            <a:off x="971625" y="2229225"/>
            <a:ext cx="2433900" cy="27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latin typeface="Nunito"/>
                <a:ea typeface="Nunito"/>
                <a:cs typeface="Nunito"/>
                <a:sym typeface="Nunito"/>
              </a:rPr>
              <a:t>By recurrence</a:t>
            </a:r>
            <a:endParaRPr sz="1500" b="1">
              <a:latin typeface="Nunito"/>
              <a:ea typeface="Nunito"/>
              <a:cs typeface="Nunito"/>
              <a:sym typeface="Nunito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en-US" sz="1500">
                <a:latin typeface="Nunito"/>
                <a:ea typeface="Nunito"/>
                <a:cs typeface="Nunito"/>
                <a:sym typeface="Nunito"/>
              </a:rPr>
              <a:t>New Donor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en-US" sz="1500">
                <a:latin typeface="Nunito"/>
                <a:ea typeface="Nunito"/>
                <a:cs typeface="Nunito"/>
                <a:sym typeface="Nunito"/>
              </a:rPr>
              <a:t>Existing Donors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"/>
              <a:buChar char="○"/>
            </a:pPr>
            <a:r>
              <a:rPr lang="en-US" sz="1300"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-US" sz="1300" baseline="30000">
                <a:latin typeface="Nunito"/>
                <a:ea typeface="Nunito"/>
                <a:cs typeface="Nunito"/>
                <a:sym typeface="Nunito"/>
              </a:rPr>
              <a:t>nd</a:t>
            </a:r>
            <a:r>
              <a:rPr lang="en-US" sz="1300">
                <a:latin typeface="Nunito"/>
                <a:ea typeface="Nunito"/>
                <a:cs typeface="Nunito"/>
                <a:sym typeface="Nunito"/>
              </a:rPr>
              <a:t> year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"/>
              <a:buChar char="○"/>
            </a:pPr>
            <a:r>
              <a:rPr lang="en-US" sz="1300">
                <a:latin typeface="Nunito"/>
                <a:ea typeface="Nunito"/>
                <a:cs typeface="Nunito"/>
                <a:sym typeface="Nunito"/>
              </a:rPr>
              <a:t>Key Multiyear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"/>
              <a:buChar char="○"/>
            </a:pPr>
            <a:r>
              <a:rPr lang="en-US" sz="1300">
                <a:latin typeface="Nunito"/>
                <a:ea typeface="Nunito"/>
                <a:cs typeface="Nunito"/>
                <a:sym typeface="Nunito"/>
              </a:rPr>
              <a:t>Reactivated 2</a:t>
            </a:r>
            <a:r>
              <a:rPr lang="en-US" sz="1300" baseline="30000">
                <a:latin typeface="Nunito"/>
                <a:ea typeface="Nunito"/>
                <a:cs typeface="Nunito"/>
                <a:sym typeface="Nunito"/>
              </a:rPr>
              <a:t>nd</a:t>
            </a:r>
            <a:r>
              <a:rPr lang="en-US" sz="1300">
                <a:latin typeface="Nunito"/>
                <a:ea typeface="Nunito"/>
                <a:cs typeface="Nunito"/>
                <a:sym typeface="Nunito"/>
              </a:rPr>
              <a:t> Year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en-US" sz="1500">
                <a:latin typeface="Nunito"/>
                <a:ea typeface="Nunito"/>
                <a:cs typeface="Nunito"/>
                <a:sym typeface="Nunito"/>
              </a:rPr>
              <a:t>Lapsed Donors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"/>
              <a:buChar char="○"/>
            </a:pPr>
            <a:r>
              <a:rPr lang="en-US" sz="1300">
                <a:latin typeface="Nunito"/>
                <a:ea typeface="Nunito"/>
                <a:cs typeface="Nunito"/>
                <a:sym typeface="Nunito"/>
              </a:rPr>
              <a:t>13-24 Mo. Lapsed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Nunito"/>
              <a:buChar char="○"/>
            </a:pPr>
            <a:r>
              <a:rPr lang="en-US" sz="1300">
                <a:latin typeface="Nunito"/>
                <a:ea typeface="Nunito"/>
                <a:cs typeface="Nunito"/>
                <a:sym typeface="Nunito"/>
              </a:rPr>
              <a:t>25+ Mo. Lapsed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7" name="Google Shape;367;g14295bba4ba_0_1224"/>
          <p:cNvSpPr/>
          <p:nvPr/>
        </p:nvSpPr>
        <p:spPr>
          <a:xfrm>
            <a:off x="7741175" y="1738250"/>
            <a:ext cx="392550" cy="5954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2"/>
                </a:solidFill>
                <a:latin typeface="Arial"/>
              </a:rPr>
              <a:t>2</a:t>
            </a:r>
          </a:p>
        </p:txBody>
      </p:sp>
      <p:sp>
        <p:nvSpPr>
          <p:cNvPr id="368" name="Google Shape;368;g14295bba4ba_0_1224"/>
          <p:cNvSpPr txBox="1"/>
          <p:nvPr/>
        </p:nvSpPr>
        <p:spPr>
          <a:xfrm>
            <a:off x="8302750" y="1668350"/>
            <a:ext cx="2433900" cy="13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latin typeface="Nunito"/>
                <a:ea typeface="Nunito"/>
                <a:cs typeface="Nunito"/>
                <a:sym typeface="Nunito"/>
              </a:rPr>
              <a:t>By gift channel</a:t>
            </a:r>
            <a:endParaRPr sz="1500" b="1">
              <a:latin typeface="Nunito"/>
              <a:ea typeface="Nunito"/>
              <a:cs typeface="Nunito"/>
              <a:sym typeface="Nuni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en-US" sz="1500">
                <a:latin typeface="Nunito"/>
                <a:ea typeface="Nunito"/>
                <a:cs typeface="Nunito"/>
                <a:sym typeface="Nunito"/>
              </a:rPr>
              <a:t>Offline only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en-US" sz="1500">
                <a:latin typeface="Nunito"/>
                <a:ea typeface="Nunito"/>
                <a:cs typeface="Nunito"/>
                <a:sym typeface="Nunito"/>
              </a:rPr>
              <a:t>Offline w Email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en-US" sz="1500">
                <a:latin typeface="Nunito"/>
                <a:ea typeface="Nunito"/>
                <a:cs typeface="Nunito"/>
                <a:sym typeface="Nunito"/>
              </a:rPr>
              <a:t>Online Only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en-US" sz="1500">
                <a:latin typeface="Nunito"/>
                <a:ea typeface="Nunito"/>
                <a:cs typeface="Nunito"/>
                <a:sym typeface="Nunito"/>
              </a:rPr>
              <a:t>Multichannel</a:t>
            </a:r>
            <a:endParaRPr sz="1500"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9" name="Google Shape;369;g14295bba4ba_0_1224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4295bba4ba_0_1238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Multi-dimensional Donor Analysis</a:t>
            </a:r>
            <a:endParaRPr/>
          </a:p>
        </p:txBody>
      </p:sp>
      <p:pic>
        <p:nvPicPr>
          <p:cNvPr id="375" name="Google Shape;375;g14295bba4ba_0_1238"/>
          <p:cNvPicPr preferRelativeResize="0"/>
          <p:nvPr/>
        </p:nvPicPr>
        <p:blipFill rotWithShape="1">
          <a:blip r:embed="rId3">
            <a:alphaModFix amt="20000"/>
          </a:blip>
          <a:srcRect l="13618" t="14597" r="15565" b="13737"/>
          <a:stretch/>
        </p:blipFill>
        <p:spPr>
          <a:xfrm>
            <a:off x="4150650" y="2358325"/>
            <a:ext cx="3131850" cy="3169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g14295bba4ba_0_1238"/>
          <p:cNvPicPr preferRelativeResize="0"/>
          <p:nvPr/>
        </p:nvPicPr>
        <p:blipFill rotWithShape="1"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88377" r="98709"/>
                    </a14:imgEffect>
                  </a14:imgLayer>
                </a14:imgProps>
              </a:ext>
            </a:extLst>
          </a:blip>
          <a:srcRect l="87086"/>
          <a:stretch/>
        </p:blipFill>
        <p:spPr>
          <a:xfrm>
            <a:off x="5320263" y="2301675"/>
            <a:ext cx="792625" cy="345265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g14295bba4ba_0_1238"/>
          <p:cNvSpPr/>
          <p:nvPr/>
        </p:nvSpPr>
        <p:spPr>
          <a:xfrm>
            <a:off x="657382" y="2301675"/>
            <a:ext cx="200900" cy="5471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2"/>
                </a:solidFill>
                <a:latin typeface="Arial"/>
              </a:rPr>
              <a:t>1</a:t>
            </a:r>
          </a:p>
        </p:txBody>
      </p:sp>
      <p:sp>
        <p:nvSpPr>
          <p:cNvPr id="378" name="Google Shape;378;g14295bba4ba_0_1238"/>
          <p:cNvSpPr txBox="1"/>
          <p:nvPr/>
        </p:nvSpPr>
        <p:spPr>
          <a:xfrm>
            <a:off x="971625" y="2229225"/>
            <a:ext cx="2433900" cy="27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latin typeface="Nunito"/>
                <a:ea typeface="Nunito"/>
                <a:cs typeface="Nunito"/>
                <a:sym typeface="Nunito"/>
              </a:rPr>
              <a:t>By recurrence</a:t>
            </a:r>
            <a:endParaRPr sz="1500" b="1">
              <a:latin typeface="Nunito"/>
              <a:ea typeface="Nunito"/>
              <a:cs typeface="Nunito"/>
              <a:sym typeface="Nunito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en-US" sz="1500">
                <a:latin typeface="Nunito"/>
                <a:ea typeface="Nunito"/>
                <a:cs typeface="Nunito"/>
                <a:sym typeface="Nunito"/>
              </a:rPr>
              <a:t>New Donor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en-US" sz="1500">
                <a:latin typeface="Nunito"/>
                <a:ea typeface="Nunito"/>
                <a:cs typeface="Nunito"/>
                <a:sym typeface="Nunito"/>
              </a:rPr>
              <a:t>Existing Donors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"/>
              <a:buChar char="○"/>
            </a:pPr>
            <a:r>
              <a:rPr lang="en-US" sz="1300"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-US" sz="1300" baseline="30000">
                <a:latin typeface="Nunito"/>
                <a:ea typeface="Nunito"/>
                <a:cs typeface="Nunito"/>
                <a:sym typeface="Nunito"/>
              </a:rPr>
              <a:t>nd</a:t>
            </a:r>
            <a:r>
              <a:rPr lang="en-US" sz="1300">
                <a:latin typeface="Nunito"/>
                <a:ea typeface="Nunito"/>
                <a:cs typeface="Nunito"/>
                <a:sym typeface="Nunito"/>
              </a:rPr>
              <a:t> year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"/>
              <a:buChar char="○"/>
            </a:pPr>
            <a:r>
              <a:rPr lang="en-US" sz="1300">
                <a:latin typeface="Nunito"/>
                <a:ea typeface="Nunito"/>
                <a:cs typeface="Nunito"/>
                <a:sym typeface="Nunito"/>
              </a:rPr>
              <a:t>Key Multiyear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"/>
              <a:buChar char="○"/>
            </a:pPr>
            <a:r>
              <a:rPr lang="en-US" sz="1300">
                <a:latin typeface="Nunito"/>
                <a:ea typeface="Nunito"/>
                <a:cs typeface="Nunito"/>
                <a:sym typeface="Nunito"/>
              </a:rPr>
              <a:t>Reactivated 2</a:t>
            </a:r>
            <a:r>
              <a:rPr lang="en-US" sz="1300" baseline="30000">
                <a:latin typeface="Nunito"/>
                <a:ea typeface="Nunito"/>
                <a:cs typeface="Nunito"/>
                <a:sym typeface="Nunito"/>
              </a:rPr>
              <a:t>nd</a:t>
            </a:r>
            <a:r>
              <a:rPr lang="en-US" sz="1300">
                <a:latin typeface="Nunito"/>
                <a:ea typeface="Nunito"/>
                <a:cs typeface="Nunito"/>
                <a:sym typeface="Nunito"/>
              </a:rPr>
              <a:t> Year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en-US" sz="1500">
                <a:latin typeface="Nunito"/>
                <a:ea typeface="Nunito"/>
                <a:cs typeface="Nunito"/>
                <a:sym typeface="Nunito"/>
              </a:rPr>
              <a:t>Lapsed Donors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"/>
              <a:buChar char="○"/>
            </a:pPr>
            <a:r>
              <a:rPr lang="en-US" sz="1300">
                <a:latin typeface="Nunito"/>
                <a:ea typeface="Nunito"/>
                <a:cs typeface="Nunito"/>
                <a:sym typeface="Nunito"/>
              </a:rPr>
              <a:t>13-24 Mo. Lapsed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Nunito"/>
              <a:buChar char="○"/>
            </a:pPr>
            <a:r>
              <a:rPr lang="en-US" sz="1300">
                <a:latin typeface="Nunito"/>
                <a:ea typeface="Nunito"/>
                <a:cs typeface="Nunito"/>
                <a:sym typeface="Nunito"/>
              </a:rPr>
              <a:t>25+ Mo. Lapsed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9" name="Google Shape;379;g14295bba4ba_0_1238"/>
          <p:cNvSpPr/>
          <p:nvPr/>
        </p:nvSpPr>
        <p:spPr>
          <a:xfrm>
            <a:off x="7741175" y="1738250"/>
            <a:ext cx="392550" cy="5954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2"/>
                </a:solidFill>
                <a:latin typeface="Arial"/>
              </a:rPr>
              <a:t>2</a:t>
            </a:r>
          </a:p>
        </p:txBody>
      </p:sp>
      <p:sp>
        <p:nvSpPr>
          <p:cNvPr id="380" name="Google Shape;380;g14295bba4ba_0_1238"/>
          <p:cNvSpPr txBox="1"/>
          <p:nvPr/>
        </p:nvSpPr>
        <p:spPr>
          <a:xfrm>
            <a:off x="8302750" y="1668350"/>
            <a:ext cx="2433900" cy="13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latin typeface="Nunito"/>
                <a:ea typeface="Nunito"/>
                <a:cs typeface="Nunito"/>
                <a:sym typeface="Nunito"/>
              </a:rPr>
              <a:t>By gift channel</a:t>
            </a:r>
            <a:endParaRPr sz="1500" b="1">
              <a:latin typeface="Nunito"/>
              <a:ea typeface="Nunito"/>
              <a:cs typeface="Nunito"/>
              <a:sym typeface="Nuni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en-US" sz="1500">
                <a:latin typeface="Nunito"/>
                <a:ea typeface="Nunito"/>
                <a:cs typeface="Nunito"/>
                <a:sym typeface="Nunito"/>
              </a:rPr>
              <a:t>Offline only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en-US" sz="1500">
                <a:latin typeface="Nunito"/>
                <a:ea typeface="Nunito"/>
                <a:cs typeface="Nunito"/>
                <a:sym typeface="Nunito"/>
              </a:rPr>
              <a:t>Offline w Email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en-US" sz="1500">
                <a:latin typeface="Nunito"/>
                <a:ea typeface="Nunito"/>
                <a:cs typeface="Nunito"/>
                <a:sym typeface="Nunito"/>
              </a:rPr>
              <a:t>Online Only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en-US" sz="1500">
                <a:latin typeface="Nunito"/>
                <a:ea typeface="Nunito"/>
                <a:cs typeface="Nunito"/>
                <a:sym typeface="Nunito"/>
              </a:rPr>
              <a:t>Multichannel</a:t>
            </a:r>
            <a:endParaRPr sz="1500"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1" name="Google Shape;381;g14295bba4ba_0_1238"/>
          <p:cNvSpPr/>
          <p:nvPr/>
        </p:nvSpPr>
        <p:spPr>
          <a:xfrm>
            <a:off x="7695125" y="4188075"/>
            <a:ext cx="484651" cy="7553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2"/>
                </a:solidFill>
                <a:latin typeface="Arial"/>
              </a:rPr>
              <a:t>3</a:t>
            </a:r>
          </a:p>
        </p:txBody>
      </p:sp>
      <p:sp>
        <p:nvSpPr>
          <p:cNvPr id="382" name="Google Shape;382;g14295bba4ba_0_1238"/>
          <p:cNvSpPr txBox="1"/>
          <p:nvPr/>
        </p:nvSpPr>
        <p:spPr>
          <a:xfrm>
            <a:off x="8302750" y="4320450"/>
            <a:ext cx="3262500" cy="13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latin typeface="Nunito"/>
                <a:ea typeface="Nunito"/>
                <a:cs typeface="Nunito"/>
                <a:sym typeface="Nunito"/>
              </a:rPr>
              <a:t>By contribution</a:t>
            </a:r>
            <a:endParaRPr sz="1500" b="1"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en-US" sz="1500">
                <a:latin typeface="Nunito"/>
                <a:ea typeface="Nunito"/>
                <a:cs typeface="Nunito"/>
                <a:sym typeface="Nunito"/>
              </a:rPr>
              <a:t>Mid-level ($1K-$2.5K HAC)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en-US" sz="1500">
                <a:latin typeface="Nunito"/>
                <a:ea typeface="Nunito"/>
                <a:cs typeface="Nunito"/>
                <a:sym typeface="Nunito"/>
              </a:rPr>
              <a:t>Major (&gt;=$2.5K HAC)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en-US" sz="1500">
                <a:latin typeface="Nunito"/>
                <a:ea typeface="Nunito"/>
                <a:cs typeface="Nunito"/>
                <a:sym typeface="Nunito"/>
              </a:rPr>
              <a:t>Broadbase (&lt;$1K HAC)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en-US" sz="1500">
                <a:latin typeface="Nunito"/>
                <a:ea typeface="Nunito"/>
                <a:cs typeface="Nunito"/>
                <a:sym typeface="Nunito"/>
              </a:rPr>
              <a:t> Non-Donor</a:t>
            </a:r>
            <a:endParaRPr/>
          </a:p>
        </p:txBody>
      </p:sp>
      <p:sp>
        <p:nvSpPr>
          <p:cNvPr id="383" name="Google Shape;383;g14295bba4ba_0_1238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4295bba4ba_0_1257"/>
          <p:cNvSpPr txBox="1">
            <a:spLocks noGrp="1"/>
          </p:cNvSpPr>
          <p:nvPr>
            <p:ph type="title"/>
          </p:nvPr>
        </p:nvSpPr>
        <p:spPr>
          <a:xfrm>
            <a:off x="1098667" y="2151767"/>
            <a:ext cx="7810500" cy="249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Challenge Statement</a:t>
            </a:r>
            <a:endParaRPr/>
          </a:p>
        </p:txBody>
      </p:sp>
      <p:sp>
        <p:nvSpPr>
          <p:cNvPr id="389" name="Google Shape;389;g14295bba4ba_0_1257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</TotalTime>
  <Words>1325</Words>
  <Application>Microsoft Office PowerPoint</Application>
  <PresentationFormat>Widescreen</PresentationFormat>
  <Paragraphs>313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Maven Pro</vt:lpstr>
      <vt:lpstr>Nunito</vt:lpstr>
      <vt:lpstr>Arial</vt:lpstr>
      <vt:lpstr>Roboto</vt:lpstr>
      <vt:lpstr>Calibri</vt:lpstr>
      <vt:lpstr>Momentum</vt:lpstr>
      <vt:lpstr>New Donor Acquisition Analysis 2022</vt:lpstr>
      <vt:lpstr>Presentation Overview</vt:lpstr>
      <vt:lpstr>Business Background</vt:lpstr>
      <vt:lpstr>Analysis Scope</vt:lpstr>
      <vt:lpstr>Donor Analysis</vt:lpstr>
      <vt:lpstr>Multi-dimensional Donor Analysis</vt:lpstr>
      <vt:lpstr>Multi-dimensional Donor Analysis</vt:lpstr>
      <vt:lpstr>Multi-dimensional Donor Analysis</vt:lpstr>
      <vt:lpstr>Challenge Statement</vt:lpstr>
      <vt:lpstr>Challenge Statement</vt:lpstr>
      <vt:lpstr>Impact from New Donor Drop </vt:lpstr>
      <vt:lpstr>Impact Prediction:  Full Fiscal Year and Next Year</vt:lpstr>
      <vt:lpstr>In-depth Insights</vt:lpstr>
      <vt:lpstr>New Donors by Time - Trend and Seasonality</vt:lpstr>
      <vt:lpstr>New Donors by Time - Predicted vs. Reality</vt:lpstr>
      <vt:lpstr>Gift Channels and Subchannels</vt:lpstr>
      <vt:lpstr>New Donors by Channel - Dropping</vt:lpstr>
      <vt:lpstr>New Donors by Subchannel - Dropping</vt:lpstr>
      <vt:lpstr>Donors by Contribution</vt:lpstr>
      <vt:lpstr>Campaign Effectiveness</vt:lpstr>
      <vt:lpstr>Case Studies and Proposed Actions</vt:lpstr>
      <vt:lpstr>Case Study: Webpage Sessions</vt:lpstr>
      <vt:lpstr>Case Study: Webpage Sessions</vt:lpstr>
      <vt:lpstr>Insights and Actions </vt:lpstr>
      <vt:lpstr>Conclusions: </vt:lpstr>
      <vt:lpstr>Thank you for your attention!  Questions?</vt:lpstr>
      <vt:lpstr>Appendix</vt:lpstr>
      <vt:lpstr>Impact Prediction Calculation</vt:lpstr>
      <vt:lpstr>New Donor Acquisition Trend</vt:lpstr>
      <vt:lpstr>New Donor Acquisition Seasonality</vt:lpstr>
      <vt:lpstr>Channel Drop Calculation using Excel pivot 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Donor Acquisition Analysis 2022</dc:title>
  <dc:creator>Zixing Wang</dc:creator>
  <cp:lastModifiedBy>Zixing Wang</cp:lastModifiedBy>
  <cp:revision>7</cp:revision>
  <dcterms:created xsi:type="dcterms:W3CDTF">2022-08-03T14:09:35Z</dcterms:created>
  <dcterms:modified xsi:type="dcterms:W3CDTF">2022-08-09T16:16:09Z</dcterms:modified>
</cp:coreProperties>
</file>