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78" r:id="rId6"/>
    <p:sldId id="279" r:id="rId7"/>
    <p:sldId id="286" r:id="rId8"/>
    <p:sldId id="297" r:id="rId9"/>
    <p:sldId id="289" r:id="rId10"/>
    <p:sldId id="290" r:id="rId11"/>
    <p:sldId id="298" r:id="rId12"/>
    <p:sldId id="291" r:id="rId13"/>
    <p:sldId id="303" r:id="rId14"/>
    <p:sldId id="305" r:id="rId15"/>
    <p:sldId id="284" r:id="rId16"/>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98E5"/>
    <a:srgbClr val="123A61"/>
    <a:srgbClr val="00A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C928C-4862-478A-A671-A128A0B27DD4}" v="258" dt="2021-09-15T12:11:55.33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91" autoAdjust="0"/>
  </p:normalViewPr>
  <p:slideViewPr>
    <p:cSldViewPr snapToGrid="0" snapToObjects="1">
      <p:cViewPr varScale="1">
        <p:scale>
          <a:sx n="99" d="100"/>
          <a:sy n="99" d="100"/>
        </p:scale>
        <p:origin x="10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230A23-3E98-F64D-859B-DE462771A158}" type="datetimeFigureOut">
              <a:t>21/09/2021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8DBF0C-04E2-7C4F-92D3-BB9F31F7BD3A}" type="slidenum">
              <a:t>‹N°›</a:t>
            </a:fld>
            <a:endParaRPr lang="fr-FR"/>
          </a:p>
        </p:txBody>
      </p:sp>
    </p:spTree>
    <p:extLst>
      <p:ext uri="{BB962C8B-B14F-4D97-AF65-F5344CB8AC3E}">
        <p14:creationId xmlns:p14="http://schemas.microsoft.com/office/powerpoint/2010/main" val="3561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1B34C-97AA-45C3-A919-A2862711A1A4}" type="datetimeFigureOut">
              <a:rPr lang="fr-CA" smtClean="0"/>
              <a:t>2021-09-21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56B3-F225-448E-9F54-CECBF47295F8}" type="slidenum">
              <a:rPr lang="fr-CA" smtClean="0"/>
              <a:t>‹N°›</a:t>
            </a:fld>
            <a:endParaRPr lang="fr-CA"/>
          </a:p>
        </p:txBody>
      </p:sp>
    </p:spTree>
    <p:extLst>
      <p:ext uri="{BB962C8B-B14F-4D97-AF65-F5344CB8AC3E}">
        <p14:creationId xmlns:p14="http://schemas.microsoft.com/office/powerpoint/2010/main" val="158192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1</a:t>
            </a:fld>
            <a:endParaRPr lang="fr-CA"/>
          </a:p>
        </p:txBody>
      </p:sp>
    </p:spTree>
    <p:extLst>
      <p:ext uri="{BB962C8B-B14F-4D97-AF65-F5344CB8AC3E}">
        <p14:creationId xmlns:p14="http://schemas.microsoft.com/office/powerpoint/2010/main" val="214239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Note:</a:t>
            </a:r>
          </a:p>
          <a:p>
            <a:endParaRPr lang="fr-CA" dirty="0"/>
          </a:p>
        </p:txBody>
      </p:sp>
      <p:sp>
        <p:nvSpPr>
          <p:cNvPr id="4" name="Espace réservé du numéro de diapositive 3"/>
          <p:cNvSpPr>
            <a:spLocks noGrp="1"/>
          </p:cNvSpPr>
          <p:nvPr>
            <p:ph type="sldNum" sz="quarter" idx="5"/>
          </p:nvPr>
        </p:nvSpPr>
        <p:spPr/>
        <p:txBody>
          <a:bodyPr/>
          <a:lstStyle/>
          <a:p>
            <a:fld id="{0E5D56B3-F225-448E-9F54-CECBF47295F8}" type="slidenum">
              <a:rPr lang="fr-CA" smtClean="0"/>
              <a:t>10</a:t>
            </a:fld>
            <a:endParaRPr lang="fr-CA"/>
          </a:p>
        </p:txBody>
      </p:sp>
    </p:spTree>
    <p:extLst>
      <p:ext uri="{BB962C8B-B14F-4D97-AF65-F5344CB8AC3E}">
        <p14:creationId xmlns:p14="http://schemas.microsoft.com/office/powerpoint/2010/main" val="161751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Note:</a:t>
            </a:r>
          </a:p>
        </p:txBody>
      </p:sp>
      <p:sp>
        <p:nvSpPr>
          <p:cNvPr id="4" name="Espace réservé du numéro de diapositive 3"/>
          <p:cNvSpPr>
            <a:spLocks noGrp="1"/>
          </p:cNvSpPr>
          <p:nvPr>
            <p:ph type="sldNum" sz="quarter" idx="5"/>
          </p:nvPr>
        </p:nvSpPr>
        <p:spPr/>
        <p:txBody>
          <a:bodyPr/>
          <a:lstStyle/>
          <a:p>
            <a:fld id="{0E5D56B3-F225-448E-9F54-CECBF47295F8}" type="slidenum">
              <a:rPr lang="fr-CA" smtClean="0"/>
              <a:t>11</a:t>
            </a:fld>
            <a:endParaRPr lang="fr-CA"/>
          </a:p>
        </p:txBody>
      </p:sp>
    </p:spTree>
    <p:extLst>
      <p:ext uri="{BB962C8B-B14F-4D97-AF65-F5344CB8AC3E}">
        <p14:creationId xmlns:p14="http://schemas.microsoft.com/office/powerpoint/2010/main" val="157330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12</a:t>
            </a:fld>
            <a:endParaRPr lang="fr-CA"/>
          </a:p>
        </p:txBody>
      </p:sp>
    </p:spTree>
    <p:extLst>
      <p:ext uri="{BB962C8B-B14F-4D97-AF65-F5344CB8AC3E}">
        <p14:creationId xmlns:p14="http://schemas.microsoft.com/office/powerpoint/2010/main" val="100559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a:p>
            <a:endParaRPr lang="fr-CA" dirty="0"/>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2</a:t>
            </a:fld>
            <a:endParaRPr lang="fr-CA"/>
          </a:p>
        </p:txBody>
      </p:sp>
    </p:spTree>
    <p:extLst>
      <p:ext uri="{BB962C8B-B14F-4D97-AF65-F5344CB8AC3E}">
        <p14:creationId xmlns:p14="http://schemas.microsoft.com/office/powerpoint/2010/main" val="429369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3</a:t>
            </a:fld>
            <a:endParaRPr lang="fr-CA"/>
          </a:p>
        </p:txBody>
      </p:sp>
    </p:spTree>
    <p:extLst>
      <p:ext uri="{BB962C8B-B14F-4D97-AF65-F5344CB8AC3E}">
        <p14:creationId xmlns:p14="http://schemas.microsoft.com/office/powerpoint/2010/main" val="182619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Synthèse du rapport Deloitte.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4</a:t>
            </a:fld>
            <a:endParaRPr lang="fr-CA"/>
          </a:p>
        </p:txBody>
      </p:sp>
    </p:spTree>
    <p:extLst>
      <p:ext uri="{BB962C8B-B14F-4D97-AF65-F5344CB8AC3E}">
        <p14:creationId xmlns:p14="http://schemas.microsoft.com/office/powerpoint/2010/main" val="408188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Note:</a:t>
            </a:r>
          </a:p>
          <a:p>
            <a:r>
              <a:rPr lang="fr-CA" dirty="0"/>
              <a:t>- Synthèse en mettant l’emphase sur faits saillants ayant une portée TI.</a:t>
            </a:r>
          </a:p>
        </p:txBody>
      </p:sp>
      <p:sp>
        <p:nvSpPr>
          <p:cNvPr id="4" name="Espace réservé du numéro de diapositive 3"/>
          <p:cNvSpPr>
            <a:spLocks noGrp="1"/>
          </p:cNvSpPr>
          <p:nvPr>
            <p:ph type="sldNum" sz="quarter" idx="5"/>
          </p:nvPr>
        </p:nvSpPr>
        <p:spPr/>
        <p:txBody>
          <a:bodyPr/>
          <a:lstStyle/>
          <a:p>
            <a:fld id="{0E5D56B3-F225-448E-9F54-CECBF47295F8}" type="slidenum">
              <a:rPr lang="fr-CA" smtClean="0"/>
              <a:t>5</a:t>
            </a:fld>
            <a:endParaRPr lang="fr-CA"/>
          </a:p>
        </p:txBody>
      </p:sp>
    </p:spTree>
    <p:extLst>
      <p:ext uri="{BB962C8B-B14F-4D97-AF65-F5344CB8AC3E}">
        <p14:creationId xmlns:p14="http://schemas.microsoft.com/office/powerpoint/2010/main" val="157272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a:p>
            <a:r>
              <a:rPr lang="fr-CA" dirty="0"/>
              <a:t>- S’inscrit dans notre vision stratégique pour les fondations TI.</a:t>
            </a:r>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6</a:t>
            </a:fld>
            <a:endParaRPr lang="fr-CA"/>
          </a:p>
        </p:txBody>
      </p:sp>
    </p:spTree>
    <p:extLst>
      <p:ext uri="{BB962C8B-B14F-4D97-AF65-F5344CB8AC3E}">
        <p14:creationId xmlns:p14="http://schemas.microsoft.com/office/powerpoint/2010/main" val="242038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a:p>
            <a:pPr marL="171450" indent="-171450">
              <a:buFontTx/>
              <a:buChar char="-"/>
            </a:pPr>
            <a:r>
              <a:rPr lang="fr-CA" dirty="0"/>
              <a:t>L’appariment des identités est complexe et repose sur des interventions manuelles;</a:t>
            </a:r>
          </a:p>
          <a:p>
            <a:pPr marL="171450" indent="-171450">
              <a:buFontTx/>
              <a:buChar char="-"/>
            </a:pPr>
            <a:r>
              <a:rPr lang="fr-CA" dirty="0"/>
              <a:t>Les incidents sur le système RCU consiste à « redémarrer » le service (manque d’expertise de la solution);</a:t>
            </a:r>
          </a:p>
          <a:p>
            <a:pPr marL="171450" indent="-171450">
              <a:buFontTx/>
              <a:buChar char="-"/>
            </a:pPr>
            <a:r>
              <a:rPr lang="fr-CA" dirty="0"/>
              <a:t>Les incidents ont des impacts sur l’intégrité des données;</a:t>
            </a:r>
          </a:p>
          <a:p>
            <a:pPr marL="171450" indent="-171450">
              <a:buFontTx/>
              <a:buChar char="-"/>
            </a:pPr>
            <a:r>
              <a:rPr lang="fr-CA" dirty="0"/>
              <a:t>Sommaires des problèmes d’intégrité:</a:t>
            </a:r>
          </a:p>
          <a:p>
            <a:pPr marL="628650" lvl="1" indent="-171450">
              <a:buFontTx/>
              <a:buChar char="-"/>
            </a:pPr>
            <a:r>
              <a:rPr lang="fr-CA" dirty="0"/>
              <a:t>Adresses divergentes;</a:t>
            </a:r>
          </a:p>
          <a:p>
            <a:pPr marL="628650" lvl="1" indent="-171450">
              <a:buFontTx/>
              <a:buChar char="-"/>
            </a:pPr>
            <a:r>
              <a:rPr lang="fr-CA" dirty="0"/>
              <a:t>Correction de </a:t>
            </a:r>
            <a:r>
              <a:rPr lang="fr-CA"/>
              <a:t>données nominatives.</a:t>
            </a:r>
            <a:endParaRPr lang="fr-CA" dirty="0"/>
          </a:p>
          <a:p>
            <a:pPr marL="628650" lvl="1" indent="-171450">
              <a:buFontTx/>
              <a:buChar char="-"/>
            </a:pPr>
            <a:endParaRPr lang="fr-CA" dirty="0"/>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7</a:t>
            </a:fld>
            <a:endParaRPr lang="fr-CA"/>
          </a:p>
        </p:txBody>
      </p:sp>
    </p:spTree>
    <p:extLst>
      <p:ext uri="{BB962C8B-B14F-4D97-AF65-F5344CB8AC3E}">
        <p14:creationId xmlns:p14="http://schemas.microsoft.com/office/powerpoint/2010/main" val="226994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Note:</a:t>
            </a:r>
          </a:p>
          <a:p>
            <a:pPr marL="171450" indent="-171450">
              <a:buFontTx/>
              <a:buChar char="-"/>
            </a:pPr>
            <a:r>
              <a:rPr lang="fr-CA" dirty="0"/>
              <a:t>Exemple : Bijou (technologie PowerBuilder);</a:t>
            </a:r>
          </a:p>
          <a:p>
            <a:pPr marL="171450" indent="-171450">
              <a:buFontTx/>
              <a:buChar char="-"/>
            </a:pPr>
            <a:r>
              <a:rPr lang="fr-CA" dirty="0"/>
              <a:t>Autres … BOS, JEF, PFE, MDV, etc.</a:t>
            </a:r>
          </a:p>
        </p:txBody>
      </p:sp>
      <p:sp>
        <p:nvSpPr>
          <p:cNvPr id="4" name="Espace réservé du numéro de diapositive 3"/>
          <p:cNvSpPr>
            <a:spLocks noGrp="1"/>
          </p:cNvSpPr>
          <p:nvPr>
            <p:ph type="sldNum" sz="quarter" idx="5"/>
          </p:nvPr>
        </p:nvSpPr>
        <p:spPr/>
        <p:txBody>
          <a:bodyPr/>
          <a:lstStyle/>
          <a:p>
            <a:fld id="{0E5D56B3-F225-448E-9F54-CECBF47295F8}" type="slidenum">
              <a:rPr lang="fr-CA" smtClean="0"/>
              <a:t>8</a:t>
            </a:fld>
            <a:endParaRPr lang="fr-CA"/>
          </a:p>
        </p:txBody>
      </p:sp>
    </p:spTree>
    <p:extLst>
      <p:ext uri="{BB962C8B-B14F-4D97-AF65-F5344CB8AC3E}">
        <p14:creationId xmlns:p14="http://schemas.microsoft.com/office/powerpoint/2010/main" val="4130652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Note:</a:t>
            </a:r>
          </a:p>
          <a:p>
            <a:pPr marL="171450" indent="-171450">
              <a:buFontTx/>
              <a:buChar char="-"/>
            </a:pPr>
            <a:r>
              <a:rPr lang="fr-CA" dirty="0"/>
              <a:t>Exemple: Clear MDM (Bold on) avec Saleforces;</a:t>
            </a:r>
          </a:p>
          <a:p>
            <a:pPr marL="171450" indent="-171450">
              <a:buFontTx/>
              <a:buChar char="-"/>
            </a:pPr>
            <a:r>
              <a:rPr lang="fr-CA" dirty="0"/>
              <a:t>EIP = EDA (Events Driven Architecture), SOA (Services Oriented Architecture), workflow, contrôle et normalisation des données;</a:t>
            </a:r>
          </a:p>
          <a:p>
            <a:pPr marL="171450" indent="-171450">
              <a:buFontTx/>
              <a:buChar char="-"/>
            </a:pPr>
            <a:r>
              <a:rPr lang="fr-CA" dirty="0"/>
              <a:t>Att: EIP &lt;&gt; ESB … Monolithique &lt;&gt; Distribué … Connectivité &lt;&gt; Transporté.</a:t>
            </a:r>
          </a:p>
        </p:txBody>
      </p:sp>
      <p:sp>
        <p:nvSpPr>
          <p:cNvPr id="4" name="Espace réservé du numéro de diapositive 3"/>
          <p:cNvSpPr>
            <a:spLocks noGrp="1"/>
          </p:cNvSpPr>
          <p:nvPr>
            <p:ph type="sldNum" sz="quarter" idx="10"/>
          </p:nvPr>
        </p:nvSpPr>
        <p:spPr/>
        <p:txBody>
          <a:bodyPr/>
          <a:lstStyle/>
          <a:p>
            <a:fld id="{0E5D56B3-F225-448E-9F54-CECBF47295F8}" type="slidenum">
              <a:rPr lang="fr-CA" smtClean="0"/>
              <a:t>9</a:t>
            </a:fld>
            <a:endParaRPr lang="fr-CA"/>
          </a:p>
        </p:txBody>
      </p:sp>
    </p:spTree>
    <p:extLst>
      <p:ext uri="{BB962C8B-B14F-4D97-AF65-F5344CB8AC3E}">
        <p14:creationId xmlns:p14="http://schemas.microsoft.com/office/powerpoint/2010/main" val="836848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90441" y="662334"/>
            <a:ext cx="7793216" cy="487434"/>
          </a:xfrm>
          <a:prstGeom prst="rect">
            <a:avLst/>
          </a:prstGeom>
        </p:spPr>
        <p:txBody>
          <a:bodyPr tIns="0" bIns="0" anchor="t" anchorCtr="0">
            <a:noAutofit/>
          </a:bodyPr>
          <a:lstStyle>
            <a:lvl1pPr marL="457200" indent="-457200" algn="l">
              <a:buFontTx/>
              <a:buBlip>
                <a:blip r:embed="rId3"/>
              </a:buBlip>
              <a:defRPr sz="30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TITRE DE VOTRE PRÉSENTATION</a:t>
            </a:r>
          </a:p>
        </p:txBody>
      </p:sp>
      <p:sp>
        <p:nvSpPr>
          <p:cNvPr id="3" name="Sous-titre 2"/>
          <p:cNvSpPr>
            <a:spLocks noGrp="1"/>
          </p:cNvSpPr>
          <p:nvPr>
            <p:ph type="subTitle" idx="1" hasCustomPrompt="1"/>
          </p:nvPr>
        </p:nvSpPr>
        <p:spPr>
          <a:xfrm>
            <a:off x="1181101" y="1149768"/>
            <a:ext cx="5181600" cy="338554"/>
          </a:xfrm>
          <a:prstGeom prst="rect">
            <a:avLst/>
          </a:prstGeom>
        </p:spPr>
        <p:txBody>
          <a:bodyPr wrap="square" lIns="0" tIns="0" bIns="0">
            <a:spAutoFit/>
          </a:bodyPr>
          <a:lstStyle>
            <a:lvl1pPr marL="0" indent="0" algn="l">
              <a:buNone/>
              <a:defRPr sz="220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PLACEZ VOTRE SOUS TITRE ICI</a:t>
            </a:r>
          </a:p>
        </p:txBody>
      </p:sp>
      <p:sp>
        <p:nvSpPr>
          <p:cNvPr id="4" name="Espace réservé de la date 3"/>
          <p:cNvSpPr>
            <a:spLocks noGrp="1"/>
          </p:cNvSpPr>
          <p:nvPr>
            <p:ph type="dt" sz="half" idx="10"/>
          </p:nvPr>
        </p:nvSpPr>
        <p:spPr>
          <a:xfrm>
            <a:off x="8171560" y="4767263"/>
            <a:ext cx="972440" cy="273844"/>
          </a:xfrm>
        </p:spPr>
        <p:txBody>
          <a:bodyPr/>
          <a:lstStyle>
            <a:lvl1pPr>
              <a:defRPr sz="800">
                <a:solidFill>
                  <a:srgbClr val="3198E5"/>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Tree>
    <p:extLst>
      <p:ext uri="{BB962C8B-B14F-4D97-AF65-F5344CB8AC3E}">
        <p14:creationId xmlns:p14="http://schemas.microsoft.com/office/powerpoint/2010/main" val="89069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3812977"/>
            <a:ext cx="5486400" cy="425054"/>
          </a:xfrm>
          <a:prstGeom prst="rect">
            <a:avLst/>
          </a:prstGeom>
        </p:spPr>
        <p:txBody>
          <a:bodyPr anchor="b">
            <a:noAutofit/>
          </a:bodyPr>
          <a:lstStyle>
            <a:lvl1pPr marL="457200" indent="-457200" algn="l">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Contenu</a:t>
            </a:r>
          </a:p>
        </p:txBody>
      </p:sp>
      <p:sp>
        <p:nvSpPr>
          <p:cNvPr id="3" name="Espace réservé pour une image  2"/>
          <p:cNvSpPr>
            <a:spLocks noGrp="1"/>
          </p:cNvSpPr>
          <p:nvPr>
            <p:ph type="pic" idx="1"/>
          </p:nvPr>
        </p:nvSpPr>
        <p:spPr>
          <a:xfrm>
            <a:off x="1792288" y="962121"/>
            <a:ext cx="5486400" cy="2747818"/>
          </a:xfrm>
          <a:prstGeom prst="rect">
            <a:avLst/>
          </a:prstGeom>
          <a:ln w="57150" cap="sq" cmpd="sng">
            <a:solidFill>
              <a:srgbClr val="3198E5"/>
            </a:solidFill>
            <a:miter lim="800000"/>
          </a:ln>
        </p:spPr>
        <p:txBody>
          <a:bodyPr anchor="ctr" anchorCtr="0">
            <a:normAutofit/>
          </a:bodyPr>
          <a:lstStyle>
            <a:lvl1pPr marL="0" indent="0" algn="ctr">
              <a:buNone/>
              <a:defRPr sz="1800">
                <a:solidFill>
                  <a:srgbClr val="3198E5"/>
                </a:solidFill>
                <a:latin typeface="Segoe UI Semilight" panose="020B0402040204020203" pitchFamily="34" charset="0"/>
                <a:cs typeface="Segoe UI Semilight" panose="020B04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286000" y="4238030"/>
            <a:ext cx="4992688" cy="438739"/>
          </a:xfrm>
          <a:prstGeom prst="rect">
            <a:avLst/>
          </a:prstGeom>
        </p:spPr>
        <p:txBody>
          <a:bodyPr/>
          <a:lstStyle>
            <a:lvl1pPr marL="0" indent="0">
              <a:buNone/>
              <a:defRPr sz="1400">
                <a:latin typeface="Segoe UI Semilight" panose="020B0402040204020203" pitchFamily="34" charset="0"/>
                <a:cs typeface="Segoe UI Semilight" panose="020B04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10"/>
          <p:cNvSpPr>
            <a:spLocks noGrp="1"/>
          </p:cNvSpPr>
          <p:nvPr>
            <p:ph type="body" sz="quarter" idx="15" hasCustomPrompt="1"/>
          </p:nvPr>
        </p:nvSpPr>
        <p:spPr>
          <a:xfrm>
            <a:off x="317421" y="116918"/>
            <a:ext cx="2273379" cy="241394"/>
          </a:xfrm>
          <a:prstGeom prst="rect">
            <a:avLst/>
          </a:prstGeom>
        </p:spPr>
        <p:txBody>
          <a:bodyPr lIns="0" tIns="0" rIns="0" bIns="0">
            <a:noAutofit/>
          </a:bodyPr>
          <a:lstStyle>
            <a:lvl1pPr marL="0" indent="0">
              <a:buFontTx/>
              <a:buNone/>
              <a:defRPr sz="1600">
                <a:solidFill>
                  <a:schemeClr val="bg1"/>
                </a:solidFill>
                <a:latin typeface="Segoe UI Semilight" panose="020B0402040204020203" pitchFamily="34" charset="0"/>
                <a:cs typeface="Segoe UI Semilight" panose="020B0402040204020203" pitchFamily="34" charset="0"/>
              </a:defRPr>
            </a:lvl1pPr>
          </a:lstStyle>
          <a:p>
            <a:pPr lvl="0"/>
            <a:r>
              <a:rPr lang="fr-FR"/>
              <a:t>Chapitre 1</a:t>
            </a:r>
          </a:p>
        </p:txBody>
      </p:sp>
    </p:spTree>
    <p:extLst>
      <p:ext uri="{BB962C8B-B14F-4D97-AF65-F5344CB8AC3E}">
        <p14:creationId xmlns:p14="http://schemas.microsoft.com/office/powerpoint/2010/main" val="303493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hap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0753" y="1488323"/>
            <a:ext cx="4280049" cy="1291587"/>
          </a:xfrm>
          <a:prstGeom prst="rect">
            <a:avLst/>
          </a:prstGeom>
        </p:spPr>
        <p:txBody>
          <a:bodyPr tIns="0" bIns="0" anchor="t">
            <a:normAutofit/>
          </a:bodyPr>
          <a:lstStyle>
            <a:lvl1pPr algn="l">
              <a:lnSpc>
                <a:spcPts val="3780"/>
              </a:lnSpc>
              <a:defRPr sz="3400" b="0" cap="all">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dirty="0"/>
              <a:t>PLACEZ LE TITRE </a:t>
            </a:r>
            <a:br>
              <a:rPr lang="fr-FR" dirty="0"/>
            </a:br>
            <a:r>
              <a:rPr lang="fr-FR" dirty="0"/>
              <a:t>DU CHAPITRE ICI</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Sous-titre 2"/>
          <p:cNvSpPr>
            <a:spLocks noGrp="1"/>
          </p:cNvSpPr>
          <p:nvPr>
            <p:ph type="subTitle" idx="13" hasCustomPrompt="1"/>
          </p:nvPr>
        </p:nvSpPr>
        <p:spPr>
          <a:xfrm>
            <a:off x="3358120" y="1027282"/>
            <a:ext cx="3188535" cy="400110"/>
          </a:xfrm>
          <a:prstGeom prst="rect">
            <a:avLst/>
          </a:prstGeom>
        </p:spPr>
        <p:txBody>
          <a:bodyPr wrap="square" lIns="0" tIns="0" bIns="0">
            <a:spAutoFit/>
          </a:bodyPr>
          <a:lstStyle>
            <a:lvl1pPr marL="342900" indent="-342900" algn="l">
              <a:buSzPct val="120000"/>
              <a:buFontTx/>
              <a:buBlip>
                <a:blip r:embed="rId3"/>
              </a:buBlip>
              <a:defRPr sz="2600" baseline="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 Chapitre 1</a:t>
            </a:r>
          </a:p>
        </p:txBody>
      </p:sp>
    </p:spTree>
    <p:extLst>
      <p:ext uri="{BB962C8B-B14F-4D97-AF65-F5344CB8AC3E}">
        <p14:creationId xmlns:p14="http://schemas.microsoft.com/office/powerpoint/2010/main" val="91873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2"/>
          <p:cNvSpPr>
            <a:spLocks noGrp="1"/>
          </p:cNvSpPr>
          <p:nvPr>
            <p:ph type="body" sz="quarter" idx="14" hasCustomPrompt="1"/>
          </p:nvPr>
        </p:nvSpPr>
        <p:spPr>
          <a:xfrm>
            <a:off x="2657341" y="2281999"/>
            <a:ext cx="3309937" cy="453402"/>
          </a:xfrm>
          <a:prstGeom prst="rect">
            <a:avLst/>
          </a:prstGeom>
        </p:spPr>
        <p:txBody>
          <a:bodyPr vert="horz" lIns="0" bIns="0"/>
          <a:lstStyle>
            <a:lvl1pPr marL="342900" indent="-342900">
              <a:buSzPct val="120000"/>
              <a:buFontTx/>
              <a:buBlip>
                <a:blip r:embed="rId3"/>
              </a:buBlip>
              <a:defRPr sz="2600">
                <a:solidFill>
                  <a:srgbClr val="3198E5"/>
                </a:solidFill>
                <a:latin typeface="Segoe UI Semilight" panose="020B0402040204020203" pitchFamily="34" charset="0"/>
                <a:cs typeface="Segoe UI Semilight" panose="020B0402040204020203" pitchFamily="34" charset="0"/>
              </a:defRPr>
            </a:lvl1pPr>
          </a:lstStyle>
          <a:p>
            <a:pPr lvl="0"/>
            <a:r>
              <a:rPr lang="fr-FR" dirty="0"/>
              <a:t> Chapitre 1</a:t>
            </a:r>
          </a:p>
        </p:txBody>
      </p:sp>
      <p:sp>
        <p:nvSpPr>
          <p:cNvPr id="15" name="Espace réservé du texte 14"/>
          <p:cNvSpPr>
            <a:spLocks noGrp="1"/>
          </p:cNvSpPr>
          <p:nvPr>
            <p:ph type="body" sz="quarter" idx="15" hasCustomPrompt="1"/>
          </p:nvPr>
        </p:nvSpPr>
        <p:spPr>
          <a:xfrm>
            <a:off x="3168606" y="2770738"/>
            <a:ext cx="4201449" cy="1269460"/>
          </a:xfrm>
          <a:prstGeom prst="rect">
            <a:avLst/>
          </a:prstGeom>
        </p:spPr>
        <p:txBody>
          <a:bodyPr vert="horz" lIns="0" tIns="0" bIns="0"/>
          <a:lstStyle>
            <a:lvl1pPr marL="0" indent="0">
              <a:lnSpc>
                <a:spcPts val="3840"/>
              </a:lnSpc>
              <a:buFontTx/>
              <a:buNone/>
              <a:defRPr sz="34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dirty="0"/>
              <a:t>PLACEZ LE TITRE DU CHAPITRE ICI</a:t>
            </a:r>
          </a:p>
        </p:txBody>
      </p:sp>
    </p:spTree>
    <p:extLst>
      <p:ext uri="{BB962C8B-B14F-4D97-AF65-F5344CB8AC3E}">
        <p14:creationId xmlns:p14="http://schemas.microsoft.com/office/powerpoint/2010/main" val="271222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09039" y="114258"/>
            <a:ext cx="1467142" cy="244053"/>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dirty="0"/>
              <a:t>Chapitre 1</a:t>
            </a:r>
          </a:p>
        </p:txBody>
      </p:sp>
      <p:sp>
        <p:nvSpPr>
          <p:cNvPr id="3" name="Espace réservé du contenu 2"/>
          <p:cNvSpPr>
            <a:spLocks noGrp="1"/>
          </p:cNvSpPr>
          <p:nvPr>
            <p:ph idx="1" hasCustomPrompt="1"/>
          </p:nvPr>
        </p:nvSpPr>
        <p:spPr>
          <a:xfrm>
            <a:off x="562517" y="1119615"/>
            <a:ext cx="7887629" cy="3394472"/>
          </a:xfrm>
          <a:prstGeom prst="rect">
            <a:avLst/>
          </a:prstGeom>
        </p:spPr>
        <p:txBody>
          <a:bodyPr/>
          <a:lstStyle>
            <a:lvl1pPr marL="342900" indent="-342900">
              <a:buSzPct val="120000"/>
              <a:buFontTx/>
              <a:buBlip>
                <a:blip r:embed="rId3"/>
              </a:buBlip>
              <a:defRPr sz="26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sz="2000">
                <a:solidFill>
                  <a:srgbClr val="000000"/>
                </a:solidFill>
                <a:latin typeface="Segoe UI Semilight" panose="020B0402040204020203" pitchFamily="34" charset="0"/>
                <a:cs typeface="Segoe UI Semilight" panose="020B0402040204020203" pitchFamily="34" charset="0"/>
              </a:defRPr>
            </a:lvl2pPr>
            <a:lvl3pPr>
              <a:defRPr sz="1800">
                <a:solidFill>
                  <a:srgbClr val="000000"/>
                </a:solidFill>
                <a:latin typeface="Segoe UI Semilight" panose="020B0402040204020203" pitchFamily="34" charset="0"/>
                <a:cs typeface="Segoe UI Semilight" panose="020B0402040204020203" pitchFamily="34" charset="0"/>
              </a:defRPr>
            </a:lvl3pPr>
            <a:lvl4pPr>
              <a:defRPr sz="1600">
                <a:solidFill>
                  <a:schemeClr val="tx1"/>
                </a:solidFill>
                <a:latin typeface="Segoe UI Semilight" panose="020B0402040204020203" pitchFamily="34" charset="0"/>
                <a:cs typeface="Segoe UI Semilight" panose="020B0402040204020203" pitchFamily="34" charset="0"/>
              </a:defRPr>
            </a:lvl4pPr>
            <a:lvl5pPr>
              <a:defRPr sz="1600">
                <a:solidFill>
                  <a:schemeClr val="tx1"/>
                </a:solidFill>
                <a:latin typeface="Segoe UI Semilight" panose="020B0402040204020203" pitchFamily="34" charset="0"/>
                <a:cs typeface="Segoe UI Semilight" panose="020B0402040204020203" pitchFamily="34" charset="0"/>
              </a:defRPr>
            </a:lvl5pPr>
          </a:lstStyle>
          <a:p>
            <a:pPr lvl="0"/>
            <a:r>
              <a:rPr lang="fr-FR" dirty="0"/>
              <a:t> Contenu</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5" name="Espace réservé du pied de page 4"/>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dirty="0"/>
              <a:t>RAPPEL DU TITRE DU CHAPITRE</a:t>
            </a:r>
          </a:p>
        </p:txBody>
      </p:sp>
    </p:spTree>
    <p:extLst>
      <p:ext uri="{BB962C8B-B14F-4D97-AF65-F5344CB8AC3E}">
        <p14:creationId xmlns:p14="http://schemas.microsoft.com/office/powerpoint/2010/main" val="329466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3" name="Espace réservé du contenu 2"/>
          <p:cNvSpPr>
            <a:spLocks noGrp="1"/>
          </p:cNvSpPr>
          <p:nvPr>
            <p:ph sz="half" idx="1"/>
          </p:nvPr>
        </p:nvSpPr>
        <p:spPr>
          <a:xfrm>
            <a:off x="1087320" y="1694935"/>
            <a:ext cx="3251110" cy="2545556"/>
          </a:xfrm>
          <a:prstGeom prst="rect">
            <a:avLst/>
          </a:prstGeom>
        </p:spPr>
        <p:txBody>
          <a:bodyPr lIns="0" tIns="0" rIns="0" bIns="0">
            <a:normAutofit/>
          </a:bodyPr>
          <a:lstStyle>
            <a:lvl1pPr marL="0" indent="0">
              <a:buFontTx/>
              <a:buNone/>
              <a:defRPr sz="1400">
                <a:latin typeface="Segoe UI Semilight" panose="020B0402040204020203" pitchFamily="34" charset="0"/>
                <a:cs typeface="Segoe UI Semilight" panose="020B0402040204020203"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p:txBody>
      </p:sp>
      <p:sp>
        <p:nvSpPr>
          <p:cNvPr id="4" name="Espace réservé du contenu 3"/>
          <p:cNvSpPr>
            <a:spLocks noGrp="1"/>
          </p:cNvSpPr>
          <p:nvPr>
            <p:ph sz="half" idx="2"/>
          </p:nvPr>
        </p:nvSpPr>
        <p:spPr>
          <a:xfrm>
            <a:off x="5136530" y="1694935"/>
            <a:ext cx="3296822" cy="2545556"/>
          </a:xfrm>
          <a:prstGeom prst="rect">
            <a:avLst/>
          </a:prstGeom>
        </p:spPr>
        <p:txBody>
          <a:bodyPr vert="horz" lIns="0" tIns="0" rIns="0" bIns="0" rtlCol="0">
            <a:normAutofit/>
          </a:bodyPr>
          <a:lstStyle>
            <a:lvl1pPr marL="342900" indent="-342900">
              <a:buFontTx/>
              <a:buNone/>
              <a:defRPr lang="fr-FR" sz="1400">
                <a:latin typeface="Segoe UI Semilight" panose="020B0402040204020203" pitchFamily="34" charset="0"/>
                <a:cs typeface="Segoe UI Semilight" panose="020B0402040204020203" pitchFamily="34" charset="0"/>
              </a:defRPr>
            </a:lvl1pPr>
            <a:lvl2pPr>
              <a:defRPr lang="fr-FR" sz="2400"/>
            </a:lvl2pPr>
            <a:lvl3pPr>
              <a:defRPr lang="fr-FR" sz="2000"/>
            </a:lvl3pPr>
            <a:lvl4pPr>
              <a:defRPr lang="fr-FR" sz="1800"/>
            </a:lvl4pPr>
            <a:lvl5pPr>
              <a:defRPr lang="fr-FR" sz="1800"/>
            </a:lvl5pPr>
          </a:lstStyle>
          <a:p>
            <a:pPr marL="0" lvl="0" indent="0">
              <a:buFontTx/>
              <a:buNone/>
            </a:pPr>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2" name="Titre 11"/>
          <p:cNvSpPr>
            <a:spLocks noGrp="1"/>
          </p:cNvSpPr>
          <p:nvPr>
            <p:ph type="title" hasCustomPrompt="1"/>
          </p:nvPr>
        </p:nvSpPr>
        <p:spPr>
          <a:xfrm>
            <a:off x="314226" y="116388"/>
            <a:ext cx="2491325" cy="229512"/>
          </a:xfrm>
          <a:prstGeom prst="rect">
            <a:avLst/>
          </a:prstGeom>
        </p:spPr>
        <p:txBody>
          <a:bodyPr vert="horz" lIns="0" tIns="0" rIns="0" bIns="0" rtlCol="0" anchor="t" anchorCtr="0">
            <a:noAutofit/>
          </a:bodyPr>
          <a:lstStyle>
            <a:lvl1pPr algn="l">
              <a:lnSpc>
                <a:spcPts val="1920"/>
              </a:lnSpc>
              <a:defRPr lang="fr-FR" sz="1600">
                <a:solidFill>
                  <a:schemeClr val="bg1"/>
                </a:solidFill>
                <a:latin typeface="Segoe UI Semilight" panose="020B0402040204020203" pitchFamily="34" charset="0"/>
                <a:cs typeface="Segoe UI Semilight" panose="020B0402040204020203" pitchFamily="34" charset="0"/>
              </a:defRPr>
            </a:lvl1pPr>
          </a:lstStyle>
          <a:p>
            <a:pPr marL="0" lvl="0" algn="l"/>
            <a:r>
              <a:rPr lang="fr-FR" dirty="0"/>
              <a:t>Chapitre 1</a:t>
            </a:r>
          </a:p>
        </p:txBody>
      </p:sp>
      <p:sp>
        <p:nvSpPr>
          <p:cNvPr id="15" name="Espace réservé du texte 14"/>
          <p:cNvSpPr>
            <a:spLocks noGrp="1"/>
          </p:cNvSpPr>
          <p:nvPr>
            <p:ph type="body" sz="quarter" idx="15" hasCustomPrompt="1"/>
          </p:nvPr>
        </p:nvSpPr>
        <p:spPr>
          <a:xfrm>
            <a:off x="4569646" y="1105372"/>
            <a:ext cx="3124904" cy="589563"/>
          </a:xfrm>
          <a:prstGeom prst="rect">
            <a:avLst/>
          </a:prstGeom>
        </p:spPr>
        <p:txBody>
          <a:bodyPr vert="horz" lIns="91440" tIns="45720" rIns="91440" bIns="45720" rtlCol="0">
            <a:normAutofit/>
          </a:bodyPr>
          <a:lstStyle>
            <a:lvl1pPr marL="342900" indent="-342900">
              <a:buSzPct val="120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lang="fr-FR" sz="2000">
                <a:solidFill>
                  <a:srgbClr val="000000"/>
                </a:solidFill>
                <a:latin typeface="SegoeBook"/>
                <a:cs typeface="SegoeBook"/>
              </a:defRPr>
            </a:lvl2pPr>
            <a:lvl3pPr>
              <a:defRPr lang="fr-FR" sz="1800">
                <a:solidFill>
                  <a:srgbClr val="000000"/>
                </a:solidFill>
                <a:latin typeface="SegoeBook"/>
                <a:cs typeface="SegoeBook"/>
              </a:defRPr>
            </a:lvl3pPr>
            <a:lvl4pPr>
              <a:defRPr lang="fr-FR" sz="1600">
                <a:latin typeface="SegoeBook"/>
                <a:cs typeface="SegoeBook"/>
              </a:defRPr>
            </a:lvl4pPr>
            <a:lvl5pPr>
              <a:defRPr lang="fr-FR" sz="1600">
                <a:latin typeface="SegoeBook"/>
                <a:cs typeface="SegoeBook"/>
              </a:defRPr>
            </a:lvl5pPr>
          </a:lstStyle>
          <a:p>
            <a:pPr lvl="0">
              <a:buSzPct val="120000"/>
              <a:buFontTx/>
              <a:buBlip>
                <a:blip r:embed="rId3"/>
              </a:buBlip>
            </a:pPr>
            <a:r>
              <a:rPr lang="fr-FR" dirty="0"/>
              <a:t> Contenu</a:t>
            </a:r>
          </a:p>
        </p:txBody>
      </p:sp>
      <p:sp>
        <p:nvSpPr>
          <p:cNvPr id="16" name="Espace réservé du texte 14"/>
          <p:cNvSpPr>
            <a:spLocks noGrp="1"/>
          </p:cNvSpPr>
          <p:nvPr>
            <p:ph type="body" sz="quarter" idx="16" hasCustomPrompt="1"/>
          </p:nvPr>
        </p:nvSpPr>
        <p:spPr>
          <a:xfrm>
            <a:off x="611560" y="1105372"/>
            <a:ext cx="3124904" cy="589563"/>
          </a:xfrm>
          <a:prstGeom prst="rect">
            <a:avLst/>
          </a:prstGeom>
        </p:spPr>
        <p:txBody>
          <a:bodyPr vert="horz" lIns="91440" tIns="45720" rIns="91440" bIns="45720" rtlCol="0">
            <a:normAutofit/>
          </a:bodyPr>
          <a:lstStyle>
            <a:lvl1pPr marL="457200" indent="-457200">
              <a:buSzPct val="121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buSzPct val="120000"/>
              <a:buFontTx/>
              <a:buBlip>
                <a:blip r:embed="rId3"/>
              </a:buBlip>
            </a:pPr>
            <a:r>
              <a:rPr lang="fr-FR"/>
              <a:t>Contenu</a:t>
            </a:r>
          </a:p>
        </p:txBody>
      </p:sp>
    </p:spTree>
    <p:extLst>
      <p:ext uri="{BB962C8B-B14F-4D97-AF65-F5344CB8AC3E}">
        <p14:creationId xmlns:p14="http://schemas.microsoft.com/office/powerpoint/2010/main" val="10875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17421" y="109206"/>
            <a:ext cx="1479899" cy="225959"/>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dirty="0"/>
              <a:t>Chapitre 1</a:t>
            </a:r>
          </a:p>
        </p:txBody>
      </p:sp>
      <p:sp>
        <p:nvSpPr>
          <p:cNvPr id="3" name="Espace réservé du texte 2"/>
          <p:cNvSpPr>
            <a:spLocks noGrp="1"/>
          </p:cNvSpPr>
          <p:nvPr>
            <p:ph type="body" idx="1" hasCustomPrompt="1"/>
          </p:nvPr>
        </p:nvSpPr>
        <p:spPr>
          <a:xfrm>
            <a:off x="457200" y="1151335"/>
            <a:ext cx="4040188"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Contenu</a:t>
            </a:r>
          </a:p>
        </p:txBody>
      </p:sp>
      <p:sp>
        <p:nvSpPr>
          <p:cNvPr id="5" name="Espace réservé du texte 4"/>
          <p:cNvSpPr>
            <a:spLocks noGrp="1"/>
          </p:cNvSpPr>
          <p:nvPr>
            <p:ph type="body" sz="quarter" idx="3" hasCustomPrompt="1"/>
          </p:nvPr>
        </p:nvSpPr>
        <p:spPr>
          <a:xfrm>
            <a:off x="4645026" y="1151335"/>
            <a:ext cx="3813123"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7" name="Espace réservé de la date 6"/>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8" name="Espace réservé du pied de page 7"/>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9" name="Espace réservé du numéro de diapositive 8"/>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3" name="Espace réservé du graphique 12"/>
          <p:cNvSpPr>
            <a:spLocks noGrp="1"/>
          </p:cNvSpPr>
          <p:nvPr>
            <p:ph type="chart" sz="quarter" idx="15"/>
          </p:nvPr>
        </p:nvSpPr>
        <p:spPr>
          <a:xfrm>
            <a:off x="528638" y="1928813"/>
            <a:ext cx="3656012"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
        <p:nvSpPr>
          <p:cNvPr id="15" name="Espace réservé du graphique 14"/>
          <p:cNvSpPr>
            <a:spLocks noGrp="1"/>
          </p:cNvSpPr>
          <p:nvPr>
            <p:ph type="chart" sz="quarter" idx="16"/>
          </p:nvPr>
        </p:nvSpPr>
        <p:spPr>
          <a:xfrm>
            <a:off x="4705350" y="1928813"/>
            <a:ext cx="3752799"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Tree>
    <p:extLst>
      <p:ext uri="{BB962C8B-B14F-4D97-AF65-F5344CB8AC3E}">
        <p14:creationId xmlns:p14="http://schemas.microsoft.com/office/powerpoint/2010/main" val="37430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7"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9"/>
          <p:cNvSpPr>
            <a:spLocks noGrp="1"/>
          </p:cNvSpPr>
          <p:nvPr>
            <p:ph type="body" sz="quarter" idx="14" hasCustomPrompt="1"/>
          </p:nvPr>
        </p:nvSpPr>
        <p:spPr>
          <a:xfrm>
            <a:off x="314912" y="115910"/>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dirty="0"/>
              <a:t>Chapitre 1</a:t>
            </a:r>
          </a:p>
        </p:txBody>
      </p:sp>
    </p:spTree>
    <p:extLst>
      <p:ext uri="{BB962C8B-B14F-4D97-AF65-F5344CB8AC3E}">
        <p14:creationId xmlns:p14="http://schemas.microsoft.com/office/powerpoint/2010/main" val="388252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4" name="Espace réservé du numéro de diapositive 3"/>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6" name="Espace réservé du pied de page 3"/>
          <p:cNvSpPr>
            <a:spLocks noGrp="1"/>
          </p:cNvSpPr>
          <p:nvPr>
            <p:ph type="ftr" sz="quarter" idx="11"/>
          </p:nvPr>
        </p:nvSpPr>
        <p:spPr>
          <a:xfrm>
            <a:off x="3124200" y="4767263"/>
            <a:ext cx="2895600" cy="273844"/>
          </a:xfrm>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Tree>
    <p:extLst>
      <p:ext uri="{BB962C8B-B14F-4D97-AF65-F5344CB8AC3E}">
        <p14:creationId xmlns:p14="http://schemas.microsoft.com/office/powerpoint/2010/main" val="30862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au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039091" y="1685636"/>
            <a:ext cx="2247515" cy="2801697"/>
          </a:xfrm>
          <a:prstGeom prst="rect">
            <a:avLst/>
          </a:prstGeom>
        </p:spPr>
        <p:txBody>
          <a:bodyPr vert="horz" lIns="0" tIns="0" rIns="0" bIns="0" rtlCol="0">
            <a:noAutofit/>
          </a:bodyPr>
          <a:lstStyle>
            <a:lvl1pPr marL="0" indent="-342900">
              <a:spcBef>
                <a:spcPts val="300"/>
              </a:spcBef>
              <a:buFontTx/>
              <a:buNone/>
              <a:defRPr lang="fr-FR" sz="1400">
                <a:latin typeface="Segoe UI Semilight" panose="020B0402040204020203" pitchFamily="34" charset="0"/>
                <a:cs typeface="Segoe UI Semilight" panose="020B0402040204020203" pitchFamily="34" charset="0"/>
              </a:defRPr>
            </a:lvl1pPr>
          </a:lstStyle>
          <a:p>
            <a:pPr marL="0" lvl="0" indent="0">
              <a:buFontTx/>
              <a:buNone/>
            </a:pPr>
            <a:r>
              <a:rPr lang="fr-FR"/>
              <a:t>Modifiez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4" name="Espace réservé du texte 9"/>
          <p:cNvSpPr>
            <a:spLocks noGrp="1"/>
          </p:cNvSpPr>
          <p:nvPr>
            <p:ph type="body" sz="quarter" idx="15" hasCustomPrompt="1"/>
          </p:nvPr>
        </p:nvSpPr>
        <p:spPr>
          <a:xfrm>
            <a:off x="323793" y="124792"/>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dirty="0"/>
              <a:t>Chapitre 1</a:t>
            </a:r>
          </a:p>
        </p:txBody>
      </p:sp>
      <p:sp>
        <p:nvSpPr>
          <p:cNvPr id="18" name="Espace réservé du texte 17"/>
          <p:cNvSpPr>
            <a:spLocks noGrp="1"/>
          </p:cNvSpPr>
          <p:nvPr>
            <p:ph type="body" sz="quarter" idx="17" hasCustomPrompt="1"/>
          </p:nvPr>
        </p:nvSpPr>
        <p:spPr>
          <a:xfrm>
            <a:off x="568807" y="1176866"/>
            <a:ext cx="2694708" cy="501073"/>
          </a:xfrm>
          <a:prstGeom prst="rect">
            <a:avLst/>
          </a:prstGeom>
        </p:spPr>
        <p:txBody>
          <a:bodyPr lIns="0" tIns="0" rIns="0" bIns="0">
            <a:noAutofit/>
          </a:bodyPr>
          <a:lstStyle>
            <a:lvl1pPr marL="342900" indent="-342900">
              <a:buSzPct val="120000"/>
              <a:buFontTx/>
              <a:buBlip>
                <a:blip r:embed="rId3"/>
              </a:buBlip>
              <a:defRP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 Contenu</a:t>
            </a:r>
          </a:p>
        </p:txBody>
      </p:sp>
      <p:sp>
        <p:nvSpPr>
          <p:cNvPr id="22" name="Espace réservé du tableau 21"/>
          <p:cNvSpPr>
            <a:spLocks noGrp="1"/>
          </p:cNvSpPr>
          <p:nvPr>
            <p:ph type="tbl" sz="quarter" idx="19"/>
          </p:nvPr>
        </p:nvSpPr>
        <p:spPr>
          <a:xfrm>
            <a:off x="4210243" y="1190962"/>
            <a:ext cx="4476558" cy="3296371"/>
          </a:xfrm>
          <a:prstGeom prst="rect">
            <a:avLst/>
          </a:prstGeom>
          <a:ln w="57150" cap="sq" cmpd="sng">
            <a:solidFill>
              <a:srgbClr val="3198E5"/>
            </a:solidFill>
            <a:miter lim="800000"/>
          </a:ln>
        </p:spPr>
        <p:txBody>
          <a:bodyPr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tableau</a:t>
            </a:r>
          </a:p>
        </p:txBody>
      </p:sp>
    </p:spTree>
    <p:extLst>
      <p:ext uri="{BB962C8B-B14F-4D97-AF65-F5344CB8AC3E}">
        <p14:creationId xmlns:p14="http://schemas.microsoft.com/office/powerpoint/2010/main" val="12481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21/09/2021</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a:solidFill>
                  <a:schemeClr val="tx1">
                    <a:tint val="75000"/>
                  </a:schemeClr>
                </a:solidFill>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Tree>
    <p:extLst>
      <p:ext uri="{BB962C8B-B14F-4D97-AF65-F5344CB8AC3E}">
        <p14:creationId xmlns:p14="http://schemas.microsoft.com/office/powerpoint/2010/main" val="744477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0" r:id="rId4"/>
    <p:sldLayoutId id="2147483652" r:id="rId5"/>
    <p:sldLayoutId id="2147483653" r:id="rId6"/>
    <p:sldLayoutId id="2147483654" r:id="rId7"/>
    <p:sldLayoutId id="2147483655" r:id="rId8"/>
    <p:sldLayoutId id="2147483656"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3.xml"/><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2.png"/><Relationship Id="rId5" Type="http://schemas.openxmlformats.org/officeDocument/2006/relationships/notesSlide" Target="../notesSlides/notesSlide11.xml"/><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8.xml"/><Relationship Id="rId7" Type="http://schemas.openxmlformats.org/officeDocument/2006/relationships/slideLayout" Target="../slideLayouts/slideLayout9.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2.png"/><Relationship Id="rId5" Type="http://schemas.openxmlformats.org/officeDocument/2006/relationships/tags" Target="../tags/tag10.xml"/><Relationship Id="rId10" Type="http://schemas.openxmlformats.org/officeDocument/2006/relationships/notesSlide" Target="../notesSlides/notesSlide2.xml"/><Relationship Id="rId4" Type="http://schemas.openxmlformats.org/officeDocument/2006/relationships/tags" Target="../tags/tag9.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notesSlide" Target="../notesSlides/notesSlide3.xml"/><Relationship Id="rId5" Type="http://schemas.openxmlformats.org/officeDocument/2006/relationships/tags" Target="../tags/tag18.xml"/><Relationship Id="rId10" Type="http://schemas.openxmlformats.org/officeDocument/2006/relationships/slideLayout" Target="../slideLayouts/slideLayout9.xml"/><Relationship Id="rId4" Type="http://schemas.openxmlformats.org/officeDocument/2006/relationships/tags" Target="../tags/tag17.xml"/><Relationship Id="rId9" Type="http://schemas.openxmlformats.org/officeDocument/2006/relationships/tags" Target="../tags/tag2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5.xml"/><Relationship Id="rId7"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2.png"/><Relationship Id="rId4" Type="http://schemas.openxmlformats.org/officeDocument/2006/relationships/tags" Target="../tags/tag3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8.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7.xml"/><Relationship Id="rId7" Type="http://schemas.openxmlformats.org/officeDocument/2006/relationships/notesSlide" Target="../notesSlides/notesSlide9.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9.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4" name="Espace réservé du texte 3"/>
          <p:cNvSpPr>
            <a:spLocks noGrp="1"/>
          </p:cNvSpPr>
          <p:nvPr>
            <p:ph type="body" sz="quarter" idx="14"/>
            <p:custDataLst>
              <p:tags r:id="rId1"/>
            </p:custDataLst>
          </p:nvPr>
        </p:nvSpPr>
        <p:spPr>
          <a:xfrm>
            <a:off x="-9149" y="3341463"/>
            <a:ext cx="9144000" cy="357701"/>
          </a:xfrm>
        </p:spPr>
        <p:txBody>
          <a:bodyPr/>
          <a:lstStyle/>
          <a:p>
            <a:pPr marL="0" indent="0" algn="r">
              <a:buNone/>
            </a:pPr>
            <a:r>
              <a:rPr lang="fr-FR" sz="1600" b="1" dirty="0"/>
              <a:t>Présentation des principes et concepts d’un jeton JWT/API</a:t>
            </a:r>
          </a:p>
          <a:p>
            <a:pPr marL="0" indent="0" algn="r">
              <a:buNone/>
            </a:pPr>
            <a:endParaRPr lang="fr-CA" sz="1600" b="1" dirty="0"/>
          </a:p>
        </p:txBody>
      </p:sp>
      <p:sp>
        <p:nvSpPr>
          <p:cNvPr id="5" name="Espace réservé du texte 4"/>
          <p:cNvSpPr>
            <a:spLocks noGrp="1"/>
          </p:cNvSpPr>
          <p:nvPr>
            <p:ph type="body" sz="quarter" idx="15"/>
            <p:custDataLst>
              <p:tags r:id="rId2"/>
            </p:custDataLst>
          </p:nvPr>
        </p:nvSpPr>
        <p:spPr>
          <a:xfrm>
            <a:off x="-9149" y="2044815"/>
            <a:ext cx="9153150" cy="1269460"/>
          </a:xfrm>
        </p:spPr>
        <p:txBody>
          <a:bodyPr/>
          <a:lstStyle/>
          <a:p>
            <a:pPr algn="r"/>
            <a:r>
              <a:rPr lang="fr-CA" dirty="0"/>
              <a:t>Jeton JWT/API</a:t>
            </a:r>
          </a:p>
          <a:p>
            <a:pPr algn="r"/>
            <a:r>
              <a:rPr lang="fr-CA" dirty="0"/>
              <a:t>Partenaires externes </a:t>
            </a:r>
          </a:p>
        </p:txBody>
      </p:sp>
      <p:pic>
        <p:nvPicPr>
          <p:cNvPr id="7" name="Image 6"/>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8243411" y="1"/>
            <a:ext cx="891440" cy="856799"/>
          </a:xfrm>
          <a:prstGeom prst="rect">
            <a:avLst/>
          </a:prstGeom>
        </p:spPr>
      </p:pic>
      <p:sp>
        <p:nvSpPr>
          <p:cNvPr id="8" name="Text Box 10"/>
          <p:cNvSpPr txBox="1">
            <a:spLocks noChangeArrowheads="1"/>
          </p:cNvSpPr>
          <p:nvPr>
            <p:custDataLst>
              <p:tags r:id="rId4"/>
            </p:custDataLst>
          </p:nvPr>
        </p:nvSpPr>
        <p:spPr bwMode="auto">
          <a:xfrm>
            <a:off x="-9148" y="4974465"/>
            <a:ext cx="7160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spcBef>
                <a:spcPct val="20000"/>
              </a:spcBef>
              <a:buClr>
                <a:schemeClr val="bg2"/>
              </a:buClr>
              <a:buSzPct val="75000"/>
              <a:buFont typeface="Wingdings" pitchFamily="2" charset="2"/>
              <a:buChar char="n"/>
              <a:defRPr sz="24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80000"/>
              <a:buFont typeface="Wingdings" pitchFamily="2" charset="2"/>
              <a:buChar char="¨"/>
              <a:defRPr sz="2000">
                <a:solidFill>
                  <a:schemeClr val="tx1"/>
                </a:solidFill>
                <a:latin typeface="Arial" charset="0"/>
                <a:ea typeface="ＭＳ Ｐゴシック" pitchFamily="34" charset="-128"/>
              </a:defRPr>
            </a:lvl2pPr>
            <a:lvl3pPr marL="1143000" indent="-228600" eaLnBrk="0" hangingPunct="0">
              <a:spcBef>
                <a:spcPct val="20000"/>
              </a:spcBef>
              <a:buClr>
                <a:schemeClr val="bg2"/>
              </a:buClr>
              <a:buSzPct val="65000"/>
              <a:buFont typeface="Wingdings" pitchFamily="2" charset="2"/>
              <a:buChar char="n"/>
              <a:defRPr>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9pPr>
          </a:lstStyle>
          <a:p>
            <a:pPr>
              <a:spcBef>
                <a:spcPct val="50000"/>
              </a:spcBef>
              <a:buClrTx/>
              <a:buSzTx/>
              <a:buFontTx/>
              <a:buNone/>
            </a:pPr>
            <a:r>
              <a:rPr lang="en-CA" altLang="fr-FR" sz="600" dirty="0">
                <a:latin typeface="Arial"/>
                <a:ea typeface="ＭＳ Ｐゴシック"/>
                <a:cs typeface="Arial"/>
              </a:rPr>
              <a:t>Version 1.0.0</a:t>
            </a:r>
            <a:endParaRPr lang="en-CA" altLang="fr-FR" sz="600" dirty="0"/>
          </a:p>
        </p:txBody>
      </p:sp>
      <p:pic>
        <p:nvPicPr>
          <p:cNvPr id="2" name="Image 1"/>
          <p:cNvPicPr>
            <a:picLocks noChangeAspect="1"/>
          </p:cNvPicPr>
          <p:nvPr>
            <p:custDataLst>
              <p:tags r:id="rId5"/>
            </p:custDataLst>
          </p:nvPr>
        </p:nvPicPr>
        <p:blipFill>
          <a:blip r:embed="rId10">
            <a:extLst>
              <a:ext uri="{28A0092B-C50C-407E-A947-70E740481C1C}">
                <a14:useLocalDpi xmlns:a14="http://schemas.microsoft.com/office/drawing/2010/main" val="0"/>
              </a:ext>
            </a:extLst>
          </a:blip>
          <a:stretch>
            <a:fillRect/>
          </a:stretch>
        </p:blipFill>
        <p:spPr>
          <a:xfrm>
            <a:off x="3102790" y="4272764"/>
            <a:ext cx="2920121" cy="701701"/>
          </a:xfrm>
          <a:prstGeom prst="rect">
            <a:avLst/>
          </a:prstGeom>
        </p:spPr>
      </p:pic>
    </p:spTree>
    <p:extLst>
      <p:ext uri="{BB962C8B-B14F-4D97-AF65-F5344CB8AC3E}">
        <p14:creationId xmlns:p14="http://schemas.microsoft.com/office/powerpoint/2010/main" val="267866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40">
            <a:extLst>
              <a:ext uri="{FF2B5EF4-FFF2-40B4-BE49-F238E27FC236}">
                <a16:creationId xmlns:a16="http://schemas.microsoft.com/office/drawing/2014/main" id="{CA99C4CB-B616-466D-8FC3-4BA435EC12D8}"/>
              </a:ext>
            </a:extLst>
          </p:cNvPr>
          <p:cNvSpPr txBox="1">
            <a:spLocks/>
          </p:cNvSpPr>
          <p:nvPr>
            <p:custDataLst>
              <p:tags r:id="rId1"/>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6"/>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fr-CA" sz="1600" dirty="0"/>
              <a:t>Arrimage - Fondations TI et recommandations</a:t>
            </a:r>
          </a:p>
        </p:txBody>
      </p:sp>
      <p:sp>
        <p:nvSpPr>
          <p:cNvPr id="8" name="Rectangle 2">
            <a:extLst>
              <a:ext uri="{FF2B5EF4-FFF2-40B4-BE49-F238E27FC236}">
                <a16:creationId xmlns:a16="http://schemas.microsoft.com/office/drawing/2014/main" id="{8FA537DA-12D7-492D-B7BB-B15DA265B883}"/>
              </a:ext>
            </a:extLst>
          </p:cNvPr>
          <p:cNvSpPr txBox="1">
            <a:spLocks noChangeArrowheads="1"/>
          </p:cNvSpPr>
          <p:nvPr>
            <p:custDataLst>
              <p:tags r:id="rId2"/>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6"/>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Solution proposée </a:t>
            </a:r>
            <a:r>
              <a:rPr lang="fr-CA" altLang="fr-FR" sz="1200" dirty="0">
                <a:solidFill>
                  <a:schemeClr val="bg1"/>
                </a:solidFill>
                <a:ea typeface="ＭＳ Ｐゴシック" pitchFamily="34" charset="-128"/>
              </a:rPr>
              <a:t>(2/3)</a:t>
            </a:r>
          </a:p>
        </p:txBody>
      </p:sp>
      <p:graphicFrame>
        <p:nvGraphicFramePr>
          <p:cNvPr id="6" name="Tableau 16">
            <a:extLst>
              <a:ext uri="{FF2B5EF4-FFF2-40B4-BE49-F238E27FC236}">
                <a16:creationId xmlns:a16="http://schemas.microsoft.com/office/drawing/2014/main" id="{9A23F451-E0B1-473F-A469-EEE6E49AA92F}"/>
              </a:ext>
            </a:extLst>
          </p:cNvPr>
          <p:cNvGraphicFramePr>
            <a:graphicFrameLocks noGrp="1"/>
          </p:cNvGraphicFramePr>
          <p:nvPr>
            <p:ph type="tbl" sz="quarter" idx="19"/>
            <p:custDataLst>
              <p:tags r:id="rId3"/>
            </p:custDataLst>
            <p:extLst>
              <p:ext uri="{D42A27DB-BD31-4B8C-83A1-F6EECF244321}">
                <p14:modId xmlns:p14="http://schemas.microsoft.com/office/powerpoint/2010/main" val="263403612"/>
              </p:ext>
            </p:extLst>
          </p:nvPr>
        </p:nvGraphicFramePr>
        <p:xfrm>
          <a:off x="929509" y="1102047"/>
          <a:ext cx="7290953" cy="3992880"/>
        </p:xfrm>
        <a:graphic>
          <a:graphicData uri="http://schemas.openxmlformats.org/drawingml/2006/table">
            <a:tbl>
              <a:tblPr firstRow="1" bandRow="1">
                <a:tableStyleId>{5C22544A-7EE6-4342-B048-85BDC9FD1C3A}</a:tableStyleId>
              </a:tblPr>
              <a:tblGrid>
                <a:gridCol w="901274">
                  <a:extLst>
                    <a:ext uri="{9D8B030D-6E8A-4147-A177-3AD203B41FA5}">
                      <a16:colId xmlns:a16="http://schemas.microsoft.com/office/drawing/2014/main" val="3103254838"/>
                    </a:ext>
                  </a:extLst>
                </a:gridCol>
                <a:gridCol w="3849735">
                  <a:extLst>
                    <a:ext uri="{9D8B030D-6E8A-4147-A177-3AD203B41FA5}">
                      <a16:colId xmlns:a16="http://schemas.microsoft.com/office/drawing/2014/main" val="501257331"/>
                    </a:ext>
                  </a:extLst>
                </a:gridCol>
                <a:gridCol w="2539944">
                  <a:extLst>
                    <a:ext uri="{9D8B030D-6E8A-4147-A177-3AD203B41FA5}">
                      <a16:colId xmlns:a16="http://schemas.microsoft.com/office/drawing/2014/main" val="2011533294"/>
                    </a:ext>
                  </a:extLst>
                </a:gridCol>
              </a:tblGrid>
              <a:tr h="314043">
                <a:tc>
                  <a:txBody>
                    <a:bodyPr/>
                    <a:lstStyle/>
                    <a:p>
                      <a:pPr algn="ctr"/>
                      <a:r>
                        <a:rPr lang="fr-CA" sz="1600" dirty="0"/>
                        <a:t>Code</a:t>
                      </a:r>
                    </a:p>
                  </a:txBody>
                  <a:tcPr/>
                </a:tc>
                <a:tc>
                  <a:txBody>
                    <a:bodyPr/>
                    <a:lstStyle/>
                    <a:p>
                      <a:r>
                        <a:rPr lang="fr-CA" sz="1600" dirty="0"/>
                        <a:t>Description</a:t>
                      </a:r>
                    </a:p>
                  </a:txBody>
                  <a:tcPr/>
                </a:tc>
                <a:tc>
                  <a:txBody>
                    <a:bodyPr/>
                    <a:lstStyle/>
                    <a:p>
                      <a:pPr algn="ctr"/>
                      <a:r>
                        <a:rPr lang="fr-CA" sz="1600" dirty="0"/>
                        <a:t>Recommandation</a:t>
                      </a:r>
                    </a:p>
                  </a:txBody>
                  <a:tcPr/>
                </a:tc>
                <a:extLst>
                  <a:ext uri="{0D108BD9-81ED-4DB2-BD59-A6C34878D82A}">
                    <a16:rowId xmlns:a16="http://schemas.microsoft.com/office/drawing/2014/main" val="3871040788"/>
                  </a:ext>
                </a:extLst>
              </a:tr>
              <a:tr h="428241">
                <a:tc>
                  <a:txBody>
                    <a:bodyPr/>
                    <a:lstStyle/>
                    <a:p>
                      <a:pPr algn="ctr">
                        <a:lnSpc>
                          <a:spcPct val="150000"/>
                        </a:lnSpc>
                      </a:pPr>
                      <a:r>
                        <a:rPr lang="fr-CA" sz="1600" b="1" dirty="0"/>
                        <a:t>CIAM</a:t>
                      </a:r>
                    </a:p>
                  </a:txBody>
                  <a:tcPr/>
                </a:tc>
                <a:tc>
                  <a:txBody>
                    <a:bodyPr/>
                    <a:lstStyle/>
                    <a:p>
                      <a:r>
                        <a:rPr lang="fr-FR" sz="1200" b="1" dirty="0"/>
                        <a:t>C</a:t>
                      </a:r>
                      <a:r>
                        <a:rPr lang="fr-FR" sz="1200" dirty="0"/>
                        <a:t>lient </a:t>
                      </a:r>
                      <a:r>
                        <a:rPr lang="fr-FR" sz="1200" b="1" dirty="0"/>
                        <a:t>I</a:t>
                      </a:r>
                      <a:r>
                        <a:rPr lang="fr-FR" sz="1200" dirty="0"/>
                        <a:t>dentity and </a:t>
                      </a:r>
                      <a:r>
                        <a:rPr lang="fr-FR" sz="1200" b="1" dirty="0"/>
                        <a:t>A</a:t>
                      </a:r>
                      <a:r>
                        <a:rPr lang="fr-FR" sz="1200" dirty="0"/>
                        <a:t>ccess </a:t>
                      </a:r>
                      <a:r>
                        <a:rPr lang="fr-FR" sz="1200" b="1" dirty="0"/>
                        <a:t>M</a:t>
                      </a:r>
                      <a:r>
                        <a:rPr lang="fr-FR" sz="1200" dirty="0"/>
                        <a:t>anagement.</a:t>
                      </a:r>
                    </a:p>
                    <a:p>
                      <a:r>
                        <a:rPr lang="fr-FR" sz="1200" dirty="0"/>
                        <a:t>Gestion des identités et accès des clients.</a:t>
                      </a:r>
                      <a:endParaRPr lang="fr-CA" sz="1200" dirty="0"/>
                    </a:p>
                  </a:txBody>
                  <a:tcPr/>
                </a:tc>
                <a:tc>
                  <a:txBody>
                    <a:bodyPr/>
                    <a:lstStyle/>
                    <a:p>
                      <a:r>
                        <a:rPr lang="fr-CA" sz="1200" b="1" dirty="0"/>
                        <a:t>R01, R02</a:t>
                      </a:r>
                    </a:p>
                  </a:txBody>
                  <a:tcPr/>
                </a:tc>
                <a:extLst>
                  <a:ext uri="{0D108BD9-81ED-4DB2-BD59-A6C34878D82A}">
                    <a16:rowId xmlns:a16="http://schemas.microsoft.com/office/drawing/2014/main" val="3997583450"/>
                  </a:ext>
                </a:extLst>
              </a:tr>
              <a:tr h="428241">
                <a:tc>
                  <a:txBody>
                    <a:bodyPr/>
                    <a:lstStyle/>
                    <a:p>
                      <a:pPr algn="ctr">
                        <a:lnSpc>
                          <a:spcPct val="150000"/>
                        </a:lnSpc>
                      </a:pPr>
                      <a:r>
                        <a:rPr lang="fr-CA" sz="1600" b="1" dirty="0"/>
                        <a:t>MDM</a:t>
                      </a:r>
                    </a:p>
                  </a:txBody>
                  <a:tcPr/>
                </a:tc>
                <a:tc>
                  <a:txBody>
                    <a:bodyPr/>
                    <a:lstStyle/>
                    <a:p>
                      <a:r>
                        <a:rPr lang="fr-FR" sz="1200" b="1" dirty="0"/>
                        <a:t>M</a:t>
                      </a:r>
                      <a:r>
                        <a:rPr lang="fr-FR" sz="1200" dirty="0"/>
                        <a:t>aster </a:t>
                      </a:r>
                      <a:r>
                        <a:rPr lang="fr-FR" sz="1200" b="1" dirty="0"/>
                        <a:t>D</a:t>
                      </a:r>
                      <a:r>
                        <a:rPr lang="fr-FR" sz="1200" dirty="0"/>
                        <a:t>ata </a:t>
                      </a:r>
                      <a:r>
                        <a:rPr lang="fr-FR" sz="1200" b="1" dirty="0"/>
                        <a:t>M</a:t>
                      </a:r>
                      <a:r>
                        <a:rPr lang="fr-FR" sz="1200" dirty="0"/>
                        <a:t>anagement.</a:t>
                      </a:r>
                    </a:p>
                    <a:p>
                      <a:r>
                        <a:rPr lang="fr-FR" sz="1200" dirty="0"/>
                        <a:t>Gestion des données maître (de nos clients).</a:t>
                      </a:r>
                      <a:endParaRPr lang="fr-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200" b="1" dirty="0"/>
                        <a:t>R01, R02, R08</a:t>
                      </a:r>
                    </a:p>
                    <a:p>
                      <a:endParaRPr lang="fr-CA" sz="1200" b="1" dirty="0"/>
                    </a:p>
                  </a:txBody>
                  <a:tcPr/>
                </a:tc>
                <a:extLst>
                  <a:ext uri="{0D108BD9-81ED-4DB2-BD59-A6C34878D82A}">
                    <a16:rowId xmlns:a16="http://schemas.microsoft.com/office/drawing/2014/main" val="2739780156"/>
                  </a:ext>
                </a:extLst>
              </a:tr>
              <a:tr h="428241">
                <a:tc>
                  <a:txBody>
                    <a:bodyPr/>
                    <a:lstStyle/>
                    <a:p>
                      <a:pPr algn="ctr">
                        <a:lnSpc>
                          <a:spcPct val="150000"/>
                        </a:lnSpc>
                      </a:pPr>
                      <a:r>
                        <a:rPr lang="fr-CA" sz="1600" b="1" dirty="0"/>
                        <a:t>CRM</a:t>
                      </a:r>
                    </a:p>
                  </a:txBody>
                  <a:tcPr/>
                </a:tc>
                <a:tc>
                  <a:txBody>
                    <a:bodyPr/>
                    <a:lstStyle/>
                    <a:p>
                      <a:r>
                        <a:rPr lang="fr-FR" sz="1200" b="1" dirty="0"/>
                        <a:t>C</a:t>
                      </a:r>
                      <a:r>
                        <a:rPr lang="fr-FR" sz="1200" dirty="0"/>
                        <a:t>lient </a:t>
                      </a:r>
                      <a:r>
                        <a:rPr lang="fr-FR" sz="1200" b="1" dirty="0"/>
                        <a:t>R</a:t>
                      </a:r>
                      <a:r>
                        <a:rPr lang="fr-FR" sz="1200" dirty="0"/>
                        <a:t>elationship </a:t>
                      </a:r>
                      <a:r>
                        <a:rPr lang="fr-FR" sz="1200" b="1" dirty="0"/>
                        <a:t>M</a:t>
                      </a:r>
                      <a:r>
                        <a:rPr lang="fr-FR" sz="1200" dirty="0"/>
                        <a:t>anagement.</a:t>
                      </a:r>
                    </a:p>
                    <a:p>
                      <a:r>
                        <a:rPr lang="fr-FR" sz="1200" dirty="0"/>
                        <a:t>Gestion des Relations Clients (finance, marketing).</a:t>
                      </a:r>
                      <a:endParaRPr lang="fr-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200" b="1" dirty="0"/>
                        <a:t>R01, R02, R33, R34</a:t>
                      </a:r>
                    </a:p>
                    <a:p>
                      <a:endParaRPr lang="fr-CA" sz="1200" b="1" dirty="0"/>
                    </a:p>
                  </a:txBody>
                  <a:tcPr/>
                </a:tc>
                <a:extLst>
                  <a:ext uri="{0D108BD9-81ED-4DB2-BD59-A6C34878D82A}">
                    <a16:rowId xmlns:a16="http://schemas.microsoft.com/office/drawing/2014/main" val="1221981634"/>
                  </a:ext>
                </a:extLst>
              </a:tr>
              <a:tr h="428241">
                <a:tc>
                  <a:txBody>
                    <a:bodyPr/>
                    <a:lstStyle/>
                    <a:p>
                      <a:pPr algn="ctr">
                        <a:lnSpc>
                          <a:spcPct val="150000"/>
                        </a:lnSpc>
                      </a:pPr>
                      <a:r>
                        <a:rPr lang="fr-CA" sz="1600" b="1" dirty="0"/>
                        <a:t>CRC</a:t>
                      </a:r>
                    </a:p>
                  </a:txBody>
                  <a:tcPr/>
                </a:tc>
                <a:tc>
                  <a:txBody>
                    <a:bodyPr/>
                    <a:lstStyle/>
                    <a:p>
                      <a:r>
                        <a:rPr lang="fr-FR" sz="1200" dirty="0"/>
                        <a:t>Acronyme LQ.</a:t>
                      </a:r>
                    </a:p>
                    <a:p>
                      <a:r>
                        <a:rPr lang="fr-FR" sz="1200" b="1" dirty="0"/>
                        <a:t>C</a:t>
                      </a:r>
                      <a:r>
                        <a:rPr lang="fr-FR" sz="1200" dirty="0"/>
                        <a:t>entre de </a:t>
                      </a:r>
                      <a:r>
                        <a:rPr lang="fr-FR" sz="1200" b="1" dirty="0"/>
                        <a:t>R</a:t>
                      </a:r>
                      <a:r>
                        <a:rPr lang="fr-FR" sz="1200" dirty="0"/>
                        <a:t>elations </a:t>
                      </a:r>
                      <a:r>
                        <a:rPr lang="fr-FR" sz="1200" b="1" dirty="0"/>
                        <a:t>C</a:t>
                      </a:r>
                      <a:r>
                        <a:rPr lang="fr-FR" sz="1200" dirty="0"/>
                        <a:t>lients (billetterie).</a:t>
                      </a:r>
                      <a:endParaRPr lang="fr-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sz="1200" b="1" dirty="0"/>
                        <a:t>R01, R02</a:t>
                      </a:r>
                    </a:p>
                    <a:p>
                      <a:endParaRPr lang="fr-CA" sz="1200" b="1" dirty="0"/>
                    </a:p>
                  </a:txBody>
                  <a:tcPr/>
                </a:tc>
                <a:extLst>
                  <a:ext uri="{0D108BD9-81ED-4DB2-BD59-A6C34878D82A}">
                    <a16:rowId xmlns:a16="http://schemas.microsoft.com/office/drawing/2014/main" val="1489668739"/>
                  </a:ext>
                </a:extLst>
              </a:tr>
              <a:tr h="428241">
                <a:tc>
                  <a:txBody>
                    <a:bodyPr/>
                    <a:lstStyle/>
                    <a:p>
                      <a:pPr algn="ctr">
                        <a:lnSpc>
                          <a:spcPct val="150000"/>
                        </a:lnSpc>
                      </a:pPr>
                      <a:r>
                        <a:rPr lang="fr-CA" sz="1600" b="1" dirty="0"/>
                        <a:t>EIP</a:t>
                      </a:r>
                    </a:p>
                  </a:txBody>
                  <a:tcPr/>
                </a:tc>
                <a:tc>
                  <a:txBody>
                    <a:bodyPr/>
                    <a:lstStyle/>
                    <a:p>
                      <a:r>
                        <a:rPr lang="fr-FR" sz="1200" b="1" dirty="0"/>
                        <a:t>E</a:t>
                      </a:r>
                      <a:r>
                        <a:rPr lang="fr-FR" sz="1200" dirty="0"/>
                        <a:t>ntreprise </a:t>
                      </a:r>
                      <a:r>
                        <a:rPr lang="fr-FR" sz="1200" b="1" dirty="0"/>
                        <a:t>I</a:t>
                      </a:r>
                      <a:r>
                        <a:rPr lang="fr-FR" sz="1200" dirty="0"/>
                        <a:t>ntegration </a:t>
                      </a:r>
                      <a:r>
                        <a:rPr lang="fr-FR" sz="1200" b="1" dirty="0"/>
                        <a:t>P</a:t>
                      </a:r>
                      <a:r>
                        <a:rPr lang="fr-FR" sz="1200" dirty="0"/>
                        <a:t>latform.</a:t>
                      </a:r>
                    </a:p>
                    <a:p>
                      <a:r>
                        <a:rPr lang="fr-FR" sz="1200" dirty="0"/>
                        <a:t>Plateforme d’intégration d’entreprise.</a:t>
                      </a:r>
                      <a:endParaRPr lang="fr-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b="1" dirty="0"/>
                        <a:t>R01, R02, R05, R08, R23, R24, R25, R26, R33, R34, R36</a:t>
                      </a:r>
                      <a:endParaRPr lang="fr-CA" sz="1200" b="1" dirty="0"/>
                    </a:p>
                  </a:txBody>
                  <a:tcPr/>
                </a:tc>
                <a:extLst>
                  <a:ext uri="{0D108BD9-81ED-4DB2-BD59-A6C34878D82A}">
                    <a16:rowId xmlns:a16="http://schemas.microsoft.com/office/drawing/2014/main" val="2720824701"/>
                  </a:ext>
                </a:extLst>
              </a:tr>
              <a:tr h="428241">
                <a:tc>
                  <a:txBody>
                    <a:bodyPr/>
                    <a:lstStyle/>
                    <a:p>
                      <a:pPr algn="ctr">
                        <a:lnSpc>
                          <a:spcPct val="100000"/>
                        </a:lnSpc>
                      </a:pPr>
                      <a:r>
                        <a:rPr lang="fr-CA" sz="1600" b="1" dirty="0"/>
                        <a:t>SILBA</a:t>
                      </a:r>
                    </a:p>
                    <a:p>
                      <a:pPr algn="ctr">
                        <a:lnSpc>
                          <a:spcPct val="100000"/>
                        </a:lnSpc>
                      </a:pPr>
                      <a:r>
                        <a:rPr lang="fr-CA" sz="1400" b="1" dirty="0"/>
                        <a:t>AML/SAR</a:t>
                      </a:r>
                      <a:endParaRPr lang="fr-CA" sz="1600" b="1" dirty="0"/>
                    </a:p>
                  </a:txBody>
                  <a:tcPr anchor="ctr"/>
                </a:tc>
                <a:tc>
                  <a:txBody>
                    <a:bodyPr/>
                    <a:lstStyle/>
                    <a:p>
                      <a:r>
                        <a:rPr lang="fr-FR" sz="1200" b="1" dirty="0"/>
                        <a:t>S</a:t>
                      </a:r>
                      <a:r>
                        <a:rPr lang="fr-FR" sz="1200" b="0" dirty="0"/>
                        <a:t>ystème </a:t>
                      </a:r>
                      <a:r>
                        <a:rPr lang="fr-FR" sz="1200" b="1" dirty="0"/>
                        <a:t>I</a:t>
                      </a:r>
                      <a:r>
                        <a:rPr lang="fr-FR" sz="1200" b="0" dirty="0"/>
                        <a:t>ntégré de </a:t>
                      </a:r>
                      <a:r>
                        <a:rPr lang="fr-FR" sz="1200" b="1" dirty="0"/>
                        <a:t>L</a:t>
                      </a:r>
                      <a:r>
                        <a:rPr lang="fr-FR" sz="1200" b="0" dirty="0"/>
                        <a:t>utte au </a:t>
                      </a:r>
                      <a:r>
                        <a:rPr lang="fr-FR" sz="1200" b="1" dirty="0"/>
                        <a:t>B</a:t>
                      </a:r>
                      <a:r>
                        <a:rPr lang="fr-FR" sz="1200" b="0" dirty="0"/>
                        <a:t>lanchiment d’</a:t>
                      </a:r>
                      <a:r>
                        <a:rPr lang="fr-FR" sz="1200" b="1" dirty="0"/>
                        <a:t>A</a:t>
                      </a:r>
                      <a:r>
                        <a:rPr lang="fr-FR" sz="1200" b="0" dirty="0"/>
                        <a:t>rgent</a:t>
                      </a:r>
                    </a:p>
                    <a:p>
                      <a:pPr marL="171450" indent="-171450">
                        <a:buFont typeface="Arial" panose="020B0604020202020204" pitchFamily="34" charset="0"/>
                        <a:buChar char="•"/>
                      </a:pPr>
                      <a:r>
                        <a:rPr lang="fr-FR" sz="1050" b="1" dirty="0"/>
                        <a:t>A</a:t>
                      </a:r>
                      <a:r>
                        <a:rPr lang="fr-FR" sz="1050" dirty="0"/>
                        <a:t>nti </a:t>
                      </a:r>
                      <a:r>
                        <a:rPr lang="fr-FR" sz="1050" b="1" dirty="0"/>
                        <a:t>M</a:t>
                      </a:r>
                      <a:r>
                        <a:rPr lang="fr-FR" sz="1050" dirty="0"/>
                        <a:t>oney </a:t>
                      </a:r>
                      <a:r>
                        <a:rPr lang="fr-FR" sz="1050" b="1" dirty="0"/>
                        <a:t>L</a:t>
                      </a:r>
                      <a:r>
                        <a:rPr lang="fr-FR" sz="1050" dirty="0"/>
                        <a:t>aundering.</a:t>
                      </a:r>
                      <a:br>
                        <a:rPr lang="fr-FR" sz="1050" dirty="0"/>
                      </a:br>
                      <a:r>
                        <a:rPr lang="fr-FR" sz="1050" dirty="0"/>
                        <a:t>Détection du blanchiment d’argent.</a:t>
                      </a:r>
                    </a:p>
                    <a:p>
                      <a:pPr marL="171450" indent="-171450">
                        <a:buFont typeface="Arial" panose="020B0604020202020204" pitchFamily="34" charset="0"/>
                        <a:buChar char="•"/>
                      </a:pPr>
                      <a:r>
                        <a:rPr lang="fr-FR" sz="1050" b="1" dirty="0"/>
                        <a:t>S</a:t>
                      </a:r>
                      <a:r>
                        <a:rPr lang="fr-FR" sz="1050" dirty="0"/>
                        <a:t>uspicious </a:t>
                      </a:r>
                      <a:r>
                        <a:rPr lang="fr-FR" sz="1050" b="1" dirty="0"/>
                        <a:t>A</a:t>
                      </a:r>
                      <a:r>
                        <a:rPr lang="fr-FR" sz="1050" dirty="0"/>
                        <a:t>ctivity </a:t>
                      </a:r>
                      <a:r>
                        <a:rPr lang="fr-FR" sz="1050" b="1" dirty="0"/>
                        <a:t>R</a:t>
                      </a:r>
                      <a:r>
                        <a:rPr lang="fr-FR" sz="1050" dirty="0"/>
                        <a:t>eport.</a:t>
                      </a:r>
                      <a:br>
                        <a:rPr lang="fr-FR" sz="1050" dirty="0"/>
                      </a:br>
                      <a:r>
                        <a:rPr lang="fr-FR" sz="1050" dirty="0"/>
                        <a:t>Production de rapports sur les activités suspectes.</a:t>
                      </a:r>
                      <a:endParaRPr lang="fr-CA" sz="1050" dirty="0"/>
                    </a:p>
                  </a:txBody>
                  <a:tcPr/>
                </a:tc>
                <a:tc>
                  <a:txBody>
                    <a:bodyPr/>
                    <a:lstStyle/>
                    <a:p>
                      <a:r>
                        <a:rPr lang="fr-CA" sz="1200" b="1" dirty="0"/>
                        <a:t>R05, R08, R26, R36</a:t>
                      </a:r>
                    </a:p>
                  </a:txBody>
                  <a:tcPr/>
                </a:tc>
                <a:extLst>
                  <a:ext uri="{0D108BD9-81ED-4DB2-BD59-A6C34878D82A}">
                    <a16:rowId xmlns:a16="http://schemas.microsoft.com/office/drawing/2014/main" val="2333109750"/>
                  </a:ext>
                </a:extLst>
              </a:tr>
              <a:tr h="383036">
                <a:tc>
                  <a:txBody>
                    <a:bodyPr/>
                    <a:lstStyle/>
                    <a:p>
                      <a:pPr algn="ctr">
                        <a:lnSpc>
                          <a:spcPct val="150000"/>
                        </a:lnSpc>
                      </a:pPr>
                      <a:r>
                        <a:rPr lang="fr-CA" sz="1600" b="1" dirty="0"/>
                        <a:t>LDQ</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Acronyme LQ.</a:t>
                      </a:r>
                      <a:endParaRPr lang="fr-CA" sz="1200" b="1" dirty="0"/>
                    </a:p>
                    <a:p>
                      <a:r>
                        <a:rPr lang="fr-CA" sz="1200" b="1" dirty="0"/>
                        <a:t>L</a:t>
                      </a:r>
                      <a:r>
                        <a:rPr lang="fr-CA" sz="1200" dirty="0"/>
                        <a:t>ac de </a:t>
                      </a:r>
                      <a:r>
                        <a:rPr lang="fr-CA" sz="1200" b="1" dirty="0"/>
                        <a:t>D</a:t>
                      </a:r>
                      <a:r>
                        <a:rPr lang="fr-CA" sz="1200" dirty="0"/>
                        <a:t>onnées de </a:t>
                      </a:r>
                      <a:r>
                        <a:rPr lang="fr-CA" sz="1200" b="1" dirty="0"/>
                        <a:t>L</a:t>
                      </a:r>
                      <a:r>
                        <a:rPr lang="fr-CA" sz="1200" dirty="0"/>
                        <a:t>oto-Québec.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b="1" dirty="0"/>
                        <a:t>R01, R02, R08, R24, R36</a:t>
                      </a:r>
                      <a:endParaRPr lang="fr-CA" sz="1200" b="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fr-CA" sz="1200" b="1" dirty="0"/>
                    </a:p>
                  </a:txBody>
                  <a:tcPr/>
                </a:tc>
                <a:extLst>
                  <a:ext uri="{0D108BD9-81ED-4DB2-BD59-A6C34878D82A}">
                    <a16:rowId xmlns:a16="http://schemas.microsoft.com/office/drawing/2014/main" val="1095970306"/>
                  </a:ext>
                </a:extLst>
              </a:tr>
            </a:tbl>
          </a:graphicData>
        </a:graphic>
      </p:graphicFrame>
    </p:spTree>
    <p:extLst>
      <p:ext uri="{BB962C8B-B14F-4D97-AF65-F5344CB8AC3E}">
        <p14:creationId xmlns:p14="http://schemas.microsoft.com/office/powerpoint/2010/main" val="255222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40">
            <a:extLst>
              <a:ext uri="{FF2B5EF4-FFF2-40B4-BE49-F238E27FC236}">
                <a16:creationId xmlns:a16="http://schemas.microsoft.com/office/drawing/2014/main" id="{CA99C4CB-B616-466D-8FC3-4BA435EC12D8}"/>
              </a:ext>
            </a:extLst>
          </p:cNvPr>
          <p:cNvSpPr txBox="1">
            <a:spLocks/>
          </p:cNvSpPr>
          <p:nvPr>
            <p:custDataLst>
              <p:tags r:id="rId1"/>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6"/>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fr-CA" sz="1600" dirty="0"/>
              <a:t>Arrimage – Fondations TI/Projets et recommandations</a:t>
            </a:r>
          </a:p>
        </p:txBody>
      </p:sp>
      <p:sp>
        <p:nvSpPr>
          <p:cNvPr id="8" name="Rectangle 2">
            <a:extLst>
              <a:ext uri="{FF2B5EF4-FFF2-40B4-BE49-F238E27FC236}">
                <a16:creationId xmlns:a16="http://schemas.microsoft.com/office/drawing/2014/main" id="{8FA537DA-12D7-492D-B7BB-B15DA265B883}"/>
              </a:ext>
            </a:extLst>
          </p:cNvPr>
          <p:cNvSpPr txBox="1">
            <a:spLocks noChangeArrowheads="1"/>
          </p:cNvSpPr>
          <p:nvPr>
            <p:custDataLst>
              <p:tags r:id="rId2"/>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6"/>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Solution proposée </a:t>
            </a:r>
            <a:r>
              <a:rPr lang="fr-CA" altLang="fr-FR" sz="1200" dirty="0">
                <a:solidFill>
                  <a:schemeClr val="bg1"/>
                </a:solidFill>
                <a:ea typeface="ＭＳ Ｐゴシック" pitchFamily="34" charset="-128"/>
              </a:rPr>
              <a:t>(3/3)</a:t>
            </a:r>
          </a:p>
        </p:txBody>
      </p:sp>
      <p:sp>
        <p:nvSpPr>
          <p:cNvPr id="2" name="ZoneTexte 1">
            <a:extLst>
              <a:ext uri="{FF2B5EF4-FFF2-40B4-BE49-F238E27FC236}">
                <a16:creationId xmlns:a16="http://schemas.microsoft.com/office/drawing/2014/main" id="{FAFF4F1D-54CA-4B2A-A84B-8245141BE6A7}"/>
              </a:ext>
            </a:extLst>
          </p:cNvPr>
          <p:cNvSpPr txBox="1"/>
          <p:nvPr>
            <p:custDataLst>
              <p:tags r:id="rId3"/>
            </p:custDataLst>
          </p:nvPr>
        </p:nvSpPr>
        <p:spPr>
          <a:xfrm>
            <a:off x="379305" y="1257563"/>
            <a:ext cx="8385387" cy="3739485"/>
          </a:xfrm>
          <a:prstGeom prst="rect">
            <a:avLst/>
          </a:prstGeom>
          <a:noFill/>
        </p:spPr>
        <p:txBody>
          <a:bodyPr wrap="square" rtlCol="0">
            <a:spAutoFit/>
          </a:bodyPr>
          <a:lstStyle/>
          <a:p>
            <a:pPr marL="285750" lvl="0" indent="-285750">
              <a:buFont typeface="Arial" panose="020B0604020202020204" pitchFamily="34" charset="0"/>
              <a:buChar char="•"/>
            </a:pPr>
            <a:r>
              <a:rPr lang="fr-CA" sz="1600" dirty="0">
                <a:effectLst/>
                <a:latin typeface="Calibri" panose="020F0502020204030204" pitchFamily="34" charset="0"/>
                <a:ea typeface="Times New Roman" panose="02020603050405020304" pitchFamily="18" charset="0"/>
              </a:rPr>
              <a:t>Le projet SILBA* aura dans sa portée les recommandations du rapport Deloitte listées précédemment (</a:t>
            </a:r>
            <a:r>
              <a:rPr lang="fr-FR" sz="1600" dirty="0"/>
              <a:t>R01, R02, R05,R08, R23, R24, R25, R26, R33, R34, R36</a:t>
            </a:r>
            <a:r>
              <a:rPr lang="fr-CA" sz="1600" dirty="0">
                <a:effectLst/>
                <a:latin typeface="Calibri" panose="020F0502020204030204" pitchFamily="34" charset="0"/>
                <a:ea typeface="Times New Roman" panose="02020603050405020304" pitchFamily="18" charset="0"/>
              </a:rPr>
              <a:t>). </a:t>
            </a:r>
            <a:r>
              <a:rPr lang="fr-CA" sz="1600" dirty="0">
                <a:latin typeface="Calibri" panose="020F0502020204030204" pitchFamily="34" charset="0"/>
                <a:ea typeface="Times New Roman" panose="02020603050405020304" pitchFamily="18" charset="0"/>
              </a:rPr>
              <a:t>Les travaux débuteront à l’automne par une phase d’analyse préliminaire pour détailler les réponses apportées;</a:t>
            </a:r>
          </a:p>
          <a:p>
            <a:endParaRPr lang="fr-CA" sz="1000" dirty="0">
              <a:effectLst/>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fr-CA" sz="1600" dirty="0">
                <a:latin typeface="Calibri" panose="020F0502020204030204" pitchFamily="34" charset="0"/>
              </a:rPr>
              <a:t>Le projet Cashless** (débuté cet été) permettra de capter beaucoup plus d’informations sur les jeux de nos clients dans nos 4 casinos : </a:t>
            </a:r>
            <a:r>
              <a:rPr lang="fr-CA" sz="1600" dirty="0">
                <a:latin typeface="Calibri" panose="020F0502020204030204" pitchFamily="34" charset="0"/>
                <a:ea typeface="Times New Roman" panose="02020603050405020304" pitchFamily="18" charset="0"/>
              </a:rPr>
              <a:t>l’information collectée sera un intrant essentiel pour la solution mis en place par le projet SILBA;</a:t>
            </a:r>
          </a:p>
          <a:p>
            <a:endParaRPr lang="fr-CA" sz="1000" dirty="0"/>
          </a:p>
          <a:p>
            <a:pPr marL="285750" indent="-285750">
              <a:buFont typeface="Arial" panose="020B0604020202020204" pitchFamily="34" charset="0"/>
              <a:buChar char="•"/>
            </a:pPr>
            <a:r>
              <a:rPr lang="fr-FR" sz="1600" dirty="0">
                <a:latin typeface="Calibri" panose="020F0502020204030204" pitchFamily="34" charset="0"/>
              </a:rPr>
              <a:t>les 2 projets doivent s'appuyer sur un EIP afin de permettre le cheminement des informations en temps réel;</a:t>
            </a:r>
          </a:p>
          <a:p>
            <a:endParaRPr lang="fr-CA" sz="1000" dirty="0">
              <a:latin typeface="Calibri" panose="020F0502020204030204" pitchFamily="34" charset="0"/>
            </a:endParaRPr>
          </a:p>
          <a:p>
            <a:pPr marL="285750" indent="-285750">
              <a:buFont typeface="Arial" panose="020B0604020202020204" pitchFamily="34" charset="0"/>
              <a:buChar char="•"/>
            </a:pPr>
            <a:r>
              <a:rPr lang="fr-CA" sz="1600" dirty="0">
                <a:latin typeface="Calibri" panose="020F0502020204030204" pitchFamily="34" charset="0"/>
              </a:rPr>
              <a:t>Les fondations TI (CIAM, MDM, CRM, CRC, EIP, LDQ, AML, SAR, LDQ) devront être mises en place dans le cadre de ces 2 projets (en parallèle pour en accélérer le déploiement si nécessaire).</a:t>
            </a:r>
          </a:p>
          <a:p>
            <a:endParaRPr lang="fr-CA" sz="1000" dirty="0"/>
          </a:p>
          <a:p>
            <a:r>
              <a:rPr lang="fr-CA" sz="1050" dirty="0"/>
              <a:t>* </a:t>
            </a:r>
            <a:r>
              <a:rPr lang="fr-FR" sz="1050" dirty="0"/>
              <a:t>GDD-1151 - SILBA - Solution Intégrée de Lutte au Blanchiment d'Argent</a:t>
            </a:r>
          </a:p>
          <a:p>
            <a:r>
              <a:rPr lang="fr-CA" sz="1050" dirty="0"/>
              <a:t>** GDD-971/GDD-977 - Cashless 4 casinos : Inscription libre-service / MAS-TDJ-Valeurs</a:t>
            </a:r>
          </a:p>
        </p:txBody>
      </p:sp>
    </p:spTree>
    <p:extLst>
      <p:ext uri="{BB962C8B-B14F-4D97-AF65-F5344CB8AC3E}">
        <p14:creationId xmlns:p14="http://schemas.microsoft.com/office/powerpoint/2010/main" val="148124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9"/>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Conclusion</a:t>
            </a:r>
            <a:endParaRPr lang="fr-CA" altLang="fr-FR" sz="1200" dirty="0">
              <a:solidFill>
                <a:schemeClr val="bg1"/>
              </a:solidFill>
              <a:ea typeface="ＭＳ Ｐゴシック" pitchFamily="34" charset="-128"/>
            </a:endParaRPr>
          </a:p>
        </p:txBody>
      </p:sp>
      <p:sp>
        <p:nvSpPr>
          <p:cNvPr id="27" name="Espace réservé du texte 40">
            <a:extLst>
              <a:ext uri="{FF2B5EF4-FFF2-40B4-BE49-F238E27FC236}">
                <a16:creationId xmlns:a16="http://schemas.microsoft.com/office/drawing/2014/main" id="{1929259A-A481-4280-9EEF-9B00774C4C86}"/>
              </a:ext>
            </a:extLst>
          </p:cNvPr>
          <p:cNvSpPr txBox="1">
            <a:spLocks/>
          </p:cNvSpPr>
          <p:nvPr>
            <p:custDataLst>
              <p:tags r:id="rId2"/>
            </p:custDataLst>
          </p:nvPr>
        </p:nvSpPr>
        <p:spPr>
          <a:xfrm>
            <a:off x="321963" y="2690042"/>
            <a:ext cx="850007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9"/>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Prochaines étapes</a:t>
            </a:r>
          </a:p>
        </p:txBody>
      </p:sp>
      <p:sp>
        <p:nvSpPr>
          <p:cNvPr id="28" name="Espace réservé du texte 37">
            <a:extLst>
              <a:ext uri="{FF2B5EF4-FFF2-40B4-BE49-F238E27FC236}">
                <a16:creationId xmlns:a16="http://schemas.microsoft.com/office/drawing/2014/main" id="{D2B9D5EC-A0A8-4E31-9193-AB17A09E1F10}"/>
              </a:ext>
            </a:extLst>
          </p:cNvPr>
          <p:cNvSpPr>
            <a:spLocks noGrp="1"/>
          </p:cNvSpPr>
          <p:nvPr>
            <p:ph type="body" sz="half" idx="2"/>
            <p:custDataLst>
              <p:tags r:id="rId3"/>
            </p:custDataLst>
          </p:nvPr>
        </p:nvSpPr>
        <p:spPr>
          <a:xfrm>
            <a:off x="321962" y="3001033"/>
            <a:ext cx="8500070" cy="624011"/>
          </a:xfrm>
        </p:spPr>
        <p:txBody>
          <a:bodyPr/>
          <a:lstStyle/>
          <a:p>
            <a:pPr marL="285750" indent="-285750">
              <a:buFont typeface="Arial" panose="020B0604020202020204" pitchFamily="34" charset="0"/>
              <a:buChar char="•"/>
            </a:pPr>
            <a:r>
              <a:rPr lang="fr-FR" sz="1800" b="1" dirty="0"/>
              <a:t>Obtenir un consensus sur les orientations;</a:t>
            </a:r>
          </a:p>
          <a:p>
            <a:pPr marL="285750" indent="-285750">
              <a:buFont typeface="Arial" panose="020B0604020202020204" pitchFamily="34" charset="0"/>
              <a:buChar char="•"/>
            </a:pPr>
            <a:r>
              <a:rPr lang="fr-FR" sz="1800" b="1" dirty="0"/>
              <a:t>Définir les objectifs corporatifs pour le court, moyen et long terme.</a:t>
            </a:r>
          </a:p>
        </p:txBody>
      </p:sp>
      <p:sp>
        <p:nvSpPr>
          <p:cNvPr id="29" name="Espace réservé du texte 40">
            <a:extLst>
              <a:ext uri="{FF2B5EF4-FFF2-40B4-BE49-F238E27FC236}">
                <a16:creationId xmlns:a16="http://schemas.microsoft.com/office/drawing/2014/main" id="{C9BE8593-4087-4EF0-BA5B-9B154C20F587}"/>
              </a:ext>
            </a:extLst>
          </p:cNvPr>
          <p:cNvSpPr txBox="1">
            <a:spLocks/>
          </p:cNvSpPr>
          <p:nvPr>
            <p:custDataLst>
              <p:tags r:id="rId4"/>
            </p:custDataLst>
          </p:nvPr>
        </p:nvSpPr>
        <p:spPr>
          <a:xfrm>
            <a:off x="321961" y="3731636"/>
            <a:ext cx="850007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9"/>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Plan d’action</a:t>
            </a:r>
          </a:p>
        </p:txBody>
      </p:sp>
      <p:sp>
        <p:nvSpPr>
          <p:cNvPr id="30" name="Espace réservé du texte 37">
            <a:extLst>
              <a:ext uri="{FF2B5EF4-FFF2-40B4-BE49-F238E27FC236}">
                <a16:creationId xmlns:a16="http://schemas.microsoft.com/office/drawing/2014/main" id="{97DE529B-6F49-4E12-9D79-508D903D4704}"/>
              </a:ext>
            </a:extLst>
          </p:cNvPr>
          <p:cNvSpPr txBox="1">
            <a:spLocks/>
          </p:cNvSpPr>
          <p:nvPr>
            <p:custDataLst>
              <p:tags r:id="rId5"/>
            </p:custDataLst>
          </p:nvPr>
        </p:nvSpPr>
        <p:spPr>
          <a:xfrm>
            <a:off x="321962" y="4098712"/>
            <a:ext cx="8500070" cy="915384"/>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fr-CA" sz="1800" b="1" dirty="0"/>
              <a:t>Définir une feuille de route pour notre architecture cible (pas de Big Bang);</a:t>
            </a:r>
          </a:p>
          <a:p>
            <a:pPr marL="285750" indent="-285750">
              <a:buFont typeface="Arial" panose="020B0604020202020204" pitchFamily="34" charset="0"/>
              <a:buChar char="•"/>
            </a:pPr>
            <a:r>
              <a:rPr lang="fr-CA" sz="1800" b="1" dirty="0"/>
              <a:t>Utiliser les outils, progiciels et services afin d’accélérer la mise en place de la solution.</a:t>
            </a:r>
          </a:p>
          <a:p>
            <a:pPr marL="285750" indent="-285750">
              <a:buFont typeface="Arial" panose="020B0604020202020204" pitchFamily="34" charset="0"/>
              <a:buChar char="•"/>
            </a:pPr>
            <a:endParaRPr lang="fr-CA" sz="1800" b="1" dirty="0"/>
          </a:p>
        </p:txBody>
      </p:sp>
      <p:sp>
        <p:nvSpPr>
          <p:cNvPr id="32" name="Espace réservé du texte 37">
            <a:extLst>
              <a:ext uri="{FF2B5EF4-FFF2-40B4-BE49-F238E27FC236}">
                <a16:creationId xmlns:a16="http://schemas.microsoft.com/office/drawing/2014/main" id="{2415752B-DA2A-4A1D-AEB4-9A3926608352}"/>
              </a:ext>
            </a:extLst>
          </p:cNvPr>
          <p:cNvSpPr txBox="1">
            <a:spLocks/>
          </p:cNvSpPr>
          <p:nvPr>
            <p:custDataLst>
              <p:tags r:id="rId6"/>
            </p:custDataLst>
          </p:nvPr>
        </p:nvSpPr>
        <p:spPr>
          <a:xfrm>
            <a:off x="331509" y="861060"/>
            <a:ext cx="8500071" cy="1710690"/>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r>
              <a:rPr lang="fr-FR" sz="1800" b="1" dirty="0"/>
              <a:t>Répondre adéquatement aux recommandations du rapport Deloitte nécessite de mettre en place des blocs d’architecture « fondations technologiques ». Cette initiative doit s’arrimer avec notre vision stratégique (non jetable).</a:t>
            </a:r>
          </a:p>
          <a:p>
            <a:pPr indent="0"/>
            <a:endParaRPr lang="fr-FR" sz="1000" b="1" dirty="0"/>
          </a:p>
          <a:p>
            <a:pPr indent="0"/>
            <a:r>
              <a:rPr lang="fr-FR" sz="1800" b="1" dirty="0"/>
              <a:t>Nous avons une belle opportunité pour mettre en place les fondations requises pour le moyen et long terme (client 360 &amp; stratégie omnicanal). </a:t>
            </a:r>
          </a:p>
          <a:p>
            <a:pPr indent="0"/>
            <a:endParaRPr lang="fr-FR" sz="800" b="1" dirty="0"/>
          </a:p>
        </p:txBody>
      </p:sp>
    </p:spTree>
    <p:extLst>
      <p:ext uri="{BB962C8B-B14F-4D97-AF65-F5344CB8AC3E}">
        <p14:creationId xmlns:p14="http://schemas.microsoft.com/office/powerpoint/2010/main" val="1915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contenu 14"/>
          <p:cNvSpPr>
            <a:spLocks noGrp="1"/>
          </p:cNvSpPr>
          <p:nvPr>
            <p:ph idx="1"/>
            <p:custDataLst>
              <p:tags r:id="rId1"/>
            </p:custDataLst>
          </p:nvPr>
        </p:nvSpPr>
        <p:spPr>
          <a:xfrm>
            <a:off x="1" y="1242619"/>
            <a:ext cx="4572000" cy="3702116"/>
          </a:xfrm>
        </p:spPr>
        <p:txBody>
          <a:bodyPr/>
          <a:lstStyle/>
          <a:p>
            <a:pPr>
              <a:buFont typeface="Arial" panose="020B0604020202020204" pitchFamily="34" charset="0"/>
              <a:buChar char="•"/>
            </a:pPr>
            <a:r>
              <a:rPr lang="fr-CA" dirty="0"/>
              <a:t>Introduction/Contexte</a:t>
            </a:r>
          </a:p>
          <a:p>
            <a:pPr>
              <a:buFont typeface="Arial" panose="020B0604020202020204" pitchFamily="34" charset="0"/>
              <a:buChar char="•"/>
            </a:pPr>
            <a:r>
              <a:rPr lang="fr-CA" dirty="0"/>
              <a:t>Jeton JWT</a:t>
            </a:r>
          </a:p>
          <a:p>
            <a:pPr lvl="1">
              <a:buFont typeface="Arial" panose="020B0604020202020204" pitchFamily="34" charset="0"/>
              <a:buChar char="•"/>
            </a:pPr>
            <a:r>
              <a:rPr lang="fr-CA" b="1" dirty="0"/>
              <a:t>Approche et méthode</a:t>
            </a:r>
          </a:p>
          <a:p>
            <a:pPr lvl="1">
              <a:buFont typeface="Arial" panose="020B0604020202020204" pitchFamily="34" charset="0"/>
              <a:buChar char="•"/>
            </a:pPr>
            <a:r>
              <a:rPr lang="fr-CA" b="1" dirty="0"/>
              <a:t>Recommandations (faits saillants)</a:t>
            </a:r>
            <a:endParaRPr lang="fr-CA" dirty="0"/>
          </a:p>
          <a:p>
            <a:pPr>
              <a:buFont typeface="Arial" panose="020B0604020202020204" pitchFamily="34" charset="0"/>
              <a:buChar char="•"/>
            </a:pPr>
            <a:r>
              <a:rPr lang="fr-CA" dirty="0"/>
              <a:t>Sécuriser les services</a:t>
            </a:r>
          </a:p>
          <a:p>
            <a:pPr lvl="1">
              <a:buFont typeface="Arial" panose="020B0604020202020204" pitchFamily="34" charset="0"/>
              <a:buChar char="•"/>
            </a:pPr>
            <a:r>
              <a:rPr lang="fr-CA" b="1" dirty="0"/>
              <a:t>Les filtres WEB</a:t>
            </a:r>
          </a:p>
          <a:p>
            <a:pPr lvl="1">
              <a:buFont typeface="Arial" panose="020B0604020202020204" pitchFamily="34" charset="0"/>
              <a:buChar char="•"/>
            </a:pPr>
            <a:r>
              <a:rPr lang="fr-CA" b="1" dirty="0"/>
              <a:t>Spring/Security (module)</a:t>
            </a:r>
          </a:p>
          <a:p>
            <a:pPr lvl="1">
              <a:buFont typeface="Arial" panose="020B0604020202020204" pitchFamily="34" charset="0"/>
              <a:buChar char="•"/>
            </a:pPr>
            <a:r>
              <a:rPr lang="fr-CA" b="1" dirty="0"/>
              <a:t>Les services</a:t>
            </a:r>
          </a:p>
        </p:txBody>
      </p:sp>
      <p:sp>
        <p:nvSpPr>
          <p:cNvPr id="16" name="Rectangle 2"/>
          <p:cNvSpPr txBox="1">
            <a:spLocks noChangeArrowheads="1"/>
          </p:cNvSpPr>
          <p:nvPr>
            <p:custDataLst>
              <p:tags r:id="rId2"/>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11"/>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Plan de présentation</a:t>
            </a:r>
          </a:p>
        </p:txBody>
      </p:sp>
      <p:sp>
        <p:nvSpPr>
          <p:cNvPr id="22" name="ZoneTexte 21"/>
          <p:cNvSpPr txBox="1"/>
          <p:nvPr>
            <p:custDataLst>
              <p:tags r:id="rId3"/>
            </p:custDataLst>
          </p:nvPr>
        </p:nvSpPr>
        <p:spPr>
          <a:xfrm>
            <a:off x="1789597" y="67050"/>
            <a:ext cx="1167319"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Introduction</a:t>
            </a:r>
          </a:p>
        </p:txBody>
      </p:sp>
      <p:sp>
        <p:nvSpPr>
          <p:cNvPr id="26" name="ZoneTexte 25"/>
          <p:cNvSpPr txBox="1"/>
          <p:nvPr>
            <p:custDataLst>
              <p:tags r:id="rId4"/>
            </p:custDataLst>
          </p:nvPr>
        </p:nvSpPr>
        <p:spPr>
          <a:xfrm>
            <a:off x="2972280" y="67050"/>
            <a:ext cx="1009170"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Jeton JWT</a:t>
            </a:r>
          </a:p>
        </p:txBody>
      </p:sp>
      <p:sp>
        <p:nvSpPr>
          <p:cNvPr id="27" name="ZoneTexte 26"/>
          <p:cNvSpPr txBox="1"/>
          <p:nvPr>
            <p:custDataLst>
              <p:tags r:id="rId5"/>
            </p:custDataLst>
          </p:nvPr>
        </p:nvSpPr>
        <p:spPr>
          <a:xfrm>
            <a:off x="3996814" y="67050"/>
            <a:ext cx="810255"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Services</a:t>
            </a:r>
          </a:p>
        </p:txBody>
      </p:sp>
      <p:sp>
        <p:nvSpPr>
          <p:cNvPr id="28" name="ZoneTexte 27"/>
          <p:cNvSpPr txBox="1"/>
          <p:nvPr>
            <p:custDataLst>
              <p:tags r:id="rId6"/>
            </p:custDataLst>
          </p:nvPr>
        </p:nvSpPr>
        <p:spPr>
          <a:xfrm>
            <a:off x="6150202" y="72107"/>
            <a:ext cx="1020605"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Conclusion</a:t>
            </a:r>
          </a:p>
        </p:txBody>
      </p:sp>
      <p:sp>
        <p:nvSpPr>
          <p:cNvPr id="12" name="Espace réservé du contenu 14">
            <a:extLst>
              <a:ext uri="{FF2B5EF4-FFF2-40B4-BE49-F238E27FC236}">
                <a16:creationId xmlns:a16="http://schemas.microsoft.com/office/drawing/2014/main" id="{73A41D63-E538-47F0-A480-5DFF5B6E920D}"/>
              </a:ext>
            </a:extLst>
          </p:cNvPr>
          <p:cNvSpPr txBox="1">
            <a:spLocks/>
          </p:cNvSpPr>
          <p:nvPr>
            <p:custDataLst>
              <p:tags r:id="rId7"/>
            </p:custDataLst>
          </p:nvPr>
        </p:nvSpPr>
        <p:spPr>
          <a:xfrm>
            <a:off x="4572001" y="1242619"/>
            <a:ext cx="4572000" cy="3702116"/>
          </a:xfrm>
          <a:prstGeom prst="rect">
            <a:avLst/>
          </a:prstGeom>
        </p:spPr>
        <p:txBody>
          <a:bodyPr/>
          <a:lstStyle>
            <a:lvl1pPr marL="342900" indent="-342900" algn="l" defTabSz="457200" rtl="0" eaLnBrk="1" latinLnBrk="0" hangingPunct="1">
              <a:spcBef>
                <a:spcPct val="20000"/>
              </a:spcBef>
              <a:buSzPct val="120000"/>
              <a:buFontTx/>
              <a:buBlip>
                <a:blip r:embed="rId11"/>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fr-CA" dirty="0"/>
              <a:t>Démonstration</a:t>
            </a:r>
          </a:p>
          <a:p>
            <a:pPr lvl="1">
              <a:buFont typeface="Arial" panose="020B0604020202020204" pitchFamily="34" charset="0"/>
              <a:buChar char="•"/>
            </a:pPr>
            <a:r>
              <a:rPr lang="fr-CA" b="1" dirty="0"/>
              <a:t>Génération d’un jeton</a:t>
            </a:r>
          </a:p>
          <a:p>
            <a:pPr lvl="1">
              <a:buFont typeface="Arial" panose="020B0604020202020204" pitchFamily="34" charset="0"/>
              <a:buChar char="•"/>
            </a:pPr>
            <a:r>
              <a:rPr lang="fr-CA" b="1" dirty="0"/>
              <a:t>Décodage d’un jeton</a:t>
            </a:r>
          </a:p>
          <a:p>
            <a:pPr lvl="1">
              <a:buFont typeface="Arial" panose="020B0604020202020204" pitchFamily="34" charset="0"/>
              <a:buChar char="•"/>
            </a:pPr>
            <a:r>
              <a:rPr lang="fr-CA" b="1" dirty="0"/>
              <a:t>Appel de services sécurisés</a:t>
            </a:r>
          </a:p>
          <a:p>
            <a:pPr>
              <a:buFont typeface="Arial" panose="020B0604020202020204" pitchFamily="34" charset="0"/>
              <a:buChar char="•"/>
            </a:pPr>
            <a:r>
              <a:rPr lang="fr-CA" dirty="0"/>
              <a:t>Conclusion</a:t>
            </a:r>
          </a:p>
          <a:p>
            <a:pPr lvl="1">
              <a:buFont typeface="Arial" panose="020B0604020202020204" pitchFamily="34" charset="0"/>
              <a:buChar char="•"/>
            </a:pPr>
            <a:r>
              <a:rPr lang="fr-CA" b="1" dirty="0"/>
              <a:t>Jeton JWT/API</a:t>
            </a:r>
          </a:p>
          <a:p>
            <a:pPr lvl="1">
              <a:buFont typeface="Arial" panose="020B0604020202020204" pitchFamily="34" charset="0"/>
              <a:buChar char="•"/>
            </a:pPr>
            <a:r>
              <a:rPr lang="fr-CA" b="1" dirty="0"/>
              <a:t>Utilisation actuelle : SIPEL( </a:t>
            </a:r>
            <a:r>
              <a:rPr lang="fr-CA" b="1" dirty="0" err="1"/>
              <a:t>Spashdot</a:t>
            </a:r>
            <a:r>
              <a:rPr lang="fr-CA" b="1" dirty="0"/>
              <a:t>), </a:t>
            </a:r>
            <a:r>
              <a:rPr lang="fr-CA" b="1" dirty="0" err="1"/>
              <a:t>LotoLab</a:t>
            </a:r>
            <a:r>
              <a:rPr lang="fr-CA" b="1" dirty="0"/>
              <a:t> (Abacus)</a:t>
            </a:r>
            <a:endParaRPr lang="fr-CA" sz="1400" b="1" dirty="0"/>
          </a:p>
        </p:txBody>
      </p:sp>
      <p:sp>
        <p:nvSpPr>
          <p:cNvPr id="13" name="ZoneTexte 12">
            <a:extLst>
              <a:ext uri="{FF2B5EF4-FFF2-40B4-BE49-F238E27FC236}">
                <a16:creationId xmlns:a16="http://schemas.microsoft.com/office/drawing/2014/main" id="{C9660D51-0C77-4C17-8F0C-AE3C6CD61DC7}"/>
              </a:ext>
            </a:extLst>
          </p:cNvPr>
          <p:cNvSpPr txBox="1"/>
          <p:nvPr>
            <p:custDataLst>
              <p:tags r:id="rId8"/>
            </p:custDataLst>
          </p:nvPr>
        </p:nvSpPr>
        <p:spPr>
          <a:xfrm>
            <a:off x="4831121" y="67050"/>
            <a:ext cx="1325107"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Démonstration</a:t>
            </a:r>
          </a:p>
        </p:txBody>
      </p:sp>
    </p:spTree>
    <p:extLst>
      <p:ext uri="{BB962C8B-B14F-4D97-AF65-F5344CB8AC3E}">
        <p14:creationId xmlns:p14="http://schemas.microsoft.com/office/powerpoint/2010/main" val="48736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12"/>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Introduction/contexte</a:t>
            </a:r>
          </a:p>
        </p:txBody>
      </p:sp>
      <p:sp>
        <p:nvSpPr>
          <p:cNvPr id="18" name="Espace réservé du texte 37">
            <a:extLst>
              <a:ext uri="{FF2B5EF4-FFF2-40B4-BE49-F238E27FC236}">
                <a16:creationId xmlns:a16="http://schemas.microsoft.com/office/drawing/2014/main" id="{94FF634B-9419-4EF0-AF2B-B99CDD62EEA5}"/>
              </a:ext>
            </a:extLst>
          </p:cNvPr>
          <p:cNvSpPr>
            <a:spLocks noGrp="1"/>
          </p:cNvSpPr>
          <p:nvPr>
            <p:ph type="body" sz="half" idx="2"/>
            <p:custDataLst>
              <p:tags r:id="rId2"/>
            </p:custDataLst>
          </p:nvPr>
        </p:nvSpPr>
        <p:spPr>
          <a:xfrm>
            <a:off x="223021" y="2489117"/>
            <a:ext cx="8500071" cy="1656680"/>
          </a:xfrm>
        </p:spPr>
        <p:txBody>
          <a:bodyPr/>
          <a:lstStyle/>
          <a:p>
            <a:pPr marL="1028700" lvl="1">
              <a:buFont typeface="Arial" panose="020B0604020202020204" pitchFamily="34" charset="0"/>
              <a:buChar char="•"/>
            </a:pPr>
            <a:r>
              <a:rPr lang="fr-FR" sz="1800" b="1" dirty="0"/>
              <a:t>Permettre de contrôler l’accès à nos services;</a:t>
            </a:r>
          </a:p>
          <a:p>
            <a:pPr marL="1028700" lvl="1">
              <a:buFont typeface="Arial" panose="020B0604020202020204" pitchFamily="34" charset="0"/>
              <a:buChar char="•"/>
            </a:pPr>
            <a:r>
              <a:rPr lang="fr-FR" sz="1800" b="1" dirty="0"/>
              <a:t>Permettre l’élasticité horizontale (sans élasticité du « serveur de sécurité »);</a:t>
            </a:r>
          </a:p>
          <a:p>
            <a:pPr marL="1028700" lvl="1">
              <a:buFont typeface="Arial" panose="020B0604020202020204" pitchFamily="34" charset="0"/>
              <a:buChar char="•"/>
            </a:pPr>
            <a:r>
              <a:rPr lang="fr-FR" sz="1800" b="1" dirty="0"/>
              <a:t>Faciliter d’implémentation avec nos outils (Framework Spring);</a:t>
            </a:r>
          </a:p>
          <a:p>
            <a:pPr marL="1028700" lvl="1">
              <a:buFont typeface="Arial" panose="020B0604020202020204" pitchFamily="34" charset="0"/>
              <a:buChar char="•"/>
            </a:pPr>
            <a:r>
              <a:rPr lang="fr-FR" sz="1800" b="1" dirty="0"/>
              <a:t>Faciliter de migrer vers une GIA partenaire utilisant une passerelle API lorsque ces composantes seront disponibles </a:t>
            </a:r>
            <a:r>
              <a:rPr lang="fr-FR" sz="1800" b="1" u="sng" dirty="0"/>
              <a:t>dans tous nos environnements.</a:t>
            </a:r>
          </a:p>
          <a:p>
            <a:pPr indent="0"/>
            <a:endParaRPr lang="fr-FR" sz="1800" b="1" dirty="0"/>
          </a:p>
          <a:p>
            <a:pPr indent="0"/>
            <a:endParaRPr lang="fr-FR" sz="1800" b="1" dirty="0"/>
          </a:p>
        </p:txBody>
      </p:sp>
      <p:sp>
        <p:nvSpPr>
          <p:cNvPr id="13" name="ZoneTexte 12">
            <a:extLst>
              <a:ext uri="{FF2B5EF4-FFF2-40B4-BE49-F238E27FC236}">
                <a16:creationId xmlns:a16="http://schemas.microsoft.com/office/drawing/2014/main" id="{8A08D4DA-6122-47E5-9981-BBCE1B12D4EF}"/>
              </a:ext>
            </a:extLst>
          </p:cNvPr>
          <p:cNvSpPr txBox="1"/>
          <p:nvPr>
            <p:custDataLst>
              <p:tags r:id="rId3"/>
            </p:custDataLst>
          </p:nvPr>
        </p:nvSpPr>
        <p:spPr>
          <a:xfrm>
            <a:off x="1789597" y="67050"/>
            <a:ext cx="1167319" cy="276999"/>
          </a:xfrm>
          <a:prstGeom prst="rect">
            <a:avLst/>
          </a:prstGeom>
          <a:noFill/>
        </p:spPr>
        <p:txBody>
          <a:bodyPr wrap="square" rtlCol="0">
            <a:spAutoFit/>
          </a:bodyPr>
          <a:lstStyle/>
          <a:p>
            <a:r>
              <a:rPr lang="fr-CA" sz="1200" dirty="0">
                <a:solidFill>
                  <a:schemeClr val="bg1"/>
                </a:solidFill>
                <a:latin typeface="Segoe UI Black" panose="020B0A02040204020203" pitchFamily="34" charset="0"/>
                <a:ea typeface="Segoe UI Black" panose="020B0A02040204020203" pitchFamily="34" charset="0"/>
              </a:rPr>
              <a:t>Introduction</a:t>
            </a:r>
          </a:p>
        </p:txBody>
      </p:sp>
      <p:sp>
        <p:nvSpPr>
          <p:cNvPr id="14" name="ZoneTexte 13">
            <a:extLst>
              <a:ext uri="{FF2B5EF4-FFF2-40B4-BE49-F238E27FC236}">
                <a16:creationId xmlns:a16="http://schemas.microsoft.com/office/drawing/2014/main" id="{F7FB46A5-A74E-4918-9CEE-066251EEE1B9}"/>
              </a:ext>
            </a:extLst>
          </p:cNvPr>
          <p:cNvSpPr txBox="1"/>
          <p:nvPr>
            <p:custDataLst>
              <p:tags r:id="rId4"/>
            </p:custDataLst>
          </p:nvPr>
        </p:nvSpPr>
        <p:spPr>
          <a:xfrm>
            <a:off x="2972280" y="67050"/>
            <a:ext cx="1009170"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Jeton JWT</a:t>
            </a:r>
          </a:p>
        </p:txBody>
      </p:sp>
      <p:sp>
        <p:nvSpPr>
          <p:cNvPr id="15" name="ZoneTexte 14">
            <a:extLst>
              <a:ext uri="{FF2B5EF4-FFF2-40B4-BE49-F238E27FC236}">
                <a16:creationId xmlns:a16="http://schemas.microsoft.com/office/drawing/2014/main" id="{8069A95B-FE52-45E6-86EA-48FA27C14FD2}"/>
              </a:ext>
            </a:extLst>
          </p:cNvPr>
          <p:cNvSpPr txBox="1"/>
          <p:nvPr>
            <p:custDataLst>
              <p:tags r:id="rId5"/>
            </p:custDataLst>
          </p:nvPr>
        </p:nvSpPr>
        <p:spPr>
          <a:xfrm>
            <a:off x="3996814" y="67050"/>
            <a:ext cx="810255"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Services</a:t>
            </a:r>
          </a:p>
        </p:txBody>
      </p:sp>
      <p:sp>
        <p:nvSpPr>
          <p:cNvPr id="16" name="ZoneTexte 15">
            <a:extLst>
              <a:ext uri="{FF2B5EF4-FFF2-40B4-BE49-F238E27FC236}">
                <a16:creationId xmlns:a16="http://schemas.microsoft.com/office/drawing/2014/main" id="{AFD143F7-D1E5-4E74-82C5-6C78FE0DE640}"/>
              </a:ext>
            </a:extLst>
          </p:cNvPr>
          <p:cNvSpPr txBox="1"/>
          <p:nvPr>
            <p:custDataLst>
              <p:tags r:id="rId6"/>
            </p:custDataLst>
          </p:nvPr>
        </p:nvSpPr>
        <p:spPr>
          <a:xfrm>
            <a:off x="6150202" y="72107"/>
            <a:ext cx="1020605"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Conclusion</a:t>
            </a:r>
          </a:p>
        </p:txBody>
      </p:sp>
      <p:sp>
        <p:nvSpPr>
          <p:cNvPr id="17" name="ZoneTexte 16">
            <a:extLst>
              <a:ext uri="{FF2B5EF4-FFF2-40B4-BE49-F238E27FC236}">
                <a16:creationId xmlns:a16="http://schemas.microsoft.com/office/drawing/2014/main" id="{B6C192CA-C0BB-4C2B-96E4-EBEFF5E0A7C9}"/>
              </a:ext>
            </a:extLst>
          </p:cNvPr>
          <p:cNvSpPr txBox="1"/>
          <p:nvPr>
            <p:custDataLst>
              <p:tags r:id="rId7"/>
            </p:custDataLst>
          </p:nvPr>
        </p:nvSpPr>
        <p:spPr>
          <a:xfrm>
            <a:off x="4831121" y="67050"/>
            <a:ext cx="1325107" cy="276999"/>
          </a:xfrm>
          <a:prstGeom prst="rect">
            <a:avLst/>
          </a:prstGeom>
          <a:noFill/>
        </p:spPr>
        <p:txBody>
          <a:bodyPr wrap="square" rtlCol="0">
            <a:spAutoFit/>
          </a:bodyPr>
          <a:lstStyle/>
          <a:p>
            <a:r>
              <a:rPr lang="fr-CA" sz="1200" dirty="0">
                <a:solidFill>
                  <a:schemeClr val="bg1">
                    <a:lumMod val="75000"/>
                  </a:schemeClr>
                </a:solidFill>
                <a:latin typeface="Segoe UI Black" panose="020B0A02040204020203" pitchFamily="34" charset="0"/>
                <a:ea typeface="Segoe UI Black" panose="020B0A02040204020203" pitchFamily="34" charset="0"/>
              </a:rPr>
              <a:t>Démonstration</a:t>
            </a:r>
          </a:p>
        </p:txBody>
      </p:sp>
      <p:sp>
        <p:nvSpPr>
          <p:cNvPr id="29" name="Espace réservé du texte 40">
            <a:extLst>
              <a:ext uri="{FF2B5EF4-FFF2-40B4-BE49-F238E27FC236}">
                <a16:creationId xmlns:a16="http://schemas.microsoft.com/office/drawing/2014/main" id="{3FB725E7-F694-4DD8-93F2-B73D9EBA58D7}"/>
              </a:ext>
            </a:extLst>
          </p:cNvPr>
          <p:cNvSpPr txBox="1">
            <a:spLocks/>
          </p:cNvSpPr>
          <p:nvPr>
            <p:custDataLst>
              <p:tags r:id="rId8"/>
            </p:custDataLst>
          </p:nvPr>
        </p:nvSpPr>
        <p:spPr>
          <a:xfrm>
            <a:off x="302105" y="1188986"/>
            <a:ext cx="8500071" cy="240454"/>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12"/>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Intégration de partenaires</a:t>
            </a:r>
          </a:p>
        </p:txBody>
      </p:sp>
      <p:sp>
        <p:nvSpPr>
          <p:cNvPr id="30" name="Espace réservé du texte 37">
            <a:extLst>
              <a:ext uri="{FF2B5EF4-FFF2-40B4-BE49-F238E27FC236}">
                <a16:creationId xmlns:a16="http://schemas.microsoft.com/office/drawing/2014/main" id="{40518E32-B881-4467-B92C-307737D84445}"/>
              </a:ext>
            </a:extLst>
          </p:cNvPr>
          <p:cNvSpPr txBox="1">
            <a:spLocks/>
          </p:cNvSpPr>
          <p:nvPr>
            <p:custDataLst>
              <p:tags r:id="rId9"/>
            </p:custDataLst>
          </p:nvPr>
        </p:nvSpPr>
        <p:spPr>
          <a:xfrm>
            <a:off x="302102" y="1510507"/>
            <a:ext cx="8500071" cy="865876"/>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gn="just"/>
            <a:r>
              <a:rPr lang="fr-FR" sz="1800" b="1" dirty="0"/>
              <a:t>L’intégration de partenaires à l’intérieur de notre écosystème TI/LQ nécessite de pouvoir authentifier et autoriser des systèmes « tiers » à utiliser nos services. De plus, il est important de noter que la performance.</a:t>
            </a:r>
          </a:p>
        </p:txBody>
      </p:sp>
    </p:spTree>
    <p:extLst>
      <p:ext uri="{BB962C8B-B14F-4D97-AF65-F5344CB8AC3E}">
        <p14:creationId xmlns:p14="http://schemas.microsoft.com/office/powerpoint/2010/main" val="9887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9"/>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Deloitte (Audit) </a:t>
            </a:r>
            <a:r>
              <a:rPr lang="fr-CA" altLang="fr-FR" sz="1200" dirty="0">
                <a:solidFill>
                  <a:schemeClr val="bg1"/>
                </a:solidFill>
                <a:ea typeface="ＭＳ Ｐゴシック" pitchFamily="34" charset="-128"/>
              </a:rPr>
              <a:t>(1/2)</a:t>
            </a:r>
          </a:p>
        </p:txBody>
      </p:sp>
      <p:sp>
        <p:nvSpPr>
          <p:cNvPr id="16" name="Espace réservé du texte 40">
            <a:extLst>
              <a:ext uri="{FF2B5EF4-FFF2-40B4-BE49-F238E27FC236}">
                <a16:creationId xmlns:a16="http://schemas.microsoft.com/office/drawing/2014/main" id="{8FA9B09A-A2B6-4F38-A896-DCADB9F0B07F}"/>
              </a:ext>
            </a:extLst>
          </p:cNvPr>
          <p:cNvSpPr txBox="1">
            <a:spLocks/>
          </p:cNvSpPr>
          <p:nvPr>
            <p:custDataLst>
              <p:tags r:id="rId2"/>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9"/>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sz="1600" dirty="0"/>
              <a:t>Approche et méthode</a:t>
            </a:r>
          </a:p>
          <a:p>
            <a:pPr marL="0" indent="0" algn="ctr">
              <a:buNone/>
            </a:pPr>
            <a:endParaRPr lang="fr-CA" sz="1600" dirty="0"/>
          </a:p>
          <a:p>
            <a:pPr marL="0" indent="0" algn="ctr">
              <a:buFontTx/>
              <a:buNone/>
            </a:pPr>
            <a:endParaRPr lang="fr-CA" sz="1600" dirty="0"/>
          </a:p>
        </p:txBody>
      </p:sp>
      <p:sp>
        <p:nvSpPr>
          <p:cNvPr id="24" name="Espace réservé du texte 40">
            <a:extLst>
              <a:ext uri="{FF2B5EF4-FFF2-40B4-BE49-F238E27FC236}">
                <a16:creationId xmlns:a16="http://schemas.microsoft.com/office/drawing/2014/main" id="{15F16C66-4C4F-4F5D-8178-395BA6F2B198}"/>
              </a:ext>
            </a:extLst>
          </p:cNvPr>
          <p:cNvSpPr txBox="1">
            <a:spLocks/>
          </p:cNvSpPr>
          <p:nvPr>
            <p:custDataLst>
              <p:tags r:id="rId3"/>
            </p:custDataLst>
          </p:nvPr>
        </p:nvSpPr>
        <p:spPr>
          <a:xfrm>
            <a:off x="302105" y="1188986"/>
            <a:ext cx="8500071" cy="240454"/>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9"/>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Étendue des travaux effectués</a:t>
            </a:r>
          </a:p>
        </p:txBody>
      </p:sp>
      <p:sp>
        <p:nvSpPr>
          <p:cNvPr id="25" name="Espace réservé du texte 37">
            <a:extLst>
              <a:ext uri="{FF2B5EF4-FFF2-40B4-BE49-F238E27FC236}">
                <a16:creationId xmlns:a16="http://schemas.microsoft.com/office/drawing/2014/main" id="{03C61860-2A1C-40CF-ADF2-89D17D939B8B}"/>
              </a:ext>
            </a:extLst>
          </p:cNvPr>
          <p:cNvSpPr txBox="1">
            <a:spLocks/>
          </p:cNvSpPr>
          <p:nvPr>
            <p:custDataLst>
              <p:tags r:id="rId4"/>
            </p:custDataLst>
          </p:nvPr>
        </p:nvSpPr>
        <p:spPr>
          <a:xfrm>
            <a:off x="302102" y="1510506"/>
            <a:ext cx="8500071" cy="1162843"/>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gn="just"/>
            <a:r>
              <a:rPr lang="fr-FR" sz="1800" b="1" dirty="0"/>
              <a:t>Le mandat couvrait la période des dix dernières années. Les procédures exécutées au cours de la période de revue comprenaient une revue des documents transmis par Loto-Québec pour les fins du mandat, des entretiens virtuels avec des employés et dirigeants de Loto-Québec, ainsi qu'une revue législative de la littérature.</a:t>
            </a:r>
          </a:p>
        </p:txBody>
      </p:sp>
      <p:sp>
        <p:nvSpPr>
          <p:cNvPr id="26" name="Espace réservé du texte 40">
            <a:extLst>
              <a:ext uri="{FF2B5EF4-FFF2-40B4-BE49-F238E27FC236}">
                <a16:creationId xmlns:a16="http://schemas.microsoft.com/office/drawing/2014/main" id="{A35F1AEA-F0FA-4445-A58E-DEF44F1E59B6}"/>
              </a:ext>
            </a:extLst>
          </p:cNvPr>
          <p:cNvSpPr txBox="1">
            <a:spLocks/>
          </p:cNvSpPr>
          <p:nvPr>
            <p:custDataLst>
              <p:tags r:id="rId5"/>
            </p:custDataLst>
          </p:nvPr>
        </p:nvSpPr>
        <p:spPr>
          <a:xfrm>
            <a:off x="302104" y="2839986"/>
            <a:ext cx="8500071" cy="240454"/>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9"/>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Les limitations</a:t>
            </a:r>
          </a:p>
        </p:txBody>
      </p:sp>
      <p:sp>
        <p:nvSpPr>
          <p:cNvPr id="27" name="Espace réservé du texte 37">
            <a:extLst>
              <a:ext uri="{FF2B5EF4-FFF2-40B4-BE49-F238E27FC236}">
                <a16:creationId xmlns:a16="http://schemas.microsoft.com/office/drawing/2014/main" id="{9C4CE417-6308-4289-AC16-57F8517BC08E}"/>
              </a:ext>
            </a:extLst>
          </p:cNvPr>
          <p:cNvSpPr txBox="1">
            <a:spLocks/>
          </p:cNvSpPr>
          <p:nvPr>
            <p:custDataLst>
              <p:tags r:id="rId6"/>
            </p:custDataLst>
          </p:nvPr>
        </p:nvSpPr>
        <p:spPr>
          <a:xfrm>
            <a:off x="302103" y="3140684"/>
            <a:ext cx="8500071" cy="1162843"/>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gn="just"/>
            <a:r>
              <a:rPr lang="fr-FR" sz="1800" b="1" dirty="0"/>
              <a:t>Les casinos et salons de jeux Loto-Québec n'étaient pas en opération au moment de la réalisation du mandat (Covid-19). De plus, la visite des lieux n'était pas possible en raison de la fermeture des établissements ordonnée par la direction de la santé publique du Québec.</a:t>
            </a:r>
          </a:p>
        </p:txBody>
      </p:sp>
    </p:spTree>
    <p:extLst>
      <p:ext uri="{BB962C8B-B14F-4D97-AF65-F5344CB8AC3E}">
        <p14:creationId xmlns:p14="http://schemas.microsoft.com/office/powerpoint/2010/main" val="135167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CFE3C9C-3072-453B-8026-34B2118F22EB}"/>
              </a:ext>
            </a:extLst>
          </p:cNvPr>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10"/>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Deloitte (Audit) </a:t>
            </a:r>
            <a:r>
              <a:rPr lang="fr-CA" altLang="fr-FR" sz="1200" dirty="0">
                <a:solidFill>
                  <a:schemeClr val="bg1"/>
                </a:solidFill>
                <a:ea typeface="ＭＳ Ｐゴシック" pitchFamily="34" charset="-128"/>
              </a:rPr>
              <a:t>(2/2)</a:t>
            </a:r>
          </a:p>
        </p:txBody>
      </p:sp>
      <p:sp>
        <p:nvSpPr>
          <p:cNvPr id="9" name="Espace réservé du texte 40">
            <a:extLst>
              <a:ext uri="{FF2B5EF4-FFF2-40B4-BE49-F238E27FC236}">
                <a16:creationId xmlns:a16="http://schemas.microsoft.com/office/drawing/2014/main" id="{41838C64-C72F-4572-8F40-73CAD4A178A8}"/>
              </a:ext>
            </a:extLst>
          </p:cNvPr>
          <p:cNvSpPr txBox="1">
            <a:spLocks/>
          </p:cNvSpPr>
          <p:nvPr>
            <p:custDataLst>
              <p:tags r:id="rId2"/>
            </p:custDataLst>
          </p:nvPr>
        </p:nvSpPr>
        <p:spPr>
          <a:xfrm>
            <a:off x="302106" y="948267"/>
            <a:ext cx="8529474" cy="240454"/>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10"/>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endParaRPr lang="fr-CA" sz="1600" dirty="0"/>
          </a:p>
        </p:txBody>
      </p:sp>
      <p:sp>
        <p:nvSpPr>
          <p:cNvPr id="16" name="Espace réservé du texte 40">
            <a:extLst>
              <a:ext uri="{FF2B5EF4-FFF2-40B4-BE49-F238E27FC236}">
                <a16:creationId xmlns:a16="http://schemas.microsoft.com/office/drawing/2014/main" id="{E69E10A7-6268-4699-95C0-2DA5B2113B49}"/>
              </a:ext>
            </a:extLst>
          </p:cNvPr>
          <p:cNvSpPr txBox="1">
            <a:spLocks/>
          </p:cNvSpPr>
          <p:nvPr>
            <p:custDataLst>
              <p:tags r:id="rId3"/>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10"/>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sz="1600" dirty="0"/>
              <a:t>Recommandations (Faits saillants)</a:t>
            </a:r>
          </a:p>
          <a:p>
            <a:pPr marL="0" indent="0" algn="ctr">
              <a:buFontTx/>
              <a:buNone/>
            </a:pPr>
            <a:endParaRPr lang="fr-CA" sz="1600" dirty="0"/>
          </a:p>
        </p:txBody>
      </p:sp>
      <p:sp>
        <p:nvSpPr>
          <p:cNvPr id="27" name="Espace réservé du texte 37">
            <a:extLst>
              <a:ext uri="{FF2B5EF4-FFF2-40B4-BE49-F238E27FC236}">
                <a16:creationId xmlns:a16="http://schemas.microsoft.com/office/drawing/2014/main" id="{B604104C-57D9-4859-9D51-F1B26D38A798}"/>
              </a:ext>
            </a:extLst>
          </p:cNvPr>
          <p:cNvSpPr>
            <a:spLocks noGrp="1"/>
          </p:cNvSpPr>
          <p:nvPr>
            <p:ph type="body" sz="half" idx="2"/>
            <p:custDataLst>
              <p:tags r:id="rId4"/>
            </p:custDataLst>
          </p:nvPr>
        </p:nvSpPr>
        <p:spPr>
          <a:xfrm>
            <a:off x="331509" y="1191261"/>
            <a:ext cx="8500071" cy="574039"/>
          </a:xfrm>
        </p:spPr>
        <p:txBody>
          <a:bodyPr/>
          <a:lstStyle/>
          <a:p>
            <a:pPr indent="0" algn="just"/>
            <a:r>
              <a:rPr lang="fr-FR" sz="1800" b="1" dirty="0"/>
              <a:t>Le rapport contient près de 40 recommandations. Pour notre mandat, nous avons retenu celles ayant des impacts importants sur notre écosystème TI.</a:t>
            </a:r>
          </a:p>
          <a:p>
            <a:pPr indent="0"/>
            <a:endParaRPr lang="fr-FR" sz="1800" b="1" dirty="0"/>
          </a:p>
        </p:txBody>
      </p:sp>
      <p:sp>
        <p:nvSpPr>
          <p:cNvPr id="28" name="Espace réservé du texte 37">
            <a:extLst>
              <a:ext uri="{FF2B5EF4-FFF2-40B4-BE49-F238E27FC236}">
                <a16:creationId xmlns:a16="http://schemas.microsoft.com/office/drawing/2014/main" id="{7999A1B0-E546-4A10-B60E-F1D6DC9DD6C8}"/>
              </a:ext>
            </a:extLst>
          </p:cNvPr>
          <p:cNvSpPr txBox="1">
            <a:spLocks/>
          </p:cNvSpPr>
          <p:nvPr>
            <p:custDataLst>
              <p:tags r:id="rId5"/>
            </p:custDataLst>
          </p:nvPr>
        </p:nvSpPr>
        <p:spPr>
          <a:xfrm>
            <a:off x="302107" y="1861820"/>
            <a:ext cx="4180308" cy="2948939"/>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r>
              <a:rPr lang="fr-FR" sz="1200" b="1" dirty="0"/>
              <a:t>No 01:	processus qui permet de </a:t>
            </a:r>
            <a:r>
              <a:rPr lang="fr-FR" sz="1200" b="1" dirty="0">
                <a:solidFill>
                  <a:srgbClr val="C00000"/>
                </a:solidFill>
              </a:rPr>
              <a:t>refuser une transaction </a:t>
            </a:r>
            <a:r>
              <a:rPr lang="fr-FR" sz="1200" b="1" dirty="0"/>
              <a:t>qui 	dépasse un seuil de dollars pour une période donnée</a:t>
            </a:r>
          </a:p>
          <a:p>
            <a:pPr indent="0"/>
            <a:r>
              <a:rPr lang="fr-FR" sz="1200" b="1" dirty="0"/>
              <a:t>	jusqu'à une </a:t>
            </a:r>
            <a:r>
              <a:rPr lang="fr-FR" sz="1200" b="1" dirty="0">
                <a:solidFill>
                  <a:srgbClr val="C00000"/>
                </a:solidFill>
              </a:rPr>
              <a:t>confirmation formelle de l'identité du client</a:t>
            </a:r>
            <a:r>
              <a:rPr lang="fr-FR" sz="1200" b="1" dirty="0"/>
              <a:t>.</a:t>
            </a:r>
          </a:p>
          <a:p>
            <a:pPr indent="0"/>
            <a:r>
              <a:rPr lang="fr-FR" sz="1200" b="1" dirty="0"/>
              <a:t>No 02:	No 01 + jusqu'à ce que </a:t>
            </a:r>
            <a:r>
              <a:rPr lang="fr-FR" sz="1200" b="1" dirty="0">
                <a:solidFill>
                  <a:srgbClr val="C00000"/>
                </a:solidFill>
              </a:rPr>
              <a:t>la provenance des fonds soit 	établie</a:t>
            </a:r>
            <a:r>
              <a:rPr lang="fr-FR" sz="1200" b="1" dirty="0"/>
              <a:t>.</a:t>
            </a:r>
          </a:p>
          <a:p>
            <a:pPr indent="0"/>
            <a:r>
              <a:rPr lang="fr-FR" sz="1200" b="1" dirty="0"/>
              <a:t>No 05:	</a:t>
            </a:r>
            <a:r>
              <a:rPr lang="fr-FR" sz="1200" b="1" dirty="0">
                <a:solidFill>
                  <a:srgbClr val="C00000"/>
                </a:solidFill>
              </a:rPr>
              <a:t>automatiser</a:t>
            </a:r>
            <a:r>
              <a:rPr lang="fr-FR" sz="1200" b="1" dirty="0"/>
              <a:t> les changements </a:t>
            </a:r>
            <a:r>
              <a:rPr lang="fr-FR" sz="1200" b="1"/>
              <a:t>de cotes </a:t>
            </a:r>
            <a:r>
              <a:rPr lang="fr-FR" sz="1200" b="1" dirty="0"/>
              <a:t>de 		risque associé à un client.</a:t>
            </a:r>
          </a:p>
          <a:p>
            <a:pPr indent="0"/>
            <a:r>
              <a:rPr lang="fr-FR" sz="1200" b="1" dirty="0"/>
              <a:t>No 08:	</a:t>
            </a:r>
            <a:r>
              <a:rPr lang="fr-FR" sz="1200" b="1" dirty="0">
                <a:solidFill>
                  <a:srgbClr val="C00000"/>
                </a:solidFill>
              </a:rPr>
              <a:t>capturer</a:t>
            </a:r>
            <a:r>
              <a:rPr lang="fr-FR" sz="1200" b="1" dirty="0"/>
              <a:t> les informations pertinentes dans une base de 	données sur les joueurs soupçonnés de s'adonner à des 	activités illicites.</a:t>
            </a:r>
          </a:p>
          <a:p>
            <a:pPr indent="0"/>
            <a:r>
              <a:rPr lang="fr-FR" sz="1200" b="1" dirty="0"/>
              <a:t>No 23:	faire une évaluation exhaustive des objectifs 	technologiques de Loto-Québec et identifier les besoins 	pour </a:t>
            </a:r>
            <a:r>
              <a:rPr lang="fr-FR" sz="1200" b="1" dirty="0">
                <a:solidFill>
                  <a:srgbClr val="C00000"/>
                </a:solidFill>
              </a:rPr>
              <a:t>l'automatisation</a:t>
            </a:r>
            <a:r>
              <a:rPr lang="fr-FR" sz="1200" b="1" dirty="0"/>
              <a:t> des systèmes informatiques afin 	</a:t>
            </a:r>
            <a:r>
              <a:rPr lang="fr-FR" sz="1200" b="1" dirty="0">
                <a:solidFill>
                  <a:srgbClr val="C00000"/>
                </a:solidFill>
              </a:rPr>
              <a:t>d'éliminer les vérifications manuelles au maximum</a:t>
            </a:r>
            <a:r>
              <a:rPr lang="fr-FR" sz="1200" b="1" dirty="0"/>
              <a:t>.</a:t>
            </a:r>
          </a:p>
          <a:p>
            <a:pPr indent="0"/>
            <a:endParaRPr lang="fr-FR" sz="1200" b="1" dirty="0"/>
          </a:p>
          <a:p>
            <a:pPr indent="0"/>
            <a:endParaRPr lang="fr-FR" sz="1200" b="1" dirty="0"/>
          </a:p>
          <a:p>
            <a:pPr indent="0"/>
            <a:endParaRPr lang="fr-FR" sz="1200" b="1" dirty="0"/>
          </a:p>
          <a:p>
            <a:pPr indent="0"/>
            <a:endParaRPr lang="fr-FR" sz="1200" b="1" dirty="0"/>
          </a:p>
          <a:p>
            <a:pPr indent="0"/>
            <a:endParaRPr lang="fr-FR" b="1" dirty="0"/>
          </a:p>
          <a:p>
            <a:pPr indent="0"/>
            <a:endParaRPr lang="fr-FR" sz="800" b="1" dirty="0"/>
          </a:p>
        </p:txBody>
      </p:sp>
      <p:sp>
        <p:nvSpPr>
          <p:cNvPr id="29" name="Espace réservé du texte 37">
            <a:extLst>
              <a:ext uri="{FF2B5EF4-FFF2-40B4-BE49-F238E27FC236}">
                <a16:creationId xmlns:a16="http://schemas.microsoft.com/office/drawing/2014/main" id="{F4F6EAEB-AB36-4152-9D76-9F2BA91C54B1}"/>
              </a:ext>
            </a:extLst>
          </p:cNvPr>
          <p:cNvSpPr txBox="1">
            <a:spLocks/>
          </p:cNvSpPr>
          <p:nvPr>
            <p:custDataLst>
              <p:tags r:id="rId6"/>
            </p:custDataLst>
          </p:nvPr>
        </p:nvSpPr>
        <p:spPr>
          <a:xfrm>
            <a:off x="4651272" y="1855470"/>
            <a:ext cx="4180308" cy="2948939"/>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r>
              <a:rPr lang="fr-FR" sz="1200" b="1" dirty="0"/>
              <a:t>No 24:	mettre en place un </a:t>
            </a:r>
            <a:r>
              <a:rPr lang="fr-FR" sz="1200" b="1" dirty="0">
                <a:solidFill>
                  <a:srgbClr val="C00000"/>
                </a:solidFill>
              </a:rPr>
              <a:t>processus automatisé </a:t>
            </a:r>
            <a:r>
              <a:rPr lang="fr-FR" sz="1200" b="1" dirty="0"/>
              <a:t>permettant de 	lier les éléments de la base de données aux différents 	outils de vigie médiatique.</a:t>
            </a:r>
          </a:p>
          <a:p>
            <a:pPr indent="0"/>
            <a:r>
              <a:rPr lang="fr-FR" sz="1200" b="1" dirty="0"/>
              <a:t>No 25:	identification des besoins technologiques appropriés 	pour atteindre </a:t>
            </a:r>
            <a:r>
              <a:rPr lang="fr-FR" sz="1200" b="1" dirty="0">
                <a:solidFill>
                  <a:srgbClr val="C00000"/>
                </a:solidFill>
              </a:rPr>
              <a:t>les objectifs d'automatisation fixés</a:t>
            </a:r>
            <a:r>
              <a:rPr lang="fr-FR" sz="1200" b="1" dirty="0"/>
              <a:t>.</a:t>
            </a:r>
          </a:p>
          <a:p>
            <a:pPr indent="0"/>
            <a:r>
              <a:rPr lang="fr-FR" sz="1200" b="1" dirty="0"/>
              <a:t>No 26:	intégrer à l'infrastructure TI le suivi des activités de jeu 	</a:t>
            </a:r>
            <a:r>
              <a:rPr lang="fr-FR" sz="1200" b="1" dirty="0">
                <a:solidFill>
                  <a:srgbClr val="C00000"/>
                </a:solidFill>
              </a:rPr>
              <a:t>en temps réel</a:t>
            </a:r>
            <a:r>
              <a:rPr lang="fr-FR" sz="1200" b="1" dirty="0"/>
              <a:t>, incluant la mise en place </a:t>
            </a:r>
            <a:r>
              <a:rPr lang="fr-FR" sz="1200" b="1" dirty="0">
                <a:solidFill>
                  <a:srgbClr val="C00000"/>
                </a:solidFill>
              </a:rPr>
              <a:t>d'alertes 	automatisées</a:t>
            </a:r>
            <a:r>
              <a:rPr lang="fr-FR" sz="1200" b="1" dirty="0"/>
              <a:t>.</a:t>
            </a:r>
          </a:p>
          <a:p>
            <a:pPr indent="0"/>
            <a:r>
              <a:rPr lang="fr-FR" sz="1200" b="1" dirty="0"/>
              <a:t>No 33:	</a:t>
            </a:r>
            <a:r>
              <a:rPr lang="fr-FR" sz="1200" b="1" dirty="0">
                <a:solidFill>
                  <a:srgbClr val="C00000"/>
                </a:solidFill>
              </a:rPr>
              <a:t>processus permettant de suspendre le statut </a:t>
            </a:r>
            <a:r>
              <a:rPr lang="fr-FR" sz="1200" b="1" dirty="0"/>
              <a:t>de "casino 	privilèges" et d'annuler les points accumulés.</a:t>
            </a:r>
          </a:p>
          <a:p>
            <a:pPr indent="0"/>
            <a:r>
              <a:rPr lang="fr-FR" sz="1200" b="1" dirty="0"/>
              <a:t>No 34:	</a:t>
            </a:r>
            <a:r>
              <a:rPr lang="fr-FR" sz="1200" b="1" dirty="0">
                <a:solidFill>
                  <a:srgbClr val="C00000"/>
                </a:solidFill>
              </a:rPr>
              <a:t>processus permettant d’annuler les récompenses </a:t>
            </a:r>
            <a:r>
              <a:rPr lang="fr-FR" sz="1200" b="1" dirty="0"/>
              <a:t>à un 	joueur ayant perdu son statut dans "casino privilèges". 	(incluant : No 32 ou No 33).</a:t>
            </a:r>
          </a:p>
          <a:p>
            <a:pPr indent="0"/>
            <a:r>
              <a:rPr lang="fr-FR" sz="1200" b="1" dirty="0"/>
              <a:t>No 36:	mettre en place un système </a:t>
            </a:r>
            <a:r>
              <a:rPr lang="fr-FR" sz="1200" b="1" dirty="0">
                <a:solidFill>
                  <a:srgbClr val="C00000"/>
                </a:solidFill>
              </a:rPr>
              <a:t>d'alertes automatisées 	intégré aux systèmes informatiques</a:t>
            </a:r>
            <a:r>
              <a:rPr lang="fr-FR" sz="1200" b="1" dirty="0"/>
              <a:t> de Loto-Québec.</a:t>
            </a:r>
          </a:p>
          <a:p>
            <a:pPr indent="0"/>
            <a:endParaRPr lang="fr-FR" sz="1200" b="1" dirty="0"/>
          </a:p>
          <a:p>
            <a:pPr indent="0"/>
            <a:endParaRPr lang="fr-FR" sz="1200" b="1" dirty="0"/>
          </a:p>
          <a:p>
            <a:pPr indent="0"/>
            <a:endParaRPr lang="fr-FR" sz="1200" b="1" dirty="0"/>
          </a:p>
          <a:p>
            <a:pPr indent="0"/>
            <a:endParaRPr lang="fr-FR" sz="800" b="1" dirty="0"/>
          </a:p>
        </p:txBody>
      </p:sp>
      <p:sp>
        <p:nvSpPr>
          <p:cNvPr id="30" name="Text Box 10">
            <a:extLst>
              <a:ext uri="{FF2B5EF4-FFF2-40B4-BE49-F238E27FC236}">
                <a16:creationId xmlns:a16="http://schemas.microsoft.com/office/drawing/2014/main" id="{944E6600-CE95-4A17-AB1E-7E05D43A754E}"/>
              </a:ext>
            </a:extLst>
          </p:cNvPr>
          <p:cNvSpPr txBox="1">
            <a:spLocks noChangeArrowheads="1"/>
          </p:cNvSpPr>
          <p:nvPr>
            <p:custDataLst>
              <p:tags r:id="rId7"/>
            </p:custDataLst>
          </p:nvPr>
        </p:nvSpPr>
        <p:spPr bwMode="auto">
          <a:xfrm>
            <a:off x="0" y="4899694"/>
            <a:ext cx="9153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spcBef>
                <a:spcPct val="20000"/>
              </a:spcBef>
              <a:buClr>
                <a:schemeClr val="bg2"/>
              </a:buClr>
              <a:buSzPct val="75000"/>
              <a:buFont typeface="Wingdings" pitchFamily="2" charset="2"/>
              <a:buChar char="n"/>
              <a:defRPr sz="2400">
                <a:solidFill>
                  <a:schemeClr val="tx1"/>
                </a:solidFill>
                <a:latin typeface="Arial" charset="0"/>
                <a:ea typeface="ＭＳ Ｐゴシック" pitchFamily="34" charset="-128"/>
              </a:defRPr>
            </a:lvl1pPr>
            <a:lvl2pPr marL="742950" indent="-285750" eaLnBrk="0" hangingPunct="0">
              <a:spcBef>
                <a:spcPct val="20000"/>
              </a:spcBef>
              <a:buClr>
                <a:schemeClr val="accent2"/>
              </a:buClr>
              <a:buSzPct val="80000"/>
              <a:buFont typeface="Wingdings" pitchFamily="2" charset="2"/>
              <a:buChar char="¨"/>
              <a:defRPr sz="2000">
                <a:solidFill>
                  <a:schemeClr val="tx1"/>
                </a:solidFill>
                <a:latin typeface="Arial" charset="0"/>
                <a:ea typeface="ＭＳ Ｐゴシック" pitchFamily="34" charset="-128"/>
              </a:defRPr>
            </a:lvl2pPr>
            <a:lvl3pPr marL="1143000" indent="-228600" eaLnBrk="0" hangingPunct="0">
              <a:spcBef>
                <a:spcPct val="20000"/>
              </a:spcBef>
              <a:buClr>
                <a:schemeClr val="bg2"/>
              </a:buClr>
              <a:buSzPct val="65000"/>
              <a:buFont typeface="Wingdings" pitchFamily="2" charset="2"/>
              <a:buChar char="n"/>
              <a:defRPr>
                <a:solidFill>
                  <a:schemeClr val="tx1"/>
                </a:solidFill>
                <a:latin typeface="Arial"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Wingdings" pitchFamily="2" charset="2"/>
              <a:buChar char="§"/>
              <a:defRPr sz="1400">
                <a:solidFill>
                  <a:schemeClr val="tx1"/>
                </a:solidFill>
                <a:latin typeface="Arial" charset="0"/>
                <a:ea typeface="ＭＳ Ｐゴシック" pitchFamily="34" charset="-128"/>
              </a:defRPr>
            </a:lvl9pPr>
          </a:lstStyle>
          <a:p>
            <a:pPr>
              <a:spcBef>
                <a:spcPct val="50000"/>
              </a:spcBef>
              <a:buClrTx/>
              <a:buSzTx/>
              <a:buFontTx/>
              <a:buNone/>
            </a:pPr>
            <a:r>
              <a:rPr lang="en-CA" altLang="fr-FR" sz="1000" dirty="0">
                <a:latin typeface="Arial"/>
                <a:ea typeface="ＭＳ Ｐゴシック"/>
                <a:cs typeface="Arial"/>
              </a:rPr>
              <a:t>Note : </a:t>
            </a:r>
            <a:r>
              <a:rPr lang="fr-FR" altLang="fr-FR" sz="1000" dirty="0">
                <a:latin typeface="Arial"/>
                <a:ea typeface="ＭＳ Ｐゴシック"/>
                <a:cs typeface="Arial"/>
              </a:rPr>
              <a:t>synthèse des recommandations. Voir le rapport pour les informations détaillées sur les recommandations. </a:t>
            </a:r>
            <a:endParaRPr lang="en-CA" altLang="fr-FR" sz="1000" dirty="0"/>
          </a:p>
        </p:txBody>
      </p:sp>
    </p:spTree>
    <p:extLst>
      <p:ext uri="{BB962C8B-B14F-4D97-AF65-F5344CB8AC3E}">
        <p14:creationId xmlns:p14="http://schemas.microsoft.com/office/powerpoint/2010/main" val="110439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6"/>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Définition du mandat</a:t>
            </a:r>
            <a:endParaRPr lang="fr-CA" altLang="fr-FR" sz="1200" dirty="0">
              <a:solidFill>
                <a:schemeClr val="bg1"/>
              </a:solidFill>
              <a:ea typeface="ＭＳ Ｐゴシック" pitchFamily="34" charset="-128"/>
            </a:endParaRPr>
          </a:p>
        </p:txBody>
      </p:sp>
      <p:sp>
        <p:nvSpPr>
          <p:cNvPr id="23" name="Espace réservé du texte 37"/>
          <p:cNvSpPr>
            <a:spLocks noGrp="1"/>
          </p:cNvSpPr>
          <p:nvPr>
            <p:ph type="body" sz="half" idx="2"/>
            <p:custDataLst>
              <p:tags r:id="rId2"/>
            </p:custDataLst>
          </p:nvPr>
        </p:nvSpPr>
        <p:spPr>
          <a:xfrm>
            <a:off x="331509" y="861059"/>
            <a:ext cx="8500071" cy="4134134"/>
          </a:xfrm>
        </p:spPr>
        <p:txBody>
          <a:bodyPr/>
          <a:lstStyle/>
          <a:p>
            <a:pPr indent="0" algn="just"/>
            <a:r>
              <a:rPr lang="fr-FR" sz="1800" b="1" dirty="0"/>
              <a:t>Notre stratégie de réponses doit permettre d’identifier les « blocs d’architecture » à mettre en place afin d’adresser les recommandations du rapport Deloitte. Nous devons répondre aux questions suivantes:</a:t>
            </a:r>
          </a:p>
          <a:p>
            <a:pPr indent="0"/>
            <a:endParaRPr lang="fr-FR" sz="800" b="1" dirty="0"/>
          </a:p>
          <a:p>
            <a:pPr marL="285750" indent="-285750">
              <a:buFont typeface="Arial" panose="020B0604020202020204" pitchFamily="34" charset="0"/>
              <a:buChar char="•"/>
            </a:pPr>
            <a:r>
              <a:rPr lang="fr-FR" sz="1800" b="1" dirty="0">
                <a:solidFill>
                  <a:schemeClr val="accent1">
                    <a:lumMod val="75000"/>
                  </a:schemeClr>
                </a:solidFill>
                <a:latin typeface="+mn-lt"/>
              </a:rPr>
              <a:t>Peut-on adresser les recommandations du rapport avec notre écosystème TI ?</a:t>
            </a:r>
          </a:p>
          <a:p>
            <a:pPr marL="1028700" lvl="1">
              <a:buFont typeface="Arial" panose="020B0604020202020204" pitchFamily="34" charset="0"/>
              <a:buChar char="•"/>
            </a:pPr>
            <a:r>
              <a:rPr lang="fr-FR" sz="1600" b="1" dirty="0">
                <a:solidFill>
                  <a:schemeClr val="accent1">
                    <a:lumMod val="75000"/>
                  </a:schemeClr>
                </a:solidFill>
              </a:rPr>
              <a:t>Quels sont les irritants actuels ?</a:t>
            </a:r>
          </a:p>
          <a:p>
            <a:pPr marL="1028700" lvl="1">
              <a:buFont typeface="Arial" panose="020B0604020202020204" pitchFamily="34" charset="0"/>
              <a:buChar char="•"/>
            </a:pPr>
            <a:r>
              <a:rPr lang="fr-FR" sz="1600" b="1" dirty="0">
                <a:solidFill>
                  <a:schemeClr val="accent1">
                    <a:lumMod val="75000"/>
                  </a:schemeClr>
                </a:solidFill>
              </a:rPr>
              <a:t>Quels sont les « blocs d’architecture » à mettre en place ?</a:t>
            </a:r>
          </a:p>
          <a:p>
            <a:pPr marL="1028700" lvl="1">
              <a:buFont typeface="Arial" panose="020B0604020202020204" pitchFamily="34" charset="0"/>
              <a:buChar char="•"/>
            </a:pPr>
            <a:endParaRPr lang="fr-FR" sz="800" b="1" dirty="0">
              <a:solidFill>
                <a:schemeClr val="accent1">
                  <a:lumMod val="75000"/>
                </a:schemeClr>
              </a:solidFill>
            </a:endParaRPr>
          </a:p>
          <a:p>
            <a:pPr marL="285750" indent="-285750">
              <a:buFont typeface="Arial" panose="020B0604020202020204" pitchFamily="34" charset="0"/>
              <a:buChar char="•"/>
            </a:pPr>
            <a:endParaRPr lang="fr-FR" sz="1800" b="1" dirty="0"/>
          </a:p>
          <a:p>
            <a:pPr marL="285750" indent="-285750">
              <a:buFont typeface="Arial" panose="020B0604020202020204" pitchFamily="34" charset="0"/>
              <a:buChar char="•"/>
            </a:pPr>
            <a:endParaRPr lang="fr-FR" sz="1800" b="1" dirty="0"/>
          </a:p>
          <a:p>
            <a:pPr marL="285750" indent="-285750">
              <a:buFont typeface="Arial" panose="020B0604020202020204" pitchFamily="34" charset="0"/>
              <a:buChar char="•"/>
            </a:pPr>
            <a:r>
              <a:rPr lang="fr-FR" sz="1800" b="1" dirty="0"/>
              <a:t>Vision client 360 et notre stratégie Omnicanal;</a:t>
            </a:r>
          </a:p>
          <a:p>
            <a:pPr marL="285750" indent="-285750">
              <a:buFont typeface="Arial" panose="020B0604020202020204" pitchFamily="34" charset="0"/>
              <a:buChar char="•"/>
            </a:pPr>
            <a:r>
              <a:rPr lang="fr-FR" sz="1800" b="1" dirty="0"/>
              <a:t>Certains de nos systèmes TI sont en « fin de vie »;</a:t>
            </a:r>
          </a:p>
          <a:p>
            <a:pPr marL="285750" indent="-285750">
              <a:buFont typeface="Arial" panose="020B0604020202020204" pitchFamily="34" charset="0"/>
              <a:buChar char="•"/>
            </a:pPr>
            <a:r>
              <a:rPr lang="fr-FR" sz="1800" b="1" dirty="0"/>
              <a:t>Simplifier et optimiser notre écosystème TI/LQ; </a:t>
            </a:r>
          </a:p>
          <a:p>
            <a:pPr marL="285750" indent="-285750">
              <a:buFont typeface="Arial" panose="020B0604020202020204" pitchFamily="34" charset="0"/>
              <a:buChar char="•"/>
            </a:pPr>
            <a:r>
              <a:rPr lang="fr-FR" sz="1800" b="1" dirty="0"/>
              <a:t>Adopter une vision corporative afin d’unifier les visions sectorielles.</a:t>
            </a:r>
          </a:p>
        </p:txBody>
      </p:sp>
      <p:sp>
        <p:nvSpPr>
          <p:cNvPr id="24" name="Espace réservé du texte 40"/>
          <p:cNvSpPr>
            <a:spLocks noGrp="1"/>
          </p:cNvSpPr>
          <p:nvPr>
            <p:ph type="body" sz="quarter" idx="17"/>
            <p:custDataLst>
              <p:tags r:id="rId3"/>
            </p:custDataLst>
          </p:nvPr>
        </p:nvSpPr>
        <p:spPr>
          <a:xfrm>
            <a:off x="326187" y="3216340"/>
            <a:ext cx="8529474" cy="240454"/>
          </a:xfrm>
        </p:spPr>
        <p:txBody>
          <a:bodyPr/>
          <a:lstStyle/>
          <a:p>
            <a:pPr marL="0" indent="0">
              <a:buNone/>
            </a:pPr>
            <a:r>
              <a:rPr lang="fr-CA" sz="1600" dirty="0"/>
              <a:t>Autres considérations</a:t>
            </a:r>
          </a:p>
        </p:txBody>
      </p:sp>
    </p:spTree>
    <p:extLst>
      <p:ext uri="{BB962C8B-B14F-4D97-AF65-F5344CB8AC3E}">
        <p14:creationId xmlns:p14="http://schemas.microsoft.com/office/powerpoint/2010/main" val="59133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6"/>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Situation actuelle </a:t>
            </a:r>
            <a:r>
              <a:rPr lang="fr-CA" altLang="fr-FR" sz="1200" dirty="0">
                <a:solidFill>
                  <a:schemeClr val="bg1"/>
                </a:solidFill>
                <a:ea typeface="ＭＳ Ｐゴシック" pitchFamily="34" charset="-128"/>
              </a:rPr>
              <a:t>(1/2)</a:t>
            </a:r>
          </a:p>
        </p:txBody>
      </p:sp>
      <p:sp>
        <p:nvSpPr>
          <p:cNvPr id="27" name="Espace réservé du texte 37"/>
          <p:cNvSpPr>
            <a:spLocks noGrp="1"/>
          </p:cNvSpPr>
          <p:nvPr>
            <p:ph type="body" sz="half" idx="2"/>
            <p:custDataLst>
              <p:tags r:id="rId2"/>
            </p:custDataLst>
          </p:nvPr>
        </p:nvSpPr>
        <p:spPr>
          <a:xfrm>
            <a:off x="441702" y="4369085"/>
            <a:ext cx="8214102" cy="749300"/>
          </a:xfrm>
        </p:spPr>
        <p:txBody>
          <a:bodyPr/>
          <a:lstStyle/>
          <a:p>
            <a:pPr algn="just"/>
            <a:r>
              <a:rPr lang="fr-CA" sz="1200" b="1" dirty="0"/>
              <a:t>L’écosystème TI/LQ pour la gestion des clients et de leurs activités repose essentiellement sur des échanges ETL (extractions, transformations et de chargements). L’ensemble est hétérogène et n’est pas normalisé. De plus, nous avons plusieurs sources pour la gestion des identités et l’appariement demeure un des enjeux. Finalement, il faut noter notre dépendance au partenaire SGD/OpenBET pour la gestion des identités aux comptes clients.</a:t>
            </a:r>
          </a:p>
          <a:p>
            <a:pPr algn="just"/>
            <a:endParaRPr lang="fr-CA" b="1" dirty="0"/>
          </a:p>
        </p:txBody>
      </p:sp>
      <p:sp>
        <p:nvSpPr>
          <p:cNvPr id="30" name="Espace réservé du texte 40">
            <a:extLst>
              <a:ext uri="{FF2B5EF4-FFF2-40B4-BE49-F238E27FC236}">
                <a16:creationId xmlns:a16="http://schemas.microsoft.com/office/drawing/2014/main" id="{B3EBA90F-EAE5-4A83-9422-DB11EC47D78C}"/>
              </a:ext>
            </a:extLst>
          </p:cNvPr>
          <p:cNvSpPr txBox="1">
            <a:spLocks/>
          </p:cNvSpPr>
          <p:nvPr>
            <p:custDataLst>
              <p:tags r:id="rId3"/>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6"/>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fr-CA" sz="1600" dirty="0"/>
              <a:t>Vue d’ensemble (notre écosystème TI/LQ – Volet client)</a:t>
            </a:r>
          </a:p>
        </p:txBody>
      </p:sp>
      <p:pic>
        <p:nvPicPr>
          <p:cNvPr id="5" name="Image 4">
            <a:extLst>
              <a:ext uri="{FF2B5EF4-FFF2-40B4-BE49-F238E27FC236}">
                <a16:creationId xmlns:a16="http://schemas.microsoft.com/office/drawing/2014/main" id="{A97D59C2-2682-4ECF-BF86-0C4E658CD2A9}"/>
              </a:ext>
            </a:extLst>
          </p:cNvPr>
          <p:cNvPicPr>
            <a:picLocks noChangeAspect="1"/>
          </p:cNvPicPr>
          <p:nvPr/>
        </p:nvPicPr>
        <p:blipFill>
          <a:blip r:embed="rId7"/>
          <a:stretch>
            <a:fillRect/>
          </a:stretch>
        </p:blipFill>
        <p:spPr>
          <a:xfrm>
            <a:off x="0" y="1128477"/>
            <a:ext cx="9144000" cy="3212004"/>
          </a:xfrm>
          <a:prstGeom prst="rect">
            <a:avLst/>
          </a:prstGeom>
        </p:spPr>
      </p:pic>
    </p:spTree>
    <p:extLst>
      <p:ext uri="{BB962C8B-B14F-4D97-AF65-F5344CB8AC3E}">
        <p14:creationId xmlns:p14="http://schemas.microsoft.com/office/powerpoint/2010/main" val="288369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8A084C5-D7A7-4AA0-8D88-BBAF6750E471}"/>
              </a:ext>
            </a:extLst>
          </p:cNvPr>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6"/>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Situation actuelle </a:t>
            </a:r>
            <a:r>
              <a:rPr lang="fr-CA" altLang="fr-FR" sz="1200" dirty="0">
                <a:solidFill>
                  <a:schemeClr val="bg1"/>
                </a:solidFill>
                <a:ea typeface="ＭＳ Ｐゴシック" pitchFamily="34" charset="-128"/>
              </a:rPr>
              <a:t>(2/2)</a:t>
            </a:r>
          </a:p>
        </p:txBody>
      </p:sp>
      <p:sp>
        <p:nvSpPr>
          <p:cNvPr id="15" name="Espace réservé du texte 40">
            <a:extLst>
              <a:ext uri="{FF2B5EF4-FFF2-40B4-BE49-F238E27FC236}">
                <a16:creationId xmlns:a16="http://schemas.microsoft.com/office/drawing/2014/main" id="{F07A9D3C-9A21-4D99-BFC7-4051ADF15256}"/>
              </a:ext>
            </a:extLst>
          </p:cNvPr>
          <p:cNvSpPr txBox="1">
            <a:spLocks/>
          </p:cNvSpPr>
          <p:nvPr>
            <p:custDataLst>
              <p:tags r:id="rId2"/>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6"/>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fr-CA" sz="1600" dirty="0"/>
              <a:t>État des lieux (notre écosystème TI/LQ – Volet client)</a:t>
            </a:r>
          </a:p>
        </p:txBody>
      </p:sp>
      <p:sp>
        <p:nvSpPr>
          <p:cNvPr id="19" name="Espace réservé du texte 37">
            <a:extLst>
              <a:ext uri="{FF2B5EF4-FFF2-40B4-BE49-F238E27FC236}">
                <a16:creationId xmlns:a16="http://schemas.microsoft.com/office/drawing/2014/main" id="{839D7B96-626D-4687-A070-15B0172DC041}"/>
              </a:ext>
            </a:extLst>
          </p:cNvPr>
          <p:cNvSpPr>
            <a:spLocks noGrp="1"/>
          </p:cNvSpPr>
          <p:nvPr>
            <p:ph type="body" sz="half" idx="2"/>
            <p:custDataLst>
              <p:tags r:id="rId3"/>
            </p:custDataLst>
          </p:nvPr>
        </p:nvSpPr>
        <p:spPr>
          <a:xfrm>
            <a:off x="331509" y="1178470"/>
            <a:ext cx="8500071" cy="3965030"/>
          </a:xfrm>
        </p:spPr>
        <p:txBody>
          <a:bodyPr/>
          <a:lstStyle/>
          <a:p>
            <a:pPr marL="285750" indent="-285750">
              <a:buFont typeface="Arial" panose="020B0604020202020204" pitchFamily="34" charset="0"/>
              <a:buChar char="•"/>
            </a:pPr>
            <a:r>
              <a:rPr lang="fr-FR" sz="2000" b="1" dirty="0"/>
              <a:t>Sources d’identité multiples</a:t>
            </a:r>
          </a:p>
          <a:p>
            <a:pPr marL="1028700" lvl="1">
              <a:buFont typeface="Arial" panose="020B0604020202020204" pitchFamily="34" charset="0"/>
              <a:buChar char="•"/>
            </a:pPr>
            <a:r>
              <a:rPr lang="fr-FR" sz="1400" b="1" dirty="0"/>
              <a:t>Plusieurs sources pour les identités;</a:t>
            </a:r>
          </a:p>
          <a:p>
            <a:pPr marL="1028700" lvl="1">
              <a:buFont typeface="Arial" panose="020B0604020202020204" pitchFamily="34" charset="0"/>
              <a:buChar char="•"/>
            </a:pPr>
            <a:r>
              <a:rPr lang="fr-FR" sz="1400" b="1" dirty="0"/>
              <a:t>Grande dépendance sur SGD/</a:t>
            </a:r>
            <a:r>
              <a:rPr lang="fr-FR" sz="1400" b="1" dirty="0" err="1"/>
              <a:t>OpenBET</a:t>
            </a:r>
            <a:r>
              <a:rPr lang="fr-FR" sz="1400" b="1" dirty="0"/>
              <a:t>;</a:t>
            </a:r>
          </a:p>
          <a:p>
            <a:pPr marL="1028700" lvl="1">
              <a:buFont typeface="Arial" panose="020B0604020202020204" pitchFamily="34" charset="0"/>
              <a:buChar char="•"/>
            </a:pPr>
            <a:r>
              <a:rPr lang="fr-FR" sz="1400" b="1" dirty="0"/>
              <a:t>L’appariement des identités demeure un enjeu important.</a:t>
            </a:r>
          </a:p>
          <a:p>
            <a:pPr marL="285750" indent="-285750">
              <a:buFont typeface="Arial" panose="020B0604020202020204" pitchFamily="34" charset="0"/>
              <a:buChar char="•"/>
            </a:pPr>
            <a:r>
              <a:rPr lang="fr-FR" sz="2000" b="1" dirty="0"/>
              <a:t>La surveillance « pro active » est difficilement réalisable</a:t>
            </a:r>
          </a:p>
          <a:p>
            <a:pPr marL="1028700" lvl="1">
              <a:buFont typeface="Arial" panose="020B0604020202020204" pitchFamily="34" charset="0"/>
              <a:buChar char="•"/>
            </a:pPr>
            <a:r>
              <a:rPr lang="fr-FR" sz="1400" b="1" dirty="0"/>
              <a:t>Les échanges d’informations entre les systèmes sont différés – ETL - (</a:t>
            </a:r>
            <a:r>
              <a:rPr lang="fr-FR" sz="1400" b="1" u="sng" dirty="0"/>
              <a:t>peu de temps réel</a:t>
            </a:r>
            <a:r>
              <a:rPr lang="fr-FR" sz="1400" b="1" dirty="0"/>
              <a:t>);</a:t>
            </a:r>
          </a:p>
          <a:p>
            <a:pPr marL="1028700" lvl="1">
              <a:buFont typeface="Arial" panose="020B0604020202020204" pitchFamily="34" charset="0"/>
              <a:buChar char="•"/>
            </a:pPr>
            <a:r>
              <a:rPr lang="fr-FR" sz="1400" b="1" dirty="0"/>
              <a:t>L’automatisation des processus/procédure ne peut pas être exploité convenablement;</a:t>
            </a:r>
          </a:p>
          <a:p>
            <a:pPr marL="1028700" lvl="1">
              <a:buFont typeface="Arial" panose="020B0604020202020204" pitchFamily="34" charset="0"/>
              <a:buChar char="•"/>
            </a:pPr>
            <a:r>
              <a:rPr lang="fr-FR" sz="1400" b="1" dirty="0"/>
              <a:t>La gestion des données clients est embryonnaire et nous constatons des problèmes d’intégrité.</a:t>
            </a:r>
          </a:p>
          <a:p>
            <a:pPr marL="285750" indent="-285750">
              <a:buFont typeface="Arial" panose="020B0604020202020204" pitchFamily="34" charset="0"/>
              <a:buChar char="•"/>
            </a:pPr>
            <a:r>
              <a:rPr lang="fr-FR" sz="2000" b="1" dirty="0"/>
              <a:t>État des lieux de nos systèmes « gestion client »</a:t>
            </a:r>
          </a:p>
          <a:p>
            <a:pPr marL="1028700" lvl="1">
              <a:buFont typeface="Arial" panose="020B0604020202020204" pitchFamily="34" charset="0"/>
              <a:buChar char="•"/>
            </a:pPr>
            <a:r>
              <a:rPr lang="fr-FR" sz="1400" b="1" dirty="0"/>
              <a:t>Certains systèmes sont en fin de vie (et/ou ayant une dette technologique importante);</a:t>
            </a:r>
          </a:p>
          <a:p>
            <a:pPr marL="1028700" lvl="1">
              <a:buFont typeface="Arial" panose="020B0604020202020204" pitchFamily="34" charset="0"/>
              <a:buChar char="•"/>
            </a:pPr>
            <a:r>
              <a:rPr lang="fr-FR" sz="1400" b="1" dirty="0"/>
              <a:t>La majorité des systèmes ont </a:t>
            </a:r>
            <a:r>
              <a:rPr lang="fr-FR" sz="1400" b="1" u="sng" dirty="0"/>
              <a:t>une portée sectorielle</a:t>
            </a:r>
            <a:r>
              <a:rPr lang="fr-FR" sz="1400" b="1" dirty="0"/>
              <a:t>;</a:t>
            </a:r>
          </a:p>
          <a:p>
            <a:pPr marL="1028700" lvl="1">
              <a:buFont typeface="Arial" panose="020B0604020202020204" pitchFamily="34" charset="0"/>
              <a:buChar char="•"/>
            </a:pPr>
            <a:r>
              <a:rPr lang="fr-FR" sz="1400" b="1" dirty="0"/>
              <a:t>Les données ne sont pas normalisées (ex.: statut actif = actif ou 10 ou A … etc.);</a:t>
            </a:r>
          </a:p>
          <a:p>
            <a:pPr marL="1028700" lvl="1">
              <a:buFont typeface="Arial" panose="020B0604020202020204" pitchFamily="34" charset="0"/>
              <a:buChar char="•"/>
            </a:pPr>
            <a:r>
              <a:rPr lang="fr-FR" sz="1400" b="1" dirty="0"/>
              <a:t>Certains systèmes sont hétérogènes (plusieurs systèmes pour couvrir un ensemble de besoins et/ou ayant une couverture insuffisante des besoins).</a:t>
            </a:r>
          </a:p>
        </p:txBody>
      </p:sp>
    </p:spTree>
    <p:extLst>
      <p:ext uri="{BB962C8B-B14F-4D97-AF65-F5344CB8AC3E}">
        <p14:creationId xmlns:p14="http://schemas.microsoft.com/office/powerpoint/2010/main" val="19401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id="{9DF980E7-8719-4679-B79F-61660194E286}"/>
              </a:ext>
            </a:extLst>
          </p:cNvPr>
          <p:cNvSpPr txBox="1">
            <a:spLocks noChangeArrowheads="1"/>
          </p:cNvSpPr>
          <p:nvPr>
            <p:custDataLst>
              <p:tags r:id="rId1"/>
            </p:custDataLst>
          </p:nvPr>
        </p:nvSpPr>
        <p:spPr>
          <a:xfrm>
            <a:off x="0" y="288810"/>
            <a:ext cx="9143999" cy="453958"/>
          </a:xfrm>
          <a:prstGeom prst="rect">
            <a:avLst/>
          </a:prstGeom>
        </p:spPr>
        <p:txBody>
          <a:bodyPr/>
          <a:lstStyle>
            <a:lvl1pPr marL="342900" indent="-342900" algn="l" defTabSz="457200" rtl="0" eaLnBrk="1" latinLnBrk="0" hangingPunct="1">
              <a:spcBef>
                <a:spcPct val="20000"/>
              </a:spcBef>
              <a:buSzPct val="120000"/>
              <a:buFontTx/>
              <a:buBlip>
                <a:blip r:embed="rId8"/>
              </a:buBlip>
              <a:defRPr sz="2600" kern="12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000" kern="1200">
                <a:solidFill>
                  <a:srgbClr val="000000"/>
                </a:solidFill>
                <a:latin typeface="Segoe UI Semilight" panose="020B0402040204020203" pitchFamily="34" charset="0"/>
                <a:ea typeface="+mn-ea"/>
                <a:cs typeface="Segoe UI Semilight" panose="020B0402040204020203" pitchFamily="34" charset="0"/>
              </a:defRPr>
            </a:lvl2pPr>
            <a:lvl3pPr marL="1143000" indent="-228600" algn="l" defTabSz="457200" rtl="0" eaLnBrk="1" latinLnBrk="0" hangingPunct="1">
              <a:spcBef>
                <a:spcPct val="20000"/>
              </a:spcBef>
              <a:buFont typeface="Arial"/>
              <a:buChar char="•"/>
              <a:defRPr sz="1800" kern="1200">
                <a:solidFill>
                  <a:srgbClr val="000000"/>
                </a:solidFill>
                <a:latin typeface="Segoe UI Semilight" panose="020B0402040204020203" pitchFamily="34" charset="0"/>
                <a:ea typeface="+mn-ea"/>
                <a:cs typeface="Segoe UI Semilight" panose="020B0402040204020203"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CA" altLang="fr-FR" dirty="0">
                <a:solidFill>
                  <a:schemeClr val="bg1"/>
                </a:solidFill>
                <a:ea typeface="ＭＳ Ｐゴシック" pitchFamily="34" charset="-128"/>
              </a:rPr>
              <a:t>Solution proposée </a:t>
            </a:r>
            <a:r>
              <a:rPr lang="fr-CA" altLang="fr-FR" sz="1200" dirty="0">
                <a:solidFill>
                  <a:schemeClr val="bg1"/>
                </a:solidFill>
                <a:ea typeface="ＭＳ Ｐゴシック" pitchFamily="34" charset="-128"/>
              </a:rPr>
              <a:t>(1/3)</a:t>
            </a:r>
          </a:p>
        </p:txBody>
      </p:sp>
      <p:sp>
        <p:nvSpPr>
          <p:cNvPr id="43" name="Espace réservé du texte 40">
            <a:extLst>
              <a:ext uri="{FF2B5EF4-FFF2-40B4-BE49-F238E27FC236}">
                <a16:creationId xmlns:a16="http://schemas.microsoft.com/office/drawing/2014/main" id="{F65B9E38-14B7-4AC8-9290-4B7731DDD818}"/>
              </a:ext>
            </a:extLst>
          </p:cNvPr>
          <p:cNvSpPr txBox="1">
            <a:spLocks/>
          </p:cNvSpPr>
          <p:nvPr>
            <p:custDataLst>
              <p:tags r:id="rId2"/>
            </p:custDataLst>
          </p:nvPr>
        </p:nvSpPr>
        <p:spPr>
          <a:xfrm>
            <a:off x="-10479" y="774415"/>
            <a:ext cx="9144000"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8"/>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Tx/>
              <a:buNone/>
            </a:pPr>
            <a:r>
              <a:rPr lang="fr-CA" sz="1600" dirty="0"/>
              <a:t>Vue d’ensemble (notre écosystème TI/LQ – Volet client)</a:t>
            </a:r>
          </a:p>
        </p:txBody>
      </p:sp>
      <p:sp>
        <p:nvSpPr>
          <p:cNvPr id="20" name="Espace réservé du texte 40">
            <a:extLst>
              <a:ext uri="{FF2B5EF4-FFF2-40B4-BE49-F238E27FC236}">
                <a16:creationId xmlns:a16="http://schemas.microsoft.com/office/drawing/2014/main" id="{2642DA47-1E76-4E4F-AE67-E8BD9757D5EF}"/>
              </a:ext>
            </a:extLst>
          </p:cNvPr>
          <p:cNvSpPr txBox="1">
            <a:spLocks/>
          </p:cNvSpPr>
          <p:nvPr>
            <p:custDataLst>
              <p:tags r:id="rId3"/>
            </p:custDataLst>
          </p:nvPr>
        </p:nvSpPr>
        <p:spPr>
          <a:xfrm>
            <a:off x="160840" y="1171156"/>
            <a:ext cx="3304604" cy="268756"/>
          </a:xfrm>
          <a:prstGeom prst="rect">
            <a:avLst/>
          </a:prstGeom>
        </p:spPr>
        <p:txBody>
          <a:bodyPr lIns="0" tIns="0" rIns="0" bIns="0">
            <a:noAutofit/>
          </a:bodyPr>
          <a:lstStyle>
            <a:lvl1pPr marL="342900" indent="-342900" algn="l" defTabSz="457200" rtl="0" eaLnBrk="1" latinLnBrk="0" hangingPunct="1">
              <a:spcBef>
                <a:spcPct val="20000"/>
              </a:spcBef>
              <a:buSzPct val="120000"/>
              <a:buFontTx/>
              <a:buBlip>
                <a:blip r:embed="rId8"/>
              </a:buBlip>
              <a:defRPr sz="2600" kern="12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fr-CA" sz="1600" dirty="0"/>
              <a:t>Architecture cible</a:t>
            </a:r>
          </a:p>
        </p:txBody>
      </p:sp>
      <p:sp>
        <p:nvSpPr>
          <p:cNvPr id="21" name="Espace réservé du texte 37">
            <a:extLst>
              <a:ext uri="{FF2B5EF4-FFF2-40B4-BE49-F238E27FC236}">
                <a16:creationId xmlns:a16="http://schemas.microsoft.com/office/drawing/2014/main" id="{702E88BD-6B62-4302-A609-FA6DB758EEFE}"/>
              </a:ext>
            </a:extLst>
          </p:cNvPr>
          <p:cNvSpPr txBox="1">
            <a:spLocks/>
          </p:cNvSpPr>
          <p:nvPr>
            <p:custDataLst>
              <p:tags r:id="rId4"/>
            </p:custDataLst>
          </p:nvPr>
        </p:nvSpPr>
        <p:spPr>
          <a:xfrm>
            <a:off x="160839" y="1482147"/>
            <a:ext cx="3158831" cy="3555337"/>
          </a:xfrm>
          <a:prstGeom prst="rect">
            <a:avLst/>
          </a:prstGeom>
        </p:spPr>
        <p:txBody>
          <a:bodyPr vert="horz" lIns="0" tIns="0" rIns="0" bIns="0" rtlCol="0">
            <a:noAutofit/>
          </a:bodyPr>
          <a:lstStyle>
            <a:lvl1pPr marL="0" indent="-342900" algn="l" defTabSz="457200" rtl="0" eaLnBrk="1" latinLnBrk="0" hangingPunct="1">
              <a:spcBef>
                <a:spcPts val="300"/>
              </a:spcBef>
              <a:buFontTx/>
              <a:buNone/>
              <a:defRPr lang="fr-FR" sz="1400" kern="1200">
                <a:solidFill>
                  <a:schemeClr val="tx1"/>
                </a:solidFill>
                <a:latin typeface="Segoe UI Semilight" panose="020B0402040204020203" pitchFamily="34" charset="0"/>
                <a:ea typeface="+mn-ea"/>
                <a:cs typeface="Segoe UI Semilight" panose="020B0402040204020203"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fr-CA" sz="1600" b="1" dirty="0"/>
              <a:t>Répondre aux recommandations du rapport Deloitte nécessite de mettre en place une fondation corporative TI</a:t>
            </a:r>
            <a:r>
              <a:rPr lang="fr-FR" sz="1600" b="1" dirty="0"/>
              <a:t>;</a:t>
            </a:r>
          </a:p>
          <a:p>
            <a:pPr marL="285750" indent="-285750">
              <a:buFont typeface="Arial" panose="020B0604020202020204" pitchFamily="34" charset="0"/>
              <a:buChar char="•"/>
            </a:pPr>
            <a:r>
              <a:rPr lang="fr-CA" sz="1600" b="1" dirty="0"/>
              <a:t>De plus, il doit être possible de mettre en place cette solution par itération; </a:t>
            </a:r>
          </a:p>
          <a:p>
            <a:pPr indent="0"/>
            <a:r>
              <a:rPr lang="fr-CA" sz="1600" b="1" dirty="0"/>
              <a:t>     Sans … « Bing Bang »; </a:t>
            </a:r>
          </a:p>
          <a:p>
            <a:pPr marL="285750" indent="-285750">
              <a:buFont typeface="Arial" panose="020B0604020202020204" pitchFamily="34" charset="0"/>
              <a:buChar char="•"/>
            </a:pPr>
            <a:r>
              <a:rPr lang="fr-CA" sz="1600" b="1" dirty="0"/>
              <a:t>La priorité devrait permettre d’adresser les besoins pour nos casinos et les établissements de jeux;</a:t>
            </a:r>
          </a:p>
          <a:p>
            <a:pPr marL="285750" indent="-285750">
              <a:buFont typeface="Arial" panose="020B0604020202020204" pitchFamily="34" charset="0"/>
              <a:buChar char="•"/>
            </a:pPr>
            <a:r>
              <a:rPr lang="fr-CA" sz="1600" b="1" dirty="0"/>
              <a:t>Cependant, il ne faut pas perdre la vue l’architecture cible.</a:t>
            </a:r>
          </a:p>
          <a:p>
            <a:pPr marL="285750" indent="-285750">
              <a:buFont typeface="Arial" panose="020B0604020202020204" pitchFamily="34" charset="0"/>
              <a:buChar char="•"/>
            </a:pPr>
            <a:endParaRPr lang="fr-CA" sz="1600" b="1" dirty="0"/>
          </a:p>
          <a:p>
            <a:pPr marL="285750" indent="-285750">
              <a:buFont typeface="Arial" panose="020B0604020202020204" pitchFamily="34" charset="0"/>
              <a:buChar char="•"/>
            </a:pPr>
            <a:endParaRPr lang="fr-FR" sz="1800" b="1" dirty="0"/>
          </a:p>
        </p:txBody>
      </p:sp>
      <p:pic>
        <p:nvPicPr>
          <p:cNvPr id="4" name="Image 3">
            <a:extLst>
              <a:ext uri="{FF2B5EF4-FFF2-40B4-BE49-F238E27FC236}">
                <a16:creationId xmlns:a16="http://schemas.microsoft.com/office/drawing/2014/main" id="{3E46399C-E011-47A5-AD10-4A10A5326091}"/>
              </a:ext>
            </a:extLst>
          </p:cNvPr>
          <p:cNvPicPr>
            <a:picLocks noChangeAspect="1"/>
          </p:cNvPicPr>
          <p:nvPr>
            <p:custDataLst>
              <p:tags r:id="rId5"/>
            </p:custDataLst>
          </p:nvPr>
        </p:nvPicPr>
        <p:blipFill>
          <a:blip r:embed="rId9"/>
          <a:stretch>
            <a:fillRect/>
          </a:stretch>
        </p:blipFill>
        <p:spPr>
          <a:xfrm>
            <a:off x="2719383" y="1085406"/>
            <a:ext cx="6263777" cy="3851024"/>
          </a:xfrm>
          <a:prstGeom prst="rect">
            <a:avLst/>
          </a:prstGeom>
        </p:spPr>
      </p:pic>
    </p:spTree>
    <p:extLst>
      <p:ext uri="{BB962C8B-B14F-4D97-AF65-F5344CB8AC3E}">
        <p14:creationId xmlns:p14="http://schemas.microsoft.com/office/powerpoint/2010/main" val="2480111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9"/>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9"/>
</p:tagLst>
</file>

<file path=ppt/tags/tag21.xml><?xml version="1.0" encoding="utf-8"?>
<p:tagLst xmlns:a="http://schemas.openxmlformats.org/drawingml/2006/main" xmlns:r="http://schemas.openxmlformats.org/officeDocument/2006/relationships" xmlns:p="http://schemas.openxmlformats.org/presentationml/2006/main">
  <p:tag name="NUM" val="9"/>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9"/>
</p:tagLst>
</file>

<file path=ppt/tags/tag26.xml><?xml version="1.0" encoding="utf-8"?>
<p:tagLst xmlns:a="http://schemas.openxmlformats.org/drawingml/2006/main" xmlns:r="http://schemas.openxmlformats.org/officeDocument/2006/relationships" xmlns:p="http://schemas.openxmlformats.org/presentationml/2006/main">
  <p:tag name="NUM" val="10"/>
</p:tagLst>
</file>

<file path=ppt/tags/tag27.xml><?xml version="1.0" encoding="utf-8"?>
<p:tagLst xmlns:a="http://schemas.openxmlformats.org/drawingml/2006/main" xmlns:r="http://schemas.openxmlformats.org/officeDocument/2006/relationships" xmlns:p="http://schemas.openxmlformats.org/presentationml/2006/main">
  <p:tag name="NUM" val="11"/>
</p:tagLst>
</file>

<file path=ppt/tags/tag28.xml><?xml version="1.0" encoding="utf-8"?>
<p:tagLst xmlns:a="http://schemas.openxmlformats.org/drawingml/2006/main" xmlns:r="http://schemas.openxmlformats.org/officeDocument/2006/relationships" xmlns:p="http://schemas.openxmlformats.org/presentationml/2006/main">
  <p:tag name="NUM" val="1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0"/>
</p:tagLst>
</file>

<file path=ppt/tags/tag33.xml><?xml version="1.0" encoding="utf-8"?>
<p:tagLst xmlns:a="http://schemas.openxmlformats.org/drawingml/2006/main" xmlns:r="http://schemas.openxmlformats.org/officeDocument/2006/relationships" xmlns:p="http://schemas.openxmlformats.org/presentationml/2006/main">
  <p:tag name="NUM" val="11"/>
</p:tagLst>
</file>

<file path=ppt/tags/tag34.xml><?xml version="1.0" encoding="utf-8"?>
<p:tagLst xmlns:a="http://schemas.openxmlformats.org/drawingml/2006/main" xmlns:r="http://schemas.openxmlformats.org/officeDocument/2006/relationships" xmlns:p="http://schemas.openxmlformats.org/presentationml/2006/main">
  <p:tag name="NUM" val="12"/>
</p:tagLst>
</file>

<file path=ppt/tags/tag35.xml><?xml version="1.0" encoding="utf-8"?>
<p:tagLst xmlns:a="http://schemas.openxmlformats.org/drawingml/2006/main" xmlns:r="http://schemas.openxmlformats.org/officeDocument/2006/relationships" xmlns:p="http://schemas.openxmlformats.org/presentationml/2006/main">
  <p:tag name="NUM" val="1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9"/>
</p:tagLst>
</file>

<file path=ppt/tags/tag48.xml><?xml version="1.0" encoding="utf-8"?>
<p:tagLst xmlns:a="http://schemas.openxmlformats.org/drawingml/2006/main" xmlns:r="http://schemas.openxmlformats.org/officeDocument/2006/relationships" xmlns:p="http://schemas.openxmlformats.org/presentationml/2006/main">
  <p:tag name="NUM" val="10"/>
</p:tagLst>
</file>

<file path=ppt/tags/tag49.xml><?xml version="1.0" encoding="utf-8"?>
<p:tagLst xmlns:a="http://schemas.openxmlformats.org/drawingml/2006/main" xmlns:r="http://schemas.openxmlformats.org/officeDocument/2006/relationships" xmlns:p="http://schemas.openxmlformats.org/presentationml/2006/main">
  <p:tag name="NUM" val="11"/>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9"/>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9"/>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61.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USINESS_PC.potx" id="{BAFF1E8F-C020-4019-A3CB-49C21C7085B6}" vid="{52D4BC55-2C62-42F5-8F27-D3E87096B17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DC044E0826241A02E43D6F68E978B" ma:contentTypeVersion="8" ma:contentTypeDescription="Crée un document." ma:contentTypeScope="" ma:versionID="ac575bdeddfdc051ce137b455fab1434">
  <xsd:schema xmlns:xsd="http://www.w3.org/2001/XMLSchema" xmlns:xs="http://www.w3.org/2001/XMLSchema" xmlns:p="http://schemas.microsoft.com/office/2006/metadata/properties" xmlns:ns2="775a6b04-e538-4b13-9298-4274ed0f8497" targetNamespace="http://schemas.microsoft.com/office/2006/metadata/properties" ma:root="true" ma:fieldsID="2f1c752bc3ad11d35f4446355ae8270e" ns2:_="">
    <xsd:import namespace="775a6b04-e538-4b13-9298-4274ed0f849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5a6b04-e538-4b13-9298-4274ed0f8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101AF3-A1FE-4264-9486-4025217294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5a6b04-e538-4b13-9298-4274ed0f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E3636-D62E-47B8-B47D-3A3B32F9776C}">
  <ds:schemaRefs>
    <ds:schemaRef ds:uri="http://schemas.microsoft.com/sharepoint/v3/contenttype/forms"/>
  </ds:schemaRefs>
</ds:datastoreItem>
</file>

<file path=customXml/itemProps3.xml><?xml version="1.0" encoding="utf-8"?>
<ds:datastoreItem xmlns:ds="http://schemas.openxmlformats.org/officeDocument/2006/customXml" ds:itemID="{1425A4E5-FEAE-4795-B52E-05F107D89772}">
  <ds:schemaRefs>
    <ds:schemaRef ds:uri="5f1138c5-bd7d-49de-8134-5d23bbf6b225"/>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business - Thème Abstrait</Template>
  <TotalTime>0</TotalTime>
  <Words>1758</Words>
  <Application>Microsoft Office PowerPoint</Application>
  <PresentationFormat>Affichage à l'écran (16:9)</PresentationFormat>
  <Paragraphs>200</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Segoe UI Black</vt:lpstr>
      <vt:lpstr>Segoe UI Semilight</vt:lpstr>
      <vt:lpstr>SegoeBook</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7</cp:revision>
  <dcterms:created xsi:type="dcterms:W3CDTF">2019-12-11T23:58:58Z</dcterms:created>
  <dcterms:modified xsi:type="dcterms:W3CDTF">2021-09-21T18:13:37Z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TC043347429991</vt:lpwstr>
  </property>
  <property fmtid="{D5CDD505-2E9C-101B-9397-08002B2CF9AE}" pid="3" name="ContentTypeId">
    <vt:lpwstr>0x010100C33DC044E0826241A02E43D6F68E978B</vt:lpwstr>
  </property>
</Properties>
</file>