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g" ContentType="image/jpeg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5" r:id="rId3"/>
    <p:sldId id="263" r:id="rId4"/>
    <p:sldId id="275" r:id="rId5"/>
    <p:sldId id="276" r:id="rId6"/>
    <p:sldId id="266" r:id="rId7"/>
    <p:sldId id="267" r:id="rId8"/>
    <p:sldId id="278" r:id="rId9"/>
    <p:sldId id="279" r:id="rId10"/>
    <p:sldId id="268" r:id="rId11"/>
    <p:sldId id="280" r:id="rId12"/>
    <p:sldId id="281" r:id="rId13"/>
    <p:sldId id="264" r:id="rId14"/>
    <p:sldId id="282" r:id="rId15"/>
    <p:sldId id="283" r:id="rId16"/>
    <p:sldId id="269" r:id="rId17"/>
    <p:sldId id="284" r:id="rId18"/>
    <p:sldId id="285" r:id="rId19"/>
    <p:sldId id="273" r:id="rId20"/>
    <p:sldId id="286" r:id="rId21"/>
    <p:sldId id="287" r:id="rId22"/>
    <p:sldId id="271" r:id="rId23"/>
    <p:sldId id="300" r:id="rId24"/>
    <p:sldId id="288" r:id="rId25"/>
    <p:sldId id="289" r:id="rId26"/>
    <p:sldId id="272" r:id="rId27"/>
    <p:sldId id="290" r:id="rId28"/>
    <p:sldId id="292" r:id="rId29"/>
    <p:sldId id="294" r:id="rId30"/>
    <p:sldId id="298" r:id="rId31"/>
    <p:sldId id="277" r:id="rId32"/>
    <p:sldId id="29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‹n.º›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‹n.º›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gif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4" Type="http://schemas.openxmlformats.org/officeDocument/2006/relationships/oleObject" Target="../embeddings/oleObject1.bin"/><Relationship Id="rId5" Type="http://schemas.openxmlformats.org/officeDocument/2006/relationships/image" Target="../media/image20.wmf"/><Relationship Id="rId6" Type="http://schemas.openxmlformats.org/officeDocument/2006/relationships/image" Target="../media/image2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1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wmf"/><Relationship Id="rId3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400" dirty="0" smtClean="0"/>
              <a:t>Processamento Digital de Imagens </a:t>
            </a:r>
            <a:r>
              <a:rPr lang="mr-IN" sz="4400" dirty="0" smtClean="0"/>
              <a:t>–</a:t>
            </a:r>
            <a:r>
              <a:rPr lang="pt-BR" sz="4400" dirty="0" smtClean="0"/>
              <a:t> IA898</a:t>
            </a:r>
            <a:br>
              <a:rPr lang="pt-BR" sz="4400" dirty="0" smtClean="0"/>
            </a:br>
            <a:r>
              <a:rPr lang="pt-BR" sz="4400" dirty="0" smtClean="0"/>
              <a:t/>
            </a:r>
            <a:br>
              <a:rPr lang="pt-BR" sz="4400" dirty="0" smtClean="0"/>
            </a:br>
            <a:r>
              <a:rPr lang="pt-BR" sz="7200" dirty="0" smtClean="0"/>
              <a:t>NORMALIZAÇÃO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97280" y="5084064"/>
            <a:ext cx="10058400" cy="1143000"/>
          </a:xfrm>
        </p:spPr>
        <p:txBody>
          <a:bodyPr>
            <a:normAutofit fontScale="85000" lnSpcReduction="20000"/>
          </a:bodyPr>
          <a:lstStyle/>
          <a:p>
            <a:endParaRPr lang="pt-BR" dirty="0" smtClean="0"/>
          </a:p>
          <a:p>
            <a:r>
              <a:rPr lang="pt-BR" dirty="0" smtClean="0"/>
              <a:t>Marinara </a:t>
            </a:r>
            <a:r>
              <a:rPr lang="pt-BR" dirty="0" err="1" smtClean="0"/>
              <a:t>andrade</a:t>
            </a:r>
            <a:r>
              <a:rPr lang="pt-BR" dirty="0" smtClean="0"/>
              <a:t> do nascimento moura</a:t>
            </a:r>
            <a:r>
              <a:rPr lang="pt-BR" dirty="0"/>
              <a:t> </a:t>
            </a:r>
          </a:p>
          <a:p>
            <a:r>
              <a:rPr lang="pt-BR" dirty="0" smtClean="0"/>
              <a:t>mestrado em tecnologia-FT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" y="0"/>
            <a:ext cx="2386941" cy="95477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0"/>
            <a:ext cx="1036320" cy="108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1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2.Escala Decimal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20000"/>
              </a:lnSpc>
            </a:pPr>
            <a:r>
              <a:rPr lang="pt-BR" dirty="0" err="1" smtClean="0"/>
              <a:t>Ultiliza-se</a:t>
            </a:r>
            <a:r>
              <a:rPr lang="pt-BR" dirty="0" smtClean="0"/>
              <a:t> a escala decimal, geralmente, quando o correspondente </a:t>
            </a:r>
            <a:r>
              <a:rPr lang="pt-BR" dirty="0"/>
              <a:t>tiver pontuações no intervalo [0, 1] e o outro tiver pontuações no intervalo [0, 1000], a seguinte normalização poderá </a:t>
            </a:r>
            <a:r>
              <a:rPr lang="pt-BR" dirty="0" smtClean="0"/>
              <a:t>ser aplicada.</a:t>
            </a:r>
          </a:p>
          <a:p>
            <a:pPr algn="just">
              <a:lnSpc>
                <a:spcPct val="120000"/>
              </a:lnSpc>
            </a:pPr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Onde: </a:t>
            </a:r>
            <a:r>
              <a:rPr lang="pt-BR" dirty="0" err="1" smtClean="0"/>
              <a:t>n</a:t>
            </a:r>
            <a:r>
              <a:rPr lang="pt-BR" dirty="0"/>
              <a:t> </a:t>
            </a:r>
            <a:r>
              <a:rPr lang="pt-BR" dirty="0" smtClean="0"/>
              <a:t>corresponde ao número de dígitos do maior valor dos dados.</a:t>
            </a:r>
          </a:p>
          <a:p>
            <a:r>
              <a:rPr lang="pt-BR" b="1" dirty="0" smtClean="0"/>
              <a:t>Vantagens: </a:t>
            </a:r>
          </a:p>
          <a:p>
            <a:r>
              <a:rPr lang="pt-BR" dirty="0" smtClean="0"/>
              <a:t>O intervalo da normalização é conhecido</a:t>
            </a:r>
          </a:p>
          <a:p>
            <a:r>
              <a:rPr lang="pt-BR" dirty="0" smtClean="0"/>
              <a:t>Retém a distribuição de entrada</a:t>
            </a:r>
          </a:p>
          <a:p>
            <a:r>
              <a:rPr lang="pt-BR" b="1" dirty="0" smtClean="0"/>
              <a:t>Desvantagem: </a:t>
            </a:r>
            <a:r>
              <a:rPr lang="pt-BR" dirty="0" smtClean="0"/>
              <a:t>Também não é uma técnica robusta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872" y="2792305"/>
            <a:ext cx="1355725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57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2.Escala Decimal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450" y="1846263"/>
            <a:ext cx="8331425" cy="4022725"/>
          </a:xfrm>
        </p:spPr>
      </p:pic>
    </p:spTree>
    <p:extLst>
      <p:ext uri="{BB962C8B-B14F-4D97-AF65-F5344CB8AC3E}">
        <p14:creationId xmlns:p14="http://schemas.microsoft.com/office/powerpoint/2010/main" val="153612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2.Escala Decimal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357" y="1930185"/>
            <a:ext cx="7880245" cy="2880000"/>
          </a:xfrm>
        </p:spPr>
      </p:pic>
      <p:sp>
        <p:nvSpPr>
          <p:cNvPr id="5" name="CaixaDeTexto 4"/>
          <p:cNvSpPr txBox="1"/>
          <p:nvPr/>
        </p:nvSpPr>
        <p:spPr>
          <a:xfrm>
            <a:off x="1247226" y="5003010"/>
            <a:ext cx="9908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 histograma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não mudou, ou seja reteve a distribuição de entrada. Isso porque a normalização 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apenas diminuiu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valor de 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todos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os pontos na mesma intensidade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imagem clareou porque a escala do intervalo também diminuiu.</a:t>
            </a: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46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</a:t>
            </a:r>
            <a:r>
              <a:rPr lang="en-US" altLang="zh-TW" dirty="0" smtClean="0"/>
              <a:t>Z-score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20000"/>
              </a:lnSpc>
            </a:pPr>
            <a:r>
              <a:rPr lang="pt-BR" dirty="0"/>
              <a:t>A técnica de </a:t>
            </a:r>
            <a:r>
              <a:rPr lang="pt-BR" dirty="0" smtClean="0"/>
              <a:t>normalização </a:t>
            </a:r>
            <a:r>
              <a:rPr lang="pt-BR" dirty="0" err="1" smtClean="0"/>
              <a:t>Z</a:t>
            </a:r>
            <a:r>
              <a:rPr lang="pt-BR" dirty="0" smtClean="0"/>
              <a:t>-score é bem simples e bastante utilizada, sendo calculada </a:t>
            </a:r>
            <a:r>
              <a:rPr lang="pt-BR" dirty="0"/>
              <a:t>usando a média aritmética e o desvio padrão dos dados </a:t>
            </a:r>
            <a:r>
              <a:rPr lang="pt-BR" dirty="0" smtClean="0"/>
              <a:t>fornecidos. A média e o desvio padrão dos novos dados será 0 e 1, respectivamente.</a:t>
            </a:r>
          </a:p>
          <a:p>
            <a:pPr algn="just"/>
            <a:endParaRPr lang="pt-BR" dirty="0" smtClean="0"/>
          </a:p>
          <a:p>
            <a:pPr marL="0" indent="0" algn="just">
              <a:buNone/>
            </a:pPr>
            <a:endParaRPr lang="pt-BR" dirty="0" smtClean="0"/>
          </a:p>
          <a:p>
            <a:pPr algn="just"/>
            <a:r>
              <a:rPr lang="pt-BR" b="1" dirty="0" smtClean="0"/>
              <a:t>Vantagem: </a:t>
            </a:r>
            <a:r>
              <a:rPr lang="pt-BR" dirty="0" smtClean="0"/>
              <a:t>Simplicidade da técnica</a:t>
            </a:r>
            <a:endParaRPr lang="pt-BR" dirty="0"/>
          </a:p>
          <a:p>
            <a:pPr algn="just"/>
            <a:r>
              <a:rPr lang="pt-BR" b="1" dirty="0" smtClean="0"/>
              <a:t>Desvantagens: </a:t>
            </a:r>
          </a:p>
          <a:p>
            <a:pPr algn="just"/>
            <a:r>
              <a:rPr lang="pt-BR" dirty="0" smtClean="0"/>
              <a:t>O método não é robusto, pois tanto </a:t>
            </a:r>
            <a:r>
              <a:rPr lang="pt-BR" dirty="0"/>
              <a:t>a média quanto o desvio padrão são sensíveis a </a:t>
            </a:r>
            <a:r>
              <a:rPr lang="pt-BR" dirty="0" err="1" smtClean="0"/>
              <a:t>outliers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Os dados devem seguir uma distribuição normal para uma normalização coerente.</a:t>
            </a:r>
          </a:p>
          <a:p>
            <a:pPr algn="just"/>
            <a:r>
              <a:rPr lang="pt-BR" dirty="0" smtClean="0"/>
              <a:t>Não retém a distribuição de entrada</a:t>
            </a:r>
          </a:p>
          <a:p>
            <a:pPr algn="just"/>
            <a:r>
              <a:rPr lang="pt-BR" dirty="0" smtClean="0"/>
              <a:t>A distribuição não será feita em um </a:t>
            </a:r>
            <a:r>
              <a:rPr lang="pt-BR" dirty="0"/>
              <a:t>intervalo numérico </a:t>
            </a:r>
            <a:r>
              <a:rPr lang="pt-BR" dirty="0" smtClean="0"/>
              <a:t>conhecido.</a:t>
            </a:r>
            <a:endParaRPr lang="pt-BR" dirty="0"/>
          </a:p>
          <a:p>
            <a:pPr algn="just"/>
            <a:endParaRPr lang="pt-BR" dirty="0" smtClean="0"/>
          </a:p>
          <a:p>
            <a:pPr algn="just"/>
            <a:endParaRPr lang="pt-B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866" y="2826842"/>
            <a:ext cx="1670937" cy="772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348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Z-score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835" y="1846263"/>
            <a:ext cx="8318656" cy="4022725"/>
          </a:xfrm>
        </p:spPr>
      </p:pic>
    </p:spTree>
    <p:extLst>
      <p:ext uri="{BB962C8B-B14F-4D97-AF65-F5344CB8AC3E}">
        <p14:creationId xmlns:p14="http://schemas.microsoft.com/office/powerpoint/2010/main" val="179980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Z-score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696" y="1820487"/>
            <a:ext cx="7937563" cy="2880000"/>
          </a:xfrm>
        </p:spPr>
      </p:pic>
      <p:sp>
        <p:nvSpPr>
          <p:cNvPr id="4" name="CaixaDeTexto 3"/>
          <p:cNvSpPr txBox="1"/>
          <p:nvPr/>
        </p:nvSpPr>
        <p:spPr>
          <a:xfrm>
            <a:off x="836180" y="4600271"/>
            <a:ext cx="105805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charset="0"/>
              <a:buChar char="•"/>
            </a:pP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distribuição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dos pixels agora segue uma distribuição gaussiana, ou seja, uma distribuição normal, devido a alteração dos dados seguindo a normalização </a:t>
            </a:r>
            <a:r>
              <a:rPr lang="pt-B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-score</a:t>
            </a:r>
            <a:r>
              <a:rPr lang="pt-BR" sz="2000" dirty="0"/>
              <a:t>.</a:t>
            </a: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buFont typeface="Arial" charset="0"/>
              <a:buChar char="•"/>
            </a:pP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 dados foram divididos em um intervalo em torno da média, e escalados de acordo com o desvio, isso resultou na mudança da distribuição. 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maioria dos dados ficou no intervalo entre -2 e 2, o que resultou em uma imagem mais escura</a:t>
            </a: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93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 </a:t>
            </a:r>
            <a:r>
              <a:rPr lang="en-US" altLang="zh-TW" dirty="0" err="1" smtClean="0"/>
              <a:t>Mediana</a:t>
            </a:r>
            <a:r>
              <a:rPr lang="en-US" altLang="zh-TW" dirty="0" smtClean="0"/>
              <a:t> e DMA 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Desvio</a:t>
            </a:r>
            <a:r>
              <a:rPr lang="en-US" altLang="zh-TW" sz="2800" dirty="0" smtClean="0"/>
              <a:t> M</a:t>
            </a:r>
            <a:r>
              <a:rPr lang="pt-BR" altLang="zh-TW" sz="2800" dirty="0" err="1" smtClean="0"/>
              <a:t>édio</a:t>
            </a:r>
            <a:r>
              <a:rPr lang="pt-BR" altLang="zh-TW" sz="2800" dirty="0" smtClean="0"/>
              <a:t> Absoluto)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</a:pPr>
            <a:r>
              <a:rPr lang="pt-BR" dirty="0" smtClean="0"/>
              <a:t>Essa técnica de normalização se assemelha ao </a:t>
            </a:r>
            <a:r>
              <a:rPr lang="pt-BR" dirty="0" err="1" smtClean="0"/>
              <a:t>z</a:t>
            </a:r>
            <a:r>
              <a:rPr lang="pt-BR" dirty="0" smtClean="0"/>
              <a:t>-score, no entanto, utiliza a mediana e o desvio médio absoluto(MAD), ao invés da média e desvio padrão. 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t-BR" dirty="0" smtClean="0"/>
          </a:p>
          <a:p>
            <a:pPr marL="0" indent="0" algn="just">
              <a:lnSpc>
                <a:spcPct val="120000"/>
              </a:lnSpc>
              <a:buNone/>
            </a:pPr>
            <a:endParaRPr lang="pt-BR" dirty="0" smtClean="0"/>
          </a:p>
          <a:p>
            <a:pPr marL="0" indent="0" algn="just">
              <a:lnSpc>
                <a:spcPct val="120000"/>
              </a:lnSpc>
              <a:buNone/>
            </a:pPr>
            <a:r>
              <a:rPr lang="pt-BR" dirty="0" smtClean="0"/>
              <a:t>Onde: O DMA(MAD)</a:t>
            </a:r>
            <a:r>
              <a:rPr lang="pt-BR" dirty="0"/>
              <a:t>  é </a:t>
            </a:r>
            <a:r>
              <a:rPr lang="pt-BR" dirty="0" smtClean="0"/>
              <a:t>a mediana da</a:t>
            </a:r>
            <a:r>
              <a:rPr lang="pt-BR" dirty="0"/>
              <a:t> diferença </a:t>
            </a:r>
            <a:r>
              <a:rPr lang="pt-BR" dirty="0" smtClean="0"/>
              <a:t>absoluta entre </a:t>
            </a:r>
            <a:r>
              <a:rPr lang="pt-BR" dirty="0"/>
              <a:t>um elemento de um conjunto </a:t>
            </a:r>
            <a:r>
              <a:rPr lang="pt-BR" dirty="0" smtClean="0"/>
              <a:t>de dados e </a:t>
            </a:r>
            <a:r>
              <a:rPr lang="pt-BR" dirty="0"/>
              <a:t>um ponto </a:t>
            </a:r>
            <a:r>
              <a:rPr lang="pt-BR" dirty="0" smtClean="0"/>
              <a:t> dado(mediana).</a:t>
            </a:r>
            <a:endParaRPr lang="pt-BR" dirty="0"/>
          </a:p>
          <a:p>
            <a:pPr algn="just">
              <a:lnSpc>
                <a:spcPct val="120000"/>
              </a:lnSpc>
            </a:pPr>
            <a:r>
              <a:rPr lang="pt-BR" b="1" dirty="0"/>
              <a:t>Vantagem:</a:t>
            </a:r>
            <a:r>
              <a:rPr lang="pt-BR" dirty="0"/>
              <a:t> </a:t>
            </a:r>
            <a:r>
              <a:rPr lang="pt-BR" dirty="0" smtClean="0"/>
              <a:t> A técnica é robusta </a:t>
            </a:r>
            <a:r>
              <a:rPr lang="pt-BR" dirty="0"/>
              <a:t>pois a mediana e o MAD são menos afetados pelos </a:t>
            </a:r>
            <a:r>
              <a:rPr lang="pt-BR" dirty="0" err="1" smtClean="0"/>
              <a:t>outliers</a:t>
            </a:r>
            <a:r>
              <a:rPr lang="pt-BR" dirty="0" smtClean="0"/>
              <a:t> do </a:t>
            </a:r>
            <a:r>
              <a:rPr lang="pt-BR" dirty="0"/>
              <a:t>que a média e o desvio padrão</a:t>
            </a:r>
            <a:r>
              <a:rPr lang="pt-BR" dirty="0" smtClean="0"/>
              <a:t>.</a:t>
            </a:r>
          </a:p>
          <a:p>
            <a:pPr algn="just">
              <a:lnSpc>
                <a:spcPct val="120000"/>
              </a:lnSpc>
            </a:pPr>
            <a:r>
              <a:rPr lang="pt-BR" b="1" dirty="0" smtClean="0"/>
              <a:t>Desvantagens: </a:t>
            </a:r>
            <a:r>
              <a:rPr lang="pt-BR" dirty="0"/>
              <a:t>N</a:t>
            </a:r>
            <a:r>
              <a:rPr lang="pt-BR" dirty="0" smtClean="0"/>
              <a:t>ão </a:t>
            </a:r>
            <a:r>
              <a:rPr lang="pt-BR" dirty="0"/>
              <a:t>transforma as pontuações em um intervalo numérico comum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891" y="2637724"/>
            <a:ext cx="2568575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9" t="-3721"/>
          <a:stretch/>
        </p:blipFill>
        <p:spPr bwMode="auto">
          <a:xfrm>
            <a:off x="6529450" y="2829641"/>
            <a:ext cx="3397133" cy="328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235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 </a:t>
            </a:r>
            <a:r>
              <a:rPr lang="en-US" altLang="zh-TW" dirty="0" err="1" smtClean="0"/>
              <a:t>Mediana</a:t>
            </a:r>
            <a:r>
              <a:rPr lang="en-US" altLang="zh-TW" dirty="0" smtClean="0"/>
              <a:t> e DMA 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Desvio</a:t>
            </a:r>
            <a:r>
              <a:rPr lang="en-US" altLang="zh-TW" sz="2800" dirty="0" smtClean="0"/>
              <a:t> M</a:t>
            </a:r>
            <a:r>
              <a:rPr lang="pt-BR" altLang="zh-TW" sz="2800" dirty="0" err="1" smtClean="0"/>
              <a:t>édio</a:t>
            </a:r>
            <a:r>
              <a:rPr lang="pt-BR" altLang="zh-TW" sz="2800" dirty="0" smtClean="0"/>
              <a:t> Absoluto)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914" y="1846263"/>
            <a:ext cx="8270497" cy="4022725"/>
          </a:xfrm>
        </p:spPr>
      </p:pic>
    </p:spTree>
    <p:extLst>
      <p:ext uri="{BB962C8B-B14F-4D97-AF65-F5344CB8AC3E}">
        <p14:creationId xmlns:p14="http://schemas.microsoft.com/office/powerpoint/2010/main" val="171045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 </a:t>
            </a:r>
            <a:r>
              <a:rPr lang="en-US" altLang="zh-TW" dirty="0" err="1" smtClean="0"/>
              <a:t>Mediana</a:t>
            </a:r>
            <a:r>
              <a:rPr lang="en-US" altLang="zh-TW" dirty="0" smtClean="0"/>
              <a:t> e DMA 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Desvio</a:t>
            </a:r>
            <a:r>
              <a:rPr lang="en-US" altLang="zh-TW" sz="2800" dirty="0" smtClean="0"/>
              <a:t> M</a:t>
            </a:r>
            <a:r>
              <a:rPr lang="pt-BR" altLang="zh-TW" sz="2800" dirty="0" err="1" smtClean="0"/>
              <a:t>édio</a:t>
            </a:r>
            <a:r>
              <a:rPr lang="pt-BR" altLang="zh-TW" sz="2800" dirty="0" smtClean="0"/>
              <a:t> Absoluto)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277" y="1904604"/>
            <a:ext cx="8334405" cy="2880000"/>
          </a:xfrm>
        </p:spPr>
      </p:pic>
      <p:sp>
        <p:nvSpPr>
          <p:cNvPr id="5" name="CaixaDeTexto 4"/>
          <p:cNvSpPr txBox="1"/>
          <p:nvPr/>
        </p:nvSpPr>
        <p:spPr>
          <a:xfrm>
            <a:off x="1247226" y="4784604"/>
            <a:ext cx="99084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charset="0"/>
              <a:buChar char="•"/>
            </a:pP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distribuição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dos pixels está mais uniforme, porém o gráfico segue o mesmo formato, isso acontece porque a média e a mediana possuem valores muito 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próximos(aproximadamente 21 para mediana e 22 para média) 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Influência de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outliers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apesar de ser pouca, ainda representa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um intervalo de distribuição menor e mais 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centralizado(com o MAD), por isso a imagem ficou mais clara.</a:t>
            </a: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5. </a:t>
            </a:r>
            <a:r>
              <a:rPr lang="pt-BR" dirty="0" err="1" smtClean="0"/>
              <a:t>Robust</a:t>
            </a:r>
            <a:r>
              <a:rPr lang="pt-BR" dirty="0" smtClean="0"/>
              <a:t> </a:t>
            </a:r>
            <a:r>
              <a:rPr lang="pt-BR" dirty="0" err="1" smtClean="0"/>
              <a:t>scaler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pt-BR" dirty="0"/>
              <a:t>As estatística para normalização segundo o </a:t>
            </a:r>
            <a:r>
              <a:rPr lang="pt-BR" dirty="0" smtClean="0"/>
              <a:t>“</a:t>
            </a:r>
            <a:r>
              <a:rPr lang="pt-BR" dirty="0" err="1" smtClean="0"/>
              <a:t>Robust</a:t>
            </a:r>
            <a:r>
              <a:rPr lang="pt-BR" dirty="0" smtClean="0"/>
              <a:t> </a:t>
            </a:r>
            <a:r>
              <a:rPr lang="pt-BR" dirty="0" err="1" smtClean="0"/>
              <a:t>Scaler</a:t>
            </a:r>
            <a:r>
              <a:rPr lang="pt-BR" dirty="0" smtClean="0"/>
              <a:t>” </a:t>
            </a:r>
            <a:r>
              <a:rPr lang="pt-BR" dirty="0"/>
              <a:t>são baseadas em quartis e na </a:t>
            </a:r>
            <a:r>
              <a:rPr lang="pt-BR" dirty="0" smtClean="0"/>
              <a:t>mediana, logo não </a:t>
            </a:r>
            <a:r>
              <a:rPr lang="pt-BR" dirty="0"/>
              <a:t>são influenciadas pelos </a:t>
            </a:r>
            <a:r>
              <a:rPr lang="pt-BR" dirty="0" err="1"/>
              <a:t>outliers</a:t>
            </a:r>
            <a:r>
              <a:rPr lang="pt-BR" dirty="0"/>
              <a:t> </a:t>
            </a:r>
            <a:r>
              <a:rPr lang="pt-BR" dirty="0" smtClean="0"/>
              <a:t>extremos</a:t>
            </a:r>
            <a:r>
              <a:rPr lang="pt-BR" dirty="0"/>
              <a:t>.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Onde: IQR é o intervalo interquartil (IQR = Q3 </a:t>
            </a:r>
            <a:r>
              <a:rPr lang="mr-IN" dirty="0" smtClean="0"/>
              <a:t>–</a:t>
            </a:r>
            <a:r>
              <a:rPr lang="pt-BR" dirty="0" smtClean="0"/>
              <a:t> Q1)</a:t>
            </a:r>
          </a:p>
          <a:p>
            <a:pPr marL="0" indent="0" algn="just">
              <a:buNone/>
            </a:pPr>
            <a:r>
              <a:rPr lang="pt-BR" b="1" dirty="0" smtClean="0"/>
              <a:t>Vantagens: </a:t>
            </a:r>
            <a:r>
              <a:rPr lang="pt-BR" dirty="0" smtClean="0"/>
              <a:t>O Método é simples, porém Robusto </a:t>
            </a:r>
          </a:p>
          <a:p>
            <a:pPr marL="0" indent="0" algn="just">
              <a:buNone/>
            </a:pPr>
            <a:r>
              <a:rPr lang="pt-BR" b="1" dirty="0" smtClean="0"/>
              <a:t>Desvantagens: </a:t>
            </a:r>
          </a:p>
          <a:p>
            <a:pPr marL="0" indent="0" algn="just">
              <a:buNone/>
            </a:pPr>
            <a:r>
              <a:rPr lang="pt-BR" dirty="0" smtClean="0"/>
              <a:t>Não </a:t>
            </a:r>
            <a:r>
              <a:rPr lang="pt-BR" dirty="0"/>
              <a:t>retém a distribuição de entrada</a:t>
            </a:r>
          </a:p>
          <a:p>
            <a:pPr marL="0" indent="0" algn="just">
              <a:buNone/>
            </a:pPr>
            <a:r>
              <a:rPr lang="pt-BR" dirty="0"/>
              <a:t>A distribuição não será feita em um intervalo numérico </a:t>
            </a:r>
            <a:r>
              <a:rPr lang="pt-BR" dirty="0" smtClean="0"/>
              <a:t>conhecido</a:t>
            </a:r>
          </a:p>
          <a:p>
            <a:pPr marL="0" indent="0" algn="just">
              <a:buNone/>
            </a:pPr>
            <a:endParaRPr lang="pt-BR" b="1" dirty="0" smtClean="0"/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772" y="2568673"/>
            <a:ext cx="2170908" cy="96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3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lnSpc>
                <a:spcPct val="200000"/>
              </a:lnSpc>
            </a:pPr>
            <a:r>
              <a:rPr lang="pt-BR" sz="3600" dirty="0" smtClean="0"/>
              <a:t>Introdução</a:t>
            </a:r>
          </a:p>
          <a:p>
            <a:pPr lvl="1">
              <a:lnSpc>
                <a:spcPct val="200000"/>
              </a:lnSpc>
            </a:pPr>
            <a:r>
              <a:rPr lang="pt-BR" sz="3600" dirty="0" smtClean="0"/>
              <a:t>Motivação</a:t>
            </a:r>
          </a:p>
          <a:p>
            <a:pPr lvl="1">
              <a:lnSpc>
                <a:spcPct val="200000"/>
              </a:lnSpc>
            </a:pPr>
            <a:r>
              <a:rPr lang="pt-BR" sz="3600" dirty="0" smtClean="0"/>
              <a:t>Técnicas de Normalização</a:t>
            </a:r>
          </a:p>
          <a:p>
            <a:pPr lvl="1">
              <a:lnSpc>
                <a:spcPct val="200000"/>
              </a:lnSpc>
            </a:pPr>
            <a:r>
              <a:rPr lang="pt-BR" sz="3600" dirty="0" smtClean="0"/>
              <a:t>Conclusões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5. </a:t>
            </a:r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scaler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64" y="1846263"/>
            <a:ext cx="8386198" cy="4022725"/>
          </a:xfrm>
        </p:spPr>
      </p:pic>
    </p:spTree>
    <p:extLst>
      <p:ext uri="{BB962C8B-B14F-4D97-AF65-F5344CB8AC3E}">
        <p14:creationId xmlns:p14="http://schemas.microsoft.com/office/powerpoint/2010/main" val="209742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5. </a:t>
            </a:r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scaler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220" y="1846211"/>
            <a:ext cx="7944520" cy="2880000"/>
          </a:xfrm>
        </p:spPr>
      </p:pic>
      <p:sp>
        <p:nvSpPr>
          <p:cNvPr id="3" name="Retângulo 2"/>
          <p:cNvSpPr/>
          <p:nvPr/>
        </p:nvSpPr>
        <p:spPr>
          <a:xfrm>
            <a:off x="922317" y="4799268"/>
            <a:ext cx="99317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Verifica-se que a centralização dos dados em torno da mediana</a:t>
            </a:r>
          </a:p>
          <a:p>
            <a:pPr marL="342900" indent="-342900">
              <a:buFont typeface="Arial" charset="0"/>
              <a:buChar char="•"/>
            </a:pP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distribuição do intervalo em relação aos interquartis, foi maior, em comparação com o MAD, o que resultou em uma imagem mais escura</a:t>
            </a:r>
          </a:p>
        </p:txBody>
      </p:sp>
    </p:spTree>
    <p:extLst>
      <p:ext uri="{BB962C8B-B14F-4D97-AF65-F5344CB8AC3E}">
        <p14:creationId xmlns:p14="http://schemas.microsoft.com/office/powerpoint/2010/main" val="117059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</a:t>
            </a:r>
            <a:r>
              <a:rPr lang="en-US" altLang="zh-TW" dirty="0" smtClean="0"/>
              <a:t>. </a:t>
            </a:r>
            <a:r>
              <a:rPr lang="en-US" altLang="zh-TW" dirty="0" err="1" smtClean="0"/>
              <a:t>Estimadores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tanh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pt-BR" dirty="0" smtClean="0"/>
              <a:t>Os </a:t>
            </a:r>
            <a:r>
              <a:rPr lang="pt-BR" dirty="0"/>
              <a:t>estimadores de </a:t>
            </a:r>
            <a:r>
              <a:rPr lang="pt-BR" dirty="0" err="1"/>
              <a:t>tanh</a:t>
            </a:r>
            <a:r>
              <a:rPr lang="pt-BR" dirty="0"/>
              <a:t> introduzidos por </a:t>
            </a:r>
            <a:r>
              <a:rPr lang="pt-BR" dirty="0" err="1"/>
              <a:t>Hampel</a:t>
            </a:r>
            <a:r>
              <a:rPr lang="pt-BR" dirty="0"/>
              <a:t> et al. p</a:t>
            </a:r>
            <a:r>
              <a:rPr lang="pt-BR" dirty="0" smtClean="0"/>
              <a:t>ertencem a classe dos estimadores-M (Huber, 1964), são robustos e </a:t>
            </a:r>
            <a:r>
              <a:rPr lang="pt-BR" dirty="0"/>
              <a:t>altamente </a:t>
            </a:r>
            <a:r>
              <a:rPr lang="pt-BR" dirty="0" smtClean="0"/>
              <a:t>eficientes.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pt-BR" dirty="0" smtClean="0"/>
              <a:t>A </a:t>
            </a:r>
            <a:r>
              <a:rPr lang="pt-BR" dirty="0"/>
              <a:t>normalização é dada </a:t>
            </a:r>
            <a:r>
              <a:rPr lang="pt-BR" dirty="0" smtClean="0"/>
              <a:t>por: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pt-BR" dirty="0" smtClean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err="1" smtClean="0"/>
              <a:t>Onde</a:t>
            </a:r>
            <a:r>
              <a:rPr lang="en-US" dirty="0" smtClean="0"/>
              <a:t>: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err="1" smtClean="0"/>
              <a:t>μGH</a:t>
            </a:r>
            <a:r>
              <a:rPr lang="en-US" dirty="0" smtClean="0"/>
              <a:t> </a:t>
            </a:r>
            <a:r>
              <a:rPr lang="en-US" dirty="0"/>
              <a:t>e </a:t>
            </a:r>
            <a:r>
              <a:rPr lang="en-US" dirty="0" err="1"/>
              <a:t>σGH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as </a:t>
            </a:r>
            <a:r>
              <a:rPr lang="en-US" dirty="0" err="1"/>
              <a:t>estimativas</a:t>
            </a:r>
            <a:r>
              <a:rPr lang="en-US" dirty="0"/>
              <a:t> de </a:t>
            </a:r>
            <a:r>
              <a:rPr lang="en-US" dirty="0" err="1"/>
              <a:t>média</a:t>
            </a:r>
            <a:r>
              <a:rPr lang="en-US" dirty="0"/>
              <a:t> e </a:t>
            </a:r>
            <a:r>
              <a:rPr lang="en-US" dirty="0" err="1"/>
              <a:t>desvio</a:t>
            </a:r>
            <a:r>
              <a:rPr lang="en-US" dirty="0"/>
              <a:t> </a:t>
            </a:r>
            <a:r>
              <a:rPr lang="en-US" dirty="0" err="1"/>
              <a:t>padrão</a:t>
            </a:r>
            <a:r>
              <a:rPr lang="en-US" dirty="0"/>
              <a:t>, </a:t>
            </a:r>
            <a:r>
              <a:rPr lang="en-US" dirty="0" smtClean="0"/>
              <a:t>da </a:t>
            </a:r>
            <a:r>
              <a:rPr lang="en-US" dirty="0" err="1"/>
              <a:t>distribuição</a:t>
            </a:r>
            <a:r>
              <a:rPr lang="en-US" dirty="0"/>
              <a:t> </a:t>
            </a:r>
            <a:r>
              <a:rPr lang="en-US" dirty="0" smtClean="0"/>
              <a:t>dada </a:t>
            </a:r>
            <a:r>
              <a:rPr lang="en-US" dirty="0" err="1"/>
              <a:t>pelos</a:t>
            </a:r>
            <a:r>
              <a:rPr lang="en-US" dirty="0"/>
              <a:t> </a:t>
            </a:r>
            <a:r>
              <a:rPr lang="en-US" dirty="0" err="1"/>
              <a:t>estimadores</a:t>
            </a:r>
            <a:r>
              <a:rPr lang="en-US" dirty="0"/>
              <a:t> de </a:t>
            </a:r>
            <a:r>
              <a:rPr lang="en-US" dirty="0" err="1" smtClean="0"/>
              <a:t>Hampel</a:t>
            </a:r>
            <a:r>
              <a:rPr lang="en-US" dirty="0"/>
              <a:t> e </a:t>
            </a:r>
            <a:r>
              <a:rPr lang="en-US" dirty="0" smtClean="0"/>
              <a:t>𝛹 </a:t>
            </a:r>
            <a:r>
              <a:rPr lang="pt-BR" dirty="0" smtClean="0"/>
              <a:t>é a função de influência para o cálculo dos estimadores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pt-BR" dirty="0" smtClean="0"/>
              <a:t>a, </a:t>
            </a:r>
            <a:r>
              <a:rPr lang="pt-BR" dirty="0" err="1" smtClean="0"/>
              <a:t>b</a:t>
            </a:r>
            <a:r>
              <a:rPr lang="pt-BR" dirty="0" smtClean="0"/>
              <a:t> e </a:t>
            </a:r>
            <a:r>
              <a:rPr lang="pt-BR" dirty="0" err="1" smtClean="0"/>
              <a:t>c</a:t>
            </a:r>
            <a:r>
              <a:rPr lang="pt-BR" dirty="0" smtClean="0"/>
              <a:t> são os limites dos intervalos para o cálculo dos estimadores (a função utiliza como padrão a=2, </a:t>
            </a:r>
            <a:r>
              <a:rPr lang="pt-BR" dirty="0" err="1" smtClean="0"/>
              <a:t>b</a:t>
            </a:r>
            <a:r>
              <a:rPr lang="pt-BR" dirty="0" smtClean="0"/>
              <a:t>=4 e </a:t>
            </a:r>
            <a:r>
              <a:rPr lang="pt-BR" dirty="0" err="1" smtClean="0"/>
              <a:t>c</a:t>
            </a:r>
            <a:r>
              <a:rPr lang="pt-BR" dirty="0" smtClean="0"/>
              <a:t>=8)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325" y="3106527"/>
            <a:ext cx="4103688" cy="75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0" name="Grupo 9"/>
          <p:cNvGrpSpPr/>
          <p:nvPr/>
        </p:nvGrpSpPr>
        <p:grpSpPr>
          <a:xfrm>
            <a:off x="6485701" y="2531932"/>
            <a:ext cx="4076029" cy="1541304"/>
            <a:chOff x="6485701" y="2531932"/>
            <a:chExt cx="4076029" cy="1541304"/>
          </a:xfrm>
        </p:grpSpPr>
        <p:graphicFrame>
          <p:nvGraphicFramePr>
            <p:cNvPr id="6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9248671"/>
                </p:ext>
              </p:extLst>
            </p:nvPr>
          </p:nvGraphicFramePr>
          <p:xfrm>
            <a:off x="6485701" y="3134157"/>
            <a:ext cx="265113" cy="287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0" name="Equation" r:id="rId4" imgW="152280" imgH="164880" progId="Equation.DSMT4">
                    <p:embed/>
                  </p:oleObj>
                </mc:Choice>
                <mc:Fallback>
                  <p:oleObj name="Equation" r:id="rId4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85701" y="3134157"/>
                          <a:ext cx="265113" cy="287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80808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0814" y="2531932"/>
              <a:ext cx="3810916" cy="15413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903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</a:t>
            </a:r>
            <a:r>
              <a:rPr lang="en-US" altLang="zh-TW" dirty="0" smtClean="0"/>
              <a:t>. </a:t>
            </a:r>
            <a:r>
              <a:rPr lang="en-US" altLang="zh-TW" dirty="0" err="1" smtClean="0"/>
              <a:t>Estimadores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tanh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endParaRPr lang="en-US" b="1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b="1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b="1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b="1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b="1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 smtClean="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A </a:t>
            </a:r>
            <a:r>
              <a:rPr lang="en-US" dirty="0" err="1" smtClean="0"/>
              <a:t>utilizaç</a:t>
            </a:r>
            <a:r>
              <a:rPr lang="pt-BR" dirty="0" err="1" smtClean="0"/>
              <a:t>ão</a:t>
            </a:r>
            <a:r>
              <a:rPr lang="pt-BR" dirty="0" smtClean="0"/>
              <a:t> da tangente hiperbólica, garante que o intervalo de distribuição dos pixels tenha 1 como limite máximo, pois a partir de determinado valor de pixel, a função tangente retorna 1. Por outro lado, o limite mínimo do intervalo é 0.</a:t>
            </a:r>
            <a:endParaRPr lang="en-US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b="1" dirty="0" err="1" smtClean="0"/>
              <a:t>Vantagens</a:t>
            </a:r>
            <a:r>
              <a:rPr lang="en-US" b="1" dirty="0" smtClean="0"/>
              <a:t>: </a:t>
            </a:r>
            <a:r>
              <a:rPr lang="pt-BR" dirty="0" smtClean="0"/>
              <a:t>Possibilita conhecer que o intervalo varia entre 0 e 1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b="1" dirty="0" err="1" smtClean="0"/>
              <a:t>Desvantagens</a:t>
            </a:r>
            <a:r>
              <a:rPr lang="en-US" b="1" dirty="0" smtClean="0"/>
              <a:t>:</a:t>
            </a:r>
            <a:r>
              <a:rPr lang="en-US" dirty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algumas</a:t>
            </a:r>
            <a:r>
              <a:rPr lang="en-US" dirty="0" smtClean="0"/>
              <a:t> </a:t>
            </a:r>
            <a:r>
              <a:rPr lang="en-US" dirty="0" err="1" smtClean="0"/>
              <a:t>aplicaç</a:t>
            </a:r>
            <a:r>
              <a:rPr lang="pt-BR" dirty="0" err="1" smtClean="0"/>
              <a:t>ões</a:t>
            </a:r>
            <a:r>
              <a:rPr lang="pt-BR" dirty="0" smtClean="0"/>
              <a:t> </a:t>
            </a:r>
            <a:r>
              <a:rPr lang="pt-BR" dirty="0" err="1" smtClean="0"/>
              <a:t>p</a:t>
            </a:r>
            <a:r>
              <a:rPr lang="en-US" dirty="0" smtClean="0"/>
              <a:t>ode </a:t>
            </a:r>
            <a:r>
              <a:rPr lang="pt-BR" dirty="0" smtClean="0"/>
              <a:t>clarear muito a imagem, devido a tendência em se aproximar do valor 1</a:t>
            </a:r>
            <a:endParaRPr lang="en-US" b="1" dirty="0" smtClean="0"/>
          </a:p>
        </p:txBody>
      </p:sp>
      <p:pic>
        <p:nvPicPr>
          <p:cNvPr id="8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907" y="1737360"/>
            <a:ext cx="4425000" cy="2437438"/>
          </a:xfrm>
          <a:prstGeom prst="rect">
            <a:avLst/>
          </a:prstGeom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330" y="2739472"/>
            <a:ext cx="4103688" cy="75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390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6. </a:t>
            </a:r>
            <a:r>
              <a:rPr lang="en-US" altLang="zh-TW" dirty="0" err="1"/>
              <a:t>Estimadores</a:t>
            </a:r>
            <a:r>
              <a:rPr lang="en-US" altLang="zh-TW" dirty="0"/>
              <a:t> </a:t>
            </a:r>
            <a:r>
              <a:rPr lang="en-US" altLang="zh-TW" dirty="0" err="1"/>
              <a:t>tanh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980" y="1846263"/>
            <a:ext cx="8242366" cy="4022725"/>
          </a:xfrm>
        </p:spPr>
      </p:pic>
    </p:spTree>
    <p:extLst>
      <p:ext uri="{BB962C8B-B14F-4D97-AF65-F5344CB8AC3E}">
        <p14:creationId xmlns:p14="http://schemas.microsoft.com/office/powerpoint/2010/main" val="68486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6. </a:t>
            </a:r>
            <a:r>
              <a:rPr lang="en-US" altLang="zh-TW" dirty="0" err="1"/>
              <a:t>Estimadores</a:t>
            </a:r>
            <a:r>
              <a:rPr lang="en-US" altLang="zh-TW" dirty="0"/>
              <a:t> </a:t>
            </a:r>
            <a:r>
              <a:rPr lang="en-US" altLang="zh-TW" dirty="0" err="1"/>
              <a:t>tanh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145" y="1989000"/>
            <a:ext cx="8106669" cy="2880000"/>
          </a:xfrm>
        </p:spPr>
      </p:pic>
      <p:sp>
        <p:nvSpPr>
          <p:cNvPr id="5" name="Retângulo 4"/>
          <p:cNvSpPr/>
          <p:nvPr/>
        </p:nvSpPr>
        <p:spPr>
          <a:xfrm>
            <a:off x="922317" y="4799268"/>
            <a:ext cx="99317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charset="0"/>
              <a:buChar char="•"/>
            </a:pP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Percebe-se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 a partir de um certo valor, a frequência dos valores dos pixels altos se torna bem maior, provavelmente isso acontece por causa da função tangente hiperbólica, que a partir de determinado valor seu correspondente se aproxima cada vez mais de 1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58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</a:t>
            </a:r>
            <a:r>
              <a:rPr lang="pt-BR" dirty="0" smtClean="0"/>
              <a:t>.1 </a:t>
            </a:r>
            <a:r>
              <a:rPr lang="pt-BR" dirty="0" err="1" smtClean="0"/>
              <a:t>Tanh</a:t>
            </a:r>
            <a:r>
              <a:rPr lang="pt-BR" dirty="0" smtClean="0"/>
              <a:t> Modificado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>
              <a:lnSpc>
                <a:spcPct val="100000"/>
              </a:lnSpc>
            </a:pPr>
            <a:r>
              <a:rPr lang="pt-BR" dirty="0" smtClean="0"/>
              <a:t>L.LATHA e S.THANGASAMY (2011) propuseram em seu estudo a utilização do </a:t>
            </a:r>
            <a:r>
              <a:rPr lang="pt-BR" dirty="0" err="1" smtClean="0"/>
              <a:t>Tanh</a:t>
            </a:r>
            <a:r>
              <a:rPr lang="pt-BR" dirty="0" smtClean="0"/>
              <a:t> modificado, que seria a implementação da fórmula, no entanto, com média e desvio padrão da própria imagem, e não dos estimadores de </a:t>
            </a:r>
            <a:r>
              <a:rPr lang="pt-BR" dirty="0" err="1" smtClean="0"/>
              <a:t>Hampel</a:t>
            </a:r>
            <a:r>
              <a:rPr lang="pt-BR" dirty="0" smtClean="0"/>
              <a:t>. </a:t>
            </a:r>
          </a:p>
          <a:p>
            <a:pPr algn="just" fontAlgn="base">
              <a:lnSpc>
                <a:spcPct val="100000"/>
              </a:lnSpc>
            </a:pPr>
            <a:r>
              <a:rPr lang="pt-BR" dirty="0" smtClean="0"/>
              <a:t>Em suas análises para </a:t>
            </a:r>
            <a:r>
              <a:rPr lang="pt-BR" dirty="0"/>
              <a:t>reconhecimento </a:t>
            </a:r>
            <a:r>
              <a:rPr lang="pt-BR" dirty="0" smtClean="0"/>
              <a:t>biométrico, os autores obtiveram </a:t>
            </a:r>
            <a:r>
              <a:rPr lang="pt-BR" dirty="0"/>
              <a:t>melhores resultados </a:t>
            </a:r>
            <a:r>
              <a:rPr lang="pt-BR" dirty="0" smtClean="0"/>
              <a:t>com essa normalização em comparação com outros métodos, incluindo os estimadores </a:t>
            </a:r>
            <a:r>
              <a:rPr lang="pt-BR" dirty="0" err="1" smtClean="0"/>
              <a:t>tanh</a:t>
            </a:r>
            <a:endParaRPr lang="pt-BR" dirty="0" smtClean="0"/>
          </a:p>
          <a:p>
            <a:pPr algn="just" fontAlgn="base">
              <a:lnSpc>
                <a:spcPct val="100000"/>
              </a:lnSpc>
            </a:pPr>
            <a:endParaRPr lang="pt-BR" dirty="0"/>
          </a:p>
          <a:p>
            <a:pPr algn="just" fontAlgn="base">
              <a:lnSpc>
                <a:spcPct val="100000"/>
              </a:lnSpc>
            </a:pPr>
            <a:endParaRPr lang="pt-BR" dirty="0" smtClean="0"/>
          </a:p>
          <a:p>
            <a:pPr algn="just" fontAlgn="base">
              <a:lnSpc>
                <a:spcPct val="100000"/>
              </a:lnSpc>
            </a:pPr>
            <a:r>
              <a:rPr lang="pt-BR" dirty="0" smtClean="0"/>
              <a:t>Onde </a:t>
            </a:r>
            <a:r>
              <a:rPr lang="en-US" dirty="0" err="1"/>
              <a:t>μGH</a:t>
            </a:r>
            <a:r>
              <a:rPr lang="en-US" dirty="0"/>
              <a:t> e </a:t>
            </a:r>
            <a:r>
              <a:rPr lang="en-US" dirty="0" err="1"/>
              <a:t>σGH</a:t>
            </a:r>
            <a:r>
              <a:rPr lang="en-US" dirty="0"/>
              <a:t> </a:t>
            </a:r>
            <a:r>
              <a:rPr lang="pt-BR" dirty="0" smtClean="0"/>
              <a:t>passam a ser a </a:t>
            </a:r>
            <a:r>
              <a:rPr lang="en-US" dirty="0" err="1" smtClean="0"/>
              <a:t>média</a:t>
            </a:r>
            <a:r>
              <a:rPr lang="en-US" dirty="0" smtClean="0"/>
              <a:t> </a:t>
            </a:r>
            <a:r>
              <a:rPr lang="en-US" dirty="0"/>
              <a:t>e </a:t>
            </a:r>
            <a:r>
              <a:rPr lang="en-US" dirty="0" err="1"/>
              <a:t>desvio</a:t>
            </a:r>
            <a:r>
              <a:rPr lang="en-US" dirty="0"/>
              <a:t> </a:t>
            </a:r>
            <a:r>
              <a:rPr lang="en-US" dirty="0" err="1" smtClean="0"/>
              <a:t>padrão</a:t>
            </a:r>
            <a:r>
              <a:rPr lang="en-US" dirty="0" smtClean="0"/>
              <a:t> da </a:t>
            </a:r>
            <a:r>
              <a:rPr lang="en-US" dirty="0" err="1" smtClean="0"/>
              <a:t>pr</a:t>
            </a:r>
            <a:r>
              <a:rPr lang="pt-BR" dirty="0" err="1" smtClean="0"/>
              <a:t>ópria</a:t>
            </a:r>
            <a:r>
              <a:rPr lang="pt-BR" dirty="0" smtClean="0"/>
              <a:t> </a:t>
            </a:r>
            <a:r>
              <a:rPr lang="en-US" dirty="0" err="1" smtClean="0"/>
              <a:t>distribuição</a:t>
            </a:r>
            <a:r>
              <a:rPr lang="en-US" dirty="0" smtClean="0"/>
              <a:t> dada.</a:t>
            </a:r>
            <a:endParaRPr lang="pt-BR" dirty="0" smtClean="0"/>
          </a:p>
        </p:txBody>
      </p:sp>
      <p:grpSp>
        <p:nvGrpSpPr>
          <p:cNvPr id="7" name="Grupo 6"/>
          <p:cNvGrpSpPr/>
          <p:nvPr/>
        </p:nvGrpSpPr>
        <p:grpSpPr>
          <a:xfrm>
            <a:off x="3756590" y="3714910"/>
            <a:ext cx="4103688" cy="900598"/>
            <a:chOff x="3756590" y="3714910"/>
            <a:chExt cx="4103688" cy="900598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6590" y="3714910"/>
              <a:ext cx="4103688" cy="75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2368" y="3823653"/>
              <a:ext cx="292100" cy="266700"/>
            </a:xfrm>
            <a:prstGeom prst="rect">
              <a:avLst/>
            </a:prstGeom>
          </p:spPr>
        </p:pic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0268" y="4234959"/>
              <a:ext cx="416792" cy="380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456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6.1 </a:t>
            </a:r>
            <a:r>
              <a:rPr lang="pt-BR" dirty="0" err="1"/>
              <a:t>Tanh</a:t>
            </a:r>
            <a:r>
              <a:rPr lang="pt-BR" dirty="0"/>
              <a:t> Modificado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287" y="1846263"/>
            <a:ext cx="8203751" cy="4022725"/>
          </a:xfrm>
        </p:spPr>
      </p:pic>
    </p:spTree>
    <p:extLst>
      <p:ext uri="{BB962C8B-B14F-4D97-AF65-F5344CB8AC3E}">
        <p14:creationId xmlns:p14="http://schemas.microsoft.com/office/powerpoint/2010/main" val="139820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6.1 </a:t>
            </a:r>
            <a:r>
              <a:rPr lang="pt-BR" dirty="0" err="1"/>
              <a:t>Tanh</a:t>
            </a:r>
            <a:r>
              <a:rPr lang="pt-BR" dirty="0"/>
              <a:t> Modificado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369" y="1832695"/>
            <a:ext cx="7944222" cy="2880000"/>
          </a:xfrm>
        </p:spPr>
      </p:pic>
      <p:sp>
        <p:nvSpPr>
          <p:cNvPr id="5" name="Retângulo 4"/>
          <p:cNvSpPr/>
          <p:nvPr/>
        </p:nvSpPr>
        <p:spPr>
          <a:xfrm>
            <a:off x="922317" y="4712695"/>
            <a:ext cx="1023336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charset="0"/>
              <a:buChar char="•"/>
            </a:pP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Aqui ocorreu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oposto do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tanh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predominância dos pixels ficou em valores baixos, justamente porque a média e o desvio padrão que não foram calculados usando os estimadores, tem valores muitos altos, influenciando muito no cálculo da tangente hiperbólica(diminuindo, no caso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e aproximando todos os valores em torno de 0,5.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Para imagens com outras distribuições, pode ser um bom método</a:t>
            </a: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buFont typeface="Arial" charset="0"/>
              <a:buChar char="•"/>
            </a:pP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56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0" y="1094594"/>
            <a:ext cx="5745584" cy="5763406"/>
            <a:chOff x="2579810" y="126754"/>
            <a:chExt cx="6048000" cy="6054581"/>
          </a:xfrm>
        </p:grpSpPr>
        <p:pic>
          <p:nvPicPr>
            <p:cNvPr id="2" name="Espaço Reservado para Conteúdo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9810" y="126754"/>
              <a:ext cx="6047677" cy="4022725"/>
            </a:xfrm>
            <a:prstGeom prst="rect">
              <a:avLst/>
            </a:prstGeom>
          </p:spPr>
        </p:pic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9810" y="4149479"/>
              <a:ext cx="6048000" cy="2031856"/>
            </a:xfrm>
            <a:prstGeom prst="rect">
              <a:avLst/>
            </a:prstGeom>
          </p:spPr>
        </p:pic>
      </p:grpSp>
      <p:grpSp>
        <p:nvGrpSpPr>
          <p:cNvPr id="7" name="Grupo 6"/>
          <p:cNvGrpSpPr/>
          <p:nvPr/>
        </p:nvGrpSpPr>
        <p:grpSpPr>
          <a:xfrm>
            <a:off x="5747658" y="1094594"/>
            <a:ext cx="6444342" cy="5763408"/>
            <a:chOff x="6187926" y="388012"/>
            <a:chExt cx="5814000" cy="5403223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7926" y="388012"/>
              <a:ext cx="5812129" cy="3586348"/>
            </a:xfrm>
            <a:prstGeom prst="rect">
              <a:avLst/>
            </a:prstGeom>
          </p:spPr>
        </p:pic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7926" y="3974360"/>
              <a:ext cx="5814000" cy="1816875"/>
            </a:xfrm>
            <a:prstGeom prst="rect">
              <a:avLst/>
            </a:prstGeom>
          </p:spPr>
        </p:pic>
      </p:grpSp>
      <p:sp>
        <p:nvSpPr>
          <p:cNvPr id="9" name="Título 1"/>
          <p:cNvSpPr txBox="1">
            <a:spLocks/>
          </p:cNvSpPr>
          <p:nvPr/>
        </p:nvSpPr>
        <p:spPr>
          <a:xfrm>
            <a:off x="206630" y="274727"/>
            <a:ext cx="10058400" cy="6277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Comparações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379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Introdução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pt-BR" sz="3200" dirty="0" smtClean="0"/>
              <a:t>O que é Normalização?</a:t>
            </a:r>
          </a:p>
          <a:p>
            <a:pPr marL="566928" lvl="3" indent="0" algn="just">
              <a:buNone/>
            </a:pPr>
            <a:r>
              <a:rPr lang="pt-BR" sz="2000" dirty="0" smtClean="0"/>
              <a:t>Processo que </a:t>
            </a:r>
            <a:r>
              <a:rPr lang="pt-BR" sz="2000" dirty="0"/>
              <a:t>altera o intervalo de valores de intensidade de </a:t>
            </a:r>
            <a:r>
              <a:rPr lang="pt-BR" sz="2000" dirty="0" smtClean="0"/>
              <a:t>pixel</a:t>
            </a:r>
          </a:p>
          <a:p>
            <a:pPr marL="566928" lvl="3" indent="0" algn="just">
              <a:buNone/>
            </a:pPr>
            <a:r>
              <a:rPr lang="pt-BR" altLang="pt-BR" sz="2000" dirty="0" err="1" smtClean="0"/>
              <a:t>Ex</a:t>
            </a:r>
            <a:r>
              <a:rPr lang="pt-BR" altLang="pt-BR" sz="2000" dirty="0" smtClean="0"/>
              <a:t>: Normalizar uma imagem com </a:t>
            </a:r>
            <a:r>
              <a:rPr lang="pt-BR" sz="2000" dirty="0" smtClean="0"/>
              <a:t>intervalo de intensidade entre 50 a 180 para 0 a 1.</a:t>
            </a:r>
            <a:endParaRPr lang="pt-BR" altLang="pt-BR" sz="2000" dirty="0" smtClean="0"/>
          </a:p>
          <a:p>
            <a:pPr marL="201168" lvl="1" indent="0" algn="just">
              <a:buNone/>
            </a:pPr>
            <a:endParaRPr lang="pt-BR" altLang="pt-BR" sz="2000" dirty="0"/>
          </a:p>
          <a:p>
            <a:pPr marL="201168" lvl="1" indent="0" algn="just">
              <a:buNone/>
            </a:pPr>
            <a:r>
              <a:rPr lang="pt-BR" altLang="pt-BR" sz="2800" dirty="0" smtClean="0"/>
              <a:t>A Normalização pode ocorrer de Forma:</a:t>
            </a:r>
          </a:p>
          <a:p>
            <a:pPr lvl="2" algn="just"/>
            <a:r>
              <a:rPr lang="pt-BR" altLang="pt-BR" sz="2000" dirty="0" smtClean="0"/>
              <a:t>Pontual: Cada pixel é substituído unicamente (</a:t>
            </a:r>
            <a:r>
              <a:rPr lang="pt-BR" altLang="pt-BR" sz="2000" dirty="0" err="1" smtClean="0"/>
              <a:t>Ex</a:t>
            </a:r>
            <a:r>
              <a:rPr lang="pt-BR" altLang="pt-BR" sz="2000" dirty="0" smtClean="0"/>
              <a:t>: Transformações de Intensidade)</a:t>
            </a:r>
          </a:p>
          <a:p>
            <a:pPr lvl="2" algn="just"/>
            <a:r>
              <a:rPr lang="pt-BR" altLang="pt-BR" sz="2000" dirty="0" smtClean="0"/>
              <a:t>Local: </a:t>
            </a:r>
            <a:r>
              <a:rPr lang="pt-BR" sz="2000" dirty="0" smtClean="0"/>
              <a:t>Cada </a:t>
            </a:r>
            <a:r>
              <a:rPr lang="pt-BR" sz="2000" dirty="0"/>
              <a:t>pixel </a:t>
            </a:r>
            <a:r>
              <a:rPr lang="pt-BR" sz="2000" dirty="0" smtClean="0"/>
              <a:t>é substituído por um valor que depende de seus vizinhos (</a:t>
            </a:r>
            <a:r>
              <a:rPr lang="pt-BR" sz="2000" dirty="0" err="1" smtClean="0"/>
              <a:t>Ex</a:t>
            </a:r>
            <a:r>
              <a:rPr lang="pt-BR" sz="2000" dirty="0" smtClean="0"/>
              <a:t>: filtros)</a:t>
            </a:r>
            <a:endParaRPr lang="pt-BR" altLang="pt-BR" sz="2000" dirty="0" smtClean="0"/>
          </a:p>
          <a:p>
            <a:pPr lvl="2" algn="just"/>
            <a:r>
              <a:rPr lang="pt-BR" altLang="pt-BR" sz="2000" dirty="0" smtClean="0"/>
              <a:t>Global: Cada pixel é substituídos na mesma faixa estabelecida, transformação em todos os pixels da imagem.</a:t>
            </a:r>
          </a:p>
        </p:txBody>
      </p:sp>
    </p:spTree>
    <p:extLst>
      <p:ext uri="{BB962C8B-B14F-4D97-AF65-F5344CB8AC3E}">
        <p14:creationId xmlns:p14="http://schemas.microsoft.com/office/powerpoint/2010/main" val="77147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lnSpc>
                <a:spcPct val="100000"/>
              </a:lnSpc>
            </a:pPr>
            <a:r>
              <a:rPr lang="pt-BR" sz="2400" dirty="0" smtClean="0"/>
              <a:t>Todas as imagens apresentaram bons resultados em comparação com a imagem original, resultando na melhora da visualização;</a:t>
            </a:r>
          </a:p>
          <a:p>
            <a:pPr lvl="1" algn="just">
              <a:lnSpc>
                <a:spcPct val="100000"/>
              </a:lnSpc>
            </a:pPr>
            <a:endParaRPr lang="pt-BR" sz="2400" dirty="0" smtClean="0"/>
          </a:p>
          <a:p>
            <a:pPr lvl="1" algn="just">
              <a:lnSpc>
                <a:spcPct val="100000"/>
              </a:lnSpc>
            </a:pPr>
            <a:r>
              <a:rPr lang="pt-BR" sz="2400" dirty="0" smtClean="0"/>
              <a:t>Para a imagem utilizada os melhores resultados foram dos métodos </a:t>
            </a:r>
            <a:r>
              <a:rPr lang="pt-BR" sz="2400" dirty="0" err="1" smtClean="0"/>
              <a:t>Median</a:t>
            </a:r>
            <a:r>
              <a:rPr lang="pt-BR" sz="2400" dirty="0" smtClean="0"/>
              <a:t> </a:t>
            </a:r>
            <a:r>
              <a:rPr lang="pt-BR" sz="2400" dirty="0" err="1" smtClean="0"/>
              <a:t>Mad</a:t>
            </a:r>
            <a:r>
              <a:rPr lang="pt-BR" sz="2400" dirty="0" smtClean="0"/>
              <a:t> e </a:t>
            </a:r>
            <a:r>
              <a:rPr lang="pt-BR" sz="2400" dirty="0" err="1" smtClean="0"/>
              <a:t>Tanh</a:t>
            </a:r>
            <a:r>
              <a:rPr lang="pt-BR" sz="2400" dirty="0"/>
              <a:t> </a:t>
            </a:r>
            <a:r>
              <a:rPr lang="pt-BR" sz="2400" dirty="0" smtClean="0"/>
              <a:t>modificado(robustos);</a:t>
            </a:r>
          </a:p>
          <a:p>
            <a:pPr lvl="1" algn="just">
              <a:lnSpc>
                <a:spcPct val="100000"/>
              </a:lnSpc>
            </a:pPr>
            <a:endParaRPr lang="pt-BR" sz="2400" dirty="0"/>
          </a:p>
          <a:p>
            <a:pPr lvl="1" algn="just">
              <a:lnSpc>
                <a:spcPct val="100000"/>
              </a:lnSpc>
            </a:pPr>
            <a:r>
              <a:rPr lang="pt-BR" sz="2400" dirty="0" smtClean="0"/>
              <a:t>Não existe um melhor método, pois depende da aplicação, no entanto os métodos robustos tendem a apresentar melhores resultados por serem insensíveis a </a:t>
            </a:r>
            <a:r>
              <a:rPr lang="pt-BR" sz="2400" dirty="0" err="1" smtClean="0"/>
              <a:t>outliers</a:t>
            </a:r>
            <a:r>
              <a:rPr lang="pt-BR" sz="2400" dirty="0" smtClean="0"/>
              <a:t>.</a:t>
            </a:r>
          </a:p>
          <a:p>
            <a:pPr lvl="1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5346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 Bibliográficas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CAO</a:t>
            </a:r>
            <a:r>
              <a:rPr lang="pt-BR" dirty="0"/>
              <a:t>, Xi </a:t>
            </a:r>
            <a:r>
              <a:rPr lang="pt-BR" dirty="0" err="1"/>
              <a:t>Hang</a:t>
            </a:r>
            <a:r>
              <a:rPr lang="pt-BR" dirty="0"/>
              <a:t>; STOJKOVIC, Ivan; OBRADOVIC, Zoran. A </a:t>
            </a:r>
            <a:r>
              <a:rPr lang="pt-BR" dirty="0" err="1"/>
              <a:t>robust</a:t>
            </a:r>
            <a:r>
              <a:rPr lang="pt-BR" dirty="0"/>
              <a:t> data </a:t>
            </a:r>
            <a:r>
              <a:rPr lang="pt-BR" dirty="0" err="1"/>
              <a:t>scaling</a:t>
            </a:r>
            <a:r>
              <a:rPr lang="pt-BR" dirty="0"/>
              <a:t> </a:t>
            </a:r>
            <a:r>
              <a:rPr lang="pt-BR" dirty="0" err="1"/>
              <a:t>algorithm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improve </a:t>
            </a:r>
            <a:r>
              <a:rPr lang="pt-BR" dirty="0" err="1"/>
              <a:t>classification</a:t>
            </a:r>
            <a:r>
              <a:rPr lang="pt-BR" dirty="0"/>
              <a:t> </a:t>
            </a:r>
            <a:r>
              <a:rPr lang="pt-BR" dirty="0" err="1"/>
              <a:t>accuracies</a:t>
            </a:r>
            <a:r>
              <a:rPr lang="pt-BR" dirty="0"/>
              <a:t> in </a:t>
            </a:r>
            <a:r>
              <a:rPr lang="pt-BR" dirty="0" err="1"/>
              <a:t>biomedical</a:t>
            </a:r>
            <a:r>
              <a:rPr lang="pt-BR" dirty="0"/>
              <a:t> data. </a:t>
            </a:r>
            <a:r>
              <a:rPr lang="pt-BR" b="1" dirty="0" err="1"/>
              <a:t>Bmc</a:t>
            </a:r>
            <a:r>
              <a:rPr lang="pt-BR" b="1" dirty="0"/>
              <a:t> </a:t>
            </a:r>
            <a:r>
              <a:rPr lang="pt-BR" b="1" dirty="0" err="1"/>
              <a:t>Bioinformatics</a:t>
            </a:r>
            <a:r>
              <a:rPr lang="pt-BR" dirty="0"/>
              <a:t>, [</a:t>
            </a:r>
            <a:r>
              <a:rPr lang="pt-BR" dirty="0" err="1"/>
              <a:t>s.l</a:t>
            </a:r>
            <a:r>
              <a:rPr lang="pt-BR" dirty="0"/>
              <a:t>.], v. 17, </a:t>
            </a:r>
            <a:r>
              <a:rPr lang="pt-BR" dirty="0" err="1"/>
              <a:t>n</a:t>
            </a:r>
            <a:r>
              <a:rPr lang="pt-BR" dirty="0"/>
              <a:t>. 1, p.1-10, 9 set. 2016. Springer </a:t>
            </a:r>
            <a:r>
              <a:rPr lang="pt-BR" dirty="0" err="1" smtClean="0"/>
              <a:t>Nature</a:t>
            </a:r>
            <a:r>
              <a:rPr lang="pt-BR" dirty="0" smtClean="0"/>
              <a:t>.</a:t>
            </a:r>
          </a:p>
          <a:p>
            <a:r>
              <a:rPr lang="pt-BR" dirty="0" smtClean="0"/>
              <a:t>JAIN</a:t>
            </a:r>
            <a:r>
              <a:rPr lang="pt-BR" dirty="0"/>
              <a:t>, Anil; NANDAKUMAR, </a:t>
            </a:r>
            <a:r>
              <a:rPr lang="pt-BR" dirty="0" err="1"/>
              <a:t>Karthik</a:t>
            </a:r>
            <a:r>
              <a:rPr lang="pt-BR" dirty="0"/>
              <a:t>; ROSS, </a:t>
            </a:r>
            <a:r>
              <a:rPr lang="pt-BR" dirty="0" err="1"/>
              <a:t>Arun</a:t>
            </a:r>
            <a:r>
              <a:rPr lang="pt-BR" dirty="0"/>
              <a:t>. Score </a:t>
            </a:r>
            <a:r>
              <a:rPr lang="pt-BR" dirty="0" err="1"/>
              <a:t>normalization</a:t>
            </a:r>
            <a:r>
              <a:rPr lang="pt-BR" dirty="0"/>
              <a:t> in multimodal </a:t>
            </a:r>
            <a:r>
              <a:rPr lang="pt-BR" dirty="0" err="1"/>
              <a:t>biometric</a:t>
            </a:r>
            <a:r>
              <a:rPr lang="pt-BR" dirty="0"/>
              <a:t> systems. </a:t>
            </a:r>
            <a:r>
              <a:rPr lang="pt-BR" b="1" dirty="0" err="1"/>
              <a:t>Pattern</a:t>
            </a:r>
            <a:r>
              <a:rPr lang="pt-BR" b="1" dirty="0"/>
              <a:t> </a:t>
            </a:r>
            <a:r>
              <a:rPr lang="pt-BR" b="1" dirty="0" err="1"/>
              <a:t>Recognition</a:t>
            </a:r>
            <a:r>
              <a:rPr lang="pt-BR" dirty="0"/>
              <a:t>, [</a:t>
            </a:r>
            <a:r>
              <a:rPr lang="pt-BR" dirty="0" err="1"/>
              <a:t>s.l</a:t>
            </a:r>
            <a:r>
              <a:rPr lang="pt-BR" dirty="0"/>
              <a:t>.], v. 38, </a:t>
            </a:r>
            <a:r>
              <a:rPr lang="pt-BR" dirty="0" err="1"/>
              <a:t>n</a:t>
            </a:r>
            <a:r>
              <a:rPr lang="pt-BR" dirty="0"/>
              <a:t>. 12, p.2270-2285, dez. 2005. </a:t>
            </a:r>
            <a:r>
              <a:rPr lang="pt-BR" dirty="0" err="1"/>
              <a:t>Elsevier</a:t>
            </a:r>
            <a:r>
              <a:rPr lang="pt-BR" dirty="0"/>
              <a:t> BV. </a:t>
            </a:r>
            <a:endParaRPr lang="pt-BR" dirty="0" smtClean="0"/>
          </a:p>
          <a:p>
            <a:r>
              <a:rPr lang="pt-BR" dirty="0"/>
              <a:t>L.LATHA; S.THANGASAMY. </a:t>
            </a:r>
            <a:r>
              <a:rPr lang="pt-BR" dirty="0" err="1"/>
              <a:t>Efficient</a:t>
            </a:r>
            <a:r>
              <a:rPr lang="pt-BR" dirty="0"/>
              <a:t> approach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Normalization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Multimodal </a:t>
            </a:r>
            <a:r>
              <a:rPr lang="pt-BR" dirty="0" err="1"/>
              <a:t>Biometric</a:t>
            </a:r>
            <a:r>
              <a:rPr lang="pt-BR" dirty="0"/>
              <a:t> Scores. </a:t>
            </a:r>
            <a:r>
              <a:rPr lang="pt-BR" b="1" dirty="0" err="1"/>
              <a:t>International</a:t>
            </a:r>
            <a:r>
              <a:rPr lang="pt-BR" b="1" dirty="0"/>
              <a:t> </a:t>
            </a:r>
            <a:r>
              <a:rPr lang="pt-BR" b="1" dirty="0" err="1"/>
              <a:t>Journal</a:t>
            </a:r>
            <a:r>
              <a:rPr lang="pt-BR" b="1" dirty="0"/>
              <a:t> </a:t>
            </a:r>
            <a:r>
              <a:rPr lang="pt-BR" b="1" dirty="0" err="1"/>
              <a:t>Of</a:t>
            </a:r>
            <a:r>
              <a:rPr lang="pt-BR" b="1" dirty="0"/>
              <a:t> Computer </a:t>
            </a:r>
            <a:r>
              <a:rPr lang="pt-BR" b="1" dirty="0" err="1"/>
              <a:t>Applications</a:t>
            </a:r>
            <a:r>
              <a:rPr lang="pt-BR" dirty="0"/>
              <a:t>, ., v. 32, </a:t>
            </a:r>
            <a:r>
              <a:rPr lang="pt-BR" dirty="0" err="1"/>
              <a:t>n</a:t>
            </a:r>
            <a:r>
              <a:rPr lang="pt-BR" dirty="0"/>
              <a:t>. 10, p.57-64, out. 2011</a:t>
            </a:r>
            <a:r>
              <a:rPr lang="pt-BR" dirty="0" smtClean="0"/>
              <a:t>.</a:t>
            </a:r>
          </a:p>
          <a:p>
            <a:r>
              <a:rPr lang="pt-BR" dirty="0" smtClean="0"/>
              <a:t>SHINOHARA</a:t>
            </a:r>
            <a:r>
              <a:rPr lang="pt-BR" dirty="0"/>
              <a:t>, Russell T. et al. </a:t>
            </a:r>
            <a:r>
              <a:rPr lang="pt-BR" dirty="0" err="1"/>
              <a:t>Statistical</a:t>
            </a:r>
            <a:r>
              <a:rPr lang="pt-BR" dirty="0"/>
              <a:t> </a:t>
            </a:r>
            <a:r>
              <a:rPr lang="pt-BR" dirty="0" err="1"/>
              <a:t>normalization</a:t>
            </a:r>
            <a:r>
              <a:rPr lang="pt-BR" dirty="0"/>
              <a:t> </a:t>
            </a:r>
            <a:r>
              <a:rPr lang="pt-BR" dirty="0" err="1"/>
              <a:t>techniques</a:t>
            </a:r>
            <a:r>
              <a:rPr lang="pt-BR" dirty="0"/>
              <a:t> for </a:t>
            </a:r>
            <a:r>
              <a:rPr lang="pt-BR" dirty="0" err="1"/>
              <a:t>magnetic</a:t>
            </a:r>
            <a:r>
              <a:rPr lang="pt-BR" dirty="0"/>
              <a:t> </a:t>
            </a:r>
            <a:r>
              <a:rPr lang="pt-BR" dirty="0" err="1"/>
              <a:t>resonance</a:t>
            </a:r>
            <a:r>
              <a:rPr lang="pt-BR" dirty="0"/>
              <a:t> </a:t>
            </a:r>
            <a:r>
              <a:rPr lang="pt-BR" dirty="0" err="1"/>
              <a:t>imaging</a:t>
            </a:r>
            <a:r>
              <a:rPr lang="pt-BR" dirty="0"/>
              <a:t>. </a:t>
            </a:r>
            <a:r>
              <a:rPr lang="pt-BR" b="1" dirty="0" err="1"/>
              <a:t>Neuroimage</a:t>
            </a:r>
            <a:r>
              <a:rPr lang="pt-BR" dirty="0"/>
              <a:t>: </a:t>
            </a:r>
            <a:r>
              <a:rPr lang="pt-BR" dirty="0" err="1"/>
              <a:t>Clinical</a:t>
            </a:r>
            <a:r>
              <a:rPr lang="pt-BR" dirty="0"/>
              <a:t>, [</a:t>
            </a:r>
            <a:r>
              <a:rPr lang="pt-BR" dirty="0" err="1"/>
              <a:t>s.l</a:t>
            </a:r>
            <a:r>
              <a:rPr lang="pt-BR" dirty="0"/>
              <a:t>.], v. 6, p.9-19, 2014. </a:t>
            </a:r>
            <a:r>
              <a:rPr lang="pt-BR" dirty="0" err="1"/>
              <a:t>Elsevier</a:t>
            </a:r>
            <a:r>
              <a:rPr lang="pt-BR" dirty="0"/>
              <a:t> BV.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071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" y="1876300"/>
            <a:ext cx="1219200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 smtClean="0"/>
              <a:t>Dúvidas?</a:t>
            </a:r>
          </a:p>
          <a:p>
            <a:pPr algn="ctr"/>
            <a:endParaRPr lang="pt-BR" sz="2400" dirty="0" smtClean="0"/>
          </a:p>
          <a:p>
            <a:pPr algn="ctr"/>
            <a:endParaRPr lang="pt-BR" sz="2400" dirty="0"/>
          </a:p>
          <a:p>
            <a:pPr algn="ctr"/>
            <a:endParaRPr lang="pt-BR" sz="2400" dirty="0" smtClean="0"/>
          </a:p>
          <a:p>
            <a:pPr algn="ctr"/>
            <a:endParaRPr lang="pt-BR" sz="2400" dirty="0" smtClean="0"/>
          </a:p>
          <a:p>
            <a:pPr algn="ctr"/>
            <a:endParaRPr lang="pt-BR" sz="2400" dirty="0"/>
          </a:p>
          <a:p>
            <a:pPr algn="ctr"/>
            <a:endParaRPr lang="pt-BR" sz="2400" dirty="0" smtClean="0"/>
          </a:p>
          <a:p>
            <a:pPr algn="ctr"/>
            <a:endParaRPr lang="pt-BR" sz="2400" dirty="0"/>
          </a:p>
          <a:p>
            <a:pPr algn="ctr"/>
            <a:r>
              <a:rPr lang="pt-BR" dirty="0" smtClean="0"/>
              <a:t>Contato: </a:t>
            </a:r>
            <a:r>
              <a:rPr lang="pt-BR" dirty="0" err="1" smtClean="0"/>
              <a:t>marinara.anascimento@gmail.com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990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Motivação: Por que Normalizar?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41310"/>
          </a:xfrm>
        </p:spPr>
        <p:txBody>
          <a:bodyPr>
            <a:noAutofit/>
          </a:bodyPr>
          <a:lstStyle/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pt-BR" sz="2400" dirty="0"/>
              <a:t>O</a:t>
            </a:r>
            <a:r>
              <a:rPr lang="pt-BR" sz="2400" dirty="0" smtClean="0"/>
              <a:t>bter </a:t>
            </a:r>
            <a:r>
              <a:rPr lang="pt-BR" sz="2400" dirty="0"/>
              <a:t>consistência </a:t>
            </a:r>
            <a:r>
              <a:rPr lang="pt-BR" sz="2400" dirty="0" smtClean="0"/>
              <a:t>em conjunto de imagens (tratar as imagens da mesma maneira);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pt-BR" sz="2400" dirty="0" smtClean="0"/>
              <a:t>Melhorar </a:t>
            </a:r>
            <a:r>
              <a:rPr lang="pt-BR" sz="2400" dirty="0"/>
              <a:t>a qualidade de uma imagem para uma determinada aplicação (Pré-processamento</a:t>
            </a:r>
            <a:r>
              <a:rPr lang="pt-BR" sz="2400" dirty="0" smtClean="0"/>
              <a:t>);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pt-BR" altLang="pt-BR" sz="2400" dirty="0" smtClean="0"/>
              <a:t>Verificar a ocorrência de erros aleatório que afetam os dados;</a:t>
            </a:r>
            <a:endParaRPr lang="pt-BR" altLang="pt-BR" sz="2400" dirty="0"/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pt-BR" altLang="pt-BR" sz="2400" dirty="0" smtClean="0"/>
              <a:t>Excluir os </a:t>
            </a:r>
            <a:r>
              <a:rPr lang="pt-BR" altLang="pt-BR" sz="2400" dirty="0"/>
              <a:t>efeitos indesejados dos dados </a:t>
            </a:r>
            <a:r>
              <a:rPr lang="pt-BR" altLang="pt-BR" sz="2400" dirty="0" smtClean="0"/>
              <a:t>e torná-los comparáveis </a:t>
            </a:r>
            <a:r>
              <a:rPr lang="pt-BR" altLang="pt-BR" sz="2400" dirty="0"/>
              <a:t>​​sem se preocupar que os significados revelados sejam devidos a variações técnicas</a:t>
            </a:r>
            <a:r>
              <a:rPr lang="pt-BR" altLang="pt-BR" sz="2400" dirty="0" smtClean="0"/>
              <a:t>.</a:t>
            </a:r>
            <a:endParaRPr lang="pt-BR" altLang="pt-BR" sz="2400" dirty="0"/>
          </a:p>
        </p:txBody>
      </p:sp>
    </p:spTree>
    <p:extLst>
      <p:ext uri="{BB962C8B-B14F-4D97-AF65-F5344CB8AC3E}">
        <p14:creationId xmlns:p14="http://schemas.microsoft.com/office/powerpoint/2010/main" val="86514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Técnicas de Normalização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endParaRPr lang="pt-BR" sz="2000" dirty="0" smtClean="0"/>
          </a:p>
          <a:p>
            <a:pPr marL="0" lvl="1" indent="0" algn="just">
              <a:buNone/>
            </a:pPr>
            <a:r>
              <a:rPr lang="pt-BR" sz="2400" dirty="0" smtClean="0"/>
              <a:t>Robustez: refere-se </a:t>
            </a:r>
            <a:r>
              <a:rPr lang="pt-BR" sz="2400" dirty="0"/>
              <a:t>à insensibilidade à presença de </a:t>
            </a:r>
            <a:r>
              <a:rPr lang="pt-BR" sz="2400" dirty="0" err="1" smtClean="0"/>
              <a:t>outliers</a:t>
            </a:r>
            <a:r>
              <a:rPr lang="pt-BR" sz="2400" dirty="0"/>
              <a:t> </a:t>
            </a:r>
            <a:r>
              <a:rPr lang="pt-BR" sz="2400" dirty="0" smtClean="0"/>
              <a:t>(valores atípicos) </a:t>
            </a:r>
          </a:p>
          <a:p>
            <a:pPr marL="342900" lvl="1" indent="-342900" algn="just"/>
            <a:endParaRPr lang="pt-BR" sz="2400" dirty="0" smtClean="0"/>
          </a:p>
          <a:p>
            <a:pPr marL="342900" lvl="1" indent="-342900" algn="just"/>
            <a:r>
              <a:rPr lang="pt-BR" sz="2400" dirty="0" smtClean="0"/>
              <a:t>Métodos </a:t>
            </a:r>
            <a:r>
              <a:rPr lang="pt-BR" sz="2400" dirty="0"/>
              <a:t>Não </a:t>
            </a:r>
            <a:r>
              <a:rPr lang="pt-BR" sz="2400" dirty="0" smtClean="0"/>
              <a:t>Robustos: é </a:t>
            </a:r>
            <a:r>
              <a:rPr lang="pt-BR" sz="2400" dirty="0"/>
              <a:t>altamente sensível a valores </a:t>
            </a:r>
            <a:r>
              <a:rPr lang="pt-BR" sz="2400" dirty="0" smtClean="0"/>
              <a:t>discrepantes </a:t>
            </a:r>
            <a:r>
              <a:rPr lang="pt-BR" sz="2400" dirty="0"/>
              <a:t>nos dados usados ​​para </a:t>
            </a:r>
            <a:r>
              <a:rPr lang="pt-BR" sz="2400" dirty="0" smtClean="0"/>
              <a:t>estimativa</a:t>
            </a:r>
            <a:r>
              <a:rPr lang="pt-BR" sz="2400" dirty="0"/>
              <a:t>.</a:t>
            </a:r>
          </a:p>
          <a:p>
            <a:pPr marL="0" lvl="1" indent="0" algn="just">
              <a:buNone/>
            </a:pPr>
            <a:endParaRPr lang="pt-BR" sz="2400" dirty="0"/>
          </a:p>
          <a:p>
            <a:pPr marL="342900" lvl="1" indent="-342900" algn="just"/>
            <a:r>
              <a:rPr lang="pt-BR" sz="2400" dirty="0" smtClean="0"/>
              <a:t>Métodos Robustos: Insensíveis a presença de </a:t>
            </a:r>
            <a:r>
              <a:rPr lang="pt-BR" sz="2400" dirty="0" err="1" smtClean="0"/>
              <a:t>outliers</a:t>
            </a:r>
            <a:r>
              <a:rPr lang="pt-BR" sz="2400" dirty="0" smtClean="0"/>
              <a:t>, ou seja, produz</a:t>
            </a:r>
            <a:r>
              <a:rPr lang="pt-BR" sz="2400" dirty="0"/>
              <a:t> estimadores que não </a:t>
            </a:r>
            <a:r>
              <a:rPr lang="pt-BR" sz="2400" dirty="0" smtClean="0"/>
              <a:t>são </a:t>
            </a:r>
            <a:r>
              <a:rPr lang="pt-BR" sz="2400" dirty="0"/>
              <a:t>afetados por </a:t>
            </a:r>
            <a:r>
              <a:rPr lang="pt-BR" sz="2400" dirty="0" smtClean="0"/>
              <a:t>variações atípicas.</a:t>
            </a:r>
          </a:p>
          <a:p>
            <a:pPr marL="0" lvl="1" indent="0" algn="just">
              <a:buNone/>
            </a:pP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68192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Algumas Técnicas de Normalização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800" dirty="0" smtClean="0"/>
              <a:t>Métodos Não Robustos </a:t>
            </a:r>
          </a:p>
          <a:p>
            <a:pPr marL="201168" lvl="1" indent="0">
              <a:buNone/>
            </a:pPr>
            <a:r>
              <a:rPr lang="pt-BR" sz="2400" dirty="0" smtClean="0"/>
              <a:t>   1. Min-</a:t>
            </a:r>
            <a:r>
              <a:rPr lang="pt-BR" sz="2400" dirty="0" err="1" smtClean="0"/>
              <a:t>max</a:t>
            </a:r>
            <a:endParaRPr lang="pt-BR" sz="2400" dirty="0" smtClean="0"/>
          </a:p>
          <a:p>
            <a:pPr marL="384048" lvl="2" indent="0">
              <a:buNone/>
            </a:pPr>
            <a:r>
              <a:rPr lang="pt-BR" sz="2400" dirty="0" smtClean="0"/>
              <a:t>2. Escala Decimal</a:t>
            </a:r>
          </a:p>
          <a:p>
            <a:pPr marL="384048" lvl="2" indent="0">
              <a:buNone/>
            </a:pPr>
            <a:r>
              <a:rPr lang="pt-BR" sz="2400" dirty="0" smtClean="0"/>
              <a:t>3</a:t>
            </a:r>
            <a:r>
              <a:rPr lang="pt-BR" sz="2400" dirty="0"/>
              <a:t>. </a:t>
            </a:r>
            <a:r>
              <a:rPr lang="pt-BR" sz="2400" dirty="0" err="1" smtClean="0"/>
              <a:t>Z</a:t>
            </a:r>
            <a:r>
              <a:rPr lang="pt-BR" sz="2400" dirty="0" smtClean="0"/>
              <a:t>-score</a:t>
            </a:r>
          </a:p>
          <a:p>
            <a:pPr marL="384048" lvl="2" indent="0">
              <a:buNone/>
            </a:pPr>
            <a:endParaRPr lang="pt-BR" sz="2400" dirty="0" smtClean="0"/>
          </a:p>
          <a:p>
            <a:pPr lvl="1"/>
            <a:r>
              <a:rPr lang="pt-BR" sz="2800" dirty="0" smtClean="0"/>
              <a:t>Métodos Robustos </a:t>
            </a:r>
            <a:endParaRPr lang="pt-BR" sz="2400" dirty="0" smtClean="0"/>
          </a:p>
          <a:p>
            <a:pPr marL="384048" lvl="2" indent="0">
              <a:buNone/>
            </a:pPr>
            <a:r>
              <a:rPr lang="pt-BR" sz="2400" dirty="0" smtClean="0"/>
              <a:t>4</a:t>
            </a:r>
            <a:r>
              <a:rPr lang="pt-BR" sz="2400" dirty="0"/>
              <a:t>. </a:t>
            </a:r>
            <a:r>
              <a:rPr lang="pt-BR" sz="2400" dirty="0" smtClean="0"/>
              <a:t>Mediana e MAD</a:t>
            </a:r>
          </a:p>
          <a:p>
            <a:pPr marL="384048" lvl="2" indent="0">
              <a:buNone/>
            </a:pPr>
            <a:r>
              <a:rPr lang="pt-BR" sz="2400" dirty="0" smtClean="0"/>
              <a:t>5. </a:t>
            </a:r>
            <a:r>
              <a:rPr lang="pt-BR" sz="2400" dirty="0" err="1" smtClean="0"/>
              <a:t>Robust</a:t>
            </a:r>
            <a:r>
              <a:rPr lang="pt-BR" sz="2400" dirty="0" smtClean="0"/>
              <a:t> </a:t>
            </a:r>
            <a:r>
              <a:rPr lang="pt-BR" sz="2400" dirty="0" err="1" smtClean="0"/>
              <a:t>Scaler</a:t>
            </a:r>
            <a:r>
              <a:rPr lang="pt-BR" sz="2400" dirty="0" smtClean="0"/>
              <a:t> </a:t>
            </a:r>
          </a:p>
          <a:p>
            <a:pPr marL="384048" lvl="2" indent="0">
              <a:buNone/>
            </a:pPr>
            <a:r>
              <a:rPr lang="pt-BR" sz="2400" dirty="0" smtClean="0"/>
              <a:t>6. Estimadores </a:t>
            </a:r>
            <a:r>
              <a:rPr lang="pt-BR" sz="2400" dirty="0" err="1" smtClean="0"/>
              <a:t>tanh</a:t>
            </a:r>
            <a:r>
              <a:rPr lang="pt-BR" sz="2400" dirty="0"/>
              <a:t> </a:t>
            </a:r>
            <a:r>
              <a:rPr lang="pt-BR" sz="2400" dirty="0" smtClean="0"/>
              <a:t>/ </a:t>
            </a:r>
            <a:r>
              <a:rPr lang="pt-BR" sz="2400" dirty="0"/>
              <a:t>Estimadores </a:t>
            </a:r>
            <a:r>
              <a:rPr lang="pt-BR" sz="2400" dirty="0" err="1"/>
              <a:t>tanh</a:t>
            </a:r>
            <a:r>
              <a:rPr lang="pt-BR" sz="2400" dirty="0"/>
              <a:t> </a:t>
            </a:r>
            <a:r>
              <a:rPr lang="pt-BR" sz="2400" dirty="0" smtClean="0"/>
              <a:t>Modificado</a:t>
            </a:r>
            <a:endParaRPr lang="pt-BR" sz="2400" dirty="0"/>
          </a:p>
          <a:p>
            <a:pPr marL="384048" lvl="2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1601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1.Min-Max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01168" lvl="1" indent="0" algn="just">
              <a:buNone/>
            </a:pPr>
            <a:r>
              <a:rPr lang="pt-BR" sz="2000" dirty="0" smtClean="0"/>
              <a:t>A </a:t>
            </a:r>
            <a:r>
              <a:rPr lang="pt-BR" sz="2000" dirty="0"/>
              <a:t>normalização mínima-máxima é mais adequada </a:t>
            </a:r>
            <a:r>
              <a:rPr lang="pt-BR" sz="2000" dirty="0" smtClean="0"/>
              <a:t>quando os limites do </a:t>
            </a:r>
            <a:r>
              <a:rPr lang="pt-BR" sz="2000" dirty="0"/>
              <a:t>intervalo são conhecidos </a:t>
            </a:r>
            <a:r>
              <a:rPr lang="pt-BR" sz="2000" dirty="0" smtClean="0"/>
              <a:t>(valores </a:t>
            </a:r>
            <a:r>
              <a:rPr lang="pt-BR" sz="2000" dirty="0"/>
              <a:t>máximo e mínimo</a:t>
            </a:r>
            <a:r>
              <a:rPr lang="pt-BR" sz="2000" dirty="0" smtClean="0"/>
              <a:t>). Essa normalização transforma </a:t>
            </a:r>
            <a:r>
              <a:rPr lang="pt-BR" sz="2000" dirty="0"/>
              <a:t>todas </a:t>
            </a:r>
            <a:r>
              <a:rPr lang="pt-BR" sz="2000" dirty="0" smtClean="0"/>
              <a:t>os valores do intervalo em </a:t>
            </a:r>
            <a:r>
              <a:rPr lang="pt-BR" sz="2000" dirty="0"/>
              <a:t>uma faixa </a:t>
            </a:r>
            <a:r>
              <a:rPr lang="pt-BR" sz="2000" dirty="0" smtClean="0"/>
              <a:t>comum que, normalmente</a:t>
            </a:r>
            <a:r>
              <a:rPr lang="pt-BR" sz="2000" dirty="0"/>
              <a:t>, </a:t>
            </a:r>
            <a:r>
              <a:rPr lang="pt-BR" sz="2000" dirty="0" smtClean="0"/>
              <a:t>é entre 0 </a:t>
            </a:r>
            <a:r>
              <a:rPr lang="pt-BR" sz="2000" dirty="0"/>
              <a:t>e 1</a:t>
            </a:r>
            <a:r>
              <a:rPr lang="pt-BR" sz="2000" dirty="0" smtClean="0"/>
              <a:t>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/>
              <a:t> </a:t>
            </a:r>
            <a:r>
              <a:rPr lang="pt-BR" dirty="0" smtClean="0"/>
              <a:t> Onde:</a:t>
            </a:r>
          </a:p>
          <a:p>
            <a:pPr algn="just"/>
            <a:r>
              <a:rPr lang="pt-BR" dirty="0" err="1"/>
              <a:t>x</a:t>
            </a:r>
            <a:r>
              <a:rPr lang="pt-BR" dirty="0" err="1" smtClean="0"/>
              <a:t>k</a:t>
            </a:r>
            <a:r>
              <a:rPr lang="pt-BR" dirty="0"/>
              <a:t>: e</a:t>
            </a:r>
            <a:r>
              <a:rPr lang="pt-BR" dirty="0" smtClean="0"/>
              <a:t>lemento antes </a:t>
            </a:r>
            <a:r>
              <a:rPr lang="pt-BR" dirty="0"/>
              <a:t>da </a:t>
            </a:r>
            <a:r>
              <a:rPr lang="pt-BR" dirty="0" smtClean="0"/>
              <a:t>normalização</a:t>
            </a:r>
          </a:p>
          <a:p>
            <a:pPr algn="just"/>
            <a:r>
              <a:rPr lang="pt-BR" dirty="0" err="1"/>
              <a:t>x</a:t>
            </a:r>
            <a:r>
              <a:rPr lang="pt-BR" dirty="0" err="1" smtClean="0"/>
              <a:t>k</a:t>
            </a:r>
            <a:r>
              <a:rPr lang="pt-BR" dirty="0" smtClean="0"/>
              <a:t>’:elemento após </a:t>
            </a:r>
            <a:r>
              <a:rPr lang="pt-BR" dirty="0"/>
              <a:t>a </a:t>
            </a:r>
            <a:r>
              <a:rPr lang="pt-BR" dirty="0" smtClean="0"/>
              <a:t>normalização</a:t>
            </a:r>
          </a:p>
          <a:p>
            <a:pPr algn="just"/>
            <a:r>
              <a:rPr lang="pt-BR" b="1" dirty="0" smtClean="0"/>
              <a:t>Vantagem:</a:t>
            </a:r>
            <a:r>
              <a:rPr lang="pt-BR" dirty="0" smtClean="0"/>
              <a:t> É possível estabelecer um intervalo de normalização(0 e 1)</a:t>
            </a:r>
          </a:p>
          <a:p>
            <a:pPr algn="just"/>
            <a:r>
              <a:rPr lang="pt-BR" b="1" dirty="0" smtClean="0"/>
              <a:t>Desvantagem:</a:t>
            </a:r>
            <a:r>
              <a:rPr lang="pt-BR" dirty="0" smtClean="0"/>
              <a:t> O método </a:t>
            </a:r>
            <a:r>
              <a:rPr lang="pt-BR" dirty="0"/>
              <a:t>não é </a:t>
            </a:r>
            <a:r>
              <a:rPr lang="pt-BR" dirty="0" smtClean="0"/>
              <a:t>robusto pois é afetado pela presença de </a:t>
            </a:r>
            <a:r>
              <a:rPr lang="pt-BR" dirty="0" err="1" smtClean="0"/>
              <a:t>outliers</a:t>
            </a: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526" y="2960488"/>
            <a:ext cx="3313112" cy="117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936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1.Min-Max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348" y="1846263"/>
            <a:ext cx="8567630" cy="4022725"/>
          </a:xfrm>
        </p:spPr>
      </p:pic>
    </p:spTree>
    <p:extLst>
      <p:ext uri="{BB962C8B-B14F-4D97-AF65-F5344CB8AC3E}">
        <p14:creationId xmlns:p14="http://schemas.microsoft.com/office/powerpoint/2010/main" val="192422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1.Min-Max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936" y="1901000"/>
            <a:ext cx="8132400" cy="2879847"/>
          </a:xfrm>
        </p:spPr>
      </p:pic>
      <p:sp>
        <p:nvSpPr>
          <p:cNvPr id="3" name="CaixaDeTexto 2"/>
          <p:cNvSpPr txBox="1"/>
          <p:nvPr/>
        </p:nvSpPr>
        <p:spPr>
          <a:xfrm>
            <a:off x="1246909" y="4780847"/>
            <a:ext cx="99084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normalização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max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-min depois de transformar os dados de acordo com os valores máximo e mínimo da imagem, escala os dados no intervalo escolhido, nesse caso 0 e 1. </a:t>
            </a:r>
          </a:p>
          <a:p>
            <a:pPr marL="342900" indent="-342900">
              <a:buFont typeface="Arial" charset="0"/>
              <a:buChar char="•"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histograma da imagem normalizada tentou distribuir melhor a gama de pixels, de forma a se aproximar de uma distribuição mais uniforme.</a:t>
            </a:r>
          </a:p>
        </p:txBody>
      </p:sp>
    </p:spTree>
    <p:extLst>
      <p:ext uri="{BB962C8B-B14F-4D97-AF65-F5344CB8AC3E}">
        <p14:creationId xmlns:p14="http://schemas.microsoft.com/office/powerpoint/2010/main" val="10998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o">
  <a:themeElements>
    <a:clrScheme name="Violeta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11134</TotalTime>
  <Words>1421</Words>
  <Application>Microsoft Macintosh PowerPoint</Application>
  <PresentationFormat>Widescreen</PresentationFormat>
  <Paragraphs>159</Paragraphs>
  <Slides>32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9" baseType="lpstr">
      <vt:lpstr>Calibri</vt:lpstr>
      <vt:lpstr>Calibri Light</vt:lpstr>
      <vt:lpstr>Mangal</vt:lpstr>
      <vt:lpstr>新細明體</vt:lpstr>
      <vt:lpstr>Arial</vt:lpstr>
      <vt:lpstr>Retrospecto</vt:lpstr>
      <vt:lpstr>Equation</vt:lpstr>
      <vt:lpstr>Processamento Digital de Imagens – IA898  NORMALIZAÇÃO</vt:lpstr>
      <vt:lpstr>Sumário</vt:lpstr>
      <vt:lpstr>Introdução</vt:lpstr>
      <vt:lpstr>Motivação: Por que Normalizar?</vt:lpstr>
      <vt:lpstr>Algumas Técnicas de Normalização</vt:lpstr>
      <vt:lpstr>Algumas Técnicas de Normalização</vt:lpstr>
      <vt:lpstr>1.Min-Max</vt:lpstr>
      <vt:lpstr>1.Min-Max</vt:lpstr>
      <vt:lpstr>1.Min-Max</vt:lpstr>
      <vt:lpstr>2.Escala Decimal</vt:lpstr>
      <vt:lpstr>2.Escala Decimal</vt:lpstr>
      <vt:lpstr>2.Escala Decimal</vt:lpstr>
      <vt:lpstr>3. Z-score</vt:lpstr>
      <vt:lpstr>3. Z-score</vt:lpstr>
      <vt:lpstr>3. Z-score</vt:lpstr>
      <vt:lpstr>4. Mediana e DMA (Desvio Médio Absoluto)</vt:lpstr>
      <vt:lpstr>4. Mediana e DMA (Desvio Médio Absoluto)</vt:lpstr>
      <vt:lpstr>4. Mediana e DMA (Desvio Médio Absoluto)</vt:lpstr>
      <vt:lpstr>5. Robust scaler</vt:lpstr>
      <vt:lpstr>5. Robust scaler</vt:lpstr>
      <vt:lpstr>5. Robust scaler</vt:lpstr>
      <vt:lpstr>6. Estimadores tanh</vt:lpstr>
      <vt:lpstr>6. Estimadores tanh</vt:lpstr>
      <vt:lpstr>6. Estimadores tanh</vt:lpstr>
      <vt:lpstr>6. Estimadores tanh</vt:lpstr>
      <vt:lpstr>6.1 Tanh Modificado</vt:lpstr>
      <vt:lpstr>6.1 Tanh Modificado</vt:lpstr>
      <vt:lpstr>6.1 Tanh Modificado</vt:lpstr>
      <vt:lpstr>Apresentação do PowerPoint</vt:lpstr>
      <vt:lpstr>Conclusões</vt:lpstr>
      <vt:lpstr>Referências Bibliográficas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Microsoft Office</dc:creator>
  <cp:lastModifiedBy>Usuário do Microsoft Office</cp:lastModifiedBy>
  <cp:revision>130</cp:revision>
  <dcterms:created xsi:type="dcterms:W3CDTF">2018-08-24T19:16:38Z</dcterms:created>
  <dcterms:modified xsi:type="dcterms:W3CDTF">2018-09-03T12:44:15Z</dcterms:modified>
</cp:coreProperties>
</file>