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erif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erif-bold.fntdata"/><Relationship Id="rId25" Type="http://schemas.openxmlformats.org/officeDocument/2006/relationships/font" Target="fonts/PTSerif-regular.fntdata"/><Relationship Id="rId28" Type="http://schemas.openxmlformats.org/officeDocument/2006/relationships/font" Target="fonts/PTSerif-boldItalic.fntdata"/><Relationship Id="rId27" Type="http://schemas.openxmlformats.org/officeDocument/2006/relationships/font" Target="fonts/PTSerif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67f2cf0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67f2cf0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67f2c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67f2c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67f2cf0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67f2cf0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67f2cf05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67f2cf05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658706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658706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67f2cf05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f67f2cf05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f67f2cf05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f67f2cf05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f658706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f658706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658706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f658706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f67f2cf0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f67f2cf0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631a76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f631a76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67f2cf0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f67f2cf0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631a76bf_2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631a76bf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631a76b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631a76b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631a76b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631a76b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67f2cf0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67f2cf0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f658706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f658706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658706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658706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0" Type="http://schemas.openxmlformats.org/officeDocument/2006/relationships/image" Target="../media/image22.png"/><Relationship Id="rId9" Type="http://schemas.openxmlformats.org/officeDocument/2006/relationships/image" Target="../media/image19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70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Técnicas de Focalização (Aguçamento)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09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IA898A - Processamento Digital de Imagens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26/09/2018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T Serif"/>
                <a:ea typeface="PT Serif"/>
                <a:cs typeface="PT Serif"/>
                <a:sym typeface="PT Serif"/>
              </a:rPr>
              <a:t>Marcio Albano Hermelino Ferreira</a:t>
            </a:r>
            <a:endParaRPr sz="20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T Serif"/>
                <a:ea typeface="PT Serif"/>
                <a:cs typeface="PT Serif"/>
                <a:sym typeface="PT Serif"/>
              </a:rPr>
              <a:t>FEEC - UNICAMP</a:t>
            </a:r>
            <a:endParaRPr sz="20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Unsharp Masking</a:t>
            </a:r>
            <a:r>
              <a:rPr lang="en"/>
              <a:t> com Filtro Adaptativo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46450" y="118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700" y="972913"/>
            <a:ext cx="4936250" cy="35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750675" y="4625675"/>
            <a:ext cx="59706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Maior detalhamento em [2]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46" y="1606950"/>
            <a:ext cx="3973850" cy="4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825" y="2071225"/>
            <a:ext cx="3751901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725" y="1183275"/>
            <a:ext cx="3644995" cy="4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975" y="2497900"/>
            <a:ext cx="3607975" cy="4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982" y="3033607"/>
            <a:ext cx="4252124" cy="7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4950" y="3851025"/>
            <a:ext cx="4200541" cy="7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1547" y="4503850"/>
            <a:ext cx="4599305" cy="3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Restauração de Imagens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713" y="1569300"/>
            <a:ext cx="70770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62675"/>
            <a:ext cx="3134675" cy="3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7625" y="4071574"/>
            <a:ext cx="3134675" cy="33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4285050" y="4763075"/>
            <a:ext cx="4665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</a:t>
            </a:r>
            <a:r>
              <a:rPr lang="en" sz="1200">
                <a:solidFill>
                  <a:schemeClr val="dk1"/>
                </a:solidFill>
              </a:rPr>
              <a:t>GONZALEZ, WOODS  - </a:t>
            </a:r>
            <a:r>
              <a:rPr lang="en" sz="1200"/>
              <a:t>Digital image Processing, 3rd edition)</a:t>
            </a:r>
            <a:endParaRPr sz="1200"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Inversa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88" y="2432050"/>
            <a:ext cx="26765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950" y="2432050"/>
            <a:ext cx="3810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Inversa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275" y="190000"/>
            <a:ext cx="3810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047" y="1558575"/>
            <a:ext cx="2961000" cy="29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750025" y="4577525"/>
            <a:ext cx="29193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Imagem Degradada (Blur)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5" y="1552875"/>
            <a:ext cx="2961000" cy="297996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5079775" y="4597900"/>
            <a:ext cx="29193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Inversa Direta</a:t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5310325" y="4890950"/>
            <a:ext cx="79584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(GONZALEZ, WOODS  - Digital image Processing, 3rd edition)</a:t>
            </a:r>
            <a:endParaRPr sz="900"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Filtro de Wiener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17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Imagens, ruído:  </a:t>
            </a:r>
            <a:r>
              <a:rPr b="1" lang="en"/>
              <a:t>variáveis aleatórias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Minimização do Erro Quadrático Médio</a:t>
            </a:r>
            <a:br>
              <a:rPr lang="en"/>
            </a:br>
            <a:r>
              <a:rPr lang="en"/>
              <a:t>		(Mean Square Error)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650" y="2483362"/>
            <a:ext cx="1983300" cy="5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38" y="3065150"/>
            <a:ext cx="34766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3450" y="590800"/>
            <a:ext cx="4546826" cy="19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4100900" y="4817250"/>
            <a:ext cx="46848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(GONZALEZ, WOODS  - Digital image Processing, 3rd edition)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601300" y="2489988"/>
            <a:ext cx="36840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o ruído é igual a zero, voltamos para a filtragem inversa!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2713" y="3828313"/>
            <a:ext cx="23241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4718925" y="3490363"/>
            <a:ext cx="36840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K: Razão entre os espectros de potência do ruído e da função degradada</a:t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Filtro de Wiener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750025" y="4577525"/>
            <a:ext cx="29193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Imagem Degradada (Blur)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5079775" y="4597900"/>
            <a:ext cx="29193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Filtro de Wiener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5310325" y="4890950"/>
            <a:ext cx="79584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(GONZALEZ, WOODS  - Digital image Processing, 3rd edition)</a:t>
            </a:r>
            <a:endParaRPr sz="900"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143" y="1464350"/>
            <a:ext cx="3003006" cy="29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175" y="1464350"/>
            <a:ext cx="2961000" cy="2979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325" y="331925"/>
            <a:ext cx="34766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Restauração de Imagens do Telescópio Hubble [5]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597" y="1652847"/>
            <a:ext cx="4275782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Deconvolução de Richardson-Lucy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66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 iterativo e não-linear para recuperar uma imagem que foi degradada por uma função de dispersão de ponto (</a:t>
            </a:r>
            <a:r>
              <a:rPr i="1" lang="en"/>
              <a:t>point spread function - PSF)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Aplicação do teorema de Bayes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Possui bom funcionamento na presença de ruído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Maior detalhamento em [6]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763" y="2500288"/>
            <a:ext cx="28670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</a:t>
            </a:r>
            <a:r>
              <a:rPr lang="en" sz="1200">
                <a:solidFill>
                  <a:schemeClr val="dk1"/>
                </a:solidFill>
              </a:rPr>
              <a:t>GONZALEZ, WOODS  - Digital image Processing, 3rd edition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[2] POLESEL, A. ; RAMPONI, G.; MATTHEWS, J.V. “Image Enhancement via Adaptive Unsharp Masking”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    </a:t>
            </a:r>
            <a:r>
              <a:rPr i="1" lang="en" sz="1200">
                <a:solidFill>
                  <a:schemeClr val="dk1"/>
                </a:solidFill>
              </a:rPr>
              <a:t>IEEE TRANSACTIONS ON IMAGE PROCESSING, VOL. 9, NO. 3, MARCH 2000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[3] “Image and Video Processing: From Mars to Hollywood with a Stop at the Hospital” (Guillermo Sapiro - </a:t>
            </a:r>
            <a:r>
              <a:rPr i="1" lang="en" sz="1200">
                <a:solidFill>
                  <a:schemeClr val="dk1"/>
                </a:solidFill>
              </a:rPr>
              <a:t>Duke University</a:t>
            </a:r>
            <a:r>
              <a:rPr lang="en" sz="1200">
                <a:solidFill>
                  <a:schemeClr val="dk1"/>
                </a:solidFill>
              </a:rPr>
              <a:t>)</a:t>
            </a:r>
            <a:br>
              <a:rPr i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    https://www.coursera.org/learn/image-processing/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[4] “Fundamentals of Digital Image and Video Processing” (Aggelos K. Katsaggelos -</a:t>
            </a:r>
            <a:r>
              <a:rPr i="1" lang="en" sz="1200">
                <a:solidFill>
                  <a:schemeClr val="dk1"/>
                </a:solidFill>
              </a:rPr>
              <a:t> Northwestern University</a:t>
            </a:r>
            <a:r>
              <a:rPr lang="en" sz="1200">
                <a:solidFill>
                  <a:schemeClr val="dk1"/>
                </a:solidFill>
              </a:rPr>
              <a:t>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    https://www.coursera.org/learn/digital/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[5] HANISCH, R. J. - “Image restoration for the Hubble Space Telescope” 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Proceedings Volume 2198, Instrumentation in Astronomy VIII;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[6] RICHARDSON, W.H. “Bayesian-Based Iterative Method of Image Restoration”, J. Opt. Soc. Am. A 27, 1593-1607 (1972),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865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Jupyter Notebook</a:t>
            </a:r>
            <a:endParaRPr sz="3600"/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82900" y="35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Conteúdo</a:t>
            </a:r>
            <a:endParaRPr sz="36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16500" y="1313000"/>
            <a:ext cx="785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Motivação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i="1" lang="en" sz="2000"/>
              <a:t>Unsharp Masking Adaptativo (Aguçamento / Sharpening)</a:t>
            </a:r>
            <a:endParaRPr i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Técnicas de </a:t>
            </a:r>
            <a:r>
              <a:rPr i="1" lang="en" sz="2000"/>
              <a:t>Restauração (Deblurring)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Filtro de </a:t>
            </a:r>
            <a:r>
              <a:rPr i="1" lang="en" sz="2000"/>
              <a:t>Wiener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Richardson-Lucy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i="1" lang="en" sz="2000"/>
              <a:t>Jupyter Notebook</a:t>
            </a:r>
            <a:endParaRPr i="1"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87900" y="44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Motivação</a:t>
            </a:r>
            <a:endParaRPr sz="36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236400" y="4703625"/>
            <a:ext cx="4665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(http://wynneeyeassociates.com/Childrens-Vision/Eye-Focusing)</a:t>
            </a:r>
            <a:endParaRPr sz="12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725" y="1467513"/>
            <a:ext cx="280035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Unsharp Masking</a:t>
            </a:r>
            <a:endParaRPr i="1" sz="36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6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236400" y="4703625"/>
            <a:ext cx="4665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</a:t>
            </a:r>
            <a:r>
              <a:rPr lang="en" sz="1200">
                <a:solidFill>
                  <a:schemeClr val="dk1"/>
                </a:solidFill>
              </a:rPr>
              <a:t>GONZALEZ, WOODS  - </a:t>
            </a:r>
            <a:r>
              <a:rPr lang="en" sz="1200"/>
              <a:t>Digital image Processing, 3rd edition)</a:t>
            </a:r>
            <a:endParaRPr sz="12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975" y="884513"/>
            <a:ext cx="3688550" cy="38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00" y="1753500"/>
            <a:ext cx="21431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975" y="1801975"/>
            <a:ext cx="2105025" cy="23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075" y="4381800"/>
            <a:ext cx="4056125" cy="6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Unsharp Masking</a:t>
            </a:r>
            <a:endParaRPr sz="36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Vantagem: </a:t>
            </a:r>
            <a:r>
              <a:rPr lang="en" sz="2000"/>
              <a:t>Simplicidade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Desvantagens:</a:t>
            </a:r>
            <a:endParaRPr b="1"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i) Acentua o contraste de forma mais forte em regiões escuras que em regiões mais claras;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ii) Acentua ruído/efeitos da digitalização.</a:t>
            </a:r>
            <a:endParaRPr sz="2000"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Unsharp Masking</a:t>
            </a:r>
            <a:r>
              <a:rPr lang="en" sz="3600"/>
              <a:t> com Filtro Adaptativo</a:t>
            </a:r>
            <a:endParaRPr sz="36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872975"/>
            <a:ext cx="8520600" cy="26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Adição de um filtro adaptativo no caminho de correção;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Garante robustez à presença de ruidos;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Realçar detalhes de contraste médio na imagem de entrada mais do que os de alto contraste (bordas abruptas), evitando efeitos de </a:t>
            </a:r>
            <a:r>
              <a:rPr i="1" lang="en" sz="2000"/>
              <a:t>overshoot.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Unsharp Masking</a:t>
            </a:r>
            <a:r>
              <a:rPr lang="en" sz="3600"/>
              <a:t> - Overshoot (Exemplo)</a:t>
            </a:r>
            <a:endParaRPr sz="36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800" y="1695250"/>
            <a:ext cx="3674374" cy="2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223150" y="4621325"/>
            <a:ext cx="46977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https://en.wikipedia.org/wiki/Overshoot_(signal)#/media/File:Usm-unsharp-mask.png</a:t>
            </a:r>
            <a:endParaRPr sz="900"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/>
              <a:t>Unsharp Masking</a:t>
            </a:r>
            <a:r>
              <a:rPr lang="en" sz="3000"/>
              <a:t> com Filtro Adaptativo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048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comportamento do filtro muda baseando-se em características estatísticas (variância) da imagem dentro da região de filtragem definida pela janela.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Vantagem</a:t>
            </a:r>
            <a:r>
              <a:rPr lang="en"/>
              <a:t>: Performance superior [2]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950" y="2381925"/>
            <a:ext cx="2424107" cy="24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700" y="2381925"/>
            <a:ext cx="2473150" cy="24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025" y="2381925"/>
            <a:ext cx="2321275" cy="24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573213" y="4799700"/>
            <a:ext cx="22869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Original</a:t>
            </a:r>
            <a:endParaRPr sz="1000"/>
          </a:p>
        </p:txBody>
      </p:sp>
      <p:sp>
        <p:nvSpPr>
          <p:cNvPr id="118" name="Google Shape;118;p20"/>
          <p:cNvSpPr txBox="1"/>
          <p:nvPr/>
        </p:nvSpPr>
        <p:spPr>
          <a:xfrm>
            <a:off x="3400300" y="4799700"/>
            <a:ext cx="22869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Unsharp Mask </a:t>
            </a:r>
            <a:endParaRPr sz="1000"/>
          </a:p>
        </p:txBody>
      </p:sp>
      <p:sp>
        <p:nvSpPr>
          <p:cNvPr id="119" name="Google Shape;119;p20"/>
          <p:cNvSpPr txBox="1"/>
          <p:nvPr/>
        </p:nvSpPr>
        <p:spPr>
          <a:xfrm>
            <a:off x="6365200" y="4821400"/>
            <a:ext cx="22869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Filtro Adaptativo</a:t>
            </a:r>
            <a:endParaRPr sz="1000"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Unsharp Masking</a:t>
            </a:r>
            <a:r>
              <a:rPr lang="en"/>
              <a:t> com Filtro Adaptativo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Desvantagem</a:t>
            </a:r>
            <a:r>
              <a:rPr lang="en"/>
              <a:t>: Aumento da Complexidade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375" y="1493420"/>
            <a:ext cx="4814999" cy="288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23" y="2019023"/>
            <a:ext cx="3517400" cy="11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750675" y="4625675"/>
            <a:ext cx="59706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Maior detalhamento em [2]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846" y="3808575"/>
            <a:ext cx="3973850" cy="4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825" y="4253725"/>
            <a:ext cx="3751901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075" y="3440200"/>
            <a:ext cx="3644995" cy="4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475" y="1698275"/>
            <a:ext cx="2990425" cy="3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