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4" r:id="rId4"/>
    <p:sldId id="290" r:id="rId5"/>
    <p:sldId id="291" r:id="rId6"/>
    <p:sldId id="292" r:id="rId7"/>
    <p:sldId id="293" r:id="rId8"/>
    <p:sldId id="261" r:id="rId9"/>
    <p:sldId id="262" r:id="rId10"/>
    <p:sldId id="265" r:id="rId11"/>
    <p:sldId id="294" r:id="rId12"/>
    <p:sldId id="295" r:id="rId13"/>
    <p:sldId id="296" r:id="rId14"/>
    <p:sldId id="258" r:id="rId15"/>
    <p:sldId id="263" r:id="rId16"/>
    <p:sldId id="260" r:id="rId17"/>
    <p:sldId id="283" r:id="rId18"/>
    <p:sldId id="273" r:id="rId19"/>
    <p:sldId id="270" r:id="rId20"/>
    <p:sldId id="274" r:id="rId21"/>
    <p:sldId id="275" r:id="rId22"/>
    <p:sldId id="276" r:id="rId23"/>
    <p:sldId id="271" r:id="rId24"/>
    <p:sldId id="277" r:id="rId25"/>
    <p:sldId id="272" r:id="rId26"/>
    <p:sldId id="278" r:id="rId27"/>
    <p:sldId id="279" r:id="rId28"/>
    <p:sldId id="280" r:id="rId29"/>
    <p:sldId id="281" r:id="rId30"/>
    <p:sldId id="282" r:id="rId31"/>
    <p:sldId id="266" r:id="rId32"/>
    <p:sldId id="268" r:id="rId33"/>
    <p:sldId id="284" r:id="rId34"/>
    <p:sldId id="289" r:id="rId35"/>
    <p:sldId id="285" r:id="rId36"/>
    <p:sldId id="286" r:id="rId37"/>
    <p:sldId id="269" r:id="rId38"/>
    <p:sldId id="287" r:id="rId39"/>
    <p:sldId id="28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A"/>
    <a:srgbClr val="6DC354"/>
    <a:srgbClr val="FD6D5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9-4458-A525-33CB9F3DACB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9-4458-A525-33CB9F3DACB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9-4458-A525-33CB9F3DACB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D9-4458-A525-33CB9F3DACB3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D9-4458-A525-33CB9F3DA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1858063"/>
        <c:axId val="1241653039"/>
      </c:barChart>
      <c:catAx>
        <c:axId val="12418580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1653039"/>
        <c:crosses val="autoZero"/>
        <c:auto val="1"/>
        <c:lblAlgn val="ctr"/>
        <c:lblOffset val="100"/>
        <c:noMultiLvlLbl val="0"/>
      </c:catAx>
      <c:valAx>
        <c:axId val="1241653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1858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9-4458-A525-33CB9F3DACB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9-4458-A525-33CB9F3DACB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9-4458-A525-33CB9F3DACB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D9-4458-A525-33CB9F3DACB3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D9-4458-A525-33CB9F3DA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1858063"/>
        <c:axId val="1241653039"/>
      </c:barChart>
      <c:catAx>
        <c:axId val="12418580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1653039"/>
        <c:crosses val="autoZero"/>
        <c:auto val="1"/>
        <c:lblAlgn val="ctr"/>
        <c:lblOffset val="100"/>
        <c:noMultiLvlLbl val="0"/>
      </c:catAx>
      <c:valAx>
        <c:axId val="1241653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1858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9-4458-A525-33CB9F3DACB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9-4458-A525-33CB9F3DACB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9-4458-A525-33CB9F3DACB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D9-4458-A525-33CB9F3DACB3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Planilha1!$F$2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D9-4458-A525-33CB9F3DA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41858063"/>
        <c:axId val="1241653039"/>
      </c:barChart>
      <c:catAx>
        <c:axId val="12418580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1653039"/>
        <c:crosses val="autoZero"/>
        <c:auto val="1"/>
        <c:lblAlgn val="ctr"/>
        <c:lblOffset val="100"/>
        <c:noMultiLvlLbl val="0"/>
      </c:catAx>
      <c:valAx>
        <c:axId val="1241653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1858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1B7B3-FC22-425E-9D71-8B90BC34198F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49B2-1785-466E-AEA9-51604911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8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CCF-85D8-4F9F-92C4-012F6FA2D7D3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1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C42-8693-497C-ACCC-7895EB7AABEF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53E0-8608-459A-8EFD-406B9967F9E7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898-C954-4BC6-9F43-BC6056E81574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A455C4-B306-422B-9E7E-CB4265CAF15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4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1F-BBE1-43EF-B5D3-79DC92FE881F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F57F-C253-466E-8FF5-4BDD77831F63}" type="datetime1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AEF-8490-4CB0-93B3-FA01AEE686AC}" type="datetime1">
              <a:rPr lang="pt-BR" smtClean="0"/>
              <a:t>04/09/2018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9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F08-A021-44FE-84C5-0E0F8F066526}" type="datetime1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73CB-1FE1-4B18-9FF7-20F1041F6973}" type="datetime1">
              <a:rPr lang="pt-BR" smtClean="0"/>
              <a:t>04/09/2018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0354-C4A0-4576-9523-0428A84914DE}" type="datetime1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7260-26BD-41FD-A74D-8B8A84AA0DF6}" type="datetime1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876E-69E2-41CC-B87A-CE6EA4B59122}" type="datetime1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55C4-B306-422B-9E7E-CB4265CAF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8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23273" y="200171"/>
            <a:ext cx="11745453" cy="2898363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484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Métricas</a:t>
            </a:r>
            <a:r>
              <a:rPr lang="en-US" b="1" dirty="0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 de </a:t>
            </a:r>
            <a:r>
              <a:rPr lang="en-US" b="1" dirty="0" err="1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Similaridade</a:t>
            </a:r>
            <a:r>
              <a:rPr lang="en-US" b="1" dirty="0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 e </a:t>
            </a:r>
            <a:r>
              <a:rPr lang="en-US" b="1" dirty="0" err="1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Dissimilaridade</a:t>
            </a:r>
            <a:r>
              <a:rPr lang="en-US" b="1" dirty="0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 </a:t>
            </a:r>
            <a:r>
              <a:rPr lang="en-US" b="1" dirty="0" err="1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em</a:t>
            </a:r>
            <a:r>
              <a:rPr lang="en-US" b="1" dirty="0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 </a:t>
            </a:r>
            <a:r>
              <a:rPr lang="en-US" b="1" dirty="0" err="1" smtClean="0">
                <a:latin typeface="EngraversGothic BT" panose="020B0507020203020204" pitchFamily="34" charset="0"/>
                <a:cs typeface="DilleniaUPC" panose="02020603050405020304" pitchFamily="18" charset="-34"/>
              </a:rPr>
              <a:t>Imagens</a:t>
            </a:r>
            <a:endParaRPr lang="pt-BR" b="1" dirty="0">
              <a:latin typeface="EngraversGothic BT" panose="020B0507020203020204" pitchFamily="34" charset="0"/>
              <a:cs typeface="DilleniaUPC" panose="02020603050405020304" pitchFamily="18" charset="-3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19432"/>
            <a:ext cx="9144000" cy="1655762"/>
          </a:xfrm>
        </p:spPr>
        <p:txBody>
          <a:bodyPr/>
          <a:lstStyle/>
          <a:p>
            <a:r>
              <a:rPr lang="en-US" b="1" dirty="0" err="1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Kauê</a:t>
            </a:r>
            <a:r>
              <a:rPr lang="en-US" b="1" dirty="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Tartarotti</a:t>
            </a:r>
            <a:r>
              <a:rPr lang="en-US" b="1" dirty="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Nepomuceno Duarte</a:t>
            </a:r>
          </a:p>
          <a:p>
            <a:r>
              <a:rPr lang="en-US" b="1" dirty="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IA898/A – </a:t>
            </a:r>
            <a:r>
              <a:rPr lang="en-US" b="1" dirty="0" err="1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Processamento</a:t>
            </a:r>
            <a:r>
              <a:rPr lang="en-US" b="1" dirty="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Digital de </a:t>
            </a:r>
            <a:r>
              <a:rPr lang="en-US" b="1" dirty="0" err="1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Imagens</a:t>
            </a:r>
            <a:endParaRPr lang="en-US" b="1" dirty="0" smtClean="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2018</a:t>
            </a:r>
            <a:endParaRPr lang="pt-BR" b="1" dirty="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3431507" y="0"/>
            <a:ext cx="5328986" cy="1674254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46" y="165566"/>
            <a:ext cx="1185108" cy="13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Dissimilaridade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4794833" y="3291840"/>
            <a:ext cx="2237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283300" y="3291840"/>
            <a:ext cx="22568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blipFill>
                <a:blip r:embed="rId7"/>
                <a:stretch>
                  <a:fillRect l="-1515" r="-3788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blipFill>
                <a:blip r:embed="rId8"/>
                <a:stretch>
                  <a:fillRect l="-2778" r="-4444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Dissimilaridade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4794833" y="3291840"/>
            <a:ext cx="2237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283300" y="3291840"/>
            <a:ext cx="22568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blipFill>
                <a:blip r:embed="rId7"/>
                <a:stretch>
                  <a:fillRect l="-1515" r="-3788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blipFill>
                <a:blip r:embed="rId8"/>
                <a:stretch>
                  <a:fillRect l="-2778" r="-4444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blipFill>
                <a:blip r:embed="rId9"/>
                <a:stretch>
                  <a:fillRect r="-1649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Dissimilaridade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4794833" y="3291840"/>
            <a:ext cx="2237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283300" y="3291840"/>
            <a:ext cx="22568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blipFill>
                <a:blip r:embed="rId7"/>
                <a:stretch>
                  <a:fillRect l="-1515" r="-3788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blipFill>
                <a:blip r:embed="rId8"/>
                <a:stretch>
                  <a:fillRect l="-2778" r="-4444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7359261" y="4365337"/>
                <a:ext cx="28882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𝑁𝑒𝑔𝑎𝑡𝑖𝑣𝑖𝑑𝑎𝑑𝑒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61" y="4365337"/>
                <a:ext cx="2888227" cy="738664"/>
              </a:xfrm>
              <a:prstGeom prst="rect">
                <a:avLst/>
              </a:prstGeom>
              <a:blipFill>
                <a:blip r:embed="rId9"/>
                <a:stretch>
                  <a:fillRect l="-1899" r="-3376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blipFill>
                <a:blip r:embed="rId10"/>
                <a:stretch>
                  <a:fillRect r="-1649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Dissimilaridade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985930" y="5681201"/>
                <a:ext cx="23868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𝑆𝑖𝑚𝑒𝑡𝑟𝑖𝑎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30" y="5681201"/>
                <a:ext cx="2386872" cy="738664"/>
              </a:xfrm>
              <a:prstGeom prst="rect">
                <a:avLst/>
              </a:prstGeom>
              <a:blipFill>
                <a:blip r:embed="rId5"/>
                <a:stretch>
                  <a:fillRect l="-2813" r="-4092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970566" y="5681201"/>
                <a:ext cx="36656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𝐼𝑛𝑒𝑞𝑢𝑖𝑑𝑎𝑑𝑒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𝑇𝑟𝑖𝑎𝑛𝑔𝑢𝑙𝑎𝑟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66" y="5681201"/>
                <a:ext cx="3665619" cy="738664"/>
              </a:xfrm>
              <a:prstGeom prst="rect">
                <a:avLst/>
              </a:prstGeom>
              <a:blipFill>
                <a:blip r:embed="rId6"/>
                <a:stretch>
                  <a:fillRect l="-1329" r="-2492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 flipH="1">
            <a:off x="4794833" y="3291840"/>
            <a:ext cx="2237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283300" y="3291840"/>
            <a:ext cx="22568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15" y="3320372"/>
                <a:ext cx="2413866" cy="369332"/>
              </a:xfrm>
              <a:prstGeom prst="rect">
                <a:avLst/>
              </a:prstGeom>
              <a:blipFill>
                <a:blip r:embed="rId7"/>
                <a:stretch>
                  <a:fillRect l="-1515" r="-3788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88" y="3320372"/>
                <a:ext cx="2191049" cy="369332"/>
              </a:xfrm>
              <a:prstGeom prst="rect">
                <a:avLst/>
              </a:prstGeom>
              <a:blipFill>
                <a:blip r:embed="rId8"/>
                <a:stretch>
                  <a:fillRect l="-2778" r="-4444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7359261" y="4365337"/>
                <a:ext cx="28882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𝑁𝑒𝑔𝑎𝑡𝑖𝑣𝑖𝑑𝑎𝑑𝑒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61" y="4365337"/>
                <a:ext cx="2888227" cy="738664"/>
              </a:xfrm>
              <a:prstGeom prst="rect">
                <a:avLst/>
              </a:prstGeom>
              <a:blipFill>
                <a:blip r:embed="rId9"/>
                <a:stretch>
                  <a:fillRect l="-1899" r="-3376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77" y="4180671"/>
                <a:ext cx="2959977" cy="1107996"/>
              </a:xfrm>
              <a:prstGeom prst="rect">
                <a:avLst/>
              </a:prstGeom>
              <a:blipFill>
                <a:blip r:embed="rId10"/>
                <a:stretch>
                  <a:fillRect r="-1649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Problema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" y="3162941"/>
            <a:ext cx="2945818" cy="21571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62" y="1967154"/>
            <a:ext cx="2190100" cy="164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30" y="2065352"/>
            <a:ext cx="2865610" cy="19655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44" y="3190661"/>
            <a:ext cx="2247900" cy="203835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3981" y="4727077"/>
            <a:ext cx="1917944" cy="186191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3" y="4408799"/>
            <a:ext cx="3213874" cy="178774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Problema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" y="3162941"/>
            <a:ext cx="2945818" cy="21571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62" y="1967154"/>
            <a:ext cx="2190100" cy="164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30" y="2065352"/>
            <a:ext cx="2865610" cy="19655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44" y="3190661"/>
            <a:ext cx="2247900" cy="203835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3981" y="4727077"/>
            <a:ext cx="1917944" cy="1861915"/>
          </a:xfrm>
          <a:prstGeom prst="rect">
            <a:avLst/>
          </a:prstGeom>
        </p:spPr>
      </p:pic>
      <p:cxnSp>
        <p:nvCxnSpPr>
          <p:cNvPr id="18" name="Conector reto 17"/>
          <p:cNvCxnSpPr>
            <a:stCxn id="7" idx="3"/>
            <a:endCxn id="10" idx="1"/>
          </p:cNvCxnSpPr>
          <p:nvPr/>
        </p:nvCxnSpPr>
        <p:spPr>
          <a:xfrm flipV="1">
            <a:off x="3427182" y="2788442"/>
            <a:ext cx="1279180" cy="14530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7" idx="3"/>
            <a:endCxn id="11" idx="1"/>
          </p:cNvCxnSpPr>
          <p:nvPr/>
        </p:nvCxnSpPr>
        <p:spPr>
          <a:xfrm flipV="1">
            <a:off x="3427182" y="3048125"/>
            <a:ext cx="3181848" cy="11934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3"/>
            <a:endCxn id="12" idx="1"/>
          </p:cNvCxnSpPr>
          <p:nvPr/>
        </p:nvCxnSpPr>
        <p:spPr>
          <a:xfrm flipV="1">
            <a:off x="3427182" y="4209836"/>
            <a:ext cx="5232362" cy="317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3" y="4408799"/>
            <a:ext cx="3213874" cy="1787749"/>
          </a:xfrm>
          <a:prstGeom prst="rect">
            <a:avLst/>
          </a:prstGeom>
        </p:spPr>
      </p:pic>
      <p:cxnSp>
        <p:nvCxnSpPr>
          <p:cNvPr id="27" name="Conector reto 26"/>
          <p:cNvCxnSpPr>
            <a:stCxn id="7" idx="3"/>
            <a:endCxn id="13" idx="1"/>
          </p:cNvCxnSpPr>
          <p:nvPr/>
        </p:nvCxnSpPr>
        <p:spPr>
          <a:xfrm>
            <a:off x="3427182" y="4241540"/>
            <a:ext cx="3583221" cy="10611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7" idx="3"/>
            <a:endCxn id="16" idx="3"/>
          </p:cNvCxnSpPr>
          <p:nvPr/>
        </p:nvCxnSpPr>
        <p:spPr>
          <a:xfrm>
            <a:off x="3427182" y="4241540"/>
            <a:ext cx="2296799" cy="1416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Problema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" y="3162941"/>
            <a:ext cx="2945818" cy="21571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62" y="1967154"/>
            <a:ext cx="2190100" cy="164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30" y="2065352"/>
            <a:ext cx="2865610" cy="19655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44" y="3190661"/>
            <a:ext cx="2247900" cy="203835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3981" y="4727077"/>
            <a:ext cx="1917944" cy="1861915"/>
          </a:xfrm>
          <a:prstGeom prst="rect">
            <a:avLst/>
          </a:prstGeom>
        </p:spPr>
      </p:pic>
      <p:cxnSp>
        <p:nvCxnSpPr>
          <p:cNvPr id="18" name="Conector reto 17"/>
          <p:cNvCxnSpPr>
            <a:stCxn id="7" idx="3"/>
            <a:endCxn id="10" idx="1"/>
          </p:cNvCxnSpPr>
          <p:nvPr/>
        </p:nvCxnSpPr>
        <p:spPr>
          <a:xfrm flipV="1">
            <a:off x="3427182" y="2788442"/>
            <a:ext cx="1279180" cy="14530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7" idx="3"/>
            <a:endCxn id="11" idx="1"/>
          </p:cNvCxnSpPr>
          <p:nvPr/>
        </p:nvCxnSpPr>
        <p:spPr>
          <a:xfrm flipV="1">
            <a:off x="3427182" y="3048125"/>
            <a:ext cx="3181848" cy="119341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3"/>
            <a:endCxn id="12" idx="1"/>
          </p:cNvCxnSpPr>
          <p:nvPr/>
        </p:nvCxnSpPr>
        <p:spPr>
          <a:xfrm flipV="1">
            <a:off x="3427182" y="4209836"/>
            <a:ext cx="5232362" cy="3170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3" y="4408799"/>
            <a:ext cx="3213874" cy="1787749"/>
          </a:xfrm>
          <a:prstGeom prst="rect">
            <a:avLst/>
          </a:prstGeom>
        </p:spPr>
      </p:pic>
      <p:cxnSp>
        <p:nvCxnSpPr>
          <p:cNvPr id="27" name="Conector reto 26"/>
          <p:cNvCxnSpPr>
            <a:stCxn id="7" idx="3"/>
            <a:endCxn id="13" idx="1"/>
          </p:cNvCxnSpPr>
          <p:nvPr/>
        </p:nvCxnSpPr>
        <p:spPr>
          <a:xfrm>
            <a:off x="3427182" y="4241540"/>
            <a:ext cx="3583221" cy="1061134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7" idx="3"/>
            <a:endCxn id="16" idx="3"/>
          </p:cNvCxnSpPr>
          <p:nvPr/>
        </p:nvCxnSpPr>
        <p:spPr>
          <a:xfrm>
            <a:off x="3427182" y="4241540"/>
            <a:ext cx="2296799" cy="1416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D6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5975797" y="3078051"/>
            <a:ext cx="1167955" cy="0"/>
          </a:xfrm>
          <a:prstGeom prst="line">
            <a:avLst/>
          </a:prstGeom>
          <a:ln w="38100">
            <a:solidFill>
              <a:srgbClr val="FD6D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4630"/>
              </p:ext>
            </p:extLst>
          </p:nvPr>
        </p:nvGraphicFramePr>
        <p:xfrm>
          <a:off x="8540563" y="228325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29" name="CaixaDeTexto 28"/>
          <p:cNvSpPr txBox="1"/>
          <p:nvPr/>
        </p:nvSpPr>
        <p:spPr>
          <a:xfrm>
            <a:off x="7963133" y="284026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Caslon Pro Bold" panose="0205070206050A020403" pitchFamily="18" charset="0"/>
              </a:rPr>
              <a:t>I=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4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D6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5975797" y="3078051"/>
            <a:ext cx="1167955" cy="0"/>
          </a:xfrm>
          <a:prstGeom prst="line">
            <a:avLst/>
          </a:prstGeom>
          <a:ln w="38100">
            <a:solidFill>
              <a:srgbClr val="FD6D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4630"/>
              </p:ext>
            </p:extLst>
          </p:nvPr>
        </p:nvGraphicFramePr>
        <p:xfrm>
          <a:off x="8540563" y="228325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29" name="CaixaDeTexto 28"/>
          <p:cNvSpPr txBox="1"/>
          <p:nvPr/>
        </p:nvSpPr>
        <p:spPr>
          <a:xfrm>
            <a:off x="7963133" y="284026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Caslon Pro Bold" panose="0205070206050A020403" pitchFamily="18" charset="0"/>
              </a:rPr>
              <a:t>I=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7920159" y="4392196"/>
                <a:ext cx="3126240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59" y="4392196"/>
                <a:ext cx="3126240" cy="463268"/>
              </a:xfrm>
              <a:prstGeom prst="rect">
                <a:avLst/>
              </a:prstGeom>
              <a:blipFill>
                <a:blip r:embed="rId4"/>
                <a:stretch>
                  <a:fillRect l="-2924" t="-139474" b="-185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8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Conteúdo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708" y="2110825"/>
            <a:ext cx="11828583" cy="4289974"/>
          </a:xfrm>
        </p:spPr>
        <p:txBody>
          <a:bodyPr/>
          <a:lstStyle/>
          <a:p>
            <a:pPr algn="ctr"/>
            <a:r>
              <a:rPr lang="en-US" dirty="0" err="1" smtClean="0">
                <a:latin typeface="Source Sans Pro" panose="020B0503030403020204" pitchFamily="34" charset="0"/>
              </a:rPr>
              <a:t>Introdução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algn="ctr"/>
            <a:r>
              <a:rPr lang="en-US" dirty="0" err="1" smtClean="0">
                <a:latin typeface="Source Sans Pro" panose="020B0503030403020204" pitchFamily="34" charset="0"/>
              </a:rPr>
              <a:t>Problema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algn="ctr"/>
            <a:r>
              <a:rPr lang="en-US" dirty="0" err="1" smtClean="0">
                <a:latin typeface="Source Sans Pro" panose="020B0503030403020204" pitchFamily="34" charset="0"/>
              </a:rPr>
              <a:t>Principais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Métricas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algn="ctr"/>
            <a:r>
              <a:rPr lang="en-US" dirty="0" err="1" smtClean="0">
                <a:latin typeface="Source Sans Pro" panose="020B0503030403020204" pitchFamily="34" charset="0"/>
              </a:rPr>
              <a:t>Jupyter</a:t>
            </a:r>
            <a:r>
              <a:rPr lang="en-US" dirty="0" smtClean="0">
                <a:latin typeface="Source Sans Pro" panose="020B0503030403020204" pitchFamily="34" charset="0"/>
              </a:rPr>
              <a:t> Notebook</a:t>
            </a:r>
            <a:endParaRPr lang="pt-BR" dirty="0">
              <a:latin typeface="Source Sans Pro" panose="020B050303040302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D6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5975797" y="3078051"/>
            <a:ext cx="1167955" cy="0"/>
          </a:xfrm>
          <a:prstGeom prst="line">
            <a:avLst/>
          </a:prstGeom>
          <a:ln w="38100">
            <a:solidFill>
              <a:srgbClr val="FD6D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4630"/>
              </p:ext>
            </p:extLst>
          </p:nvPr>
        </p:nvGraphicFramePr>
        <p:xfrm>
          <a:off x="8540563" y="228325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29" name="CaixaDeTexto 28"/>
          <p:cNvSpPr txBox="1"/>
          <p:nvPr/>
        </p:nvSpPr>
        <p:spPr>
          <a:xfrm>
            <a:off x="7963133" y="284026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Caslon Pro Bold" panose="0205070206050A020403" pitchFamily="18" charset="0"/>
              </a:rPr>
              <a:t>I=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7920159" y="4392196"/>
                <a:ext cx="3126240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59" y="4392196"/>
                <a:ext cx="3126240" cy="463268"/>
              </a:xfrm>
              <a:prstGeom prst="rect">
                <a:avLst/>
              </a:prstGeom>
              <a:blipFill>
                <a:blip r:embed="rId4"/>
                <a:stretch>
                  <a:fillRect l="-2924" t="-139474" b="-185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540563" y="5481049"/>
                <a:ext cx="1884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𝑣𝑎𝑙𝑜𝑟</m:t>
                    </m:r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563" y="5481049"/>
                <a:ext cx="1884170" cy="461665"/>
              </a:xfrm>
              <a:prstGeom prst="rect">
                <a:avLst/>
              </a:prstGeom>
              <a:blipFill>
                <a:blip r:embed="rId5"/>
                <a:stretch>
                  <a:fillRect l="-4854" t="-5263" r="-324" b="-34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EB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6748530" y="4095482"/>
            <a:ext cx="395222" cy="0"/>
          </a:xfrm>
          <a:prstGeom prst="line">
            <a:avLst/>
          </a:prstGeom>
          <a:ln w="38100">
            <a:solidFill>
              <a:srgbClr val="FEB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4697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EB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6748530" y="4095482"/>
            <a:ext cx="395222" cy="0"/>
          </a:xfrm>
          <a:prstGeom prst="line">
            <a:avLst/>
          </a:prstGeom>
          <a:ln w="38100">
            <a:solidFill>
              <a:srgbClr val="FEB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4697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2037"/>
              </p:ext>
            </p:extLst>
          </p:nvPr>
        </p:nvGraphicFramePr>
        <p:xfrm>
          <a:off x="9802130" y="2768340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802128" y="2318972"/>
            <a:ext cx="18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R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EB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6748530" y="4095482"/>
            <a:ext cx="395222" cy="0"/>
          </a:xfrm>
          <a:prstGeom prst="line">
            <a:avLst/>
          </a:prstGeom>
          <a:ln w="38100">
            <a:solidFill>
              <a:srgbClr val="FEB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4697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2037"/>
              </p:ext>
            </p:extLst>
          </p:nvPr>
        </p:nvGraphicFramePr>
        <p:xfrm>
          <a:off x="9802130" y="2768340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802128" y="2318972"/>
            <a:ext cx="18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R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611644" y="4867166"/>
                <a:ext cx="3743269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)...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44" y="4867166"/>
                <a:ext cx="3743269" cy="463268"/>
              </a:xfrm>
              <a:prstGeom prst="rect">
                <a:avLst/>
              </a:prstGeom>
              <a:blipFill>
                <a:blip r:embed="rId4"/>
                <a:stretch>
                  <a:fillRect l="-2606" t="-139474" b="-185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FEB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6748530" y="4095482"/>
            <a:ext cx="395222" cy="0"/>
          </a:xfrm>
          <a:prstGeom prst="line">
            <a:avLst/>
          </a:prstGeom>
          <a:ln w="38100">
            <a:solidFill>
              <a:srgbClr val="FEB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4697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2037"/>
              </p:ext>
            </p:extLst>
          </p:nvPr>
        </p:nvGraphicFramePr>
        <p:xfrm>
          <a:off x="9802130" y="2768340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802128" y="2318972"/>
            <a:ext cx="18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R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611644" y="4867166"/>
                <a:ext cx="3743269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)...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44" y="4867166"/>
                <a:ext cx="3743269" cy="463268"/>
              </a:xfrm>
              <a:prstGeom prst="rect">
                <a:avLst/>
              </a:prstGeom>
              <a:blipFill>
                <a:blip r:embed="rId4"/>
                <a:stretch>
                  <a:fillRect l="-2606" t="-139474" b="-185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8541193" y="5715067"/>
                <a:ext cx="1884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𝑎𝑙𝑜𝑟</m:t>
                    </m:r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93" y="5715067"/>
                <a:ext cx="1884170" cy="461665"/>
              </a:xfrm>
              <a:prstGeom prst="rect">
                <a:avLst/>
              </a:prstGeom>
              <a:blipFill>
                <a:blip r:embed="rId5"/>
                <a:stretch>
                  <a:fillRect l="-4854" t="-5333" b="-3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6DC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605588" y="5100034"/>
            <a:ext cx="538164" cy="0"/>
          </a:xfrm>
          <a:prstGeom prst="line">
            <a:avLst/>
          </a:prstGeom>
          <a:ln w="38100">
            <a:solidFill>
              <a:srgbClr val="6DC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5672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6DC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605588" y="5100034"/>
            <a:ext cx="538164" cy="0"/>
          </a:xfrm>
          <a:prstGeom prst="line">
            <a:avLst/>
          </a:prstGeom>
          <a:ln w="38100">
            <a:solidFill>
              <a:srgbClr val="6DC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5672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6953" r="8168" b="5796"/>
          <a:stretch/>
        </p:blipFill>
        <p:spPr>
          <a:xfrm>
            <a:off x="9511622" y="2669322"/>
            <a:ext cx="2173334" cy="15722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9655573" y="2316828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obe Caslon Pro Bold" panose="0205070206050A020403" pitchFamily="18" charset="0"/>
              </a:rPr>
              <a:t>p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7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6DC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605588" y="5100034"/>
            <a:ext cx="538164" cy="0"/>
          </a:xfrm>
          <a:prstGeom prst="line">
            <a:avLst/>
          </a:prstGeom>
          <a:ln w="38100">
            <a:solidFill>
              <a:srgbClr val="6DC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5672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6953" r="8168" b="5796"/>
          <a:stretch/>
        </p:blipFill>
        <p:spPr>
          <a:xfrm>
            <a:off x="9511622" y="2669322"/>
            <a:ext cx="2173334" cy="15722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9655573" y="2316828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obe Caslon Pro Bold" panose="0205070206050A020403" pitchFamily="18" charset="0"/>
              </a:rPr>
              <a:t>p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037369" y="4874849"/>
                <a:ext cx="289181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69" y="4874849"/>
                <a:ext cx="2891817" cy="491417"/>
              </a:xfrm>
              <a:prstGeom prst="rect">
                <a:avLst/>
              </a:prstGeom>
              <a:blipFill>
                <a:blip r:embed="rId5"/>
                <a:stretch>
                  <a:fillRect l="-3158" t="-128750" b="-17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" y="2758221"/>
            <a:ext cx="6482784" cy="268669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143752" y="2110825"/>
            <a:ext cx="4679054" cy="4380127"/>
          </a:xfrm>
          <a:prstGeom prst="roundRect">
            <a:avLst>
              <a:gd name="adj" fmla="val 4024"/>
            </a:avLst>
          </a:prstGeom>
          <a:solidFill>
            <a:schemeClr val="bg1"/>
          </a:solidFill>
          <a:ln w="38100">
            <a:solidFill>
              <a:srgbClr val="6DC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605588" y="5100034"/>
            <a:ext cx="538164" cy="0"/>
          </a:xfrm>
          <a:prstGeom prst="line">
            <a:avLst/>
          </a:prstGeom>
          <a:ln w="38100">
            <a:solidFill>
              <a:srgbClr val="6DC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5672"/>
              </p:ext>
            </p:extLst>
          </p:nvPr>
        </p:nvGraphicFramePr>
        <p:xfrm>
          <a:off x="7282157" y="2758221"/>
          <a:ext cx="1885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58">
                  <a:extLst>
                    <a:ext uri="{9D8B030D-6E8A-4147-A177-3AD203B41FA5}">
                      <a16:colId xmlns:a16="http://schemas.microsoft.com/office/drawing/2014/main" val="305755464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169929282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689773704"/>
                    </a:ext>
                  </a:extLst>
                </a:gridCol>
                <a:gridCol w="471358">
                  <a:extLst>
                    <a:ext uri="{9D8B030D-6E8A-4147-A177-3AD203B41FA5}">
                      <a16:colId xmlns:a16="http://schemas.microsoft.com/office/drawing/2014/main" val="37019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07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282157" y="2318972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Caslon Pro Bold" panose="0205070206050A020403" pitchFamily="18" charset="0"/>
              </a:rPr>
              <a:t>I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6953" r="8168" b="5796"/>
          <a:stretch/>
        </p:blipFill>
        <p:spPr>
          <a:xfrm>
            <a:off x="9511622" y="2669322"/>
            <a:ext cx="2173334" cy="15722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9655573" y="2316828"/>
            <a:ext cx="18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obe Caslon Pro Bold" panose="0205070206050A020403" pitchFamily="18" charset="0"/>
              </a:rPr>
              <a:t>p</a:t>
            </a:r>
            <a:endParaRPr lang="pt-BR" sz="2400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037369" y="4874849"/>
                <a:ext cx="289181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e>
                    </m:nary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69" y="4874849"/>
                <a:ext cx="2891817" cy="491417"/>
              </a:xfrm>
              <a:prstGeom prst="rect">
                <a:avLst/>
              </a:prstGeom>
              <a:blipFill>
                <a:blip r:embed="rId5"/>
                <a:stretch>
                  <a:fillRect l="-3158" t="-128750" b="-17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541193" y="5715067"/>
                <a:ext cx="1884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dobe Caslon Pro Bold" panose="0205070206050A020403" pitchFamily="18" charset="0"/>
                  </a:rPr>
                  <a:t>S/D  =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𝑎𝑙𝑜𝑟</m:t>
                    </m:r>
                  </m:oMath>
                </a14:m>
                <a:endParaRPr lang="pt-BR" sz="2400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93" y="5715067"/>
                <a:ext cx="1884170" cy="461665"/>
              </a:xfrm>
              <a:prstGeom prst="rect">
                <a:avLst/>
              </a:prstGeom>
              <a:blipFill>
                <a:blip r:embed="rId6"/>
                <a:stretch>
                  <a:fillRect l="-4854" t="-5333" b="-3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5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7" y="1975954"/>
            <a:ext cx="8662196" cy="461198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8" y="1972227"/>
            <a:ext cx="8821737" cy="45701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027" y="1975954"/>
            <a:ext cx="8662196" cy="4611989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7858482" y="5753100"/>
            <a:ext cx="3139717" cy="306052"/>
          </a:xfrm>
          <a:prstGeom prst="roundRect">
            <a:avLst>
              <a:gd name="adj" fmla="val 4024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Shannon Mutual Information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7911213" y="4158613"/>
            <a:ext cx="1780818" cy="306052"/>
          </a:xfrm>
          <a:prstGeom prst="roundRect">
            <a:avLst>
              <a:gd name="adj" fmla="val 402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Spearman’s Rho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7392992" y="1854207"/>
            <a:ext cx="2551551" cy="306052"/>
          </a:xfrm>
          <a:prstGeom prst="roundRect">
            <a:avLst>
              <a:gd name="adj" fmla="val 4024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Correlação</a:t>
            </a:r>
            <a:r>
              <a:rPr lang="en-US" b="1" dirty="0" smtClean="0">
                <a:solidFill>
                  <a:schemeClr val="tx1"/>
                </a:solidFill>
              </a:rPr>
              <a:t> de Pearson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smtClean="0">
                <a:latin typeface="Calibri" panose="020F0502020204030204" pitchFamily="34" charset="0"/>
              </a:rPr>
              <a:t>Principais Métricas - 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110825"/>
            <a:ext cx="11292839" cy="42899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Source Sans Pro" panose="020B0503030403020204" pitchFamily="34" charset="0"/>
              </a:rPr>
              <a:t>Correlação</a:t>
            </a:r>
            <a:r>
              <a:rPr lang="en-US" dirty="0" smtClean="0">
                <a:latin typeface="Source Sans Pro" panose="020B0503030403020204" pitchFamily="34" charset="0"/>
              </a:rPr>
              <a:t> de Pearson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2676155" y="5843902"/>
                <a:ext cx="22171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2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55" y="5843902"/>
                <a:ext cx="221714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933690" y="2990171"/>
                <a:ext cx="5702074" cy="1118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90" y="2990171"/>
                <a:ext cx="5702074" cy="1118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/>
              <p:cNvSpPr/>
              <p:nvPr/>
            </p:nvSpPr>
            <p:spPr>
              <a:xfrm>
                <a:off x="1661298" y="4468948"/>
                <a:ext cx="201285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98" y="4468948"/>
                <a:ext cx="2012859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3629806" y="4468948"/>
                <a:ext cx="20185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06" y="4468948"/>
                <a:ext cx="2018566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7"/>
          <a:srcRect l="52752"/>
          <a:stretch/>
        </p:blipFill>
        <p:spPr>
          <a:xfrm>
            <a:off x="9467623" y="2938801"/>
            <a:ext cx="609685" cy="61049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/>
          <a:srcRect r="52944"/>
          <a:stretch/>
        </p:blipFill>
        <p:spPr>
          <a:xfrm>
            <a:off x="9467623" y="4757210"/>
            <a:ext cx="607210" cy="61049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509132" y="3677769"/>
            <a:ext cx="4212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luminosidades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r>
              <a:rPr lang="en-US" dirty="0" smtClean="0"/>
              <a:t> </a:t>
            </a:r>
            <a:r>
              <a:rPr lang="en-US" dirty="0" err="1" smtClean="0"/>
              <a:t>computacionalmente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7509132" y="5383198"/>
            <a:ext cx="421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Dificuldades</a:t>
            </a:r>
            <a:r>
              <a:rPr lang="en-US" dirty="0" smtClean="0"/>
              <a:t> de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pt-BR" dirty="0" smtClean="0"/>
              <a:t>em diferentes modalidades	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smtClean="0">
                <a:latin typeface="Calibri" panose="020F0502020204030204" pitchFamily="34" charset="0"/>
              </a:rPr>
              <a:t>Principais Métricas - 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771612" y="5703491"/>
                <a:ext cx="3269035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12" y="5703491"/>
                <a:ext cx="3269035" cy="697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ivisa 12"/>
          <p:cNvSpPr/>
          <p:nvPr/>
        </p:nvSpPr>
        <p:spPr>
          <a:xfrm>
            <a:off x="2852337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3158798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3469822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3776283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17"/>
          <p:cNvSpPr/>
          <p:nvPr/>
        </p:nvSpPr>
        <p:spPr>
          <a:xfrm>
            <a:off x="4070246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4376707" y="3400265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8959"/>
              </p:ext>
            </p:extLst>
          </p:nvPr>
        </p:nvGraphicFramePr>
        <p:xfrm>
          <a:off x="4523732" y="3122225"/>
          <a:ext cx="2385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63">
                  <a:extLst>
                    <a:ext uri="{9D8B030D-6E8A-4147-A177-3AD203B41FA5}">
                      <a16:colId xmlns:a16="http://schemas.microsoft.com/office/drawing/2014/main" val="233524851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378182169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2088627925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13943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194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88795"/>
              </p:ext>
            </p:extLst>
          </p:nvPr>
        </p:nvGraphicFramePr>
        <p:xfrm>
          <a:off x="608553" y="3122225"/>
          <a:ext cx="2385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63">
                  <a:extLst>
                    <a:ext uri="{9D8B030D-6E8A-4147-A177-3AD203B41FA5}">
                      <a16:colId xmlns:a16="http://schemas.microsoft.com/office/drawing/2014/main" val="233524851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378182169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2088627925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13943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23.6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194"/>
                  </a:ext>
                </a:extLst>
              </a:tr>
            </a:tbl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428477" y="2110825"/>
            <a:ext cx="11292839" cy="428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Spearman’s Rho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Calcula</a:t>
            </a:r>
            <a:r>
              <a:rPr lang="en-US" dirty="0" smtClean="0">
                <a:latin typeface="Source Sans Pro" panose="020B0503030403020204" pitchFamily="34" charset="0"/>
              </a:rPr>
              <a:t> o Ranking R(x) e R(y) (Pixel Rank)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Ao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assumir</a:t>
            </a:r>
            <a:r>
              <a:rPr lang="en-US" dirty="0" smtClean="0">
                <a:latin typeface="Source Sans Pro" panose="020B0503030403020204" pitchFamily="34" charset="0"/>
              </a:rPr>
              <a:t> um ranking de </a:t>
            </a:r>
            <a:r>
              <a:rPr lang="en-US" dirty="0" err="1" smtClean="0">
                <a:latin typeface="Source Sans Pro" panose="020B0503030403020204" pitchFamily="34" charset="0"/>
              </a:rPr>
              <a:t>valores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únicos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/>
          <a:srcRect l="52752"/>
          <a:stretch/>
        </p:blipFill>
        <p:spPr>
          <a:xfrm>
            <a:off x="9467623" y="2193214"/>
            <a:ext cx="609685" cy="61049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r="52944"/>
          <a:stretch/>
        </p:blipFill>
        <p:spPr>
          <a:xfrm>
            <a:off x="9467623" y="4757208"/>
            <a:ext cx="607210" cy="61049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509132" y="2932182"/>
            <a:ext cx="4212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sensível</a:t>
            </a:r>
            <a:r>
              <a:rPr lang="en-US" dirty="0" smtClean="0"/>
              <a:t> a outliers, </a:t>
            </a:r>
            <a:r>
              <a:rPr lang="en-US" dirty="0" err="1" smtClean="0"/>
              <a:t>ruídos</a:t>
            </a:r>
            <a:r>
              <a:rPr lang="en-US" dirty="0" smtClean="0"/>
              <a:t> e </a:t>
            </a:r>
            <a:r>
              <a:rPr lang="en-US" dirty="0" err="1" smtClean="0"/>
              <a:t>oclusões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Boa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reconhecimento</a:t>
            </a:r>
            <a:r>
              <a:rPr lang="en-US" dirty="0" smtClean="0"/>
              <a:t> facial.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contrastes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509132" y="5115912"/>
            <a:ext cx="4212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um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gaussiano</a:t>
            </a:r>
            <a:r>
              <a:rPr lang="en-US" dirty="0" smtClean="0"/>
              <a:t> com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no </a:t>
            </a:r>
            <a:r>
              <a:rPr lang="en-US" dirty="0" err="1" smtClean="0"/>
              <a:t>ranqueamento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smtClean="0">
                <a:latin typeface="Calibri" panose="020F0502020204030204" pitchFamily="34" charset="0"/>
              </a:rPr>
              <a:t>Principais Métricas - 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285233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3158798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3469822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3776283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17"/>
          <p:cNvSpPr/>
          <p:nvPr/>
        </p:nvSpPr>
        <p:spPr>
          <a:xfrm>
            <a:off x="4070246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437670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306"/>
              </p:ext>
            </p:extLst>
          </p:nvPr>
        </p:nvGraphicFramePr>
        <p:xfrm>
          <a:off x="608553" y="3159549"/>
          <a:ext cx="2385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63">
                  <a:extLst>
                    <a:ext uri="{9D8B030D-6E8A-4147-A177-3AD203B41FA5}">
                      <a16:colId xmlns:a16="http://schemas.microsoft.com/office/drawing/2014/main" val="233524851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378182169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2088627925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13943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194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612727992"/>
              </p:ext>
            </p:extLst>
          </p:nvPr>
        </p:nvGraphicFramePr>
        <p:xfrm>
          <a:off x="4335913" y="3008205"/>
          <a:ext cx="2468299" cy="1634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428477" y="2110825"/>
            <a:ext cx="11292839" cy="428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Shannon Mutual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Calcula</a:t>
            </a:r>
            <a:r>
              <a:rPr lang="en-US" dirty="0" smtClean="0">
                <a:latin typeface="Source Sans Pro" panose="020B0503030403020204" pitchFamily="34" charset="0"/>
              </a:rPr>
              <a:t> a </a:t>
            </a:r>
            <a:r>
              <a:rPr lang="en-US" dirty="0" err="1" smtClean="0">
                <a:latin typeface="Source Sans Pro" panose="020B0503030403020204" pitchFamily="34" charset="0"/>
              </a:rPr>
              <a:t>probabilidade</a:t>
            </a:r>
            <a:r>
              <a:rPr lang="en-US" dirty="0" smtClean="0">
                <a:latin typeface="Source Sans Pro" panose="020B0503030403020204" pitchFamily="34" charset="0"/>
              </a:rPr>
              <a:t> p(x) e p(y)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ource Sans Pro" panose="020B0503030403020204" pitchFamily="34" charset="0"/>
              </a:rPr>
              <a:t>Gera </a:t>
            </a:r>
            <a:r>
              <a:rPr lang="en-US" dirty="0" err="1" smtClean="0">
                <a:latin typeface="Source Sans Pro" panose="020B0503030403020204" pitchFamily="34" charset="0"/>
              </a:rPr>
              <a:t>uma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matriz</a:t>
            </a:r>
            <a:r>
              <a:rPr lang="en-US" dirty="0" smtClean="0">
                <a:latin typeface="Source Sans Pro" panose="020B0503030403020204" pitchFamily="34" charset="0"/>
              </a:rPr>
              <a:t> p(</a:t>
            </a:r>
            <a:r>
              <a:rPr lang="en-US" dirty="0" err="1" smtClean="0">
                <a:latin typeface="Source Sans Pro" panose="020B0503030403020204" pitchFamily="34" charset="0"/>
              </a:rPr>
              <a:t>xy</a:t>
            </a:r>
            <a:r>
              <a:rPr lang="en-US" dirty="0" smtClean="0">
                <a:latin typeface="Source Sans Pro" panose="020B0503030403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	(</a:t>
            </a:r>
            <a:r>
              <a:rPr lang="en-US" dirty="0" err="1" smtClean="0">
                <a:latin typeface="Source Sans Pro" panose="020B0503030403020204" pitchFamily="34" charset="0"/>
              </a:rPr>
              <a:t>Multiplica</a:t>
            </a:r>
            <a:r>
              <a:rPr lang="en-US" dirty="0" smtClean="0">
                <a:latin typeface="Source Sans Pro" panose="020B0503030403020204" pitchFamily="34" charset="0"/>
              </a:rPr>
              <a:t> p(x) e p(y))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544848" y="5737909"/>
                <a:ext cx="6585794" cy="623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8" y="5737909"/>
                <a:ext cx="6585794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/>
          <p:cNvCxnSpPr/>
          <p:nvPr/>
        </p:nvCxnSpPr>
        <p:spPr>
          <a:xfrm>
            <a:off x="7151156" y="2612571"/>
            <a:ext cx="0" cy="3918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spaço Reservado para Conteúdo 2"/>
              <p:cNvSpPr txBox="1">
                <a:spLocks/>
              </p:cNvSpPr>
              <p:nvPr/>
            </p:nvSpPr>
            <p:spPr>
              <a:xfrm>
                <a:off x="7454671" y="2631232"/>
                <a:ext cx="4419045" cy="3940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>
                    <a:latin typeface="Source Sans Pro" panose="020B0503030403020204" pitchFamily="34" charset="0"/>
                  </a:rPr>
                  <a:t>Calcula a </a:t>
                </a:r>
                <a:r>
                  <a:rPr lang="en-US" dirty="0" err="1" smtClean="0">
                    <a:latin typeface="Source Sans Pro" panose="020B0503030403020204" pitchFamily="34" charset="0"/>
                  </a:rPr>
                  <a:t>métrica</a:t>
                </a:r>
                <a:r>
                  <a:rPr lang="en-US" dirty="0" smtClean="0">
                    <a:latin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𝑀𝐼</m:t>
                        </m:r>
                      </m:sub>
                    </m:sSub>
                  </m:oMath>
                </a14:m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𝑀𝐼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eqArr>
                    </m:oMath>
                  </m:oMathPara>
                </a14:m>
                <a:endParaRPr lang="en-US" sz="2200" dirty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671" y="2631232"/>
                <a:ext cx="4419045" cy="3940627"/>
              </a:xfrm>
              <a:prstGeom prst="rect">
                <a:avLst/>
              </a:prstGeom>
              <a:blipFill>
                <a:blip r:embed="rId5"/>
                <a:stretch>
                  <a:fillRect l="-3034" t="-3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smtClean="0">
                <a:latin typeface="Calibri" panose="020F0502020204030204" pitchFamily="34" charset="0"/>
              </a:rPr>
              <a:t>Principais Métricas - 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285233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3158798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3469822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3776283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17"/>
          <p:cNvSpPr/>
          <p:nvPr/>
        </p:nvSpPr>
        <p:spPr>
          <a:xfrm>
            <a:off x="4070246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437670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306"/>
              </p:ext>
            </p:extLst>
          </p:nvPr>
        </p:nvGraphicFramePr>
        <p:xfrm>
          <a:off x="608553" y="3159549"/>
          <a:ext cx="2385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63">
                  <a:extLst>
                    <a:ext uri="{9D8B030D-6E8A-4147-A177-3AD203B41FA5}">
                      <a16:colId xmlns:a16="http://schemas.microsoft.com/office/drawing/2014/main" val="233524851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378182169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2088627925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13943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194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612727992"/>
              </p:ext>
            </p:extLst>
          </p:nvPr>
        </p:nvGraphicFramePr>
        <p:xfrm>
          <a:off x="4335913" y="3008205"/>
          <a:ext cx="2468299" cy="1634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428477" y="2110825"/>
            <a:ext cx="11292839" cy="428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Shannon Mutual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Calcula</a:t>
            </a:r>
            <a:r>
              <a:rPr lang="en-US" dirty="0" smtClean="0">
                <a:latin typeface="Source Sans Pro" panose="020B0503030403020204" pitchFamily="34" charset="0"/>
              </a:rPr>
              <a:t> a </a:t>
            </a:r>
            <a:r>
              <a:rPr lang="en-US" dirty="0" err="1" smtClean="0">
                <a:latin typeface="Source Sans Pro" panose="020B0503030403020204" pitchFamily="34" charset="0"/>
              </a:rPr>
              <a:t>probabilidade</a:t>
            </a:r>
            <a:r>
              <a:rPr lang="en-US" dirty="0" smtClean="0">
                <a:latin typeface="Source Sans Pro" panose="020B0503030403020204" pitchFamily="34" charset="0"/>
              </a:rPr>
              <a:t> p(x) e p(y)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ource Sans Pro" panose="020B0503030403020204" pitchFamily="34" charset="0"/>
              </a:rPr>
              <a:t>Gera </a:t>
            </a:r>
            <a:r>
              <a:rPr lang="en-US" dirty="0" err="1" smtClean="0">
                <a:latin typeface="Source Sans Pro" panose="020B0503030403020204" pitchFamily="34" charset="0"/>
              </a:rPr>
              <a:t>uma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matriz</a:t>
            </a:r>
            <a:r>
              <a:rPr lang="en-US" dirty="0" smtClean="0">
                <a:latin typeface="Source Sans Pro" panose="020B0503030403020204" pitchFamily="34" charset="0"/>
              </a:rPr>
              <a:t> p(</a:t>
            </a:r>
            <a:r>
              <a:rPr lang="en-US" dirty="0" err="1" smtClean="0">
                <a:latin typeface="Source Sans Pro" panose="020B0503030403020204" pitchFamily="34" charset="0"/>
              </a:rPr>
              <a:t>xy</a:t>
            </a:r>
            <a:r>
              <a:rPr lang="en-US" dirty="0" smtClean="0">
                <a:latin typeface="Source Sans Pro" panose="020B0503030403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	(</a:t>
            </a:r>
            <a:r>
              <a:rPr lang="en-US" dirty="0" err="1" smtClean="0">
                <a:latin typeface="Source Sans Pro" panose="020B0503030403020204" pitchFamily="34" charset="0"/>
              </a:rPr>
              <a:t>Multiplica</a:t>
            </a:r>
            <a:r>
              <a:rPr lang="en-US" dirty="0" smtClean="0">
                <a:latin typeface="Source Sans Pro" panose="020B0503030403020204" pitchFamily="34" charset="0"/>
              </a:rPr>
              <a:t> p(x) e p(y))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544848" y="5737909"/>
                <a:ext cx="6585794" cy="623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8" y="5737909"/>
                <a:ext cx="6585794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/>
          <p:cNvCxnSpPr/>
          <p:nvPr/>
        </p:nvCxnSpPr>
        <p:spPr>
          <a:xfrm>
            <a:off x="7151156" y="2612571"/>
            <a:ext cx="0" cy="3918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5"/>
          <a:srcRect l="52752"/>
          <a:stretch/>
        </p:blipFill>
        <p:spPr>
          <a:xfrm>
            <a:off x="9467623" y="2938801"/>
            <a:ext cx="609685" cy="61049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r="52944"/>
          <a:stretch/>
        </p:blipFill>
        <p:spPr>
          <a:xfrm>
            <a:off x="9467623" y="4757210"/>
            <a:ext cx="607210" cy="61049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509132" y="3677769"/>
            <a:ext cx="421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multimodais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7" name="CaixaDeTexto 26"/>
          <p:cNvSpPr txBox="1"/>
          <p:nvPr/>
        </p:nvSpPr>
        <p:spPr>
          <a:xfrm>
            <a:off x="7509132" y="5383198"/>
            <a:ext cx="421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Ruídos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atrapalhar</a:t>
            </a:r>
            <a:r>
              <a:rPr lang="en-US" dirty="0" smtClean="0"/>
              <a:t> no </a:t>
            </a:r>
            <a:r>
              <a:rPr lang="en-US" dirty="0" err="1" smtClean="0"/>
              <a:t>cálculo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954943"/>
            <a:ext cx="10319268" cy="46258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35490" t="17237" r="40519" b="68644"/>
          <a:stretch/>
        </p:blipFill>
        <p:spPr>
          <a:xfrm>
            <a:off x="5167746" y="2831459"/>
            <a:ext cx="2919337" cy="820467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endParaRPr lang="pt-BR" b="1" dirty="0">
              <a:latin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954943"/>
            <a:ext cx="10319268" cy="4625879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8947420" y="5865068"/>
            <a:ext cx="1331545" cy="306052"/>
          </a:xfrm>
          <a:prstGeom prst="roundRect">
            <a:avLst>
              <a:gd name="adj" fmla="val 4024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Chi Squared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8572611" y="3171110"/>
            <a:ext cx="3396115" cy="306052"/>
          </a:xfrm>
          <a:prstGeom prst="roundRect">
            <a:avLst>
              <a:gd name="adj" fmla="val 4024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L2 Norm </a:t>
            </a:r>
            <a:r>
              <a:rPr lang="en-US" b="1" dirty="0" err="1" smtClean="0">
                <a:solidFill>
                  <a:schemeClr val="tx1"/>
                </a:solidFill>
              </a:rPr>
              <a:t>Quadrado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Normalizado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l="35490" t="17237" r="40519" b="68644"/>
          <a:stretch/>
        </p:blipFill>
        <p:spPr>
          <a:xfrm>
            <a:off x="5167746" y="2831459"/>
            <a:ext cx="2919337" cy="820467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r>
              <a:rPr lang="en-US" b="1" dirty="0" smtClean="0">
                <a:latin typeface="Calibri" panose="020F0502020204030204" pitchFamily="34" charset="0"/>
              </a:rPr>
              <a:t> - </a:t>
            </a:r>
            <a:r>
              <a:rPr lang="en-US" b="1" dirty="0" err="1" smtClean="0">
                <a:latin typeface="Calibri" panose="020F0502020204030204" pitchFamily="34" charset="0"/>
              </a:rPr>
              <a:t>Dissimilaridade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28477" y="2497499"/>
                <a:ext cx="11292839" cy="39032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𝑁𝑜𝑟𝑚𝑎𝑙𝑖𝑧𝑎𝑑𝑜</m:t>
                      </m:r>
                    </m:oMath>
                  </m:oMathPara>
                </a14:m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>
                  <a:latin typeface="Source Sans Pro" panose="020B0503030403020204" pitchFamily="34" charset="0"/>
                </a:endParaRPr>
              </a:p>
              <a:p>
                <a:endParaRPr lang="en-US" dirty="0" smtClean="0">
                  <a:latin typeface="Source Sans Pro" panose="020B0503030403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 smtClean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 smtClean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77" y="2497499"/>
                <a:ext cx="11292839" cy="39032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/>
          <a:srcRect l="52752"/>
          <a:stretch/>
        </p:blipFill>
        <p:spPr>
          <a:xfrm>
            <a:off x="9467623" y="2938801"/>
            <a:ext cx="609685" cy="6104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/>
          <a:srcRect r="52944"/>
          <a:stretch/>
        </p:blipFill>
        <p:spPr>
          <a:xfrm>
            <a:off x="9467623" y="4757210"/>
            <a:ext cx="607210" cy="610498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09132" y="3677769"/>
            <a:ext cx="421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luminosidades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7509132" y="5383198"/>
            <a:ext cx="421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 outliers.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Principais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Métricas</a:t>
            </a:r>
            <a:r>
              <a:rPr lang="en-US" b="1" dirty="0" smtClean="0">
                <a:latin typeface="Calibri" panose="020F0502020204030204" pitchFamily="34" charset="0"/>
              </a:rPr>
              <a:t> - </a:t>
            </a:r>
            <a:r>
              <a:rPr lang="en-US" b="1" dirty="0" err="1" smtClean="0">
                <a:latin typeface="Calibri" panose="020F0502020204030204" pitchFamily="34" charset="0"/>
              </a:rPr>
              <a:t>Dissimilaridade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285233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3158798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3469822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3776283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17"/>
          <p:cNvSpPr/>
          <p:nvPr/>
        </p:nvSpPr>
        <p:spPr>
          <a:xfrm>
            <a:off x="4070246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4376707" y="3437589"/>
            <a:ext cx="388437" cy="9272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/>
          </p:nvPr>
        </p:nvGraphicFramePr>
        <p:xfrm>
          <a:off x="608553" y="3159549"/>
          <a:ext cx="2385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63">
                  <a:extLst>
                    <a:ext uri="{9D8B030D-6E8A-4147-A177-3AD203B41FA5}">
                      <a16:colId xmlns:a16="http://schemas.microsoft.com/office/drawing/2014/main" val="233524851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3781821693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2088627925"/>
                    </a:ext>
                  </a:extLst>
                </a:gridCol>
                <a:gridCol w="596363">
                  <a:extLst>
                    <a:ext uri="{9D8B030D-6E8A-4147-A177-3AD203B41FA5}">
                      <a16:colId xmlns:a16="http://schemas.microsoft.com/office/drawing/2014/main" val="13943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194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4335913" y="3008205"/>
          <a:ext cx="2468299" cy="1634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428477" y="2110825"/>
            <a:ext cx="11292839" cy="428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Source Sans Pro" panose="020B0503030403020204" pitchFamily="34" charset="0"/>
              </a:rPr>
              <a:t>Chi Squared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Calcula</a:t>
            </a:r>
            <a:r>
              <a:rPr lang="en-US" dirty="0" smtClean="0">
                <a:latin typeface="Source Sans Pro" panose="020B0503030403020204" pitchFamily="34" charset="0"/>
              </a:rPr>
              <a:t> o </a:t>
            </a:r>
            <a:r>
              <a:rPr lang="en-US" dirty="0" err="1" smtClean="0">
                <a:latin typeface="Source Sans Pro" panose="020B0503030403020204" pitchFamily="34" charset="0"/>
              </a:rPr>
              <a:t>histograma</a:t>
            </a:r>
            <a:r>
              <a:rPr lang="en-US" dirty="0" smtClean="0">
                <a:latin typeface="Source Sans Pro" panose="020B0503030403020204" pitchFamily="34" charset="0"/>
              </a:rPr>
              <a:t> p(x) e p(y)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Calcula</a:t>
            </a:r>
            <a:r>
              <a:rPr lang="en-US" dirty="0" smtClean="0">
                <a:latin typeface="Source Sans Pro" panose="020B0503030403020204" pitchFamily="34" charset="0"/>
              </a:rPr>
              <a:t> a </a:t>
            </a:r>
            <a:r>
              <a:rPr lang="en-US" dirty="0" err="1" smtClean="0">
                <a:latin typeface="Source Sans Pro" panose="020B0503030403020204" pitchFamily="34" charset="0"/>
              </a:rPr>
              <a:t>métrica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através</a:t>
            </a:r>
            <a:r>
              <a:rPr lang="en-US" dirty="0" smtClean="0">
                <a:latin typeface="Source Sans Pro" panose="020B0503030403020204" pitchFamily="34" charset="0"/>
              </a:rPr>
              <a:t> da </a:t>
            </a:r>
            <a:r>
              <a:rPr lang="en-US" dirty="0" err="1" smtClean="0">
                <a:latin typeface="Source Sans Pro" panose="020B0503030403020204" pitchFamily="34" charset="0"/>
              </a:rPr>
              <a:t>fórmula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83386" y="5146249"/>
                <a:ext cx="6585794" cy="155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6" y="5146249"/>
                <a:ext cx="6585794" cy="1551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l="52752"/>
          <a:stretch/>
        </p:blipFill>
        <p:spPr>
          <a:xfrm>
            <a:off x="9467623" y="2938801"/>
            <a:ext cx="609685" cy="61049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/>
          <a:srcRect r="52944"/>
          <a:stretch/>
        </p:blipFill>
        <p:spPr>
          <a:xfrm>
            <a:off x="9467623" y="4757210"/>
            <a:ext cx="607210" cy="610498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7509132" y="3677769"/>
            <a:ext cx="421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Tamanho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irrelevante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9" name="CaixaDeTexto 28"/>
          <p:cNvSpPr txBox="1"/>
          <p:nvPr/>
        </p:nvSpPr>
        <p:spPr>
          <a:xfrm>
            <a:off x="7509132" y="5383198"/>
            <a:ext cx="421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ruído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9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Conclusão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Confusão</a:t>
            </a:r>
            <a:r>
              <a:rPr lang="en-US" dirty="0" smtClean="0">
                <a:latin typeface="Source Sans Pro" panose="020B0503030403020204" pitchFamily="34" charset="0"/>
              </a:rPr>
              <a:t> de </a:t>
            </a:r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r>
              <a:rPr lang="en-US" dirty="0" smtClean="0">
                <a:latin typeface="Source Sans Pro" panose="020B0503030403020204" pitchFamily="34" charset="0"/>
              </a:rPr>
              <a:t> e </a:t>
            </a:r>
            <a:r>
              <a:rPr lang="en-US" dirty="0" err="1" smtClean="0">
                <a:latin typeface="Source Sans Pro" panose="020B0503030403020204" pitchFamily="34" charset="0"/>
              </a:rPr>
              <a:t>Dissimilaridade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Depende</a:t>
            </a:r>
            <a:r>
              <a:rPr lang="en-US" dirty="0" smtClean="0">
                <a:latin typeface="Source Sans Pro" panose="020B0503030403020204" pitchFamily="34" charset="0"/>
              </a:rPr>
              <a:t> do </a:t>
            </a:r>
            <a:r>
              <a:rPr lang="en-US" dirty="0" err="1" smtClean="0">
                <a:latin typeface="Source Sans Pro" panose="020B0503030403020204" pitchFamily="34" charset="0"/>
              </a:rPr>
              <a:t>contexto</a:t>
            </a:r>
            <a:r>
              <a:rPr lang="en-US" dirty="0" smtClean="0">
                <a:latin typeface="Source Sans Pro" panose="020B0503030403020204" pitchFamily="34" charset="0"/>
              </a:rPr>
              <a:t> </a:t>
            </a:r>
            <a:r>
              <a:rPr lang="en-US" dirty="0" err="1" smtClean="0">
                <a:latin typeface="Source Sans Pro" panose="020B0503030403020204" pitchFamily="34" charset="0"/>
              </a:rPr>
              <a:t>aplicado</a:t>
            </a:r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ource Sans Pro" panose="020B0503030403020204" pitchFamily="34" charset="0"/>
              </a:rPr>
              <a:t>Jupyter</a:t>
            </a:r>
            <a:r>
              <a:rPr lang="en-US" dirty="0" smtClean="0">
                <a:latin typeface="Source Sans Pro" panose="020B0503030403020204" pitchFamily="34" charset="0"/>
              </a:rPr>
              <a:t> Notebook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3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𝐼𝑛𝑡𝑒𝑟𝑣𝑎𝑙𝑜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𝐿𝑖𝑚𝑖𝑡𝑎𝑑𝑜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blipFill>
                <a:blip r:embed="rId3"/>
                <a:stretch>
                  <a:fillRect l="-1880" r="-2820" b="-1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4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𝐼𝑛𝑡𝑒𝑟𝑣𝑎𝑙𝑜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𝐿𝑖𝑚𝑖𝑡𝑎𝑑𝑜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blipFill>
                <a:blip r:embed="rId3"/>
                <a:stretch>
                  <a:fillRect l="-1880" r="-2820" b="-1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4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𝑆𝑖𝑚𝑒𝑡𝑟𝑖𝑎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blipFill>
                <a:blip r:embed="rId5"/>
                <a:stretch>
                  <a:fillRect l="-2941" r="-4278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𝐼𝑛𝑡𝑒𝑟𝑣𝑎𝑙𝑜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𝐿𝑖𝑚𝑖𝑡𝑎𝑑𝑜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blipFill>
                <a:blip r:embed="rId3"/>
                <a:stretch>
                  <a:fillRect l="-1880" r="-2820" b="-1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4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𝑆𝑖𝑚𝑒𝑡𝑟𝑖𝑎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blipFill>
                <a:blip r:embed="rId5"/>
                <a:stretch>
                  <a:fillRect l="-2941" r="-4278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𝐼𝑛𝑒𝑞𝑢𝑖𝑑𝑎𝑑𝑒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𝑇𝑟𝑖𝑎𝑛𝑔𝑢𝑙𝑎𝑟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pt-BR" sz="2400"/>
                        <m:t>[</m:t>
                      </m:r>
                      <m:r>
                        <m:rPr>
                          <m:nor/>
                        </m:rPr>
                        <a:rPr lang="en-US" sz="2400" b="0" i="1" smtClean="0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+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]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blipFill>
                <a:blip r:embed="rId6"/>
                <a:stretch>
                  <a:fillRect l="-1044" r="-1567" b="-14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697849" y="2468967"/>
            <a:ext cx="464234" cy="46423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06655" y="2468967"/>
            <a:ext cx="464234" cy="46423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452252" y="2468967"/>
            <a:ext cx="464234" cy="46423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𝐼𝑛𝑡𝑒𝑟𝑣𝑎𝑙𝑜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𝐿𝑖𝑚𝑖𝑡𝑎𝑑𝑜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blipFill>
                <a:blip r:embed="rId3"/>
                <a:stretch>
                  <a:fillRect l="-1880" r="-2820" b="-1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4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𝑆𝑖𝑚𝑒𝑡𝑟𝑖𝑎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blipFill>
                <a:blip r:embed="rId5"/>
                <a:stretch>
                  <a:fillRect l="-2941" r="-4278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𝐼𝑛𝑒𝑞𝑢𝑖𝑑𝑎𝑑𝑒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𝑇𝑟𝑖𝑎𝑛𝑔𝑢𝑙𝑎𝑟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pt-BR" sz="2400"/>
                        <m:t>[</m:t>
                      </m:r>
                      <m:r>
                        <m:rPr>
                          <m:nor/>
                        </m:rPr>
                        <a:rPr lang="en-US" sz="2400" b="0" i="1" smtClean="0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+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]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blipFill>
                <a:blip r:embed="rId6"/>
                <a:stretch>
                  <a:fillRect l="-1044" r="-1567" b="-14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680" y="158606"/>
            <a:ext cx="11911816" cy="6516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08" y="158606"/>
            <a:ext cx="11828584" cy="65165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223273" y="200171"/>
            <a:ext cx="11745453" cy="1585789"/>
          </a:xfrm>
          <a:custGeom>
            <a:avLst/>
            <a:gdLst>
              <a:gd name="connsiteX0" fmla="*/ 0 w 11870787"/>
              <a:gd name="connsiteY0" fmla="*/ 0 h 1585789"/>
              <a:gd name="connsiteX1" fmla="*/ 11870787 w 11870787"/>
              <a:gd name="connsiteY1" fmla="*/ 0 h 1585789"/>
              <a:gd name="connsiteX2" fmla="*/ 11870787 w 11870787"/>
              <a:gd name="connsiteY2" fmla="*/ 1585789 h 1585789"/>
              <a:gd name="connsiteX3" fmla="*/ 11850493 w 11870787"/>
              <a:gd name="connsiteY3" fmla="*/ 1573319 h 1585789"/>
              <a:gd name="connsiteX4" fmla="*/ 5935394 w 11870787"/>
              <a:gd name="connsiteY4" fmla="*/ 714230 h 1585789"/>
              <a:gd name="connsiteX5" fmla="*/ 20295 w 11870787"/>
              <a:gd name="connsiteY5" fmla="*/ 1573319 h 1585789"/>
              <a:gd name="connsiteX6" fmla="*/ 0 w 11870787"/>
              <a:gd name="connsiteY6" fmla="*/ 1585789 h 1585789"/>
              <a:gd name="connsiteX7" fmla="*/ 0 w 11870787"/>
              <a:gd name="connsiteY7" fmla="*/ 0 h 1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787" h="1585789">
                <a:moveTo>
                  <a:pt x="0" y="0"/>
                </a:moveTo>
                <a:lnTo>
                  <a:pt x="11870787" y="0"/>
                </a:lnTo>
                <a:lnTo>
                  <a:pt x="11870787" y="1585789"/>
                </a:lnTo>
                <a:lnTo>
                  <a:pt x="11850493" y="1573319"/>
                </a:lnTo>
                <a:cubicBezTo>
                  <a:pt x="10967627" y="1072002"/>
                  <a:pt x="8652467" y="714230"/>
                  <a:pt x="5935394" y="714230"/>
                </a:cubicBezTo>
                <a:cubicBezTo>
                  <a:pt x="3218321" y="714230"/>
                  <a:pt x="903161" y="1072002"/>
                  <a:pt x="20295" y="1573319"/>
                </a:cubicBezTo>
                <a:lnTo>
                  <a:pt x="0" y="158578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28DC3"/>
              </a:gs>
              <a:gs pos="69000">
                <a:srgbClr val="87B0D5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4104916" y="2494"/>
            <a:ext cx="3982167" cy="1251112"/>
          </a:xfrm>
          <a:custGeom>
            <a:avLst/>
            <a:gdLst>
              <a:gd name="connsiteX0" fmla="*/ 0 w 5328986"/>
              <a:gd name="connsiteY0" fmla="*/ 0 h 1674254"/>
              <a:gd name="connsiteX1" fmla="*/ 5328986 w 5328986"/>
              <a:gd name="connsiteY1" fmla="*/ 0 h 1674254"/>
              <a:gd name="connsiteX2" fmla="*/ 5265915 w 5328986"/>
              <a:gd name="connsiteY2" fmla="*/ 190204 h 1674254"/>
              <a:gd name="connsiteX3" fmla="*/ 2664493 w 5328986"/>
              <a:gd name="connsiteY3" fmla="*/ 1674254 h 1674254"/>
              <a:gd name="connsiteX4" fmla="*/ 63072 w 5328986"/>
              <a:gd name="connsiteY4" fmla="*/ 19020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986" h="1674254">
                <a:moveTo>
                  <a:pt x="0" y="0"/>
                </a:moveTo>
                <a:lnTo>
                  <a:pt x="5328986" y="0"/>
                </a:lnTo>
                <a:lnTo>
                  <a:pt x="5265915" y="190204"/>
                </a:lnTo>
                <a:cubicBezTo>
                  <a:pt x="4921040" y="1049987"/>
                  <a:pt x="3886784" y="1674254"/>
                  <a:pt x="2664493" y="1674254"/>
                </a:cubicBezTo>
                <a:cubicBezTo>
                  <a:pt x="1442202" y="1674254"/>
                  <a:pt x="407946" y="1049987"/>
                  <a:pt x="63072" y="190204"/>
                </a:cubicBezTo>
                <a:close/>
              </a:path>
            </a:pathLst>
          </a:custGeom>
          <a:gradFill flip="none" rotWithShape="1">
            <a:gsLst>
              <a:gs pos="45000">
                <a:schemeClr val="tx1"/>
              </a:gs>
              <a:gs pos="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9" y="141091"/>
            <a:ext cx="859339" cy="973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04" y="1015825"/>
            <a:ext cx="11870787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Introdução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477" y="2497499"/>
            <a:ext cx="11292839" cy="3903299"/>
          </a:xfrm>
        </p:spPr>
        <p:txBody>
          <a:bodyPr/>
          <a:lstStyle/>
          <a:p>
            <a:r>
              <a:rPr lang="en-US" dirty="0" err="1" smtClean="0">
                <a:latin typeface="Source Sans Pro" panose="020B0503030403020204" pitchFamily="34" charset="0"/>
              </a:rPr>
              <a:t>Similaridade</a:t>
            </a:r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>
            <a:off x="3678193" y="2975481"/>
            <a:ext cx="8043123" cy="12122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4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46076" y="2468968"/>
            <a:ext cx="464234" cy="4642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1458428" y="2468968"/>
            <a:ext cx="464234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697849" y="2468967"/>
            <a:ext cx="464234" cy="464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06655" y="2468967"/>
            <a:ext cx="464234" cy="464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452252" y="2468967"/>
            <a:ext cx="464234" cy="4642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794833" y="3291840"/>
            <a:ext cx="2237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8283300" y="3291840"/>
            <a:ext cx="22568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749763" y="3320372"/>
                <a:ext cx="2413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63" y="3320372"/>
                <a:ext cx="2413866" cy="369332"/>
              </a:xfrm>
              <a:prstGeom prst="rect">
                <a:avLst/>
              </a:prstGeom>
              <a:blipFill>
                <a:blip r:embed="rId7"/>
                <a:stretch>
                  <a:fillRect l="-1263" r="-4040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283300" y="3320372"/>
                <a:ext cx="2191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𝑝𝑎𝑟𝑒𝑐𝑖𝑑𝑎𝑠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00" y="3320372"/>
                <a:ext cx="2191049" cy="369332"/>
              </a:xfrm>
              <a:prstGeom prst="rect">
                <a:avLst/>
              </a:prstGeom>
              <a:blipFill>
                <a:blip r:embed="rId8"/>
                <a:stretch>
                  <a:fillRect l="-3064" r="-4457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𝐼𝑛𝑡𝑒𝑟𝑣𝑎𝑙𝑜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𝐿𝑖𝑚𝑖𝑡𝑎𝑑𝑜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77" y="4180671"/>
                <a:ext cx="3244799" cy="1107996"/>
              </a:xfrm>
              <a:prstGeom prst="rect">
                <a:avLst/>
              </a:prstGeom>
              <a:blipFill>
                <a:blip r:embed="rId9"/>
                <a:stretch>
                  <a:fillRect l="-1880" r="-2820" b="-1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𝑅𝑒𝑓𝑙𝑒𝑥𝑖𝑣𝑖𝑑𝑎𝑑𝑒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𝑎𝑝𝑒𝑛𝑎𝑠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5" y="4180671"/>
                <a:ext cx="2959977" cy="1107996"/>
              </a:xfrm>
              <a:prstGeom prst="rect">
                <a:avLst/>
              </a:prstGeom>
              <a:blipFill>
                <a:blip r:embed="rId10"/>
                <a:stretch>
                  <a:fillRect r="-164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𝑆𝑖𝑚𝑒𝑡𝑟𝑖𝑎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30" y="5681201"/>
                <a:ext cx="2282869" cy="738664"/>
              </a:xfrm>
              <a:prstGeom prst="rect">
                <a:avLst/>
              </a:prstGeom>
              <a:blipFill>
                <a:blip r:embed="rId7"/>
                <a:stretch>
                  <a:fillRect l="-2941" r="-4278" b="-16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𝐼𝑛𝑒𝑞𝑢𝑖𝑑𝑎𝑑𝑒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𝑇𝑟𝑖𝑎𝑛𝑔𝑢𝑙𝑎𝑟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pt-BR" sz="2400"/>
                        <m:t>[</m:t>
                      </m:r>
                      <m:r>
                        <m:rPr>
                          <m:nor/>
                        </m:rPr>
                        <a:rPr lang="en-US" sz="2400" b="0" i="1" smtClean="0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+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Y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  <m:r>
                        <m:rPr>
                          <m:nor/>
                        </m:rPr>
                        <a:rPr lang="pt-BR" sz="2400"/>
                        <m:t>]</m:t>
                      </m:r>
                      <m:r>
                        <m:rPr>
                          <m:nor/>
                        </m:rPr>
                        <a:rPr lang="pt-BR" sz="2400" i="1"/>
                        <m:t>S</m:t>
                      </m:r>
                      <m:r>
                        <m:rPr>
                          <m:nor/>
                        </m:rPr>
                        <a:rPr lang="pt-BR" sz="2400" i="1"/>
                        <m:t>(</m:t>
                      </m:r>
                      <m:r>
                        <m:rPr>
                          <m:nor/>
                        </m:rPr>
                        <a:rPr lang="pt-BR" sz="2400" i="1"/>
                        <m:t>X</m:t>
                      </m:r>
                      <m:r>
                        <m:rPr>
                          <m:nor/>
                        </m:rPr>
                        <a:rPr lang="pt-BR" sz="2400" i="1"/>
                        <m:t>,</m:t>
                      </m:r>
                      <m:r>
                        <m:rPr>
                          <m:nor/>
                        </m:rPr>
                        <a:rPr lang="pt-BR" sz="2400" i="1"/>
                        <m:t>Z</m:t>
                      </m:r>
                      <m:r>
                        <m:rPr>
                          <m:nor/>
                        </m:rPr>
                        <a:rPr lang="pt-BR" sz="2400" i="1"/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2" y="5681201"/>
                <a:ext cx="4673331" cy="738664"/>
              </a:xfrm>
              <a:prstGeom prst="rect">
                <a:avLst/>
              </a:prstGeom>
              <a:blipFill>
                <a:blip r:embed="rId11"/>
                <a:stretch>
                  <a:fillRect l="-1044" r="-1567" b="-14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55C4-B306-422B-9E7E-CB4265CAF15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812</Words>
  <Application>Microsoft Office PowerPoint</Application>
  <PresentationFormat>Widescreen</PresentationFormat>
  <Paragraphs>661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Arial Unicode MS</vt:lpstr>
      <vt:lpstr>Adobe Caslon Pro Bold</vt:lpstr>
      <vt:lpstr>Arial</vt:lpstr>
      <vt:lpstr>Calibri</vt:lpstr>
      <vt:lpstr>Calibri Light</vt:lpstr>
      <vt:lpstr>Cambria Math</vt:lpstr>
      <vt:lpstr>DilleniaUPC</vt:lpstr>
      <vt:lpstr>EngraversGothic BT</vt:lpstr>
      <vt:lpstr>Source Sans Pro</vt:lpstr>
      <vt:lpstr>Tema do Office</vt:lpstr>
      <vt:lpstr>Métricas de Similaridade e Dissimilaridade em Imagens</vt:lpstr>
      <vt:lpstr>Conteúdo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Problema</vt:lpstr>
      <vt:lpstr>Problema</vt:lpstr>
      <vt:lpstr>Problema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</vt:lpstr>
      <vt:lpstr>Principais Métricas - Similaridade</vt:lpstr>
      <vt:lpstr>Principais Métricas - Similaridade</vt:lpstr>
      <vt:lpstr>Principais Métricas - Similaridade</vt:lpstr>
      <vt:lpstr>Principais Métricas - Similaridade</vt:lpstr>
      <vt:lpstr>Principais Métricas</vt:lpstr>
      <vt:lpstr>Principais Métricas</vt:lpstr>
      <vt:lpstr>Principais Métricas - Dissimilaridade</vt:lpstr>
      <vt:lpstr>Principais Métricas - Dissimilaridade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Similaridade para Imagens</dc:title>
  <dc:creator>Kaue TND</dc:creator>
  <cp:lastModifiedBy>Kaue TND</cp:lastModifiedBy>
  <cp:revision>54</cp:revision>
  <dcterms:created xsi:type="dcterms:W3CDTF">2018-08-28T03:03:59Z</dcterms:created>
  <dcterms:modified xsi:type="dcterms:W3CDTF">2018-09-05T02:44:02Z</dcterms:modified>
</cp:coreProperties>
</file>