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6441C9B-09AD-45CC-8DC9-E4A81A07E5A3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FB9DFAB-8D2F-4FBD-AC3E-8D18CC8D1E2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1C9B-09AD-45CC-8DC9-E4A81A07E5A3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DFAB-8D2F-4FBD-AC3E-8D18CC8D1E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1C9B-09AD-45CC-8DC9-E4A81A07E5A3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DFAB-8D2F-4FBD-AC3E-8D18CC8D1E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441C9B-09AD-45CC-8DC9-E4A81A07E5A3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B9DFAB-8D2F-4FBD-AC3E-8D18CC8D1E2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6441C9B-09AD-45CC-8DC9-E4A81A07E5A3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FB9DFAB-8D2F-4FBD-AC3E-8D18CC8D1E2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1C9B-09AD-45CC-8DC9-E4A81A07E5A3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DFAB-8D2F-4FBD-AC3E-8D18CC8D1E2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1C9B-09AD-45CC-8DC9-E4A81A07E5A3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DFAB-8D2F-4FBD-AC3E-8D18CC8D1E2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441C9B-09AD-45CC-8DC9-E4A81A07E5A3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B9DFAB-8D2F-4FBD-AC3E-8D18CC8D1E2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1C9B-09AD-45CC-8DC9-E4A81A07E5A3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DFAB-8D2F-4FBD-AC3E-8D18CC8D1E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441C9B-09AD-45CC-8DC9-E4A81A07E5A3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B9DFAB-8D2F-4FBD-AC3E-8D18CC8D1E29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441C9B-09AD-45CC-8DC9-E4A81A07E5A3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B9DFAB-8D2F-4FBD-AC3E-8D18CC8D1E29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6441C9B-09AD-45CC-8DC9-E4A81A07E5A3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FB9DFAB-8D2F-4FBD-AC3E-8D18CC8D1E2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5984" y="642918"/>
            <a:ext cx="6172200" cy="1214446"/>
          </a:xfrm>
        </p:spPr>
        <p:txBody>
          <a:bodyPr>
            <a:noAutofit/>
          </a:bodyPr>
          <a:lstStyle/>
          <a:p>
            <a:pPr algn="ctr"/>
            <a:r>
              <a:rPr lang="pt-BR" sz="3600" dirty="0" smtClean="0"/>
              <a:t>c</a:t>
            </a:r>
            <a:r>
              <a:rPr lang="pt-BR" sz="3600" dirty="0" smtClean="0"/>
              <a:t>ompressão de imagens via </a:t>
            </a:r>
            <a:r>
              <a:rPr lang="pt-BR" sz="3600" dirty="0" err="1" smtClean="0"/>
              <a:t>dct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43174" y="4214818"/>
            <a:ext cx="6172200" cy="1371600"/>
          </a:xfrm>
        </p:spPr>
        <p:txBody>
          <a:bodyPr/>
          <a:lstStyle/>
          <a:p>
            <a:r>
              <a:rPr lang="pt-BR" dirty="0" smtClean="0"/>
              <a:t>Aluna: Fernanda Ferreira</a:t>
            </a:r>
          </a:p>
          <a:p>
            <a:r>
              <a:rPr lang="pt-BR" dirty="0" smtClean="0"/>
              <a:t>Curso: IA898 – Processamento de imagens</a:t>
            </a:r>
          </a:p>
          <a:p>
            <a:r>
              <a:rPr lang="pt-BR" dirty="0" smtClean="0"/>
              <a:t>Prof. Letícia </a:t>
            </a:r>
            <a:r>
              <a:rPr lang="pt-BR" dirty="0" err="1" smtClean="0"/>
              <a:t>Rittner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643306" y="621508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</a:rPr>
              <a:t>Campinas,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Quantização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14282" y="1285860"/>
            <a:ext cx="7467600" cy="4873752"/>
          </a:xfrm>
        </p:spPr>
        <p:txBody>
          <a:bodyPr/>
          <a:lstStyle/>
          <a:p>
            <a:r>
              <a:rPr lang="pt-BR" dirty="0" smtClean="0"/>
              <a:t> </a:t>
            </a:r>
            <a:r>
              <a:rPr lang="pt-BR" dirty="0" smtClean="0"/>
              <a:t>Os </a:t>
            </a:r>
            <a:r>
              <a:rPr lang="pt-BR" dirty="0" smtClean="0"/>
              <a:t>elementos menos importantes da matriz de coeficientes DCT serão </a:t>
            </a:r>
            <a:r>
              <a:rPr lang="pt-BR" dirty="0" smtClean="0"/>
              <a:t>descartados.</a:t>
            </a:r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Onde: C(u,v) é a matriz de coeficientes, Z(u,v) é a matriz de normalização e </a:t>
            </a:r>
            <a:r>
              <a:rPr lang="pt-BR" dirty="0" smtClean="0">
                <a:latin typeface="Wide Latin"/>
              </a:rPr>
              <a:t>Ĉ</a:t>
            </a:r>
            <a:r>
              <a:rPr lang="pt-BR" dirty="0" smtClean="0"/>
              <a:t>(u,v) é uma aproximação limiarizada e normalizada de C(u,v).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Se Z(u,v) &gt; C(u,v)       </a:t>
            </a:r>
            <a:r>
              <a:rPr lang="pt-BR" dirty="0" smtClean="0">
                <a:latin typeface="Wide Latin"/>
              </a:rPr>
              <a:t>Ĉ</a:t>
            </a:r>
            <a:r>
              <a:rPr lang="pt-BR" dirty="0" smtClean="0"/>
              <a:t>(u,v) = 0. </a:t>
            </a:r>
          </a:p>
          <a:p>
            <a:pPr>
              <a:buNone/>
            </a:pPr>
            <a:r>
              <a:rPr lang="pt-BR" dirty="0" smtClean="0"/>
              <a:t>Coeficiente da transformada é descartado.</a:t>
            </a:r>
            <a:endParaRPr lang="pt-BR" dirty="0" smtClean="0"/>
          </a:p>
        </p:txBody>
      </p:sp>
      <p:pic>
        <p:nvPicPr>
          <p:cNvPr id="7" name="Imagem 6" descr="t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18" y="2181477"/>
            <a:ext cx="3405083" cy="747457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>
            <a:off x="2828884" y="5214950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 descr="q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4143380"/>
            <a:ext cx="2357529" cy="234306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643702" y="4071942"/>
            <a:ext cx="64294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Wide Latin"/>
              </a:rPr>
              <a:t>Ĉ</a:t>
            </a:r>
            <a:r>
              <a:rPr lang="pt-BR" sz="1200" dirty="0" smtClean="0"/>
              <a:t>(u,v)</a:t>
            </a:r>
            <a:endParaRPr lang="pt-BR" sz="1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072462" y="4929198"/>
            <a:ext cx="64294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C</a:t>
            </a:r>
            <a:r>
              <a:rPr lang="pt-BR" sz="1200" dirty="0" smtClean="0"/>
              <a:t>(u,v)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pt-BR" dirty="0" smtClean="0"/>
              <a:t>Leitura em </a:t>
            </a:r>
            <a:r>
              <a:rPr lang="pt-BR" dirty="0" err="1" smtClean="0"/>
              <a:t>z</a:t>
            </a:r>
            <a:r>
              <a:rPr lang="pt-BR" dirty="0" err="1" smtClean="0"/>
              <a:t>ig-zag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/>
          <a:lstStyle/>
          <a:p>
            <a:r>
              <a:rPr lang="pt-BR" dirty="0" smtClean="0"/>
              <a:t>Esta matriz de valores quantizados é lida em </a:t>
            </a:r>
            <a:r>
              <a:rPr lang="pt-BR" dirty="0" err="1" smtClean="0"/>
              <a:t>zig-zag</a:t>
            </a:r>
            <a:r>
              <a:rPr lang="pt-BR" dirty="0" smtClean="0"/>
              <a:t> </a:t>
            </a:r>
            <a:r>
              <a:rPr lang="pt-BR" dirty="0" smtClean="0"/>
              <a:t>da esquerda para direita e de cima para baixo, fazendo com que os primeiros elementos lidos sejam valores não zerados. Ignora-se a leitura a partir do momento em que se encontram </a:t>
            </a:r>
            <a:r>
              <a:rPr lang="pt-BR" dirty="0" smtClean="0"/>
              <a:t>elementos </a:t>
            </a:r>
            <a:r>
              <a:rPr lang="pt-BR" dirty="0" smtClean="0"/>
              <a:t>com valores </a:t>
            </a:r>
            <a:r>
              <a:rPr lang="pt-BR" dirty="0" smtClean="0"/>
              <a:t>zerados. 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 descr="c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4071942"/>
            <a:ext cx="2467320" cy="2381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pPr algn="ctr"/>
            <a:r>
              <a:rPr lang="pt-BR" dirty="0" smtClean="0"/>
              <a:t>Descompressão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7467600" cy="5188092"/>
          </a:xfrm>
        </p:spPr>
        <p:txBody>
          <a:bodyPr/>
          <a:lstStyle/>
          <a:p>
            <a:r>
              <a:rPr lang="pt-BR" dirty="0" smtClean="0"/>
              <a:t>A transformada inversa Ċ(u,v) leva à aproximação da subimagem descomprimida.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Realiza IDCT para retornar os valores das imagens. </a:t>
            </a:r>
            <a:endParaRPr lang="pt-BR" dirty="0"/>
          </a:p>
        </p:txBody>
      </p:sp>
      <p:pic>
        <p:nvPicPr>
          <p:cNvPr id="5" name="Imagem 4" descr="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2285992"/>
            <a:ext cx="3214710" cy="357190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1285852" y="3895292"/>
            <a:ext cx="5555353" cy="2748418"/>
            <a:chOff x="1285852" y="4000504"/>
            <a:chExt cx="5555353" cy="2748418"/>
          </a:xfrm>
        </p:grpSpPr>
        <p:pic>
          <p:nvPicPr>
            <p:cNvPr id="6" name="Imagem 5" descr="pep.png"/>
            <p:cNvPicPr>
              <a:picLocks noChangeAspect="1"/>
            </p:cNvPicPr>
            <p:nvPr/>
          </p:nvPicPr>
          <p:blipFill>
            <a:blip r:embed="rId3"/>
            <a:srcRect t="2987"/>
            <a:stretch>
              <a:fillRect/>
            </a:stretch>
          </p:blipFill>
          <p:spPr>
            <a:xfrm>
              <a:off x="1285852" y="4429132"/>
              <a:ext cx="2369223" cy="2319790"/>
            </a:xfrm>
            <a:prstGeom prst="rect">
              <a:avLst/>
            </a:prstGeom>
          </p:spPr>
        </p:pic>
        <p:pic>
          <p:nvPicPr>
            <p:cNvPr id="7" name="Imagem 6" descr="pep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4910" y="4405326"/>
              <a:ext cx="2336295" cy="2343596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1857356" y="4000504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Original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572000" y="4000504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Matriz 94% zeros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 </a:t>
            </a:r>
            <a:r>
              <a:rPr lang="pt-BR" dirty="0" smtClean="0"/>
              <a:t>http://bugra.github.io/work/notes/2014-07-12/discre-fourier-cosine-transform-dft-dct-image-compression/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https</a:t>
            </a:r>
            <a:r>
              <a:rPr lang="pt-BR" dirty="0" smtClean="0"/>
              <a:t>://docs.scipy.org/doc/scipy/reference/generated/scipy.fftpack.dct.html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https</a:t>
            </a:r>
            <a:r>
              <a:rPr lang="pt-BR" dirty="0" smtClean="0"/>
              <a:t>://www.math.cuhk.edu.hk/~lmlui/dct.pdf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https</a:t>
            </a:r>
            <a:r>
              <a:rPr lang="pt-BR" dirty="0" smtClean="0"/>
              <a:t>://en.wikipedia.org/wiki/Discrete_cosine_transform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https</a:t>
            </a:r>
            <a:r>
              <a:rPr lang="pt-BR" dirty="0" smtClean="0"/>
              <a:t>://asecuritysite.com/comms/dct2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GONZALEZ</a:t>
            </a:r>
            <a:r>
              <a:rPr lang="pt-BR" dirty="0" smtClean="0"/>
              <a:t>, </a:t>
            </a:r>
            <a:r>
              <a:rPr lang="pt-BR" dirty="0" err="1" smtClean="0"/>
              <a:t>R.C.</a:t>
            </a:r>
            <a:r>
              <a:rPr lang="pt-BR" dirty="0" smtClean="0"/>
              <a:t>, WOODS, R. “Processamento de Imagens Digitais” Edgard </a:t>
            </a:r>
            <a:r>
              <a:rPr lang="pt-BR" dirty="0" err="1" smtClean="0"/>
              <a:t>Blücher</a:t>
            </a:r>
            <a:r>
              <a:rPr lang="pt-BR" dirty="0" smtClean="0"/>
              <a:t> </a:t>
            </a:r>
            <a:r>
              <a:rPr lang="pt-BR" dirty="0" err="1" smtClean="0"/>
              <a:t>Ltda</a:t>
            </a:r>
            <a:r>
              <a:rPr lang="pt-BR" dirty="0" smtClean="0"/>
              <a:t>, 2000.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fundamentos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r>
              <a:rPr lang="pt-BR" dirty="0" smtClean="0"/>
              <a:t> Compressão de dados: é o processo de redução de quantidade de dados necessária para representar uma certa quantidade de informação 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Gonzalez, R. e Wood, R.).</a:t>
            </a:r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/>
              <a:t>	</a:t>
            </a:r>
            <a:r>
              <a:rPr lang="pt-BR" dirty="0" smtClean="0">
                <a:solidFill>
                  <a:srgbClr val="FF0000"/>
                </a:solidFill>
              </a:rPr>
              <a:t>Dados e informação não são sinônimos!</a:t>
            </a:r>
          </a:p>
          <a:p>
            <a:endParaRPr lang="pt-BR" dirty="0" smtClean="0"/>
          </a:p>
          <a:p>
            <a:r>
              <a:rPr lang="pt-BR" dirty="0" smtClean="0"/>
              <a:t>A informação pode ser representada por quantidades diferentes de dados.</a:t>
            </a:r>
          </a:p>
          <a:p>
            <a:endParaRPr lang="pt-BR" dirty="0" smtClean="0"/>
          </a:p>
          <a:p>
            <a:r>
              <a:rPr lang="pt-BR" dirty="0" smtClean="0"/>
              <a:t>Compressão de imagens trata de reduzir a quantidade de dados necessária para representar  uma imagem digital. </a:t>
            </a:r>
          </a:p>
        </p:txBody>
      </p:sp>
      <p:sp>
        <p:nvSpPr>
          <p:cNvPr id="10" name="Triângulo isósceles 9"/>
          <p:cNvSpPr/>
          <p:nvPr/>
        </p:nvSpPr>
        <p:spPr>
          <a:xfrm>
            <a:off x="1142976" y="3357562"/>
            <a:ext cx="214314" cy="2143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57150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Redundância e taxa de compressão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28596" y="1428736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Taxa de compressão C</a:t>
            </a:r>
            <a:r>
              <a:rPr lang="pt-BR" baseline="-25000" dirty="0" smtClean="0"/>
              <a:t>R</a:t>
            </a:r>
            <a:r>
              <a:rPr lang="pt-BR" dirty="0" smtClean="0"/>
              <a:t>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onde: n</a:t>
            </a:r>
            <a:r>
              <a:rPr lang="pt-BR" baseline="-25000" dirty="0" smtClean="0"/>
              <a:t>1</a:t>
            </a:r>
            <a:r>
              <a:rPr lang="pt-BR" dirty="0" smtClean="0"/>
              <a:t> e n</a:t>
            </a:r>
            <a:r>
              <a:rPr lang="pt-BR" baseline="-25000" dirty="0" smtClean="0"/>
              <a:t>2</a:t>
            </a:r>
            <a:r>
              <a:rPr lang="pt-BR" dirty="0" smtClean="0"/>
              <a:t> denotam o número de unidades de transporte de informação em dois conjuntos de dados que representam a mesma informação.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Redundância de dados relativa</a:t>
            </a:r>
            <a:r>
              <a:rPr lang="pt-BR" dirty="0" smtClean="0"/>
              <a:t>: </a:t>
            </a:r>
            <a:endParaRPr lang="pt-BR" dirty="0"/>
          </a:p>
        </p:txBody>
      </p:sp>
      <p:pic>
        <p:nvPicPr>
          <p:cNvPr id="5" name="Imagem 4" descr="c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2357430"/>
            <a:ext cx="1063632" cy="571504"/>
          </a:xfrm>
          <a:prstGeom prst="rect">
            <a:avLst/>
          </a:prstGeom>
        </p:spPr>
      </p:pic>
      <p:pic>
        <p:nvPicPr>
          <p:cNvPr id="6" name="Imagem 5" descr="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00" y="5643578"/>
            <a:ext cx="1719872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>
            <a:normAutofit/>
          </a:bodyPr>
          <a:lstStyle/>
          <a:p>
            <a:pPr marL="457200" indent="-457200" algn="ctr"/>
            <a:r>
              <a:rPr lang="pt-BR" sz="3200" dirty="0" smtClean="0"/>
              <a:t>Redundância de codificação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4873752"/>
          </a:xfrm>
        </p:spPr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pt-BR" dirty="0" smtClean="0"/>
              <a:t>Redução de símbolos de codificação de uma imagem. </a:t>
            </a:r>
          </a:p>
          <a:p>
            <a:pPr marL="457200" indent="-457200">
              <a:buNone/>
            </a:pPr>
            <a:endParaRPr lang="pt-BR" dirty="0" smtClean="0"/>
          </a:p>
          <a:p>
            <a:pPr marL="457200" indent="-457200">
              <a:buNone/>
            </a:pPr>
            <a:r>
              <a:rPr lang="pt-BR" dirty="0" smtClean="0"/>
              <a:t>Utiliza-se quando códigos atribuídos a um conjunto de eventos (ex.: valores de níveis de cinza) não foram escolhidos para obter toda a vantagem das probabilidades dos eventos.</a:t>
            </a:r>
          </a:p>
          <a:p>
            <a:pPr marL="457200" indent="-457200">
              <a:buNone/>
            </a:pPr>
            <a:endParaRPr lang="pt-BR" dirty="0" smtClean="0"/>
          </a:p>
          <a:p>
            <a:pPr marL="457200" indent="-457200">
              <a:buNone/>
            </a:pPr>
            <a:r>
              <a:rPr lang="pt-BR" dirty="0" smtClean="0">
                <a:solidFill>
                  <a:srgbClr val="006600"/>
                </a:solidFill>
              </a:rPr>
              <a:t>Exemplo: </a:t>
            </a:r>
            <a:r>
              <a:rPr lang="pt-BR" dirty="0" smtClean="0">
                <a:solidFill>
                  <a:srgbClr val="006600"/>
                </a:solidFill>
              </a:rPr>
              <a:t>considerando </a:t>
            </a:r>
            <a:r>
              <a:rPr lang="pt-BR" dirty="0" smtClean="0">
                <a:solidFill>
                  <a:srgbClr val="006600"/>
                </a:solidFill>
              </a:rPr>
              <a:t>o </a:t>
            </a:r>
            <a:r>
              <a:rPr lang="pt-BR" dirty="0" smtClean="0">
                <a:solidFill>
                  <a:srgbClr val="006600"/>
                </a:solidFill>
              </a:rPr>
              <a:t>símbolo </a:t>
            </a:r>
            <a:r>
              <a:rPr lang="pt-BR" dirty="0" smtClean="0">
                <a:solidFill>
                  <a:srgbClr val="006600"/>
                </a:solidFill>
              </a:rPr>
              <a:t>2</a:t>
            </a:r>
            <a:r>
              <a:rPr lang="pt-BR" dirty="0" smtClean="0">
                <a:solidFill>
                  <a:srgbClr val="006600"/>
                </a:solidFill>
              </a:rPr>
              <a:t>. Em um sistema de oito bits tal representação seria “00000010”, no entanto são apenas necessários dois bits (10), os demais bits são redundantes e podem ser eliminados. </a:t>
            </a:r>
            <a:endParaRPr lang="pt-BR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Redundância </a:t>
            </a:r>
            <a:r>
              <a:rPr lang="pt-BR" dirty="0" err="1" smtClean="0"/>
              <a:t>interpixels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Redução de pixels em uma imagem.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O valor de qualquer pixel dado pode ser previsível a partir do valor de seus vizinhos, a informação de cada pixel é relativamente pequena.  </a:t>
            </a:r>
            <a:endParaRPr lang="pt-BR" dirty="0"/>
          </a:p>
        </p:txBody>
      </p:sp>
      <p:pic>
        <p:nvPicPr>
          <p:cNvPr id="4" name="Imagem 3" descr="download.jpg"/>
          <p:cNvPicPr>
            <a:picLocks noChangeAspect="1"/>
          </p:cNvPicPr>
          <p:nvPr/>
        </p:nvPicPr>
        <p:blipFill>
          <a:blip r:embed="rId2"/>
          <a:srcRect l="19689" b="47527"/>
          <a:stretch>
            <a:fillRect/>
          </a:stretch>
        </p:blipFill>
        <p:spPr>
          <a:xfrm>
            <a:off x="857224" y="4429132"/>
            <a:ext cx="3496760" cy="2071702"/>
          </a:xfrm>
          <a:prstGeom prst="rect">
            <a:avLst/>
          </a:prstGeom>
        </p:spPr>
      </p:pic>
      <p:pic>
        <p:nvPicPr>
          <p:cNvPr id="5" name="Imagem 4" descr="download.jpg"/>
          <p:cNvPicPr>
            <a:picLocks noChangeAspect="1"/>
          </p:cNvPicPr>
          <p:nvPr/>
        </p:nvPicPr>
        <p:blipFill>
          <a:blip r:embed="rId2"/>
          <a:srcRect l="19689" t="52473" b="11339"/>
          <a:stretch>
            <a:fillRect/>
          </a:stretch>
        </p:blipFill>
        <p:spPr>
          <a:xfrm>
            <a:off x="4500562" y="4857760"/>
            <a:ext cx="3500461" cy="143027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71538" y="400050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6600"/>
                </a:solidFill>
              </a:rPr>
              <a:t>Exemplo:</a:t>
            </a:r>
            <a:endParaRPr lang="pt-BR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pt-BR" dirty="0" smtClean="0"/>
              <a:t>Redundância </a:t>
            </a:r>
            <a:r>
              <a:rPr lang="pt-BR" dirty="0" err="1" smtClean="0"/>
              <a:t>psicovisual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Reduz informações com menos importância relativa. Cérebro correlaciona características discriminadoras da imagem (borda ou região de textura).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A eliminação da redundância é possível porque a informação não é essencial para o processamento visual normal, mas ocorre uma perda relativa da informação, chamada também de quantização.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Tipos de Compressão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7467600" cy="48737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pt-BR" dirty="0" smtClean="0"/>
          </a:p>
          <a:p>
            <a:r>
              <a:rPr lang="pt-BR" dirty="0" smtClean="0"/>
              <a:t>Compressão livre de erros</a:t>
            </a:r>
          </a:p>
          <a:p>
            <a:pPr lvl="1"/>
            <a:r>
              <a:rPr lang="pt-BR" dirty="0" smtClean="0"/>
              <a:t>Codificação de tamanho variável</a:t>
            </a:r>
          </a:p>
          <a:p>
            <a:pPr lvl="2"/>
            <a:r>
              <a:rPr lang="pt-BR" dirty="0" smtClean="0"/>
              <a:t>Codificação de </a:t>
            </a:r>
            <a:r>
              <a:rPr lang="pt-BR" dirty="0" err="1" smtClean="0"/>
              <a:t>Huffman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Outros códigos de tamanho variável</a:t>
            </a:r>
          </a:p>
          <a:p>
            <a:pPr lvl="2"/>
            <a:r>
              <a:rPr lang="pt-BR" dirty="0" smtClean="0"/>
              <a:t>Codificação </a:t>
            </a:r>
            <a:r>
              <a:rPr lang="pt-BR" dirty="0" smtClean="0"/>
              <a:t>Aritmética</a:t>
            </a:r>
          </a:p>
          <a:p>
            <a:pPr lvl="1"/>
            <a:r>
              <a:rPr lang="pt-BR" dirty="0" smtClean="0"/>
              <a:t>Codificação por planos de bits</a:t>
            </a:r>
          </a:p>
          <a:p>
            <a:pPr lvl="2"/>
            <a:r>
              <a:rPr lang="pt-BR" dirty="0" smtClean="0"/>
              <a:t>Decomposição por planos de bits</a:t>
            </a:r>
          </a:p>
          <a:p>
            <a:pPr lvl="2"/>
            <a:r>
              <a:rPr lang="pt-BR" dirty="0" smtClean="0"/>
              <a:t>Codificação de </a:t>
            </a:r>
            <a:r>
              <a:rPr lang="pt-BR" dirty="0" err="1" smtClean="0"/>
              <a:t>area</a:t>
            </a:r>
            <a:r>
              <a:rPr lang="pt-BR" dirty="0" smtClean="0"/>
              <a:t> constante</a:t>
            </a:r>
          </a:p>
          <a:p>
            <a:pPr lvl="2"/>
            <a:r>
              <a:rPr lang="pt-BR" dirty="0" smtClean="0"/>
              <a:t>Código de corrida unidimensional</a:t>
            </a:r>
          </a:p>
          <a:p>
            <a:pPr lvl="2"/>
            <a:r>
              <a:rPr lang="pt-BR" dirty="0" smtClean="0"/>
              <a:t>Código de corrida bidimensional</a:t>
            </a:r>
          </a:p>
          <a:p>
            <a:pPr lvl="2"/>
            <a:r>
              <a:rPr lang="pt-BR" dirty="0" smtClean="0"/>
              <a:t>Acompanhamento de codificação de contornos</a:t>
            </a:r>
            <a:endParaRPr lang="pt-BR" dirty="0" smtClean="0"/>
          </a:p>
          <a:p>
            <a:pPr lvl="1"/>
            <a:r>
              <a:rPr lang="pt-BR" dirty="0" smtClean="0"/>
              <a:t>Codificação previsora sem perdas</a:t>
            </a:r>
          </a:p>
          <a:p>
            <a:pPr lvl="1">
              <a:buNone/>
            </a:pPr>
            <a:endParaRPr lang="pt-BR" dirty="0" smtClean="0"/>
          </a:p>
          <a:p>
            <a:r>
              <a:rPr lang="pt-BR" dirty="0" smtClean="0"/>
              <a:t>Compressão com perdas</a:t>
            </a:r>
          </a:p>
          <a:p>
            <a:pPr lvl="1"/>
            <a:r>
              <a:rPr lang="pt-BR" dirty="0" smtClean="0"/>
              <a:t>Codificação previsora com perdas</a:t>
            </a:r>
          </a:p>
          <a:p>
            <a:pPr lvl="2"/>
            <a:r>
              <a:rPr lang="pt-BR" dirty="0" smtClean="0"/>
              <a:t>Previsores ótimos</a:t>
            </a:r>
          </a:p>
          <a:p>
            <a:pPr lvl="2"/>
            <a:r>
              <a:rPr lang="pt-BR" dirty="0" smtClean="0"/>
              <a:t>Quantização ótima</a:t>
            </a:r>
          </a:p>
          <a:p>
            <a:pPr lvl="1"/>
            <a:r>
              <a:rPr lang="pt-BR" dirty="0" smtClean="0"/>
              <a:t>Codificação por transformada</a:t>
            </a:r>
          </a:p>
          <a:p>
            <a:pPr lvl="2"/>
            <a:r>
              <a:rPr lang="pt-BR" dirty="0" smtClean="0"/>
              <a:t>Transformada  de </a:t>
            </a:r>
            <a:r>
              <a:rPr lang="pt-BR" dirty="0" err="1" smtClean="0"/>
              <a:t>Karhunen-Loève</a:t>
            </a:r>
            <a:r>
              <a:rPr lang="pt-BR" dirty="0" smtClean="0"/>
              <a:t> (KLT)</a:t>
            </a:r>
          </a:p>
          <a:p>
            <a:pPr lvl="2"/>
            <a:r>
              <a:rPr lang="pt-BR" dirty="0" err="1" smtClean="0"/>
              <a:t>Tranformada</a:t>
            </a:r>
            <a:r>
              <a:rPr lang="pt-BR" dirty="0" smtClean="0"/>
              <a:t> de Fourier Discreta (DFT)</a:t>
            </a:r>
          </a:p>
          <a:p>
            <a:pPr lvl="2"/>
            <a:r>
              <a:rPr lang="pt-BR" dirty="0" smtClean="0"/>
              <a:t>Transformada de Cosseno Discreta (DCT)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000760" y="1500174"/>
            <a:ext cx="2500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Taxa de compressão: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 smtClean="0"/>
              <a:t>Média</a:t>
            </a:r>
          </a:p>
          <a:p>
            <a:pPr algn="ctr"/>
            <a:r>
              <a:rPr lang="pt-BR" b="1" dirty="0" smtClean="0"/>
              <a:t>2,62 : 1</a:t>
            </a:r>
          </a:p>
          <a:p>
            <a:pPr algn="ctr"/>
            <a:endParaRPr lang="pt-BR" b="1" dirty="0"/>
          </a:p>
          <a:p>
            <a:pPr algn="ctr"/>
            <a:endParaRPr lang="pt-BR" b="1" dirty="0" smtClean="0"/>
          </a:p>
          <a:p>
            <a:pPr algn="ctr"/>
            <a:endParaRPr lang="pt-BR" b="1" dirty="0"/>
          </a:p>
          <a:p>
            <a:pPr algn="ctr"/>
            <a:endParaRPr lang="pt-BR" b="1" dirty="0" smtClean="0"/>
          </a:p>
          <a:p>
            <a:pPr algn="ctr"/>
            <a:endParaRPr lang="pt-BR" b="1" dirty="0"/>
          </a:p>
          <a:p>
            <a:pPr algn="ctr"/>
            <a:endParaRPr lang="pt-BR" b="1" dirty="0" smtClean="0"/>
          </a:p>
          <a:p>
            <a:pPr algn="ctr"/>
            <a:endParaRPr lang="pt-BR" b="1" dirty="0"/>
          </a:p>
          <a:p>
            <a:pPr algn="ctr"/>
            <a:endParaRPr lang="pt-BR" b="1" dirty="0" smtClean="0"/>
          </a:p>
          <a:p>
            <a:pPr algn="ctr"/>
            <a:r>
              <a:rPr lang="pt-BR" b="1" dirty="0" smtClean="0"/>
              <a:t>&gt; 67: 1</a:t>
            </a:r>
            <a:endParaRPr lang="pt-BR" b="1" dirty="0"/>
          </a:p>
          <a:p>
            <a:pPr algn="ctr"/>
            <a:endParaRPr lang="pt-BR" b="1" dirty="0"/>
          </a:p>
        </p:txBody>
      </p:sp>
      <p:sp>
        <p:nvSpPr>
          <p:cNvPr id="7" name="Seta para a direita 6"/>
          <p:cNvSpPr/>
          <p:nvPr/>
        </p:nvSpPr>
        <p:spPr>
          <a:xfrm>
            <a:off x="5357818" y="2714620"/>
            <a:ext cx="92869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5429256" y="5214950"/>
            <a:ext cx="92869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pPr algn="ctr"/>
            <a:r>
              <a:rPr lang="pt-BR" dirty="0" smtClean="0"/>
              <a:t>Transformada cosseno discreta (</a:t>
            </a:r>
            <a:r>
              <a:rPr lang="pt-BR" dirty="0" err="1" smtClean="0"/>
              <a:t>dct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829576" cy="5259530"/>
          </a:xfrm>
        </p:spPr>
        <p:txBody>
          <a:bodyPr/>
          <a:lstStyle/>
          <a:p>
            <a:r>
              <a:rPr lang="pt-BR" dirty="0" smtClean="0"/>
              <a:t>Baseada Transformada de Fourier Discreta (DFT)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Simplificada pela fórmula de </a:t>
            </a:r>
            <a:r>
              <a:rPr lang="pt-BR" dirty="0" err="1" smtClean="0"/>
              <a:t>Euler</a:t>
            </a:r>
            <a:r>
              <a:rPr lang="pt-BR" dirty="0" smtClean="0"/>
              <a:t>, obtemos a DCT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Inversa DCT</a:t>
            </a:r>
          </a:p>
        </p:txBody>
      </p:sp>
      <p:pic>
        <p:nvPicPr>
          <p:cNvPr id="4" name="Imagem 3" descr="alf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4643446"/>
            <a:ext cx="3531385" cy="857256"/>
          </a:xfrm>
          <a:prstGeom prst="rect">
            <a:avLst/>
          </a:prstGeom>
        </p:spPr>
      </p:pic>
      <p:pic>
        <p:nvPicPr>
          <p:cNvPr id="5" name="Imagem 4" descr="d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3643314"/>
            <a:ext cx="7521406" cy="785818"/>
          </a:xfrm>
          <a:prstGeom prst="rect">
            <a:avLst/>
          </a:prstGeom>
        </p:spPr>
      </p:pic>
      <p:pic>
        <p:nvPicPr>
          <p:cNvPr id="6" name="Imagem 5" descr="df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56" y="1785926"/>
            <a:ext cx="3143272" cy="824719"/>
          </a:xfrm>
          <a:prstGeom prst="rect">
            <a:avLst/>
          </a:prstGeom>
        </p:spPr>
      </p:pic>
      <p:pic>
        <p:nvPicPr>
          <p:cNvPr id="8" name="Imagem 7" descr="idc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86" y="5786454"/>
            <a:ext cx="7197715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pt-BR" dirty="0" smtClean="0"/>
              <a:t>Propriedades da </a:t>
            </a:r>
            <a:r>
              <a:rPr lang="pt-BR" dirty="0" err="1" smtClean="0"/>
              <a:t>dct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8043890" cy="5500726"/>
          </a:xfrm>
        </p:spPr>
        <p:txBody>
          <a:bodyPr>
            <a:normAutofit/>
          </a:bodyPr>
          <a:lstStyle/>
          <a:p>
            <a:r>
              <a:rPr lang="pt-BR" dirty="0" smtClean="0"/>
              <a:t> Empacota maior parte da informação no menor números de coeficientes, proporcionando menores erros de reconstrução.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Minimiza o artefato de blocos.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 smtClean="0"/>
              <a:t>Tamanho da subimagem 8x8 ou 16x16 (</a:t>
            </a:r>
            <a:r>
              <a:rPr lang="pt-BR" sz="1800" dirty="0" err="1" smtClean="0"/>
              <a:t>Netravali</a:t>
            </a:r>
            <a:r>
              <a:rPr lang="pt-BR" sz="1800" dirty="0" smtClean="0"/>
              <a:t> e </a:t>
            </a:r>
            <a:r>
              <a:rPr lang="pt-BR" sz="1800" dirty="0" err="1" smtClean="0"/>
              <a:t>Limp</a:t>
            </a:r>
            <a:r>
              <a:rPr lang="pt-BR" sz="1800" dirty="0" smtClean="0"/>
              <a:t>[1980]).</a:t>
            </a:r>
            <a:endParaRPr lang="pt-BR" dirty="0" smtClean="0"/>
          </a:p>
        </p:txBody>
      </p:sp>
      <p:grpSp>
        <p:nvGrpSpPr>
          <p:cNvPr id="11" name="Grupo 10"/>
          <p:cNvGrpSpPr/>
          <p:nvPr/>
        </p:nvGrpSpPr>
        <p:grpSpPr>
          <a:xfrm>
            <a:off x="1000100" y="3357562"/>
            <a:ext cx="5815107" cy="2286017"/>
            <a:chOff x="857224" y="4357694"/>
            <a:chExt cx="5815107" cy="2286017"/>
          </a:xfrm>
        </p:grpSpPr>
        <p:pic>
          <p:nvPicPr>
            <p:cNvPr id="5" name="Imagem 4" descr="DCTvsDFT.gif"/>
            <p:cNvPicPr>
              <a:picLocks noChangeAspect="1"/>
            </p:cNvPicPr>
            <p:nvPr/>
          </p:nvPicPr>
          <p:blipFill>
            <a:blip r:embed="rId2"/>
            <a:srcRect t="63158"/>
            <a:stretch>
              <a:fillRect/>
            </a:stretch>
          </p:blipFill>
          <p:spPr>
            <a:xfrm>
              <a:off x="2285984" y="5643579"/>
              <a:ext cx="4386347" cy="1000132"/>
            </a:xfrm>
            <a:prstGeom prst="rect">
              <a:avLst/>
            </a:prstGeom>
          </p:spPr>
        </p:pic>
        <p:pic>
          <p:nvPicPr>
            <p:cNvPr id="6" name="Imagem 5" descr="DCTvsDFT.gif"/>
            <p:cNvPicPr>
              <a:picLocks noChangeAspect="1"/>
            </p:cNvPicPr>
            <p:nvPr/>
          </p:nvPicPr>
          <p:blipFill>
            <a:blip r:embed="rId2"/>
            <a:srcRect t="16302" b="44736"/>
            <a:stretch>
              <a:fillRect/>
            </a:stretch>
          </p:blipFill>
          <p:spPr>
            <a:xfrm>
              <a:off x="2285984" y="4357694"/>
              <a:ext cx="4357718" cy="1119689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 flipH="1">
              <a:off x="857224" y="457200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DFT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 flipH="1">
              <a:off x="857224" y="591718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DCT</a:t>
              </a:r>
              <a:endParaRPr lang="pt-BR" dirty="0"/>
            </a:p>
          </p:txBody>
        </p:sp>
        <p:sp>
          <p:nvSpPr>
            <p:cNvPr id="9" name="Seta para a direita 8"/>
            <p:cNvSpPr/>
            <p:nvPr/>
          </p:nvSpPr>
          <p:spPr>
            <a:xfrm>
              <a:off x="1714480" y="4643446"/>
              <a:ext cx="285752" cy="2857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Seta para a direita 9"/>
            <p:cNvSpPr/>
            <p:nvPr/>
          </p:nvSpPr>
          <p:spPr>
            <a:xfrm>
              <a:off x="1714480" y="5929330"/>
              <a:ext cx="285752" cy="2857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7842</TotalTime>
  <Words>612</Words>
  <Application>Microsoft Office PowerPoint</Application>
  <PresentationFormat>Apresentação na tela (4:3)</PresentationFormat>
  <Paragraphs>127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Balcão Envidraçado</vt:lpstr>
      <vt:lpstr>compressão de imagens via dct</vt:lpstr>
      <vt:lpstr>fundamentos</vt:lpstr>
      <vt:lpstr>Redundância e taxa de compressão</vt:lpstr>
      <vt:lpstr>Redundância de codificação</vt:lpstr>
      <vt:lpstr>Redundância interpixels</vt:lpstr>
      <vt:lpstr>Redundância psicovisual</vt:lpstr>
      <vt:lpstr>Tipos de Compressão</vt:lpstr>
      <vt:lpstr>Transformada cosseno discreta (dct)</vt:lpstr>
      <vt:lpstr>Propriedades da dct</vt:lpstr>
      <vt:lpstr>Quantização</vt:lpstr>
      <vt:lpstr>Leitura em zig-zag</vt:lpstr>
      <vt:lpstr>Descompressão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compressão de imagens via dct</dc:title>
  <dc:creator>Fernanda</dc:creator>
  <cp:lastModifiedBy>Fernanda</cp:lastModifiedBy>
  <cp:revision>93</cp:revision>
  <dcterms:created xsi:type="dcterms:W3CDTF">2018-09-07T13:52:15Z</dcterms:created>
  <dcterms:modified xsi:type="dcterms:W3CDTF">2018-09-13T00:34:19Z</dcterms:modified>
</cp:coreProperties>
</file>