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6" r:id="rId1"/>
  </p:sldMasterIdLst>
  <p:sldIdLst>
    <p:sldId id="256" r:id="rId2"/>
    <p:sldId id="259" r:id="rId3"/>
    <p:sldId id="268" r:id="rId4"/>
    <p:sldId id="282" r:id="rId5"/>
    <p:sldId id="270" r:id="rId6"/>
    <p:sldId id="269" r:id="rId7"/>
    <p:sldId id="286" r:id="rId8"/>
    <p:sldId id="271" r:id="rId9"/>
    <p:sldId id="272" r:id="rId10"/>
    <p:sldId id="276" r:id="rId11"/>
    <p:sldId id="277" r:id="rId12"/>
    <p:sldId id="283" r:id="rId13"/>
    <p:sldId id="275" r:id="rId14"/>
    <p:sldId id="273" r:id="rId15"/>
    <p:sldId id="278" r:id="rId16"/>
    <p:sldId id="279" r:id="rId17"/>
    <p:sldId id="280" r:id="rId18"/>
    <p:sldId id="285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quíria Lima Bessa de Castro" initials="VLBdC" lastIdx="2" clrIdx="0">
    <p:extLst>
      <p:ext uri="{19B8F6BF-5375-455C-9EA6-DF929625EA0E}">
        <p15:presenceInfo xmlns:p15="http://schemas.microsoft.com/office/powerpoint/2012/main" userId="Valquíria Lima Bessa de Cast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A430C0A-5464-4FE4-84EB-FF9C94016DF4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9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9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1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8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2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0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7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6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7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42B0DB6-F5C7-45FB-8CF3-31B45F9C2DAC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20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58B2C-F958-4DDD-9CD2-099256E6C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55272"/>
            <a:ext cx="8991600" cy="106370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8000" dirty="0" err="1">
                <a:solidFill>
                  <a:schemeClr val="bg1"/>
                </a:solidFill>
              </a:rPr>
              <a:t>Dithering</a:t>
            </a:r>
            <a:endParaRPr lang="pt-BR" sz="13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63DC6A-4DB2-492B-A2B6-8F1EA2618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4433455"/>
            <a:ext cx="9144000" cy="1711036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IA898 – Processamento Digital de Imagens</a:t>
            </a:r>
          </a:p>
          <a:p>
            <a:r>
              <a:rPr lang="pt-BR" sz="2400" dirty="0">
                <a:solidFill>
                  <a:schemeClr val="bg1"/>
                </a:solidFill>
              </a:rPr>
              <a:t>Nome:  Valquíria Lima Bessa de Castro</a:t>
            </a:r>
          </a:p>
          <a:p>
            <a:r>
              <a:rPr lang="pt-BR" sz="2400" dirty="0">
                <a:solidFill>
                  <a:schemeClr val="bg1"/>
                </a:solidFill>
              </a:rPr>
              <a:t>RA: 162627</a:t>
            </a:r>
          </a:p>
        </p:txBody>
      </p:sp>
    </p:spTree>
    <p:extLst>
      <p:ext uri="{BB962C8B-B14F-4D97-AF65-F5344CB8AC3E}">
        <p14:creationId xmlns:p14="http://schemas.microsoft.com/office/powerpoint/2010/main" val="257761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15814-AF24-4ED9-9D8D-DE94560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720436"/>
            <a:ext cx="10575235" cy="671041"/>
          </a:xfrm>
        </p:spPr>
        <p:txBody>
          <a:bodyPr>
            <a:noAutofit/>
          </a:bodyPr>
          <a:lstStyle/>
          <a:p>
            <a:pPr algn="l"/>
            <a:r>
              <a:rPr lang="pt-BR" dirty="0"/>
              <a:t>Dithering Ordenado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CF489-D7E5-4AFD-8CFF-3E53CCF2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749287"/>
            <a:ext cx="10575235" cy="4611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Depois da normalização: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DBEF12-822F-42AA-A465-E57A39768952}"/>
              </a:ext>
            </a:extLst>
          </p:cNvPr>
          <p:cNvSpPr txBox="1"/>
          <p:nvPr/>
        </p:nvSpPr>
        <p:spPr>
          <a:xfrm>
            <a:off x="6180780" y="2662433"/>
            <a:ext cx="149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x,y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= 8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1B74FB-97A9-4A64-B937-55177DA4C567}"/>
              </a:ext>
            </a:extLst>
          </p:cNvPr>
          <p:cNvSpPr txBox="1"/>
          <p:nvPr/>
        </p:nvSpPr>
        <p:spPr>
          <a:xfrm>
            <a:off x="6783039" y="3514024"/>
            <a:ext cx="338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((x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n),(y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n))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388BA69-CF38-4DBA-9E87-306AFB10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32" y="2662433"/>
            <a:ext cx="4867564" cy="30422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19A6581-77F1-460E-81A7-49C9BECA2A40}"/>
              </a:ext>
            </a:extLst>
          </p:cNvPr>
          <p:cNvSpPr/>
          <p:nvPr/>
        </p:nvSpPr>
        <p:spPr>
          <a:xfrm>
            <a:off x="4969336" y="2832998"/>
            <a:ext cx="113244" cy="120533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75B3554-4036-4619-97D5-D373AAB21CBC}"/>
              </a:ext>
            </a:extLst>
          </p:cNvPr>
          <p:cNvCxnSpPr>
            <a:cxnSpLocks/>
          </p:cNvCxnSpPr>
          <p:nvPr/>
        </p:nvCxnSpPr>
        <p:spPr>
          <a:xfrm>
            <a:off x="5181600" y="2896582"/>
            <a:ext cx="997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84CA97-32F9-41AE-9EC9-BEB71E38C5BA}"/>
              </a:ext>
            </a:extLst>
          </p:cNvPr>
          <p:cNvSpPr txBox="1"/>
          <p:nvPr/>
        </p:nvSpPr>
        <p:spPr>
          <a:xfrm>
            <a:off x="6558458" y="4203961"/>
            <a:ext cx="3836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Se: x=49 e y = 539</a:t>
            </a:r>
          </a:p>
          <a:p>
            <a:pPr algn="ctr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Posição na matriz de limiar é:</a:t>
            </a:r>
          </a:p>
          <a:p>
            <a:pPr algn="ctr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M(1,3) = 6</a:t>
            </a:r>
          </a:p>
        </p:txBody>
      </p:sp>
    </p:spTree>
    <p:extLst>
      <p:ext uri="{BB962C8B-B14F-4D97-AF65-F5344CB8AC3E}">
        <p14:creationId xmlns:p14="http://schemas.microsoft.com/office/powerpoint/2010/main" val="306492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15814-AF24-4ED9-9D8D-DE94560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720436"/>
            <a:ext cx="10575235" cy="671041"/>
          </a:xfrm>
        </p:spPr>
        <p:txBody>
          <a:bodyPr>
            <a:noAutofit/>
          </a:bodyPr>
          <a:lstStyle/>
          <a:p>
            <a:pPr algn="l"/>
            <a:r>
              <a:rPr lang="pt-BR" dirty="0"/>
              <a:t>Dithering Ordenado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CF489-D7E5-4AFD-8CFF-3E53CCF2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749287"/>
            <a:ext cx="10575235" cy="4611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Diferentes matrizes de limiar: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050" name="Picture 2" descr="Dithering matrix - clustered">
            <a:extLst>
              <a:ext uri="{FF2B5EF4-FFF2-40B4-BE49-F238E27FC236}">
                <a16:creationId xmlns:a16="http://schemas.microsoft.com/office/drawing/2014/main" id="{BAD1CEC1-653C-47DB-BDCA-8DA9D70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07" y="2555598"/>
            <a:ext cx="2852215" cy="15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C217827-CAEE-4D0B-AFF2-839A1706BFDA}"/>
              </a:ext>
            </a:extLst>
          </p:cNvPr>
          <p:cNvSpPr txBox="1"/>
          <p:nvPr/>
        </p:nvSpPr>
        <p:spPr>
          <a:xfrm>
            <a:off x="1494455" y="2159513"/>
            <a:ext cx="177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Clustered</a:t>
            </a:r>
            <a:r>
              <a:rPr lang="pt-BR" dirty="0"/>
              <a:t> </a:t>
            </a:r>
            <a:r>
              <a:rPr lang="pt-BR" dirty="0" err="1"/>
              <a:t>dots</a:t>
            </a:r>
            <a:endParaRPr lang="pt-BR" dirty="0"/>
          </a:p>
        </p:txBody>
      </p:sp>
      <p:pic>
        <p:nvPicPr>
          <p:cNvPr id="2052" name="Picture 4" descr="Dithering matrix - central white points">
            <a:extLst>
              <a:ext uri="{FF2B5EF4-FFF2-40B4-BE49-F238E27FC236}">
                <a16:creationId xmlns:a16="http://schemas.microsoft.com/office/drawing/2014/main" id="{AB62B631-E091-488E-8702-682808C8B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97" y="4798324"/>
            <a:ext cx="2965614" cy="160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BA80AD4-2235-4287-AE15-E7525E268D52}"/>
              </a:ext>
            </a:extLst>
          </p:cNvPr>
          <p:cNvSpPr txBox="1"/>
          <p:nvPr/>
        </p:nvSpPr>
        <p:spPr>
          <a:xfrm>
            <a:off x="1373829" y="4375485"/>
            <a:ext cx="202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Central White Point</a:t>
            </a:r>
          </a:p>
        </p:txBody>
      </p:sp>
      <p:pic>
        <p:nvPicPr>
          <p:cNvPr id="2054" name="Picture 6" descr="Dithering matrix - balanced centered points">
            <a:extLst>
              <a:ext uri="{FF2B5EF4-FFF2-40B4-BE49-F238E27FC236}">
                <a16:creationId xmlns:a16="http://schemas.microsoft.com/office/drawing/2014/main" id="{F8D82591-1122-4C95-A628-4133DE7A9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75" y="4811410"/>
            <a:ext cx="2881175" cy="159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D29E01D-4AFC-40DB-BC6A-4D5D354B9695}"/>
              </a:ext>
            </a:extLst>
          </p:cNvPr>
          <p:cNvSpPr txBox="1"/>
          <p:nvPr/>
        </p:nvSpPr>
        <p:spPr>
          <a:xfrm>
            <a:off x="4505695" y="4375485"/>
            <a:ext cx="25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Balanced</a:t>
            </a:r>
            <a:r>
              <a:rPr lang="pt-BR" dirty="0"/>
              <a:t> </a:t>
            </a:r>
            <a:r>
              <a:rPr lang="pt-BR" dirty="0" err="1"/>
              <a:t>Centered</a:t>
            </a:r>
            <a:r>
              <a:rPr lang="pt-BR" dirty="0"/>
              <a:t> Point</a:t>
            </a:r>
          </a:p>
        </p:txBody>
      </p:sp>
      <p:pic>
        <p:nvPicPr>
          <p:cNvPr id="2056" name="Picture 8" descr="Dithering matrix - diagonal pattern">
            <a:extLst>
              <a:ext uri="{FF2B5EF4-FFF2-40B4-BE49-F238E27FC236}">
                <a16:creationId xmlns:a16="http://schemas.microsoft.com/office/drawing/2014/main" id="{21DAF8F1-5B1D-4B0A-87CE-6A59C0D48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338" y="4154713"/>
            <a:ext cx="2537546" cy="183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archive.is/71e9G/1731bc17b5b20d0aaa7df15ee389139d34338a69.png">
            <a:extLst>
              <a:ext uri="{FF2B5EF4-FFF2-40B4-BE49-F238E27FC236}">
                <a16:creationId xmlns:a16="http://schemas.microsoft.com/office/drawing/2014/main" id="{17CA4A84-020C-4B4A-A1A2-DF17DA53C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538" y="2846039"/>
            <a:ext cx="4407247" cy="11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7073FDC-C859-4A2C-82B2-13A24C3B16F8}"/>
              </a:ext>
            </a:extLst>
          </p:cNvPr>
          <p:cNvSpPr txBox="1"/>
          <p:nvPr/>
        </p:nvSpPr>
        <p:spPr>
          <a:xfrm>
            <a:off x="4249491" y="2169156"/>
            <a:ext cx="658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Diagonal </a:t>
            </a:r>
            <a:r>
              <a:rPr lang="pt-BR" dirty="0" err="1"/>
              <a:t>ordered</a:t>
            </a:r>
            <a:r>
              <a:rPr lang="pt-BR" dirty="0"/>
              <a:t> </a:t>
            </a:r>
            <a:r>
              <a:rPr lang="pt-BR" dirty="0" err="1"/>
              <a:t>matrix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balanced</a:t>
            </a:r>
            <a:r>
              <a:rPr lang="pt-BR" dirty="0"/>
              <a:t> </a:t>
            </a:r>
            <a:r>
              <a:rPr lang="pt-BR" dirty="0" err="1"/>
              <a:t>centered</a:t>
            </a:r>
            <a:r>
              <a:rPr lang="pt-BR" dirty="0"/>
              <a:t> points</a:t>
            </a:r>
          </a:p>
        </p:txBody>
      </p:sp>
      <p:pic>
        <p:nvPicPr>
          <p:cNvPr id="2060" name="Picture 12" descr="Dithering matrix - diagonal">
            <a:extLst>
              <a:ext uri="{FF2B5EF4-FFF2-40B4-BE49-F238E27FC236}">
                <a16:creationId xmlns:a16="http://schemas.microsoft.com/office/drawing/2014/main" id="{9C54A42C-DE74-46F6-8C1C-E58BA84F9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512" y="3029795"/>
            <a:ext cx="1749821" cy="73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15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15814-AF24-4ED9-9D8D-DE94560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720436"/>
            <a:ext cx="10575235" cy="671041"/>
          </a:xfrm>
        </p:spPr>
        <p:txBody>
          <a:bodyPr>
            <a:noAutofit/>
          </a:bodyPr>
          <a:lstStyle/>
          <a:p>
            <a:pPr algn="l"/>
            <a:r>
              <a:rPr lang="pt-BR" dirty="0"/>
              <a:t>Dithering Ordenado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CF489-D7E5-4AFD-8CFF-3E53CCF2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749287"/>
            <a:ext cx="10575235" cy="4611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Diferentes matrizes de limiar: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217827-CAEE-4D0B-AFF2-839A1706BFDA}"/>
              </a:ext>
            </a:extLst>
          </p:cNvPr>
          <p:cNvSpPr txBox="1"/>
          <p:nvPr/>
        </p:nvSpPr>
        <p:spPr>
          <a:xfrm>
            <a:off x="1638223" y="2405229"/>
            <a:ext cx="199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Bayer Matrix 2x2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A7C1EC-0A26-4597-BC17-79ED5A66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06" y="2805339"/>
            <a:ext cx="906567" cy="80421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3FB1F9B-900F-428D-8243-FF8D9D427041}"/>
              </a:ext>
            </a:extLst>
          </p:cNvPr>
          <p:cNvSpPr txBox="1"/>
          <p:nvPr/>
        </p:nvSpPr>
        <p:spPr>
          <a:xfrm>
            <a:off x="1615081" y="3932755"/>
            <a:ext cx="1999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Bayer Matrix 4x4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DE02D5-4F78-4209-B930-E02FF8F2CD5E}"/>
              </a:ext>
            </a:extLst>
          </p:cNvPr>
          <p:cNvSpPr txBox="1"/>
          <p:nvPr/>
        </p:nvSpPr>
        <p:spPr>
          <a:xfrm>
            <a:off x="7003800" y="2405229"/>
            <a:ext cx="2023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Bayer Matrix 8x8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9AF291-4165-47EC-AEFA-AECB88AE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72" y="4359836"/>
            <a:ext cx="1999436" cy="139820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6CF846-1D32-46F6-AB85-F90380BAA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332" y="2933467"/>
            <a:ext cx="4056909" cy="28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6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15814-AF24-4ED9-9D8D-DE94560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720436"/>
            <a:ext cx="10575235" cy="671041"/>
          </a:xfrm>
        </p:spPr>
        <p:txBody>
          <a:bodyPr>
            <a:noAutofit/>
          </a:bodyPr>
          <a:lstStyle/>
          <a:p>
            <a:pPr algn="l"/>
            <a:r>
              <a:rPr lang="pt-BR" dirty="0"/>
              <a:t>Dithering Ordenado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333B93E-FC80-451B-A700-958B70FFE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372" y="2572368"/>
            <a:ext cx="5146664" cy="321666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6173E0A-3271-4097-8C02-0BA4271D0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45" y="2572369"/>
            <a:ext cx="5146662" cy="321666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E2980FA-DA0C-4CC2-8206-BDB3AD652284}"/>
              </a:ext>
            </a:extLst>
          </p:cNvPr>
          <p:cNvSpPr txBox="1"/>
          <p:nvPr/>
        </p:nvSpPr>
        <p:spPr>
          <a:xfrm>
            <a:off x="996689" y="1864483"/>
            <a:ext cx="4625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Imagem com dithering ordenado de 1 bit e</a:t>
            </a:r>
          </a:p>
          <a:p>
            <a:pPr algn="ctr"/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matriz de limiar tipo Bayer 4x4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58ED55-1CCE-4C12-A359-2CFB4CA7B43E}"/>
              </a:ext>
            </a:extLst>
          </p:cNvPr>
          <p:cNvSpPr txBox="1"/>
          <p:nvPr/>
        </p:nvSpPr>
        <p:spPr>
          <a:xfrm>
            <a:off x="6646280" y="1864483"/>
            <a:ext cx="4625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Imagem com dithering ordenado de 1 bit e</a:t>
            </a:r>
          </a:p>
          <a:p>
            <a:pPr algn="ctr"/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matriz de limiar tipo Bayer 8x8</a:t>
            </a:r>
          </a:p>
        </p:txBody>
      </p:sp>
    </p:spTree>
    <p:extLst>
      <p:ext uri="{BB962C8B-B14F-4D97-AF65-F5344CB8AC3E}">
        <p14:creationId xmlns:p14="http://schemas.microsoft.com/office/powerpoint/2010/main" val="245215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15814-AF24-4ED9-9D8D-DE94560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720436"/>
            <a:ext cx="10575235" cy="671041"/>
          </a:xfrm>
        </p:spPr>
        <p:txBody>
          <a:bodyPr>
            <a:noAutofit/>
          </a:bodyPr>
          <a:lstStyle/>
          <a:p>
            <a:pPr algn="l"/>
            <a:r>
              <a:rPr lang="pt-BR" dirty="0"/>
              <a:t>Dithering por difusão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CF489-D7E5-4AFD-8CFF-3E53CCF2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749287"/>
            <a:ext cx="10575235" cy="46117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O limiar nesse caso é o centro do range de cores original.  A diferença é que o valor do pixel anterior é inserido no pixel seguinte como um erro acumulado.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FEA032-864B-4FB3-8A94-701A99ABC124}"/>
              </a:ext>
            </a:extLst>
          </p:cNvPr>
          <p:cNvSpPr txBox="1"/>
          <p:nvPr/>
        </p:nvSpPr>
        <p:spPr>
          <a:xfrm>
            <a:off x="5484745" y="3863368"/>
            <a:ext cx="899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Limiar </a:t>
            </a:r>
          </a:p>
          <a:p>
            <a:pPr algn="ctr"/>
            <a:r>
              <a:rPr lang="pt-BR" sz="2000" dirty="0"/>
              <a:t>127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9BA755-EB69-420B-90D3-F4428ED22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11" y="2813932"/>
            <a:ext cx="6743700" cy="10191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7D9B0ED-2DFE-40EB-A467-257327352069}"/>
              </a:ext>
            </a:extLst>
          </p:cNvPr>
          <p:cNvSpPr txBox="1"/>
          <p:nvPr/>
        </p:nvSpPr>
        <p:spPr>
          <a:xfrm>
            <a:off x="2561529" y="2975184"/>
            <a:ext cx="758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preto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7F23F6-CC88-4087-95C4-2D8E37DC654E}"/>
              </a:ext>
            </a:extLst>
          </p:cNvPr>
          <p:cNvSpPr txBox="1"/>
          <p:nvPr/>
        </p:nvSpPr>
        <p:spPr>
          <a:xfrm>
            <a:off x="8475376" y="2975184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255</a:t>
            </a:r>
          </a:p>
          <a:p>
            <a:pPr algn="ctr"/>
            <a:r>
              <a:rPr lang="pt-BR" sz="2000" dirty="0"/>
              <a:t>branco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7468FB5-36AD-4E15-951A-A98CAA34792D}"/>
              </a:ext>
            </a:extLst>
          </p:cNvPr>
          <p:cNvCxnSpPr>
            <a:cxnSpLocks/>
          </p:cNvCxnSpPr>
          <p:nvPr/>
        </p:nvCxnSpPr>
        <p:spPr>
          <a:xfrm>
            <a:off x="5926053" y="2805906"/>
            <a:ext cx="0" cy="10352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0A8729B-B2BB-447A-B62C-03F1972F4F85}"/>
              </a:ext>
            </a:extLst>
          </p:cNvPr>
          <p:cNvCxnSpPr/>
          <p:nvPr/>
        </p:nvCxnSpPr>
        <p:spPr>
          <a:xfrm flipV="1">
            <a:off x="4992281" y="3849012"/>
            <a:ext cx="0" cy="3578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595373-E5C6-43CD-9CC2-4A4CE1D7E522}"/>
              </a:ext>
            </a:extLst>
          </p:cNvPr>
          <p:cNvSpPr txBox="1"/>
          <p:nvPr/>
        </p:nvSpPr>
        <p:spPr>
          <a:xfrm>
            <a:off x="4771708" y="419091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96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EDDAF88-A0A9-471D-AB1A-592182A0A8EB}"/>
              </a:ext>
            </a:extLst>
          </p:cNvPr>
          <p:cNvSpPr/>
          <p:nvPr/>
        </p:nvSpPr>
        <p:spPr>
          <a:xfrm rot="10800000">
            <a:off x="3652153" y="3967579"/>
            <a:ext cx="1057574" cy="2944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B52113-1FAE-482E-861D-23C370C7D513}"/>
              </a:ext>
            </a:extLst>
          </p:cNvPr>
          <p:cNvSpPr txBox="1"/>
          <p:nvPr/>
        </p:nvSpPr>
        <p:spPr>
          <a:xfrm>
            <a:off x="1078967" y="2969575"/>
            <a:ext cx="1156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Primeiro </a:t>
            </a:r>
          </a:p>
          <a:p>
            <a:pPr algn="ctr"/>
            <a:r>
              <a:rPr lang="pt-BR" sz="2000" dirty="0"/>
              <a:t>Pixel: 96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210D6D-92ED-418D-866F-EEF2893811F7}"/>
              </a:ext>
            </a:extLst>
          </p:cNvPr>
          <p:cNvSpPr txBox="1"/>
          <p:nvPr/>
        </p:nvSpPr>
        <p:spPr>
          <a:xfrm>
            <a:off x="1090190" y="5144739"/>
            <a:ext cx="113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Segundo </a:t>
            </a:r>
          </a:p>
          <a:p>
            <a:pPr algn="ctr"/>
            <a:r>
              <a:rPr lang="pt-BR" sz="2000" dirty="0"/>
              <a:t>Pixel: 96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E966C59-6E1C-4DD5-A2DF-794CD255A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11" y="5021432"/>
            <a:ext cx="6743700" cy="101917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2BB9C2F-ABFA-4D86-B815-A677146F11B4}"/>
              </a:ext>
            </a:extLst>
          </p:cNvPr>
          <p:cNvSpPr txBox="1"/>
          <p:nvPr/>
        </p:nvSpPr>
        <p:spPr>
          <a:xfrm>
            <a:off x="2561529" y="5182684"/>
            <a:ext cx="758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preto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8DC78B6-8EFE-49C6-95CA-AFE38608B93D}"/>
              </a:ext>
            </a:extLst>
          </p:cNvPr>
          <p:cNvSpPr txBox="1"/>
          <p:nvPr/>
        </p:nvSpPr>
        <p:spPr>
          <a:xfrm>
            <a:off x="8475376" y="5182684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255</a:t>
            </a:r>
          </a:p>
          <a:p>
            <a:pPr algn="ctr"/>
            <a:r>
              <a:rPr lang="pt-BR" sz="2000" dirty="0"/>
              <a:t>branco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D117B2E-EAE3-410B-99BF-12A746F3A244}"/>
              </a:ext>
            </a:extLst>
          </p:cNvPr>
          <p:cNvSpPr txBox="1"/>
          <p:nvPr/>
        </p:nvSpPr>
        <p:spPr>
          <a:xfrm>
            <a:off x="5484745" y="6052600"/>
            <a:ext cx="899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Limiar </a:t>
            </a:r>
          </a:p>
          <a:p>
            <a:pPr algn="ctr"/>
            <a:r>
              <a:rPr lang="pt-BR" sz="2000" dirty="0"/>
              <a:t>127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3A9130C-E5B2-464D-8C37-FBFB8403382A}"/>
              </a:ext>
            </a:extLst>
          </p:cNvPr>
          <p:cNvCxnSpPr>
            <a:cxnSpLocks/>
          </p:cNvCxnSpPr>
          <p:nvPr/>
        </p:nvCxnSpPr>
        <p:spPr>
          <a:xfrm>
            <a:off x="5926053" y="4995138"/>
            <a:ext cx="0" cy="10352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6D904A7-6FB1-4266-925E-D272517B62D5}"/>
              </a:ext>
            </a:extLst>
          </p:cNvPr>
          <p:cNvCxnSpPr/>
          <p:nvPr/>
        </p:nvCxnSpPr>
        <p:spPr>
          <a:xfrm flipV="1">
            <a:off x="7145480" y="6040607"/>
            <a:ext cx="0" cy="3578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01C23E-5CAE-42BF-9030-225FFBDF868B}"/>
              </a:ext>
            </a:extLst>
          </p:cNvPr>
          <p:cNvSpPr txBox="1"/>
          <p:nvPr/>
        </p:nvSpPr>
        <p:spPr>
          <a:xfrm>
            <a:off x="6847585" y="6387336"/>
            <a:ext cx="59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192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26B9737-5488-4439-BB33-3BE409B8E966}"/>
              </a:ext>
            </a:extLst>
          </p:cNvPr>
          <p:cNvSpPr txBox="1"/>
          <p:nvPr/>
        </p:nvSpPr>
        <p:spPr>
          <a:xfrm>
            <a:off x="10029544" y="2973480"/>
            <a:ext cx="1336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Erro: 96</a:t>
            </a:r>
          </a:p>
        </p:txBody>
      </p:sp>
      <p:sp>
        <p:nvSpPr>
          <p:cNvPr id="22" name="Seta: Dobrada 21">
            <a:extLst>
              <a:ext uri="{FF2B5EF4-FFF2-40B4-BE49-F238E27FC236}">
                <a16:creationId xmlns:a16="http://schemas.microsoft.com/office/drawing/2014/main" id="{BD0CFE98-18AB-4695-BADB-D2254BB7A9D6}"/>
              </a:ext>
            </a:extLst>
          </p:cNvPr>
          <p:cNvSpPr/>
          <p:nvPr/>
        </p:nvSpPr>
        <p:spPr>
          <a:xfrm rot="10800000">
            <a:off x="10198816" y="3638358"/>
            <a:ext cx="897915" cy="1972731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14F982ED-4411-4348-A9A5-B762436BA0AF}"/>
              </a:ext>
            </a:extLst>
          </p:cNvPr>
          <p:cNvSpPr/>
          <p:nvPr/>
        </p:nvSpPr>
        <p:spPr>
          <a:xfrm>
            <a:off x="7443374" y="6137564"/>
            <a:ext cx="1057574" cy="2944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9D19813-8585-43D7-ACE9-708E43E3FA54}"/>
              </a:ext>
            </a:extLst>
          </p:cNvPr>
          <p:cNvSpPr txBox="1"/>
          <p:nvPr/>
        </p:nvSpPr>
        <p:spPr>
          <a:xfrm>
            <a:off x="10004788" y="5269409"/>
            <a:ext cx="145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Erro: -63</a:t>
            </a:r>
          </a:p>
        </p:txBody>
      </p:sp>
    </p:spTree>
    <p:extLst>
      <p:ext uri="{BB962C8B-B14F-4D97-AF65-F5344CB8AC3E}">
        <p14:creationId xmlns:p14="http://schemas.microsoft.com/office/powerpoint/2010/main" val="170095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/>
      <p:bldP spid="16" grpId="0"/>
      <p:bldP spid="17" grpId="0"/>
      <p:bldP spid="20" grpId="0"/>
      <p:bldP spid="21" grpId="0"/>
      <p:bldP spid="22" grpId="0" animBg="1"/>
      <p:bldP spid="22" grpId="1" animBg="1"/>
      <p:bldP spid="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04D9069-F3B6-49B0-9FA1-93F40B60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720436"/>
            <a:ext cx="10575235" cy="671041"/>
          </a:xfrm>
        </p:spPr>
        <p:txBody>
          <a:bodyPr>
            <a:noAutofit/>
          </a:bodyPr>
          <a:lstStyle/>
          <a:p>
            <a:pPr algn="l"/>
            <a:r>
              <a:rPr lang="pt-BR" dirty="0"/>
              <a:t>Dithering por difusão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071BE-55E9-4A07-96BA-A16D5DC50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372" y="2638043"/>
            <a:ext cx="5098311" cy="3832029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Matriz de Floyd-</a:t>
            </a:r>
            <a:r>
              <a:rPr lang="pt-BR" sz="2400" dirty="0" err="1"/>
              <a:t>Steinberg</a:t>
            </a: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‘Falsa’ m</a:t>
            </a:r>
            <a:r>
              <a:rPr lang="pt-BR" dirty="0"/>
              <a:t>atriz de </a:t>
            </a:r>
            <a:r>
              <a:rPr lang="pt-BR" sz="2400" dirty="0"/>
              <a:t>Floyd-</a:t>
            </a:r>
            <a:r>
              <a:rPr lang="pt-BR" sz="2400" dirty="0" err="1"/>
              <a:t>Steinberg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5D303C-C19C-4188-A352-45CB93DBE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296" y="2638044"/>
            <a:ext cx="5098311" cy="372299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Matriz de </a:t>
            </a:r>
            <a:r>
              <a:rPr lang="pt-BR" sz="2400" dirty="0" err="1"/>
              <a:t>Jarvis</a:t>
            </a:r>
            <a:r>
              <a:rPr lang="pt-BR" sz="2400" dirty="0"/>
              <a:t>, Judice e </a:t>
            </a:r>
            <a:r>
              <a:rPr lang="pt-BR" sz="2400" dirty="0" err="1"/>
              <a:t>Ninke</a:t>
            </a:r>
            <a:r>
              <a:rPr lang="pt-BR" sz="2400" dirty="0"/>
              <a:t> (JJN)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dirty="0"/>
              <a:t>Matriz de </a:t>
            </a:r>
            <a:r>
              <a:rPr lang="pt-BR" sz="2400" dirty="0"/>
              <a:t>de </a:t>
            </a:r>
            <a:r>
              <a:rPr lang="pt-BR" sz="2400" dirty="0" err="1"/>
              <a:t>Stucki</a:t>
            </a:r>
            <a:endParaRPr lang="pt-BR" sz="2400" dirty="0"/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C105446-3185-48E2-9DB0-8F964408DA8B}"/>
              </a:ext>
            </a:extLst>
          </p:cNvPr>
          <p:cNvSpPr txBox="1">
            <a:spLocks/>
          </p:cNvSpPr>
          <p:nvPr/>
        </p:nvSpPr>
        <p:spPr>
          <a:xfrm>
            <a:off x="755373" y="1749287"/>
            <a:ext cx="10575235" cy="4611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/>
              <a:t>Para matrizes bidimensionais, procura-se distribuir o erro a um conjunto de pixels adjacentes através de uma matriz de ponderação.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54453F2-727F-47CA-B66C-33FEFB163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50709"/>
              </p:ext>
            </p:extLst>
          </p:nvPr>
        </p:nvGraphicFramePr>
        <p:xfrm>
          <a:off x="2147455" y="3186485"/>
          <a:ext cx="193040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467">
                  <a:extLst>
                    <a:ext uri="{9D8B030D-6E8A-4147-A177-3AD203B41FA5}">
                      <a16:colId xmlns:a16="http://schemas.microsoft.com/office/drawing/2014/main" val="3441620022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216281360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1296110990"/>
                    </a:ext>
                  </a:extLst>
                </a:gridCol>
              </a:tblGrid>
              <a:tr h="3195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77440"/>
                  </a:ext>
                </a:extLst>
              </a:tr>
              <a:tr h="3195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48327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FE49B35C-3FEF-4A9B-B031-97790C012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48681"/>
              </p:ext>
            </p:extLst>
          </p:nvPr>
        </p:nvGraphicFramePr>
        <p:xfrm>
          <a:off x="2394527" y="5202960"/>
          <a:ext cx="143625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128">
                  <a:extLst>
                    <a:ext uri="{9D8B030D-6E8A-4147-A177-3AD203B41FA5}">
                      <a16:colId xmlns:a16="http://schemas.microsoft.com/office/drawing/2014/main" val="678660554"/>
                    </a:ext>
                  </a:extLst>
                </a:gridCol>
                <a:gridCol w="718128">
                  <a:extLst>
                    <a:ext uri="{9D8B030D-6E8A-4147-A177-3AD203B41FA5}">
                      <a16:colId xmlns:a16="http://schemas.microsoft.com/office/drawing/2014/main" val="658243418"/>
                    </a:ext>
                  </a:extLst>
                </a:gridCol>
              </a:tblGrid>
              <a:tr h="353676"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176827"/>
                  </a:ext>
                </a:extLst>
              </a:tr>
              <a:tr h="353676">
                <a:tc>
                  <a:txBody>
                    <a:bodyPr/>
                    <a:lstStyle/>
                    <a:p>
                      <a:r>
                        <a:rPr lang="pt-BR" dirty="0"/>
                        <a:t>3/8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04880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8CAC5D2-65EC-4292-8808-90C06C140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84360"/>
              </p:ext>
            </p:extLst>
          </p:nvPr>
        </p:nvGraphicFramePr>
        <p:xfrm>
          <a:off x="7245765" y="3186485"/>
          <a:ext cx="310139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79">
                  <a:extLst>
                    <a:ext uri="{9D8B030D-6E8A-4147-A177-3AD203B41FA5}">
                      <a16:colId xmlns:a16="http://schemas.microsoft.com/office/drawing/2014/main" val="3456499575"/>
                    </a:ext>
                  </a:extLst>
                </a:gridCol>
                <a:gridCol w="620279">
                  <a:extLst>
                    <a:ext uri="{9D8B030D-6E8A-4147-A177-3AD203B41FA5}">
                      <a16:colId xmlns:a16="http://schemas.microsoft.com/office/drawing/2014/main" val="1260305856"/>
                    </a:ext>
                  </a:extLst>
                </a:gridCol>
                <a:gridCol w="620279">
                  <a:extLst>
                    <a:ext uri="{9D8B030D-6E8A-4147-A177-3AD203B41FA5}">
                      <a16:colId xmlns:a16="http://schemas.microsoft.com/office/drawing/2014/main" val="1146831221"/>
                    </a:ext>
                  </a:extLst>
                </a:gridCol>
                <a:gridCol w="620279">
                  <a:extLst>
                    <a:ext uri="{9D8B030D-6E8A-4147-A177-3AD203B41FA5}">
                      <a16:colId xmlns:a16="http://schemas.microsoft.com/office/drawing/2014/main" val="3937222274"/>
                    </a:ext>
                  </a:extLst>
                </a:gridCol>
                <a:gridCol w="620277">
                  <a:extLst>
                    <a:ext uri="{9D8B030D-6E8A-4147-A177-3AD203B41FA5}">
                      <a16:colId xmlns:a16="http://schemas.microsoft.com/office/drawing/2014/main" val="299726685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7/48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5/48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1068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3/48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5/48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7/48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5/48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3/48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932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1/48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3/48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5/48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3/48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1/48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35369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A755BF6-7081-4871-9025-44F7DBB9C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2587"/>
              </p:ext>
            </p:extLst>
          </p:nvPr>
        </p:nvGraphicFramePr>
        <p:xfrm>
          <a:off x="7245765" y="5202960"/>
          <a:ext cx="310139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79">
                  <a:extLst>
                    <a:ext uri="{9D8B030D-6E8A-4147-A177-3AD203B41FA5}">
                      <a16:colId xmlns:a16="http://schemas.microsoft.com/office/drawing/2014/main" val="3456499575"/>
                    </a:ext>
                  </a:extLst>
                </a:gridCol>
                <a:gridCol w="620279">
                  <a:extLst>
                    <a:ext uri="{9D8B030D-6E8A-4147-A177-3AD203B41FA5}">
                      <a16:colId xmlns:a16="http://schemas.microsoft.com/office/drawing/2014/main" val="1260305856"/>
                    </a:ext>
                  </a:extLst>
                </a:gridCol>
                <a:gridCol w="620279">
                  <a:extLst>
                    <a:ext uri="{9D8B030D-6E8A-4147-A177-3AD203B41FA5}">
                      <a16:colId xmlns:a16="http://schemas.microsoft.com/office/drawing/2014/main" val="1146831221"/>
                    </a:ext>
                  </a:extLst>
                </a:gridCol>
                <a:gridCol w="620279">
                  <a:extLst>
                    <a:ext uri="{9D8B030D-6E8A-4147-A177-3AD203B41FA5}">
                      <a16:colId xmlns:a16="http://schemas.microsoft.com/office/drawing/2014/main" val="3937222274"/>
                    </a:ext>
                  </a:extLst>
                </a:gridCol>
                <a:gridCol w="620277">
                  <a:extLst>
                    <a:ext uri="{9D8B030D-6E8A-4147-A177-3AD203B41FA5}">
                      <a16:colId xmlns:a16="http://schemas.microsoft.com/office/drawing/2014/main" val="299726685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8/42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4/42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1068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2/42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4/42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8/42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4/42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2/42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932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1/42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2/42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4/42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2/42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1/42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3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49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A18A540-9DCB-4438-B5D2-5ED2C43D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720436"/>
            <a:ext cx="10575235" cy="671041"/>
          </a:xfrm>
        </p:spPr>
        <p:txBody>
          <a:bodyPr>
            <a:noAutofit/>
          </a:bodyPr>
          <a:lstStyle/>
          <a:p>
            <a:pPr algn="l"/>
            <a:r>
              <a:rPr lang="pt-BR" dirty="0"/>
              <a:t>Dithering por difusão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C348E4-BE0A-4305-B7E9-E5B301EDE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372" y="2036618"/>
            <a:ext cx="5098311" cy="3703408"/>
          </a:xfrm>
        </p:spPr>
        <p:txBody>
          <a:bodyPr/>
          <a:lstStyle/>
          <a:p>
            <a:pPr algn="just"/>
            <a:r>
              <a:rPr lang="pt-BR" dirty="0"/>
              <a:t>Matriz de </a:t>
            </a:r>
            <a:r>
              <a:rPr lang="pt-BR" sz="2400" dirty="0" err="1"/>
              <a:t>Burkes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Atkinson Dithering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7B2D2F-3744-4130-B8B9-268D98FD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036618"/>
            <a:ext cx="4992292" cy="3703408"/>
          </a:xfrm>
        </p:spPr>
        <p:txBody>
          <a:bodyPr/>
          <a:lstStyle/>
          <a:p>
            <a:r>
              <a:rPr lang="pt-BR" dirty="0"/>
              <a:t>Matrizes </a:t>
            </a:r>
            <a:r>
              <a:rPr lang="pt-BR" sz="2400" dirty="0"/>
              <a:t>de </a:t>
            </a:r>
            <a:r>
              <a:rPr lang="pt-BR" sz="2400" dirty="0" err="1"/>
              <a:t>Sierra</a:t>
            </a:r>
            <a:endParaRPr lang="pt-BR" sz="2400" dirty="0"/>
          </a:p>
          <a:p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C03A803-064E-4421-A002-5BD1C65B4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978331"/>
              </p:ext>
            </p:extLst>
          </p:nvPr>
        </p:nvGraphicFramePr>
        <p:xfrm>
          <a:off x="1443910" y="2746186"/>
          <a:ext cx="3101393" cy="767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79">
                  <a:extLst>
                    <a:ext uri="{9D8B030D-6E8A-4147-A177-3AD203B41FA5}">
                      <a16:colId xmlns:a16="http://schemas.microsoft.com/office/drawing/2014/main" val="3456499575"/>
                    </a:ext>
                  </a:extLst>
                </a:gridCol>
                <a:gridCol w="620279">
                  <a:extLst>
                    <a:ext uri="{9D8B030D-6E8A-4147-A177-3AD203B41FA5}">
                      <a16:colId xmlns:a16="http://schemas.microsoft.com/office/drawing/2014/main" val="1260305856"/>
                    </a:ext>
                  </a:extLst>
                </a:gridCol>
                <a:gridCol w="620279">
                  <a:extLst>
                    <a:ext uri="{9D8B030D-6E8A-4147-A177-3AD203B41FA5}">
                      <a16:colId xmlns:a16="http://schemas.microsoft.com/office/drawing/2014/main" val="1146831221"/>
                    </a:ext>
                  </a:extLst>
                </a:gridCol>
                <a:gridCol w="620279">
                  <a:extLst>
                    <a:ext uri="{9D8B030D-6E8A-4147-A177-3AD203B41FA5}">
                      <a16:colId xmlns:a16="http://schemas.microsoft.com/office/drawing/2014/main" val="3937222274"/>
                    </a:ext>
                  </a:extLst>
                </a:gridCol>
                <a:gridCol w="620277">
                  <a:extLst>
                    <a:ext uri="{9D8B030D-6E8A-4147-A177-3AD203B41FA5}">
                      <a16:colId xmlns:a16="http://schemas.microsoft.com/office/drawing/2014/main" val="2997266851"/>
                    </a:ext>
                  </a:extLst>
                </a:gridCol>
              </a:tblGrid>
              <a:tr h="38377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4/32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10688"/>
                  </a:ext>
                </a:extLst>
              </a:tr>
              <a:tr h="38377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2/32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9325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04C7B07-DA17-4DFF-BE8C-D12D8F375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79254"/>
              </p:ext>
            </p:extLst>
          </p:nvPr>
        </p:nvGraphicFramePr>
        <p:xfrm>
          <a:off x="7065741" y="4308753"/>
          <a:ext cx="3101393" cy="767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79">
                  <a:extLst>
                    <a:ext uri="{9D8B030D-6E8A-4147-A177-3AD203B41FA5}">
                      <a16:colId xmlns:a16="http://schemas.microsoft.com/office/drawing/2014/main" val="3456499575"/>
                    </a:ext>
                  </a:extLst>
                </a:gridCol>
                <a:gridCol w="620279">
                  <a:extLst>
                    <a:ext uri="{9D8B030D-6E8A-4147-A177-3AD203B41FA5}">
                      <a16:colId xmlns:a16="http://schemas.microsoft.com/office/drawing/2014/main" val="1260305856"/>
                    </a:ext>
                  </a:extLst>
                </a:gridCol>
                <a:gridCol w="620279">
                  <a:extLst>
                    <a:ext uri="{9D8B030D-6E8A-4147-A177-3AD203B41FA5}">
                      <a16:colId xmlns:a16="http://schemas.microsoft.com/office/drawing/2014/main" val="1146831221"/>
                    </a:ext>
                  </a:extLst>
                </a:gridCol>
                <a:gridCol w="620279">
                  <a:extLst>
                    <a:ext uri="{9D8B030D-6E8A-4147-A177-3AD203B41FA5}">
                      <a16:colId xmlns:a16="http://schemas.microsoft.com/office/drawing/2014/main" val="3937222274"/>
                    </a:ext>
                  </a:extLst>
                </a:gridCol>
                <a:gridCol w="620277">
                  <a:extLst>
                    <a:ext uri="{9D8B030D-6E8A-4147-A177-3AD203B41FA5}">
                      <a16:colId xmlns:a16="http://schemas.microsoft.com/office/drawing/2014/main" val="2997266851"/>
                    </a:ext>
                  </a:extLst>
                </a:gridCol>
              </a:tblGrid>
              <a:tr h="38377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10688"/>
                  </a:ext>
                </a:extLst>
              </a:tr>
              <a:tr h="38377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9325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8D8268D-1D7C-4D34-8EC1-1608A2377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934563"/>
              </p:ext>
            </p:extLst>
          </p:nvPr>
        </p:nvGraphicFramePr>
        <p:xfrm>
          <a:off x="6650182" y="2746186"/>
          <a:ext cx="385156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313">
                  <a:extLst>
                    <a:ext uri="{9D8B030D-6E8A-4147-A177-3AD203B41FA5}">
                      <a16:colId xmlns:a16="http://schemas.microsoft.com/office/drawing/2014/main" val="1056072439"/>
                    </a:ext>
                  </a:extLst>
                </a:gridCol>
                <a:gridCol w="770313">
                  <a:extLst>
                    <a:ext uri="{9D8B030D-6E8A-4147-A177-3AD203B41FA5}">
                      <a16:colId xmlns:a16="http://schemas.microsoft.com/office/drawing/2014/main" val="1629440698"/>
                    </a:ext>
                  </a:extLst>
                </a:gridCol>
                <a:gridCol w="770313">
                  <a:extLst>
                    <a:ext uri="{9D8B030D-6E8A-4147-A177-3AD203B41FA5}">
                      <a16:colId xmlns:a16="http://schemas.microsoft.com/office/drawing/2014/main" val="4032509777"/>
                    </a:ext>
                  </a:extLst>
                </a:gridCol>
                <a:gridCol w="770313">
                  <a:extLst>
                    <a:ext uri="{9D8B030D-6E8A-4147-A177-3AD203B41FA5}">
                      <a16:colId xmlns:a16="http://schemas.microsoft.com/office/drawing/2014/main" val="814879961"/>
                    </a:ext>
                  </a:extLst>
                </a:gridCol>
                <a:gridCol w="770313">
                  <a:extLst>
                    <a:ext uri="{9D8B030D-6E8A-4147-A177-3AD203B41FA5}">
                      <a16:colId xmlns:a16="http://schemas.microsoft.com/office/drawing/2014/main" val="3390982537"/>
                    </a:ext>
                  </a:extLst>
                </a:gridCol>
              </a:tblGrid>
              <a:tr h="35751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3/32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43173"/>
                  </a:ext>
                </a:extLst>
              </a:tr>
              <a:tr h="35751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2/32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025153"/>
                  </a:ext>
                </a:extLst>
              </a:tr>
              <a:tr h="35751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96019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65C5613-2E3F-4087-BBB5-8EC2CFAAD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17407"/>
              </p:ext>
            </p:extLst>
          </p:nvPr>
        </p:nvGraphicFramePr>
        <p:xfrm>
          <a:off x="7651238" y="5541582"/>
          <a:ext cx="193040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467">
                  <a:extLst>
                    <a:ext uri="{9D8B030D-6E8A-4147-A177-3AD203B41FA5}">
                      <a16:colId xmlns:a16="http://schemas.microsoft.com/office/drawing/2014/main" val="3441620022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216281360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1296110990"/>
                    </a:ext>
                  </a:extLst>
                </a:gridCol>
              </a:tblGrid>
              <a:tr h="3195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77440"/>
                  </a:ext>
                </a:extLst>
              </a:tr>
              <a:tr h="31957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48327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2E5AB0CE-0506-4AFF-9E18-92D28FCCF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63000"/>
              </p:ext>
            </p:extLst>
          </p:nvPr>
        </p:nvGraphicFramePr>
        <p:xfrm>
          <a:off x="1647320" y="4810062"/>
          <a:ext cx="26945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643">
                  <a:extLst>
                    <a:ext uri="{9D8B030D-6E8A-4147-A177-3AD203B41FA5}">
                      <a16:colId xmlns:a16="http://schemas.microsoft.com/office/drawing/2014/main" val="3612876048"/>
                    </a:ext>
                  </a:extLst>
                </a:gridCol>
                <a:gridCol w="673643">
                  <a:extLst>
                    <a:ext uri="{9D8B030D-6E8A-4147-A177-3AD203B41FA5}">
                      <a16:colId xmlns:a16="http://schemas.microsoft.com/office/drawing/2014/main" val="3213444436"/>
                    </a:ext>
                  </a:extLst>
                </a:gridCol>
                <a:gridCol w="673643">
                  <a:extLst>
                    <a:ext uri="{9D8B030D-6E8A-4147-A177-3AD203B41FA5}">
                      <a16:colId xmlns:a16="http://schemas.microsoft.com/office/drawing/2014/main" val="3039251497"/>
                    </a:ext>
                  </a:extLst>
                </a:gridCol>
                <a:gridCol w="673643">
                  <a:extLst>
                    <a:ext uri="{9D8B030D-6E8A-4147-A177-3AD203B41FA5}">
                      <a16:colId xmlns:a16="http://schemas.microsoft.com/office/drawing/2014/main" val="755894220"/>
                    </a:ext>
                  </a:extLst>
                </a:gridCol>
              </a:tblGrid>
              <a:tr h="3379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64556"/>
                  </a:ext>
                </a:extLst>
              </a:tr>
              <a:tr h="337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49335"/>
                  </a:ext>
                </a:extLst>
              </a:tr>
              <a:tr h="3379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12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644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15814-AF24-4ED9-9D8D-DE94560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720436"/>
            <a:ext cx="10575235" cy="671041"/>
          </a:xfrm>
        </p:spPr>
        <p:txBody>
          <a:bodyPr>
            <a:noAutofit/>
          </a:bodyPr>
          <a:lstStyle/>
          <a:p>
            <a:r>
              <a:rPr lang="pt-BR" dirty="0"/>
              <a:t>Dithering por difusão de erro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FB504903-ADFB-41EA-86AB-2DC92DBF7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2438400"/>
            <a:ext cx="5696988" cy="3560618"/>
          </a:xfr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CA5A288-2AA6-4A7E-A8ED-87274A611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75" y="2438400"/>
            <a:ext cx="5696988" cy="3560618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8DE317A9-529C-49A2-BC5C-7092266BBE68}"/>
              </a:ext>
            </a:extLst>
          </p:cNvPr>
          <p:cNvSpPr txBox="1"/>
          <p:nvPr/>
        </p:nvSpPr>
        <p:spPr>
          <a:xfrm>
            <a:off x="1357957" y="1842653"/>
            <a:ext cx="3362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Matriz de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Floyd-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Steinberg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1378E33-3BB6-4481-9FC6-7A4BF5B3BB40}"/>
              </a:ext>
            </a:extLst>
          </p:cNvPr>
          <p:cNvSpPr txBox="1"/>
          <p:nvPr/>
        </p:nvSpPr>
        <p:spPr>
          <a:xfrm>
            <a:off x="7991945" y="1842654"/>
            <a:ext cx="210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Matriz de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Stuck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90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15814-AF24-4ED9-9D8D-DE94560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720436"/>
            <a:ext cx="10575235" cy="671041"/>
          </a:xfrm>
        </p:spPr>
        <p:txBody>
          <a:bodyPr>
            <a:noAutofit/>
          </a:bodyPr>
          <a:lstStyle/>
          <a:p>
            <a:r>
              <a:rPr lang="pt-BR" dirty="0"/>
              <a:t>Conclusão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CF489-D7E5-4AFD-8CFF-3E53CCF2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496291"/>
            <a:ext cx="10575235" cy="486475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400" dirty="0"/>
              <a:t>A utilização de dithering é muito eficiente para quantização de imagens, pois não ocasiona grandes perdas gráficas. Em compensação, o </a:t>
            </a:r>
            <a:r>
              <a:rPr lang="pt-BR" sz="2400" dirty="0" err="1"/>
              <a:t>dithering</a:t>
            </a:r>
            <a:r>
              <a:rPr lang="pt-BR" sz="2400" dirty="0"/>
              <a:t> não reduz o tamanho dos arquivos tão significativamente quanto </a:t>
            </a:r>
            <a:r>
              <a:rPr lang="pt-BR" dirty="0"/>
              <a:t>a</a:t>
            </a:r>
            <a:r>
              <a:rPr lang="pt-BR" sz="2400" dirty="0"/>
              <a:t> quantização simples. Então, deve-se sempre avaliar se para a sua aplicação o método </a:t>
            </a:r>
            <a:r>
              <a:rPr lang="pt-BR" sz="2400" dirty="0" err="1"/>
              <a:t>Dithering</a:t>
            </a:r>
            <a:r>
              <a:rPr lang="pt-BR" dirty="0"/>
              <a:t> é viável.</a:t>
            </a: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	           Imagem original ------------- 64 KB</a:t>
            </a:r>
          </a:p>
          <a:p>
            <a:pPr marL="0" indent="0" algn="just">
              <a:buNone/>
            </a:pPr>
            <a:r>
              <a:rPr lang="pt-BR" sz="2400" dirty="0"/>
              <a:t>                                        Quantização simples ------- 3,54 KB</a:t>
            </a:r>
          </a:p>
          <a:p>
            <a:pPr marL="0" indent="0" algn="just">
              <a:buNone/>
            </a:pPr>
            <a:r>
              <a:rPr lang="pt-BR" sz="2400" dirty="0"/>
              <a:t>                                        </a:t>
            </a:r>
            <a:r>
              <a:rPr lang="pt-BR" sz="2400" dirty="0" err="1"/>
              <a:t>Dither</a:t>
            </a:r>
            <a:r>
              <a:rPr lang="pt-BR" sz="2400" dirty="0"/>
              <a:t> aleatório ------------- 36,6 KB</a:t>
            </a:r>
          </a:p>
          <a:p>
            <a:pPr marL="0" indent="0" algn="just">
              <a:buNone/>
            </a:pPr>
            <a:r>
              <a:rPr lang="pt-BR" sz="2400" dirty="0"/>
              <a:t>                                        </a:t>
            </a:r>
            <a:r>
              <a:rPr lang="pt-BR" sz="2400" dirty="0" err="1"/>
              <a:t>Dither</a:t>
            </a:r>
            <a:r>
              <a:rPr lang="pt-BR" sz="2400" dirty="0"/>
              <a:t> Bayer 2x2 ------------ 5,25 KB</a:t>
            </a:r>
          </a:p>
          <a:p>
            <a:pPr marL="0" indent="0" algn="just">
              <a:buNone/>
            </a:pPr>
            <a:r>
              <a:rPr lang="pt-BR" sz="2400" dirty="0"/>
              <a:t>                                        </a:t>
            </a:r>
            <a:r>
              <a:rPr lang="pt-BR" sz="2400" dirty="0" err="1"/>
              <a:t>Dither</a:t>
            </a:r>
            <a:r>
              <a:rPr lang="pt-BR" sz="2400" dirty="0"/>
              <a:t> Bayer 4x4 ------------ 6,97 KB</a:t>
            </a:r>
          </a:p>
          <a:p>
            <a:pPr marL="0" indent="0" algn="just">
              <a:buNone/>
            </a:pPr>
            <a:r>
              <a:rPr lang="pt-BR" sz="2400" dirty="0"/>
              <a:t>                                        </a:t>
            </a:r>
            <a:r>
              <a:rPr lang="pt-BR" sz="2400" dirty="0" err="1"/>
              <a:t>Dither</a:t>
            </a:r>
            <a:r>
              <a:rPr lang="pt-BR" sz="2400" dirty="0"/>
              <a:t> Bayer 8x8 ------------ 9,22 KB</a:t>
            </a:r>
          </a:p>
          <a:p>
            <a:pPr marL="0" indent="0" algn="just">
              <a:buNone/>
            </a:pPr>
            <a:r>
              <a:rPr lang="pt-BR" sz="2400" dirty="0"/>
              <a:t>                                        </a:t>
            </a:r>
            <a:r>
              <a:rPr lang="pt-BR" sz="2400" dirty="0" err="1"/>
              <a:t>Dither</a:t>
            </a:r>
            <a:r>
              <a:rPr lang="pt-BR" sz="2400" dirty="0"/>
              <a:t> </a:t>
            </a:r>
            <a:r>
              <a:rPr lang="pt-BR" sz="2400" dirty="0" err="1"/>
              <a:t>Floyde_Steinberg</a:t>
            </a:r>
            <a:r>
              <a:rPr lang="pt-BR" sz="2400" dirty="0"/>
              <a:t> -- 34,2 KB</a:t>
            </a:r>
          </a:p>
          <a:p>
            <a:pPr marL="0" indent="0" algn="just">
              <a:buNone/>
            </a:pPr>
            <a:r>
              <a:rPr lang="pt-BR" sz="2400" dirty="0"/>
              <a:t>                                        </a:t>
            </a:r>
            <a:r>
              <a:rPr lang="pt-BR" sz="2400" dirty="0" err="1"/>
              <a:t>Dither</a:t>
            </a:r>
            <a:r>
              <a:rPr lang="pt-BR" sz="2400" dirty="0"/>
              <a:t> JJN --------------------- 36,7 KB</a:t>
            </a:r>
          </a:p>
          <a:p>
            <a:pPr marL="0" indent="0" algn="just">
              <a:buNone/>
            </a:pPr>
            <a:r>
              <a:rPr lang="pt-BR" sz="2400" dirty="0"/>
              <a:t>                                        </a:t>
            </a:r>
            <a:r>
              <a:rPr lang="pt-BR" sz="2400" dirty="0" err="1"/>
              <a:t>Dither</a:t>
            </a:r>
            <a:r>
              <a:rPr lang="pt-BR" sz="2400" dirty="0"/>
              <a:t> </a:t>
            </a:r>
            <a:r>
              <a:rPr lang="pt-BR" sz="2400" dirty="0" err="1"/>
              <a:t>Stuck</a:t>
            </a:r>
            <a:r>
              <a:rPr lang="pt-BR" sz="2400" dirty="0"/>
              <a:t> ------------------ 35 KB</a:t>
            </a:r>
          </a:p>
        </p:txBody>
      </p:sp>
    </p:spTree>
    <p:extLst>
      <p:ext uri="{BB962C8B-B14F-4D97-AF65-F5344CB8AC3E}">
        <p14:creationId xmlns:p14="http://schemas.microsoft.com/office/powerpoint/2010/main" val="677128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15814-AF24-4ED9-9D8D-DE94560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720436"/>
            <a:ext cx="10575235" cy="671041"/>
          </a:xfrm>
        </p:spPr>
        <p:txBody>
          <a:bodyPr>
            <a:noAutofit/>
          </a:bodyPr>
          <a:lstStyle/>
          <a:p>
            <a:r>
              <a:rPr lang="pt-BR" dirty="0"/>
              <a:t>Conclusão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924FDFA-C50E-4BBD-A500-FF3A905BA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148" y="1288472"/>
            <a:ext cx="5921112" cy="5430981"/>
          </a:xfrm>
        </p:spPr>
      </p:pic>
    </p:spTree>
    <p:extLst>
      <p:ext uri="{BB962C8B-B14F-4D97-AF65-F5344CB8AC3E}">
        <p14:creationId xmlns:p14="http://schemas.microsoft.com/office/powerpoint/2010/main" val="51682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15814-AF24-4ED9-9D8D-DE94560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720436"/>
            <a:ext cx="10575235" cy="671041"/>
          </a:xfrm>
        </p:spPr>
        <p:txBody>
          <a:bodyPr>
            <a:noAutofit/>
          </a:bodyPr>
          <a:lstStyle/>
          <a:p>
            <a:pPr algn="l"/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CF489-D7E5-4AFD-8CFF-3E53CCF2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749287"/>
            <a:ext cx="10575235" cy="461175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Dithering Aleatório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Dithering Ordenado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Dithering por Difusão de Erro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Conclusão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49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15814-AF24-4ED9-9D8D-DE94560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720436"/>
            <a:ext cx="10575235" cy="671041"/>
          </a:xfrm>
        </p:spPr>
        <p:txBody>
          <a:bodyPr>
            <a:noAutofit/>
          </a:bodyPr>
          <a:lstStyle/>
          <a:p>
            <a:pPr algn="l"/>
            <a:r>
              <a:rPr lang="pt-BR" dirty="0"/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CF489-D7E5-4AFD-8CFF-3E53CCF2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1" y="1525809"/>
            <a:ext cx="10575235" cy="46117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/>
              <a:t>O que é Dithering? </a:t>
            </a:r>
          </a:p>
          <a:p>
            <a:pPr marL="0" indent="0" algn="just">
              <a:buNone/>
            </a:pPr>
            <a:r>
              <a:rPr lang="pt-BR" sz="2400" dirty="0"/>
              <a:t>Processo quantização de uma imagem que cria a ilusão de que não foi perdida muita informação radiométrica. </a:t>
            </a:r>
          </a:p>
          <a:p>
            <a:pPr marL="0" indent="0" algn="just">
              <a:buNone/>
            </a:pPr>
            <a:r>
              <a:rPr lang="pt-BR" sz="2400" dirty="0"/>
              <a:t>Cria a ilusão de que não foram perdidos níveis de cores na quantização.</a:t>
            </a:r>
          </a:p>
          <a:p>
            <a:pPr marL="0" indent="0">
              <a:buNone/>
            </a:pPr>
            <a:r>
              <a:rPr lang="pt-BR" sz="2400" dirty="0"/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C6B47EE-1CF1-4F35-9FDA-6C548E6A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04" y="3582130"/>
            <a:ext cx="5829732" cy="241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0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15814-AF24-4ED9-9D8D-DE94560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720436"/>
            <a:ext cx="10575235" cy="671041"/>
          </a:xfrm>
        </p:spPr>
        <p:txBody>
          <a:bodyPr>
            <a:noAutofit/>
          </a:bodyPr>
          <a:lstStyle/>
          <a:p>
            <a:r>
              <a:rPr lang="pt-BR" dirty="0"/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CF489-D7E5-4AFD-8CFF-3E53CCF2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1" y="1525809"/>
            <a:ext cx="10575235" cy="4611755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Aplicado em:</a:t>
            </a:r>
            <a:endParaRPr lang="pt-BR" sz="24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 err="1"/>
              <a:t>Web-sites</a:t>
            </a:r>
            <a:r>
              <a:rPr lang="pt-BR" sz="2400" dirty="0"/>
              <a:t>: transformando imagens com muitas cores para uma imagem com poucas, reduzindo, assim, o tamanho do arquivo (e a largura de banda) sem prejudicar a qualidade.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Edição de imagens: reduzindo fotos digitais de 48 ou 64bpp para 24bpp, por exemplo.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Jogos: reduzindo as configurações gráficas do jogo. Ou seja, reduz-se a qualidade visual do jogo com a menor perda possível de tonalidades, para que este possa ser executado num PC de menor capacidade gráfica.</a:t>
            </a:r>
          </a:p>
        </p:txBody>
      </p:sp>
    </p:spTree>
    <p:extLst>
      <p:ext uri="{BB962C8B-B14F-4D97-AF65-F5344CB8AC3E}">
        <p14:creationId xmlns:p14="http://schemas.microsoft.com/office/powerpoint/2010/main" val="401096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15814-AF24-4ED9-9D8D-DE94560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720436"/>
            <a:ext cx="10575235" cy="671041"/>
          </a:xfrm>
        </p:spPr>
        <p:txBody>
          <a:bodyPr>
            <a:noAutofit/>
          </a:bodyPr>
          <a:lstStyle/>
          <a:p>
            <a:pPr algn="l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CF489-D7E5-4AFD-8CFF-3E53CCF2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69" y="1500321"/>
            <a:ext cx="10575235" cy="4611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Por que usar Dithering?</a:t>
            </a:r>
          </a:p>
          <a:p>
            <a:pPr marL="0" indent="0" algn="just">
              <a:buNone/>
            </a:pPr>
            <a:r>
              <a:rPr lang="pt-BR" sz="2400" dirty="0"/>
              <a:t>O dithering dá mais detalhes da imagem que uma quantização simples, melhorando a visualização dos objetos.</a:t>
            </a:r>
          </a:p>
          <a:p>
            <a:pPr marL="0" indent="0">
              <a:buNone/>
            </a:pPr>
            <a:endParaRPr lang="pt-BR" sz="3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C1A91B0-CA14-47DF-B777-6DEBCB33FC98}"/>
              </a:ext>
            </a:extLst>
          </p:cNvPr>
          <p:cNvSpPr txBox="1"/>
          <p:nvPr/>
        </p:nvSpPr>
        <p:spPr>
          <a:xfrm>
            <a:off x="7657152" y="5929966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Imagem com Dithering</a:t>
            </a:r>
          </a:p>
          <a:p>
            <a:pPr algn="ctr"/>
            <a:r>
              <a:rPr lang="pt-BR" dirty="0"/>
              <a:t>1 bit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3A02F8-1560-4E89-AF1D-3C2450555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66" y="2604035"/>
            <a:ext cx="7871267" cy="335792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16113B-00C5-44CE-A3E5-B7CFD6493A56}"/>
              </a:ext>
            </a:extLst>
          </p:cNvPr>
          <p:cNvSpPr txBox="1"/>
          <p:nvPr/>
        </p:nvSpPr>
        <p:spPr>
          <a:xfrm>
            <a:off x="2560382" y="5929968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Imagem original</a:t>
            </a:r>
          </a:p>
          <a:p>
            <a:pPr algn="ctr"/>
            <a:r>
              <a:rPr lang="pt-BR" dirty="0"/>
              <a:t>8 bits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67C2E9-2DBC-42A9-B635-28D3301CFDD3}"/>
              </a:ext>
            </a:extLst>
          </p:cNvPr>
          <p:cNvSpPr txBox="1"/>
          <p:nvPr/>
        </p:nvSpPr>
        <p:spPr>
          <a:xfrm>
            <a:off x="5124009" y="5929967"/>
            <a:ext cx="212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Imagem com quantização simples</a:t>
            </a:r>
          </a:p>
          <a:p>
            <a:pPr algn="ctr"/>
            <a:r>
              <a:rPr lang="pt-BR" dirty="0"/>
              <a:t>1 bit</a:t>
            </a:r>
          </a:p>
        </p:txBody>
      </p:sp>
    </p:spTree>
    <p:extLst>
      <p:ext uri="{BB962C8B-B14F-4D97-AF65-F5344CB8AC3E}">
        <p14:creationId xmlns:p14="http://schemas.microsoft.com/office/powerpoint/2010/main" val="277034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15814-AF24-4ED9-9D8D-DE94560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720436"/>
            <a:ext cx="10575235" cy="671041"/>
          </a:xfrm>
        </p:spPr>
        <p:txBody>
          <a:bodyPr>
            <a:noAutofit/>
          </a:bodyPr>
          <a:lstStyle/>
          <a:p>
            <a:pPr algn="l"/>
            <a:r>
              <a:rPr lang="pt-BR" dirty="0"/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CF489-D7E5-4AFD-8CFF-3E53CCF2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2" y="1525809"/>
            <a:ext cx="10575235" cy="4611755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/>
              <a:t>Como o Dithering funciona? </a:t>
            </a: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Através de uma reconfiguração dos pixels, ponto a ponto.</a:t>
            </a:r>
          </a:p>
          <a:p>
            <a:pPr marL="0" indent="0" algn="just">
              <a:buNone/>
            </a:pPr>
            <a:r>
              <a:rPr lang="pt-BR" sz="2400" dirty="0"/>
              <a:t>Altera o valor do pixel para a nova quantização, comparando seu valor inicial com um limiar adotado, para assim, mudar o valor do pixel. </a:t>
            </a:r>
          </a:p>
          <a:p>
            <a:pPr marL="0" indent="0" algn="just">
              <a:buNone/>
            </a:pPr>
            <a:r>
              <a:rPr lang="en-US" sz="2400" dirty="0"/>
              <a:t>Exemplo de </a:t>
            </a:r>
            <a:r>
              <a:rPr lang="pt-BR" sz="2400" dirty="0"/>
              <a:t>quantização</a:t>
            </a:r>
            <a:r>
              <a:rPr lang="en-US" sz="2400" dirty="0"/>
              <a:t> para 1 bit: </a:t>
            </a:r>
            <a:endParaRPr lang="pt-BR" sz="32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548695-E4BA-4677-A063-1C01DEE8A85D}"/>
              </a:ext>
            </a:extLst>
          </p:cNvPr>
          <p:cNvSpPr txBox="1"/>
          <p:nvPr/>
        </p:nvSpPr>
        <p:spPr>
          <a:xfrm>
            <a:off x="5373908" y="5622895"/>
            <a:ext cx="899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Limiar </a:t>
            </a:r>
          </a:p>
          <a:p>
            <a:pPr algn="ctr"/>
            <a:r>
              <a:rPr lang="pt-BR" sz="2000" dirty="0"/>
              <a:t>127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CA90688-E26F-48DC-B906-3DEF114E6F4C}"/>
              </a:ext>
            </a:extLst>
          </p:cNvPr>
          <p:cNvCxnSpPr/>
          <p:nvPr/>
        </p:nvCxnSpPr>
        <p:spPr>
          <a:xfrm flipV="1">
            <a:off x="5033844" y="5634933"/>
            <a:ext cx="0" cy="3578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A11222F-66F5-4BD7-9EB5-F88BE4D6E745}"/>
              </a:ext>
            </a:extLst>
          </p:cNvPr>
          <p:cNvSpPr txBox="1"/>
          <p:nvPr/>
        </p:nvSpPr>
        <p:spPr>
          <a:xfrm>
            <a:off x="4813271" y="597683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96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8D7C3394-9B3F-4B91-ADF9-2023A4E2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574" y="4573459"/>
            <a:ext cx="6743700" cy="1019175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680D988A-CEF2-49C6-A8A1-22D296E4CAEF}"/>
              </a:ext>
            </a:extLst>
          </p:cNvPr>
          <p:cNvSpPr txBox="1"/>
          <p:nvPr/>
        </p:nvSpPr>
        <p:spPr>
          <a:xfrm>
            <a:off x="2450692" y="4734711"/>
            <a:ext cx="758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preto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AE9A14F-555F-41C4-8F94-6857604C0E0E}"/>
              </a:ext>
            </a:extLst>
          </p:cNvPr>
          <p:cNvSpPr txBox="1"/>
          <p:nvPr/>
        </p:nvSpPr>
        <p:spPr>
          <a:xfrm>
            <a:off x="8364539" y="4734711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255</a:t>
            </a:r>
          </a:p>
          <a:p>
            <a:pPr algn="ctr"/>
            <a:r>
              <a:rPr lang="pt-BR" sz="2000" dirty="0"/>
              <a:t>branco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6A39477-06DB-4C46-B703-C4AADD5FB071}"/>
              </a:ext>
            </a:extLst>
          </p:cNvPr>
          <p:cNvCxnSpPr>
            <a:cxnSpLocks/>
          </p:cNvCxnSpPr>
          <p:nvPr/>
        </p:nvCxnSpPr>
        <p:spPr>
          <a:xfrm>
            <a:off x="5815216" y="4565433"/>
            <a:ext cx="0" cy="10352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AD3AF524-C73F-43DA-B64D-85E6DDF42DAD}"/>
              </a:ext>
            </a:extLst>
          </p:cNvPr>
          <p:cNvSpPr/>
          <p:nvPr/>
        </p:nvSpPr>
        <p:spPr>
          <a:xfrm rot="10800000">
            <a:off x="3535125" y="5698254"/>
            <a:ext cx="1057574" cy="2944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49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26" grpId="0"/>
      <p:bldP spid="27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15814-AF24-4ED9-9D8D-DE94560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720436"/>
            <a:ext cx="10575235" cy="671041"/>
          </a:xfrm>
        </p:spPr>
        <p:txBody>
          <a:bodyPr>
            <a:noAutofit/>
          </a:bodyPr>
          <a:lstStyle/>
          <a:p>
            <a:pPr algn="l"/>
            <a:r>
              <a:rPr lang="pt-BR" dirty="0"/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CF489-D7E5-4AFD-8CFF-3E53CCF2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2" y="1525809"/>
            <a:ext cx="10575235" cy="4611755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/>
              <a:t>Tipos de aplicação de </a:t>
            </a:r>
            <a:r>
              <a:rPr lang="pt-BR" sz="2400" b="1" dirty="0" err="1"/>
              <a:t>Dithering</a:t>
            </a:r>
            <a:r>
              <a:rPr lang="pt-BR" b="1" dirty="0"/>
              <a:t>:</a:t>
            </a:r>
          </a:p>
          <a:p>
            <a:pPr marL="0" indent="0">
              <a:buNone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Dithering</a:t>
            </a:r>
            <a:r>
              <a:rPr lang="pt-BR" dirty="0"/>
              <a:t> Aleatório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Dithering</a:t>
            </a:r>
            <a:r>
              <a:rPr lang="pt-BR" dirty="0"/>
              <a:t> Ordenado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Dithering</a:t>
            </a:r>
            <a:r>
              <a:rPr lang="pt-BR" dirty="0"/>
              <a:t> por Difusão de Erro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80D988A-CEF2-49C6-A8A1-22D296E4CAEF}"/>
              </a:ext>
            </a:extLst>
          </p:cNvPr>
          <p:cNvSpPr txBox="1"/>
          <p:nvPr/>
        </p:nvSpPr>
        <p:spPr>
          <a:xfrm>
            <a:off x="2450692" y="4734711"/>
            <a:ext cx="758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preto</a:t>
            </a:r>
          </a:p>
        </p:txBody>
      </p:sp>
    </p:spTree>
    <p:extLst>
      <p:ext uri="{BB962C8B-B14F-4D97-AF65-F5344CB8AC3E}">
        <p14:creationId xmlns:p14="http://schemas.microsoft.com/office/powerpoint/2010/main" val="279061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15814-AF24-4ED9-9D8D-DE94560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720436"/>
            <a:ext cx="10575235" cy="671041"/>
          </a:xfrm>
        </p:spPr>
        <p:txBody>
          <a:bodyPr>
            <a:noAutofit/>
          </a:bodyPr>
          <a:lstStyle/>
          <a:p>
            <a:pPr algn="l"/>
            <a:r>
              <a:rPr lang="pt-BR" dirty="0"/>
              <a:t>Dithering Aleatório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CF489-D7E5-4AFD-8CFF-3E53CCF2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749287"/>
            <a:ext cx="10575235" cy="46117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Para cada pixel da imagem, simplesmente é gerado um valor aleatório entre 0 e 255 para ser o limiar. Se o valor do pixel é menor que esse limiar adotado, ele é setado para preto, se for maior vai para branco (se a quantização for para 1 bit).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48D2DC6-E75D-4FBC-8C67-060387C9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772" y="3242272"/>
            <a:ext cx="2367828" cy="331237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0DE5657-8E86-4F4C-B8A9-46B343FD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63" y="3242272"/>
            <a:ext cx="2367827" cy="331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2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15814-AF24-4ED9-9D8D-DE945603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2" y="720436"/>
            <a:ext cx="10575235" cy="671041"/>
          </a:xfrm>
        </p:spPr>
        <p:txBody>
          <a:bodyPr>
            <a:noAutofit/>
          </a:bodyPr>
          <a:lstStyle/>
          <a:p>
            <a:pPr algn="l"/>
            <a:r>
              <a:rPr lang="pt-BR" dirty="0"/>
              <a:t>Dithering Ordenado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9CF489-D7E5-4AFD-8CFF-3E53CCF2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749287"/>
            <a:ext cx="10575235" cy="461175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/>
              <a:t>O valor do pixel é normalizado e comparado com um limiar dado por uma matriz de limiar e setado para branco ou preto, se seu valor for maior ou menor que o limiar, respectivamente.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A normalização da imagem é feita pelo número de elementos da matriz de limiar. Por exemplo: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4664B7A8-B1D2-4A55-81E2-FB51D90D3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31785"/>
              </p:ext>
            </p:extLst>
          </p:nvPr>
        </p:nvGraphicFramePr>
        <p:xfrm>
          <a:off x="1579621" y="4445090"/>
          <a:ext cx="295563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1336873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11065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433975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48602845"/>
                    </a:ext>
                  </a:extLst>
                </a:gridCol>
              </a:tblGrid>
              <a:tr h="37580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745229"/>
                  </a:ext>
                </a:extLst>
              </a:tr>
              <a:tr h="37580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94713"/>
                  </a:ext>
                </a:extLst>
              </a:tr>
              <a:tr h="37580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93490"/>
                  </a:ext>
                </a:extLst>
              </a:tr>
              <a:tr h="37580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92201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B12C1BE7-006B-4FBC-9999-4D3630278799}"/>
              </a:ext>
            </a:extLst>
          </p:cNvPr>
          <p:cNvSpPr txBox="1"/>
          <p:nvPr/>
        </p:nvSpPr>
        <p:spPr>
          <a:xfrm>
            <a:off x="1980825" y="6126428"/>
            <a:ext cx="2409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Matriz de Limiar 4x4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406ACD-DF0A-46D7-8602-3C79182E06EE}"/>
              </a:ext>
            </a:extLst>
          </p:cNvPr>
          <p:cNvSpPr txBox="1"/>
          <p:nvPr/>
        </p:nvSpPr>
        <p:spPr>
          <a:xfrm>
            <a:off x="5290017" y="4883419"/>
            <a:ext cx="487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Normalização de 16 níveis na imagem</a:t>
            </a:r>
          </a:p>
        </p:txBody>
      </p:sp>
    </p:spTree>
    <p:extLst>
      <p:ext uri="{BB962C8B-B14F-4D97-AF65-F5344CB8AC3E}">
        <p14:creationId xmlns:p14="http://schemas.microsoft.com/office/powerpoint/2010/main" val="278171411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2248</TotalTime>
  <Words>817</Words>
  <Application>Microsoft Office PowerPoint</Application>
  <PresentationFormat>Widescreen</PresentationFormat>
  <Paragraphs>245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Calibri Light</vt:lpstr>
      <vt:lpstr>Metropolitano</vt:lpstr>
      <vt:lpstr>Dithering</vt:lpstr>
      <vt:lpstr>Sumário</vt:lpstr>
      <vt:lpstr>Introdução </vt:lpstr>
      <vt:lpstr>Introdução </vt:lpstr>
      <vt:lpstr>Introdução</vt:lpstr>
      <vt:lpstr>Introdução </vt:lpstr>
      <vt:lpstr>Introdução </vt:lpstr>
      <vt:lpstr>Dithering Aleatório </vt:lpstr>
      <vt:lpstr>Dithering Ordenado </vt:lpstr>
      <vt:lpstr>Dithering Ordenado </vt:lpstr>
      <vt:lpstr>Dithering Ordenado </vt:lpstr>
      <vt:lpstr>Dithering Ordenado </vt:lpstr>
      <vt:lpstr>Dithering Ordenado </vt:lpstr>
      <vt:lpstr>Dithering por difusão de erro</vt:lpstr>
      <vt:lpstr>Dithering por difusão de erro</vt:lpstr>
      <vt:lpstr>Dithering por difusão de erro</vt:lpstr>
      <vt:lpstr>Dithering por difusão de erro</vt:lpstr>
      <vt:lpstr>Conclusão </vt:lpstr>
      <vt:lpstr>Conclusão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IA898 – Processamento Digital de imagens   Dithering</dc:title>
  <dc:creator>Valquíria Lima Bessa de Castro</dc:creator>
  <cp:lastModifiedBy>Valquíria Lima Bessa de Castro</cp:lastModifiedBy>
  <cp:revision>58</cp:revision>
  <dcterms:created xsi:type="dcterms:W3CDTF">2018-09-07T19:13:41Z</dcterms:created>
  <dcterms:modified xsi:type="dcterms:W3CDTF">2018-09-10T12:39:42Z</dcterms:modified>
</cp:coreProperties>
</file>