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718" r:id="rId2"/>
  </p:sldMasterIdLst>
  <p:notesMasterIdLst>
    <p:notesMasterId r:id="rId13"/>
  </p:notesMasterIdLst>
  <p:sldIdLst>
    <p:sldId id="269" r:id="rId3"/>
    <p:sldId id="262" r:id="rId4"/>
    <p:sldId id="271" r:id="rId5"/>
    <p:sldId id="270" r:id="rId6"/>
    <p:sldId id="264" r:id="rId7"/>
    <p:sldId id="265" r:id="rId8"/>
    <p:sldId id="266" r:id="rId9"/>
    <p:sldId id="263" r:id="rId10"/>
    <p:sldId id="267" r:id="rId11"/>
    <p:sldId id="260" r:id="rId12"/>
  </p:sldIdLst>
  <p:sldSz cx="9144000" cy="5143500" type="screen16x9"/>
  <p:notesSz cx="6858000" cy="9144000"/>
  <p:embeddedFontLst>
    <p:embeddedFont>
      <p:font typeface="Calisto MT" panose="02040603050505030304" pitchFamily="18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Wingdings 2" panose="05020102010507070707" pitchFamily="18" charset="2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63690" autoAdjust="0"/>
  </p:normalViewPr>
  <p:slideViewPr>
    <p:cSldViewPr snapToGrid="0">
      <p:cViewPr varScale="1">
        <p:scale>
          <a:sx n="72" d="100"/>
          <a:sy n="72" d="100"/>
        </p:scale>
        <p:origin x="178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b31705d4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b31705d4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 have artificial potential fields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http://www.cpdee.ufmg.br/~gpereira/papers/tro2010.pdf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is the integration of path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planning, trajectory planning, and robot control in the same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approach, which allows for stability proofs and real-world im-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plementations</a:t>
            </a:r>
            <a:r>
              <a:rPr lang="en-US" dirty="0"/>
              <a:t> [1]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 guarantee collision avoidance by producing a dynamic vector field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Benefits : The vector ﬁeld is dynamic in the sense that it changes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according to the robots’ relative positions. This is necessary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guarantee collision avoidance. </a:t>
            </a:r>
            <a:r>
              <a:rPr lang="en-US" dirty="0" err="1"/>
              <a:t>Ceccarelli</a:t>
            </a:r>
            <a:r>
              <a:rPr lang="en-US" dirty="0"/>
              <a:t> et al.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0136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b31705d4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b31705d4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method is applicable to 1D, 2D, or 3D vector fields, but we show examples only with 2D vector fields for clarity. For example, consider a velocity vector field given by the equation V (x1, x2) =  x2 −x1  −0.5 sin(x 2 1 +x 2 2 −1)  x1 x2  , (12) in which all trajectories converge to the limit cycle x 2 1+x 2 2 = 1. Fig. 3 shows the velocity field (12) and its three time derivatives. −1 0 1 −1.5 −1 −0.5 0 0.5 1 1.5 (a) Velocity −1 0 1 −1.5 −1 −0.5 0 0.5 1 1.5 (b) Acceleration −1 0 1 −1.5 −1 −0.5 0 0.5 1 1.5 (c) Jerk −1 0 1 −1.5 −1 −0.5 0 0.5 1 1.5 (d) Snap Fig. 3. Vector field as in (12), with scaled vector length for plotting</a:t>
            </a:r>
          </a:p>
        </p:txBody>
      </p:sp>
    </p:spTree>
    <p:extLst>
      <p:ext uri="{BB962C8B-B14F-4D97-AF65-F5344CB8AC3E}">
        <p14:creationId xmlns:p14="http://schemas.microsoft.com/office/powerpoint/2010/main" val="178710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b31705d4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b31705d4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 Cycle Nonlinear Control Systems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https://www.sciencedirect.com/topics/engineering/limit-cycle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https://link.springer.com/referenceworkentry/10.1007%2F978-1-4419-9863-7_533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In dynamical system theory, a </a:t>
            </a:r>
            <a:r>
              <a:rPr lang="en-US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phase space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 is a </a:t>
            </a:r>
            <a:r>
              <a:rPr lang="en-US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space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 in which all possible states of a system are represented, with each possible state corresponding to one unique point in the </a:t>
            </a:r>
            <a:r>
              <a:rPr lang="en-US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phase space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. For mechanical systems, the </a:t>
            </a:r>
            <a:r>
              <a:rPr lang="en-US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phase space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 usually consists of all possible values of position and momentum variables.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5962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b31705d4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b31705d4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addition to the ﬁeld that attracts the robot to the target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curve, another vector ﬁeld is also necessary to make the robot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traverse the curve. The computation of these ﬁelds and a method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compose them, allowing for proofs of convergence, are the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 challenges to obtain good solutions. </a:t>
            </a:r>
            <a:r>
              <a:rPr lang="en-US" b="1" dirty="0"/>
              <a:t>The composition of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an attractive and a rotational ﬁeld usually creates a stable limit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cycle in the robot conﬁguration space.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paper presents a methodology for computation of artiﬁcial vector ﬁelds that allows a robot to </a:t>
            </a:r>
            <a:r>
              <a:rPr lang="en-US" b="1" dirty="0"/>
              <a:t>converge to and circulate around generic curves </a:t>
            </a:r>
            <a:r>
              <a:rPr lang="en-US" dirty="0"/>
              <a:t>speciﬁed in n-dimensional spaces. These vector ﬁelds may be directly applied to solve several robot-navigation problems such as border monitoring, surveillance, tar-get tracking, and multirobot pattern generation, with special application to ﬁxed-wing aerial robots, which must keep a positive forward velocity and cannot converge to a single point.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approach is based on fully continuous vector ﬁelds and is generalized to time-varying curves deﬁned in n-dimensional spaces.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is the integration of path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planning, trajectory planning, and robot control in the same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approach, which allows for stability proofs and real-world im-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plementations</a:t>
            </a:r>
            <a:r>
              <a:rPr lang="en-US" dirty="0"/>
              <a:t> [1]. Given an n-dimensional domain Ω, a vector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ﬁeld h is deﬁned such that h :Ω → </a:t>
            </a:r>
            <a:r>
              <a:rPr lang="en-US" dirty="0" err="1"/>
              <a:t>Tq</a:t>
            </a:r>
            <a:r>
              <a:rPr lang="en-US" dirty="0"/>
              <a:t>(Ω), where </a:t>
            </a:r>
            <a:r>
              <a:rPr lang="en-US" dirty="0" err="1"/>
              <a:t>Tq</a:t>
            </a:r>
            <a:r>
              <a:rPr lang="en-US" dirty="0"/>
              <a:t>(Ω) is the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tangent space of Ω, and q ∈ Ω. In robotics, the domain Ω is the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robot’s conﬁguration space, also represented by C. The desired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 is then accomplished by forcing the robot to use the vector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ﬁeld as velocity or acceleration input.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http://www.cpdee.ufmg.br/~gpereira/papers/tro2010.pdf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paper has presented a new methodology for robot </a:t>
            </a:r>
            <a:r>
              <a:rPr lang="en-US" dirty="0" err="1"/>
              <a:t>navi</a:t>
            </a:r>
            <a:r>
              <a:rPr lang="en-US" dirty="0"/>
              <a:t>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gation</a:t>
            </a:r>
            <a:r>
              <a:rPr lang="en-US" dirty="0"/>
              <a:t> along a closed, generic-shaped curve using a continuous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vector ﬁeld. The ﬁeld is given by the sum of three terms: 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gradient of a potential function; 2) a circulation term; and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3) a correction term (in the case of time-varying curves).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59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b31705d4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b31705d4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https://www.codeproject.com/articles/18922/solving-a-differential-equation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rk4_int gets the next position could use this for </a:t>
            </a:r>
            <a:r>
              <a:rPr lang="en-US" dirty="0" err="1"/>
              <a:t>pid</a:t>
            </a:r>
            <a:r>
              <a:rPr lang="en-US" dirty="0"/>
              <a:t> control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6081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b31705d4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b31705d4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42729"/>
                </a:solidFill>
                <a:effectLst/>
                <a:latin typeface="-apple-system"/>
              </a:rPr>
              <a:t>Planning Algorithms, Steven M LaValle 2012-04-20 - http://msl.cs.uiuc.edu/planning/book.html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 of all positions and orientation in 3-dimensional space configuration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42729"/>
                </a:solidFill>
                <a:effectLst/>
                <a:latin typeface="-apple-system"/>
              </a:rPr>
              <a:t>"the special Euclidean group of rigid body displacements in three-dimensions“</a:t>
            </a:r>
          </a:p>
          <a:p>
            <a:pPr algn="l" fontAlgn="base"/>
            <a:r>
              <a:rPr lang="en-US" b="0" i="0" u="none" strike="noStrike" dirty="0">
                <a:solidFill>
                  <a:srgbClr val="242729"/>
                </a:solidFill>
                <a:effectLst/>
                <a:latin typeface="inherit"/>
              </a:rPr>
              <a:t>SE(3)</a:t>
            </a:r>
            <a:r>
              <a:rPr lang="en-US" b="0" i="0" dirty="0">
                <a:solidFill>
                  <a:srgbClr val="242729"/>
                </a:solidFill>
                <a:effectLst/>
                <a:latin typeface="-apple-system"/>
              </a:rPr>
              <a:t> is the representation for both translation and rotation in 3D space, whereas </a:t>
            </a:r>
            <a:r>
              <a:rPr lang="en-US" b="0" i="0" u="none" strike="noStrike" dirty="0">
                <a:solidFill>
                  <a:srgbClr val="242729"/>
                </a:solidFill>
                <a:effectLst/>
                <a:latin typeface="MathJax_Math-italic"/>
              </a:rPr>
              <a:t>SO</a:t>
            </a:r>
            <a:r>
              <a:rPr lang="en-US" b="0" i="0" u="none" strike="noStrike" dirty="0">
                <a:solidFill>
                  <a:srgbClr val="242729"/>
                </a:solidFill>
                <a:effectLst/>
                <a:latin typeface="MathJax_Main"/>
              </a:rPr>
              <a:t>(3)</a:t>
            </a:r>
            <a:r>
              <a:rPr lang="en-US" b="0" i="0" u="none" strike="noStrike" dirty="0">
                <a:solidFill>
                  <a:srgbClr val="242729"/>
                </a:solidFill>
                <a:effectLst/>
                <a:latin typeface="inherit"/>
              </a:rPr>
              <a:t>SO(3)</a:t>
            </a:r>
            <a:r>
              <a:rPr lang="en-US" b="0" i="0" dirty="0">
                <a:solidFill>
                  <a:srgbClr val="242729"/>
                </a:solidFill>
                <a:effectLst/>
                <a:latin typeface="-apple-system"/>
              </a:rPr>
              <a:t> is only the representation for rotations. </a:t>
            </a:r>
            <a:r>
              <a:rPr lang="en-US" b="0" i="0" u="none" strike="noStrike" dirty="0">
                <a:solidFill>
                  <a:srgbClr val="242729"/>
                </a:solidFill>
                <a:effectLst/>
                <a:latin typeface="MathJax_AMS"/>
              </a:rPr>
              <a:t>R</a:t>
            </a:r>
            <a:r>
              <a:rPr lang="en-US" b="0" i="0" u="none" strike="noStrike" dirty="0">
                <a:solidFill>
                  <a:srgbClr val="242729"/>
                </a:solidFill>
                <a:effectLst/>
                <a:latin typeface="MathJax_Main"/>
              </a:rPr>
              <a:t>3</a:t>
            </a:r>
            <a:r>
              <a:rPr lang="en-US" b="0" i="0" u="none" strike="noStrike" dirty="0">
                <a:solidFill>
                  <a:srgbClr val="242729"/>
                </a:solidFill>
                <a:effectLst/>
                <a:latin typeface="inherit"/>
              </a:rPr>
              <a:t>R3</a:t>
            </a:r>
            <a:r>
              <a:rPr lang="en-US" b="0" i="0" dirty="0">
                <a:solidFill>
                  <a:srgbClr val="242729"/>
                </a:solidFill>
                <a:effectLst/>
                <a:latin typeface="-apple-system"/>
              </a:rPr>
              <a:t> is for translations in 3D space.</a:t>
            </a:r>
          </a:p>
          <a:p>
            <a:pPr algn="l" fontAlgn="base"/>
            <a:r>
              <a:rPr lang="en-US" b="0" i="0" dirty="0">
                <a:solidFill>
                  <a:srgbClr val="242729"/>
                </a:solidFill>
                <a:effectLst/>
                <a:latin typeface="-apple-system"/>
              </a:rPr>
              <a:t>If you only consider 2-dimentional space, then you can simply change 3 to 2, i.e., </a:t>
            </a:r>
            <a:r>
              <a:rPr lang="en-US" b="0" i="0" u="none" strike="noStrike" dirty="0">
                <a:solidFill>
                  <a:srgbClr val="242729"/>
                </a:solidFill>
                <a:effectLst/>
                <a:latin typeface="MathJax_Math-italic"/>
              </a:rPr>
              <a:t>SE</a:t>
            </a:r>
            <a:r>
              <a:rPr lang="en-US" b="0" i="0" u="none" strike="noStrike" dirty="0">
                <a:solidFill>
                  <a:srgbClr val="242729"/>
                </a:solidFill>
                <a:effectLst/>
                <a:latin typeface="MathJax_Main"/>
              </a:rPr>
              <a:t>(2)</a:t>
            </a:r>
            <a:r>
              <a:rPr lang="en-US" b="0" i="0" u="none" strike="noStrike" dirty="0">
                <a:solidFill>
                  <a:srgbClr val="242729"/>
                </a:solidFill>
                <a:effectLst/>
                <a:latin typeface="inherit"/>
              </a:rPr>
              <a:t>SE(2)</a:t>
            </a:r>
            <a:r>
              <a:rPr lang="en-US" b="0" i="0" dirty="0">
                <a:solidFill>
                  <a:srgbClr val="242729"/>
                </a:solidFill>
                <a:effectLst/>
                <a:latin typeface="-apple-system"/>
              </a:rPr>
              <a:t>, </a:t>
            </a:r>
            <a:r>
              <a:rPr lang="en-US" b="0" i="0" u="none" strike="noStrike" dirty="0">
                <a:solidFill>
                  <a:srgbClr val="242729"/>
                </a:solidFill>
                <a:effectLst/>
                <a:latin typeface="MathJax_Math-italic"/>
              </a:rPr>
              <a:t>SO</a:t>
            </a:r>
            <a:r>
              <a:rPr lang="en-US" b="0" i="0" u="none" strike="noStrike" dirty="0">
                <a:solidFill>
                  <a:srgbClr val="242729"/>
                </a:solidFill>
                <a:effectLst/>
                <a:latin typeface="MathJax_Main"/>
              </a:rPr>
              <a:t>(2)</a:t>
            </a:r>
            <a:r>
              <a:rPr lang="en-US" b="0" i="0" u="none" strike="noStrike" dirty="0">
                <a:solidFill>
                  <a:srgbClr val="242729"/>
                </a:solidFill>
                <a:effectLst/>
                <a:latin typeface="inherit"/>
              </a:rPr>
              <a:t>SO(2)</a:t>
            </a:r>
            <a:r>
              <a:rPr lang="en-US" b="0" i="0" dirty="0">
                <a:solidFill>
                  <a:srgbClr val="242729"/>
                </a:solidFill>
                <a:effectLst/>
                <a:latin typeface="-apple-system"/>
              </a:rPr>
              <a:t>, </a:t>
            </a:r>
            <a:r>
              <a:rPr lang="en-US" b="0" i="0" u="none" strike="noStrike" dirty="0">
                <a:solidFill>
                  <a:srgbClr val="242729"/>
                </a:solidFill>
                <a:effectLst/>
                <a:latin typeface="MathJax_AMS"/>
              </a:rPr>
              <a:t>R</a:t>
            </a:r>
            <a:r>
              <a:rPr lang="en-US" b="0" i="0" u="none" strike="noStrike" dirty="0">
                <a:solidFill>
                  <a:srgbClr val="242729"/>
                </a:solidFill>
                <a:effectLst/>
                <a:latin typeface="MathJax_Main"/>
              </a:rPr>
              <a:t>2</a:t>
            </a:r>
            <a:r>
              <a:rPr lang="en-US" b="0" i="0" u="none" strike="noStrike" dirty="0">
                <a:solidFill>
                  <a:srgbClr val="242729"/>
                </a:solidFill>
                <a:effectLst/>
                <a:latin typeface="inherit"/>
              </a:rPr>
              <a:t>R2</a:t>
            </a:r>
            <a:r>
              <a:rPr lang="en-US" b="0" i="0" dirty="0">
                <a:solidFill>
                  <a:srgbClr val="242729"/>
                </a:solidFill>
                <a:effectLst/>
                <a:latin typeface="-apple-system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164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b31705d4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b31705d4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773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b31705d4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b31705d4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Get Vector field → spatial derivatives of vector field → time derivatives → states and inputs of the quadrotor using the endogenous transformation and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thm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I did not understand their endogenous transformation function from this paper that would enable me to do this.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2186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b31705d4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b31705d4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230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691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20304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72044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740417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643631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4755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529182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059459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575181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182305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930793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810222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521128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2631559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1218250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2859319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000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7714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densamo/CSE498-FinalProject-21-Densam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582D-FC2B-461A-ABCA-2EDA849C7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3733" y="0"/>
            <a:ext cx="7436533" cy="1077124"/>
          </a:xfrm>
        </p:spPr>
        <p:txBody>
          <a:bodyPr>
            <a:normAutofit/>
          </a:bodyPr>
          <a:lstStyle/>
          <a:p>
            <a:r>
              <a:rPr lang="en-US" sz="3200" dirty="0"/>
              <a:t>Vector Field Trajectory Tracking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BAB92-E90B-403F-BB2F-AD4B5FF9C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9438" y="3904638"/>
            <a:ext cx="7080026" cy="787400"/>
          </a:xfrm>
        </p:spPr>
        <p:txBody>
          <a:bodyPr>
            <a:normAutofit fontScale="62500" lnSpcReduction="20000"/>
          </a:bodyPr>
          <a:lstStyle/>
          <a:p>
            <a:r>
              <a:rPr lang="en-US" sz="1700" dirty="0"/>
              <a:t>Spring 2021 CSE 498 – Adv. Aerial Robotics </a:t>
            </a:r>
          </a:p>
          <a:p>
            <a:r>
              <a:rPr lang="en-US" sz="1700" dirty="0"/>
              <a:t>Final Presentation</a:t>
            </a:r>
          </a:p>
          <a:p>
            <a:r>
              <a:rPr lang="en-US" sz="1700" dirty="0"/>
              <a:t>Ruth Densamo</a:t>
            </a:r>
          </a:p>
          <a:p>
            <a:endParaRPr lang="en-US" dirty="0"/>
          </a:p>
        </p:txBody>
      </p:sp>
      <p:pic>
        <p:nvPicPr>
          <p:cNvPr id="4" name="Google Shape;108;p26">
            <a:extLst>
              <a:ext uri="{FF2B5EF4-FFF2-40B4-BE49-F238E27FC236}">
                <a16:creationId xmlns:a16="http://schemas.microsoft.com/office/drawing/2014/main" id="{769ED38E-E8AE-4095-AC31-44A19700A3E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56033" y="1167212"/>
            <a:ext cx="4266835" cy="2647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720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 </a:t>
            </a:r>
            <a:endParaRPr dirty="0"/>
          </a:p>
        </p:txBody>
      </p:sp>
      <p:sp>
        <p:nvSpPr>
          <p:cNvPr id="137" name="Google Shape;137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</a:rPr>
              <a:t>Papers: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tx1"/>
                </a:solidFill>
              </a:rPr>
              <a:t>D. Zhou and M. </a:t>
            </a:r>
            <a:r>
              <a:rPr lang="en-US" sz="1100" dirty="0" err="1">
                <a:solidFill>
                  <a:schemeClr val="tx1"/>
                </a:solidFill>
              </a:rPr>
              <a:t>Schwager</a:t>
            </a:r>
            <a:r>
              <a:rPr lang="en-US" sz="1100" dirty="0">
                <a:solidFill>
                  <a:schemeClr val="tx1"/>
                </a:solidFill>
              </a:rPr>
              <a:t>, "Vector field following for quadrotors using differential flatness," 2014 IEEE International Conference on Robotics and Automation (ICRA), Hong Kong, China, 2014, pp. 6567-6572, </a:t>
            </a:r>
            <a:r>
              <a:rPr lang="en-US" sz="1100" dirty="0" err="1">
                <a:solidFill>
                  <a:schemeClr val="tx1"/>
                </a:solidFill>
              </a:rPr>
              <a:t>doi</a:t>
            </a:r>
            <a:r>
              <a:rPr lang="en-US" sz="1100" dirty="0">
                <a:solidFill>
                  <a:schemeClr val="tx1"/>
                </a:solidFill>
              </a:rPr>
              <a:t>: 10.1109/ICRA.2014.6907828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tx1"/>
                </a:solidFill>
                <a:latin typeface="+mj-lt"/>
              </a:rPr>
              <a:t>Ramasamy, Suresh &amp; Wu, </a:t>
            </a:r>
            <a:r>
              <a:rPr lang="en-US" sz="1100" dirty="0" err="1">
                <a:solidFill>
                  <a:schemeClr val="tx1"/>
                </a:solidFill>
                <a:latin typeface="+mj-lt"/>
              </a:rPr>
              <a:t>Guofan</a:t>
            </a:r>
            <a:r>
              <a:rPr lang="en-US" sz="1100" dirty="0">
                <a:solidFill>
                  <a:schemeClr val="tx1"/>
                </a:solidFill>
                <a:latin typeface="+mj-lt"/>
              </a:rPr>
              <a:t> &amp; </a:t>
            </a:r>
            <a:r>
              <a:rPr lang="en-US" sz="1100" dirty="0" err="1">
                <a:solidFill>
                  <a:schemeClr val="tx1"/>
                </a:solidFill>
                <a:latin typeface="+mj-lt"/>
              </a:rPr>
              <a:t>Sreenath</a:t>
            </a:r>
            <a:r>
              <a:rPr lang="en-US" sz="11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+mj-lt"/>
              </a:rPr>
              <a:t>Koushil</a:t>
            </a:r>
            <a:r>
              <a:rPr lang="en-US" sz="1100" dirty="0">
                <a:solidFill>
                  <a:schemeClr val="tx1"/>
                </a:solidFill>
                <a:latin typeface="+mj-lt"/>
              </a:rPr>
              <a:t>. (2014). Dynamically Feasible Motion Planning through Partial Differential Flatness.. 10.15607/RSS.2014.X.053.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chemeClr val="tx1"/>
                </a:solidFill>
                <a:effectLst/>
                <a:latin typeface="+mj-lt"/>
              </a:rPr>
              <a:t>V. M. Goncalves, L. C. A.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+mj-lt"/>
              </a:rPr>
              <a:t>Pimenta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j-lt"/>
              </a:rPr>
              <a:t>, C. A. Maia, B. C. O. Dutra and G. A. S. Pereira, "Vector Fields for Robot Navigation Along Time-Varying Curves in n -Dimensions," in 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+mj-lt"/>
              </a:rPr>
              <a:t>IEEE Transactions on Robotics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j-lt"/>
              </a:rPr>
              <a:t>, vol. 26, no. 4, pp. 647-659, Aug. 2010,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+mj-lt"/>
              </a:rPr>
              <a:t>doi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j-lt"/>
              </a:rPr>
              <a:t>: 10.1109/TRO.2010.2053077.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  <a:latin typeface="+mj-lt"/>
              </a:rPr>
              <a:t>Other sources: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  <a:latin typeface="+mj-lt"/>
              </a:rPr>
              <a:t>Github: </a:t>
            </a:r>
            <a:r>
              <a:rPr lang="en-US" sz="1100" dirty="0">
                <a:solidFill>
                  <a:schemeClr val="tx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https://github.com/rdensamo/CSE498-FinalProject-21-Densamo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Use Vector Fields for Trajectory Tracking ?</a:t>
            </a:r>
            <a:endParaRPr dirty="0"/>
          </a:p>
        </p:txBody>
      </p:sp>
      <p:sp>
        <p:nvSpPr>
          <p:cNvPr id="137" name="Google Shape;137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88888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E9E7347-8D23-4024-AF2B-5AE9F7D092E8}"/>
              </a:ext>
            </a:extLst>
          </p:cNvPr>
          <p:cNvSpPr txBox="1">
            <a:spLocks/>
          </p:cNvSpPr>
          <p:nvPr/>
        </p:nvSpPr>
        <p:spPr>
          <a:xfrm>
            <a:off x="464100" y="1304875"/>
            <a:ext cx="8520600" cy="341640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rmAutofit fontScale="92500" lnSpcReduction="10000"/>
          </a:bodyPr>
          <a:lstStyle>
            <a:lvl1pPr marL="457200" lvl="0" indent="-3429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800"/>
              <a:buFont typeface="Wingdings 2" charset="2"/>
              <a:buChar char="●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○"/>
              <a:defRPr sz="13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■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●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○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■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●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○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■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ora"/>
                <a:cs typeface="Lora"/>
                <a:sym typeface="Lora"/>
              </a:rPr>
              <a:t>Many control and planning techniques give an output in the form of a vector field along which the robot is intended to follow to accomplish the desired task</a:t>
            </a:r>
          </a:p>
          <a:p>
            <a:pPr lvl="1"/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ora"/>
                <a:cs typeface="Lora"/>
                <a:sym typeface="Lora"/>
              </a:rPr>
              <a:t>Examples : Navigation, Obstacle Avoidance, Collision Avoidance, Swarming and Flocking, Mobile Network connective maintenance controls 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ora"/>
                <a:cs typeface="Lora"/>
                <a:sym typeface="Lora"/>
              </a:rPr>
              <a:t>Ideal for robots in which dynamics do not play a major role because it is a challenge to control a robot along an arbitrary vector field especially if they have high dimensional nonlinear dynamics</a:t>
            </a:r>
          </a:p>
          <a:p>
            <a:pPr lvl="1"/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ora"/>
                <a:cs typeface="Lora"/>
                <a:sym typeface="Lora"/>
              </a:rPr>
              <a:t>Examples : Ground robots w/ gear reduction, slow moving aerial robots</a:t>
            </a:r>
          </a:p>
          <a:p>
            <a:pPr lvl="1"/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ora"/>
                <a:cs typeface="Lora"/>
                <a:sym typeface="Lora"/>
              </a:rPr>
              <a:t>Exception: Vehicles with the differential flatness property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Vector Fields vs. Potential Fields </a:t>
            </a:r>
            <a:endParaRPr dirty="0"/>
          </a:p>
        </p:txBody>
      </p:sp>
      <p:sp>
        <p:nvSpPr>
          <p:cNvPr id="137" name="Google Shape;137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88888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E9E7347-8D23-4024-AF2B-5AE9F7D092E8}"/>
              </a:ext>
            </a:extLst>
          </p:cNvPr>
          <p:cNvSpPr txBox="1">
            <a:spLocks/>
          </p:cNvSpPr>
          <p:nvPr/>
        </p:nvSpPr>
        <p:spPr>
          <a:xfrm>
            <a:off x="2957512" y="1101119"/>
            <a:ext cx="5874787" cy="341640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rmAutofit fontScale="85000" lnSpcReduction="20000"/>
          </a:bodyPr>
          <a:lstStyle>
            <a:lvl1pPr marL="457200" lvl="0" indent="-3429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800"/>
              <a:buFont typeface="Wingdings 2" charset="2"/>
              <a:buChar char="●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○"/>
              <a:defRPr sz="13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■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●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○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■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●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○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■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sto MT (Body)"/>
                <a:ea typeface="Lora"/>
                <a:cs typeface="Lora"/>
                <a:sym typeface="Lora"/>
              </a:rPr>
              <a:t>Vector Fields are like Potential Fields however, Vector Field (left) simply indicates a desired direction and is different from potential field because it does not represent the gradient of a potential field </a:t>
            </a:r>
          </a:p>
          <a:p>
            <a:r>
              <a:rPr lang="en-US" sz="2000" dirty="0">
                <a:latin typeface="Calisto MT (Body)"/>
                <a:ea typeface="Lora"/>
                <a:cs typeface="Lora"/>
                <a:sym typeface="Lora"/>
              </a:rPr>
              <a:t>Vector fields are general enough for any trajectory </a:t>
            </a:r>
          </a:p>
          <a:p>
            <a:endParaRPr lang="en-US" sz="2000" dirty="0">
              <a:latin typeface="Calisto MT (Body)"/>
              <a:sym typeface="Lora"/>
            </a:endParaRPr>
          </a:p>
          <a:p>
            <a:endParaRPr lang="en-US" sz="2000" dirty="0">
              <a:latin typeface="Calisto MT (Body)"/>
              <a:sym typeface="Lora"/>
            </a:endParaRPr>
          </a:p>
          <a:p>
            <a:endParaRPr lang="en-US" sz="2000" dirty="0">
              <a:latin typeface="Calisto MT (Body)"/>
              <a:sym typeface="Lora"/>
            </a:endParaRPr>
          </a:p>
          <a:p>
            <a:r>
              <a:rPr lang="en-US" sz="2000" dirty="0">
                <a:latin typeface="Calisto MT (Body)"/>
              </a:rPr>
              <a:t>The potential field </a:t>
            </a:r>
            <a:r>
              <a:rPr lang="en-US" sz="2000" i="1" dirty="0">
                <a:latin typeface="Calisto MT (Body)"/>
              </a:rPr>
              <a:t>P</a:t>
            </a:r>
            <a:r>
              <a:rPr lang="en-US" sz="2000" dirty="0">
                <a:latin typeface="Calisto MT (Body)"/>
              </a:rPr>
              <a:t>(x) is defined over the environment.</a:t>
            </a:r>
          </a:p>
          <a:p>
            <a:r>
              <a:rPr lang="en-US" sz="2000" dirty="0">
                <a:latin typeface="Calisto MT (Body)"/>
              </a:rPr>
              <a:t>Sensor information y is used to estimate the potential field gradient</a:t>
            </a:r>
          </a:p>
          <a:p>
            <a:r>
              <a:rPr lang="en-US" sz="2000" dirty="0">
                <a:latin typeface="Calisto MT (Body)"/>
              </a:rPr>
              <a:t>The motor vector u is determined to follow that gradient.</a:t>
            </a:r>
          </a:p>
          <a:p>
            <a:endPara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 (Body)"/>
              <a:ea typeface="Lora"/>
              <a:cs typeface="Lora"/>
              <a:sym typeface="Lora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8" name="Google Shape;125;p28">
            <a:extLst>
              <a:ext uri="{FF2B5EF4-FFF2-40B4-BE49-F238E27FC236}">
                <a16:creationId xmlns:a16="http://schemas.microsoft.com/office/drawing/2014/main" id="{AA53D4E6-6184-4B78-89B5-0811FC0A147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792" y="3028950"/>
            <a:ext cx="2064233" cy="1793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90C4FE0-5278-4199-A6B8-BB8381FA4D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6" b="20461"/>
          <a:stretch/>
        </p:blipFill>
        <p:spPr bwMode="auto">
          <a:xfrm>
            <a:off x="478244" y="2391819"/>
            <a:ext cx="2397326" cy="34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C669EC-2639-4E0A-A4BC-1AE164CCF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73" y="1380932"/>
            <a:ext cx="2660269" cy="87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6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 Cycle</a:t>
            </a:r>
            <a:endParaRPr dirty="0"/>
          </a:p>
        </p:txBody>
      </p:sp>
      <p:sp>
        <p:nvSpPr>
          <p:cNvPr id="137" name="Google Shape;137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88888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06E08F9-CF75-4945-9D0D-B614C68012A7}"/>
              </a:ext>
            </a:extLst>
          </p:cNvPr>
          <p:cNvSpPr txBox="1">
            <a:spLocks/>
          </p:cNvSpPr>
          <p:nvPr/>
        </p:nvSpPr>
        <p:spPr>
          <a:xfrm>
            <a:off x="464100" y="1304875"/>
            <a:ext cx="4989049" cy="341640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429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800"/>
              <a:buFont typeface="Wingdings 2" charset="2"/>
              <a:buChar char="●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○"/>
              <a:defRPr sz="13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■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●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○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■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●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○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■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i="0" dirty="0">
                <a:effectLst/>
              </a:rPr>
              <a:t>“A</a:t>
            </a:r>
            <a:r>
              <a:rPr lang="en-US" sz="1600" b="0" i="1" dirty="0">
                <a:effectLst/>
              </a:rPr>
              <a:t> </a:t>
            </a:r>
            <a:r>
              <a:rPr lang="en-US" sz="1600" b="1" i="1" dirty="0">
                <a:effectLst/>
              </a:rPr>
              <a:t>limit cycle</a:t>
            </a:r>
            <a:r>
              <a:rPr lang="en-US" sz="1600" b="0" i="1" dirty="0">
                <a:effectLst/>
              </a:rPr>
              <a:t> </a:t>
            </a:r>
            <a:r>
              <a:rPr lang="en-US" sz="1600" b="0" i="0" dirty="0">
                <a:effectLst/>
              </a:rPr>
              <a:t>is a closed trajectory in phase space having the property that at least one other trajectory spirals into it either as time approaches infinity or as time approaches negative infinity.” – Science Direct </a:t>
            </a:r>
          </a:p>
          <a:p>
            <a:r>
              <a:rPr lang="en-US" sz="1600" dirty="0">
                <a:effectLst/>
              </a:rPr>
              <a:t>Oscillation occurring only in non-linear systems</a:t>
            </a:r>
          </a:p>
          <a:p>
            <a:r>
              <a:rPr lang="en-US" sz="1600" dirty="0">
                <a:effectLst/>
              </a:rPr>
              <a:t>An isolated closed trajectory in phase space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AFD687-0A04-4099-AF42-1018555D2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927" y="1304875"/>
            <a:ext cx="2977973" cy="95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1E4109-206D-48E1-90C8-9ED0D29176ED}"/>
              </a:ext>
            </a:extLst>
          </p:cNvPr>
          <p:cNvSpPr txBox="1"/>
          <p:nvPr/>
        </p:nvSpPr>
        <p:spPr>
          <a:xfrm>
            <a:off x="6523454" y="2391000"/>
            <a:ext cx="251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+mn-lt"/>
              </a:rPr>
              <a:t>SpringerLink</a:t>
            </a:r>
          </a:p>
        </p:txBody>
      </p:sp>
    </p:spTree>
    <p:extLst>
      <p:ext uri="{BB962C8B-B14F-4D97-AF65-F5344CB8AC3E}">
        <p14:creationId xmlns:p14="http://schemas.microsoft.com/office/powerpoint/2010/main" val="247230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I. VF Function for Limit Cycle</a:t>
            </a:r>
            <a:endParaRPr dirty="0"/>
          </a:p>
        </p:txBody>
      </p:sp>
      <p:sp>
        <p:nvSpPr>
          <p:cNvPr id="137" name="Google Shape;137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88888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26671C0-6D38-45DB-AF1F-A97CAB85E62E}"/>
              </a:ext>
            </a:extLst>
          </p:cNvPr>
          <p:cNvSpPr txBox="1">
            <a:spLocks/>
          </p:cNvSpPr>
          <p:nvPr/>
        </p:nvSpPr>
        <p:spPr>
          <a:xfrm>
            <a:off x="464100" y="1304875"/>
            <a:ext cx="8520600" cy="341640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429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800"/>
              <a:buFont typeface="Wingdings 2" charset="2"/>
              <a:buChar char="●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○"/>
              <a:defRPr sz="13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■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●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○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■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●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○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■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Lora"/>
              </a:rPr>
              <a:t>From a paper where they compute several different artificial vector fields for various tasks (Goncalves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Lora"/>
              </a:rPr>
              <a:t>et al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Lora"/>
              </a:rPr>
              <a:t>2010, Vector Fields for Robot Navigation Along Time-Varying Curves in n-Dimensions)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Lora"/>
              </a:rPr>
              <a:t>Composed of an attractive term and circulating term: </a:t>
            </a:r>
          </a:p>
          <a:p>
            <a:pPr lvl="1"/>
            <a:r>
              <a:rPr lang="en-US" sz="18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Lora"/>
              </a:rPr>
              <a:t>Attractive term attracts the robot to the target curve </a:t>
            </a:r>
          </a:p>
          <a:p>
            <a:pPr lvl="1"/>
            <a:r>
              <a:rPr lang="en-US" sz="18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Lora"/>
              </a:rPr>
              <a:t>Circulating term make the robot traverse the curve.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Lora"/>
              </a:rPr>
              <a:t>Function outputs velocity magnitude and velocity angle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Lora"/>
              </a:rPr>
              <a:t>Acting more like a potential field because it uses the gradient of the potential function from center of the ring</a:t>
            </a:r>
          </a:p>
        </p:txBody>
      </p:sp>
    </p:spTree>
    <p:extLst>
      <p:ext uri="{BB962C8B-B14F-4D97-AF65-F5344CB8AC3E}">
        <p14:creationId xmlns:p14="http://schemas.microsoft.com/office/powerpoint/2010/main" val="335111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II. 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r>
              <a:rPr lang="en-US" dirty="0"/>
              <a:t> Integration Algorithm </a:t>
            </a:r>
            <a:endParaRPr dirty="0"/>
          </a:p>
        </p:txBody>
      </p:sp>
      <p:sp>
        <p:nvSpPr>
          <p:cNvPr id="137" name="Google Shape;137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88888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765F6E3-61EF-4B3A-B8BB-77EBED82DA73}"/>
              </a:ext>
            </a:extLst>
          </p:cNvPr>
          <p:cNvSpPr txBox="1">
            <a:spLocks/>
          </p:cNvSpPr>
          <p:nvPr/>
        </p:nvSpPr>
        <p:spPr>
          <a:xfrm>
            <a:off x="440853" y="1282075"/>
            <a:ext cx="8520600" cy="341640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rmAutofit fontScale="92500"/>
          </a:bodyPr>
          <a:lstStyle>
            <a:lvl1pPr marL="457200" lvl="0" indent="-3429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800"/>
              <a:buFont typeface="Wingdings 2" charset="2"/>
              <a:buChar char="●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○"/>
              <a:defRPr sz="13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■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●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○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■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●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○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■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Lora"/>
              </a:rPr>
              <a:t>Given a vector field that defines a trajectory have differential equations to solve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Lora"/>
              </a:rPr>
              <a:t>Instead of integrating equations (because the equations could be non-linear) could use Runge-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Lora"/>
              </a:rPr>
              <a:t>Kutta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Lora"/>
              </a:rPr>
              <a:t> method to estimate y given initial condition</a:t>
            </a:r>
          </a:p>
          <a:p>
            <a:pPr lvl="1"/>
            <a:r>
              <a:rPr lang="en-US" sz="18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Lora"/>
              </a:rPr>
              <a:t>The Runge-</a:t>
            </a:r>
            <a:r>
              <a:rPr lang="en-US" sz="18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Lora"/>
              </a:rPr>
              <a:t>Kutta</a:t>
            </a:r>
            <a:r>
              <a:rPr lang="en-US" sz="18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Lora"/>
              </a:rPr>
              <a:t> method finds the next value yn+1 from the present value </a:t>
            </a:r>
            <a:r>
              <a:rPr lang="en-US" sz="18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Lora"/>
              </a:rPr>
              <a:t>yn</a:t>
            </a:r>
            <a:r>
              <a:rPr lang="en-US" sz="18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Lora"/>
              </a:rPr>
              <a:t> with the help of following equation:</a:t>
            </a:r>
          </a:p>
          <a:p>
            <a:pPr lvl="2"/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Lora"/>
              </a:rPr>
              <a:t>yn+1 =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Lora"/>
              </a:rPr>
              <a:t>yn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Lora"/>
              </a:rPr>
              <a:t> + h/6 (k1 + 2 * k2 + 2 * k3 + k4)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Lora"/>
              </a:rPr>
              <a:t>More specifically, the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Lora"/>
              </a:rPr>
              <a:t>Nyström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Lora"/>
              </a:rPr>
              <a:t> modification of the 4</a:t>
            </a:r>
            <a:r>
              <a:rPr lang="en-US" sz="20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Lora"/>
              </a:rPr>
              <a:t>th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Lora"/>
              </a:rPr>
              <a:t> Order Runge-Kunta method for second order differential equation with initial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8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III. SE(3) Controller </a:t>
            </a:r>
            <a:endParaRPr dirty="0"/>
          </a:p>
        </p:txBody>
      </p:sp>
      <p:sp>
        <p:nvSpPr>
          <p:cNvPr id="137" name="Google Shape;137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88888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60168B2-2BB1-476F-BFD0-B916393FCD80}"/>
              </a:ext>
            </a:extLst>
          </p:cNvPr>
          <p:cNvSpPr txBox="1">
            <a:spLocks/>
          </p:cNvSpPr>
          <p:nvPr/>
        </p:nvSpPr>
        <p:spPr>
          <a:xfrm>
            <a:off x="464100" y="1304875"/>
            <a:ext cx="8520600" cy="341640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429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800"/>
              <a:buFont typeface="Wingdings 2" charset="2"/>
              <a:buChar char="●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○"/>
              <a:defRPr sz="13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■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●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○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■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●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○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■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Lora"/>
              </a:rPr>
              <a:t>Use the velocity from the vector field function and the estimated position from the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Lora"/>
              </a:rPr>
              <a:t>Nyström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Lora"/>
              </a:rPr>
              <a:t> modification of the 4</a:t>
            </a:r>
            <a:r>
              <a:rPr lang="en-US" sz="20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Lora"/>
              </a:rPr>
              <a:t>th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Lora"/>
              </a:rPr>
              <a:t> Order Runge-Kunta Integration Algorithm to control the point-robot in R</a:t>
            </a:r>
            <a:r>
              <a:rPr lang="en-US" sz="20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Lora"/>
              </a:rPr>
              <a:t>3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Lora"/>
              </a:rPr>
              <a:t> along the desired trajectory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3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Simulation</a:t>
            </a:r>
            <a:endParaRPr dirty="0"/>
          </a:p>
        </p:txBody>
      </p:sp>
      <p:sp>
        <p:nvSpPr>
          <p:cNvPr id="137" name="Google Shape;137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88888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trajectory">
            <a:hlinkClick r:id="" action="ppaction://media"/>
            <a:extLst>
              <a:ext uri="{FF2B5EF4-FFF2-40B4-BE49-F238E27FC236}">
                <a16:creationId xmlns:a16="http://schemas.microsoft.com/office/drawing/2014/main" id="{4ABDFCB2-E904-4AB2-98D3-CF19F3C562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71897" y="1469097"/>
            <a:ext cx="4003580" cy="24021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D7CE2-3942-4B85-B88F-7370F30E9B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439" y="1469098"/>
            <a:ext cx="4041261" cy="240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0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Extensions: Using Differential Flatness</a:t>
            </a:r>
            <a:endParaRPr dirty="0"/>
          </a:p>
        </p:txBody>
      </p:sp>
      <p:sp>
        <p:nvSpPr>
          <p:cNvPr id="137" name="Google Shape;137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88888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7F37A2F-CD01-4417-8A05-ED615E387B0F}"/>
              </a:ext>
            </a:extLst>
          </p:cNvPr>
          <p:cNvSpPr txBox="1">
            <a:spLocks/>
          </p:cNvSpPr>
          <p:nvPr/>
        </p:nvSpPr>
        <p:spPr>
          <a:xfrm>
            <a:off x="464100" y="1304875"/>
            <a:ext cx="8520600" cy="341640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rmAutofit fontScale="92500" lnSpcReduction="10000"/>
          </a:bodyPr>
          <a:lstStyle>
            <a:lvl1pPr marL="457200" lvl="0" indent="-3429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800"/>
              <a:buFont typeface="Wingdings 2" charset="2"/>
              <a:buChar char="●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○"/>
              <a:defRPr sz="13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■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●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○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■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●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○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 2" charset="2"/>
              <a:buChar char="■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1" u="none" strike="noStrike" dirty="0">
                <a:effectLst/>
              </a:rPr>
              <a:t>Differentially Flat </a:t>
            </a:r>
            <a:r>
              <a:rPr lang="en-US" sz="1600" b="0" i="0" u="none" strike="noStrike" dirty="0">
                <a:effectLst/>
              </a:rPr>
              <a:t>- Differential flatness is a property of some nonlinear control system that allows the state vector and the input vector to be written in terms of a smaller number of so-called flat outputs and some number of time derivatives of those outputs</a:t>
            </a:r>
          </a:p>
          <a:p>
            <a:r>
              <a:rPr lang="en-US" sz="1600" b="1" i="1" u="none" strike="noStrike" dirty="0">
                <a:effectLst/>
              </a:rPr>
              <a:t>Endogenous transformation </a:t>
            </a:r>
            <a:r>
              <a:rPr lang="en-US" sz="1600" i="0" u="none" strike="noStrike" dirty="0">
                <a:effectLst/>
              </a:rPr>
              <a:t>- the function that maps from the outputs and their time derivatives to the states and inputs is known as the endogenous transformation </a:t>
            </a:r>
          </a:p>
          <a:p>
            <a:r>
              <a:rPr lang="en-US" sz="1600" i="0" u="none" strike="noStrike" dirty="0">
                <a:effectLst/>
              </a:rPr>
              <a:t>Using the endogenous transformation would get states and inputs for the quadrotor to be used as a control reference to control it along the desired vector field 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Lora"/>
            </a:endParaRPr>
          </a:p>
          <a:p>
            <a:r>
              <a:rPr lang="en-US" sz="1600" i="1" u="none" strike="noStrike" dirty="0">
                <a:effectLst/>
              </a:rPr>
              <a:t>State </a:t>
            </a:r>
            <a:r>
              <a:rPr lang="el-GR" sz="1600" i="1" u="none" strike="noStrike" dirty="0">
                <a:effectLst/>
              </a:rPr>
              <a:t>ξ = [</a:t>
            </a:r>
            <a:r>
              <a:rPr lang="en-US" sz="1600" i="1" u="none" strike="noStrike" dirty="0">
                <a:effectLst/>
              </a:rPr>
              <a:t>x, y, z, </a:t>
            </a:r>
            <a:r>
              <a:rPr lang="en-US" sz="1600" i="1" u="none" strike="noStrike" dirty="0" err="1">
                <a:effectLst/>
              </a:rPr>
              <a:t>vx</a:t>
            </a:r>
            <a:r>
              <a:rPr lang="en-US" sz="1600" i="1" u="none" strike="noStrike" dirty="0">
                <a:effectLst/>
              </a:rPr>
              <a:t>, </a:t>
            </a:r>
            <a:r>
              <a:rPr lang="en-US" sz="1600" i="1" u="none" strike="noStrike" dirty="0" err="1">
                <a:effectLst/>
              </a:rPr>
              <a:t>vy</a:t>
            </a:r>
            <a:r>
              <a:rPr lang="en-US" sz="1600" i="1" u="none" strike="noStrike" dirty="0">
                <a:effectLst/>
              </a:rPr>
              <a:t>, </a:t>
            </a:r>
            <a:r>
              <a:rPr lang="en-US" sz="1600" i="1" u="none" strike="noStrike" dirty="0" err="1">
                <a:effectLst/>
              </a:rPr>
              <a:t>vz</a:t>
            </a:r>
            <a:r>
              <a:rPr lang="en-US" sz="1600" i="1" u="none" strike="noStrike" dirty="0">
                <a:effectLst/>
              </a:rPr>
              <a:t>, </a:t>
            </a:r>
            <a:r>
              <a:rPr lang="el-GR" sz="1600" i="1" u="none" strike="noStrike" dirty="0">
                <a:effectLst/>
              </a:rPr>
              <a:t>ψ, θ, φ, </a:t>
            </a:r>
            <a:r>
              <a:rPr lang="en-US" sz="1600" i="1" u="none" strike="noStrike" dirty="0">
                <a:effectLst/>
              </a:rPr>
              <a:t>p, q, r] T </a:t>
            </a:r>
          </a:p>
          <a:p>
            <a:r>
              <a:rPr lang="en-US" sz="1600" i="1" u="none" strike="noStrike" dirty="0">
                <a:effectLst/>
              </a:rPr>
              <a:t>Input µ = [</a:t>
            </a:r>
            <a:r>
              <a:rPr lang="en-US" sz="1600" i="1" u="none" strike="noStrike" dirty="0" err="1">
                <a:effectLst/>
              </a:rPr>
              <a:t>fz</a:t>
            </a:r>
            <a:r>
              <a:rPr lang="en-US" sz="1600" i="1" u="none" strike="noStrike" dirty="0">
                <a:effectLst/>
              </a:rPr>
              <a:t>, </a:t>
            </a:r>
            <a:r>
              <a:rPr lang="el-GR" sz="1600" i="1" u="none" strike="noStrike" dirty="0">
                <a:effectLst/>
              </a:rPr>
              <a:t>τ</a:t>
            </a:r>
            <a:r>
              <a:rPr lang="en-US" sz="1600" i="1" u="none" strike="noStrike" dirty="0">
                <a:effectLst/>
              </a:rPr>
              <a:t>x, </a:t>
            </a:r>
            <a:r>
              <a:rPr lang="el-GR" sz="1600" i="1" u="none" strike="noStrike" dirty="0">
                <a:effectLst/>
              </a:rPr>
              <a:t>τ</a:t>
            </a:r>
            <a:r>
              <a:rPr lang="en-US" sz="1600" i="1" u="none" strike="noStrike" dirty="0">
                <a:effectLst/>
              </a:rPr>
              <a:t>y, </a:t>
            </a:r>
            <a:r>
              <a:rPr lang="el-GR" sz="1600" i="1" u="none" strike="noStrike" dirty="0">
                <a:effectLst/>
              </a:rPr>
              <a:t>τ</a:t>
            </a:r>
            <a:r>
              <a:rPr lang="en-US" sz="1600" i="1" u="none" strike="noStrike" dirty="0">
                <a:effectLst/>
              </a:rPr>
              <a:t>z] T </a:t>
            </a:r>
          </a:p>
          <a:p>
            <a:r>
              <a:rPr lang="en-US" sz="1600" dirty="0">
                <a:effectLst/>
              </a:rPr>
              <a:t>Process: G</a:t>
            </a:r>
            <a:r>
              <a:rPr lang="en-US" sz="1600" u="none" strike="noStrike" dirty="0">
                <a:effectLst/>
              </a:rPr>
              <a:t>et Vector field → spatial derivatives of vector field → time derivatives → states and inputs of the quadrotor using the endogenous transformation and differential flatness property</a:t>
            </a:r>
          </a:p>
          <a:p>
            <a:pPr marL="114300" indent="0">
              <a:buNone/>
            </a:pPr>
            <a:endParaRPr lang="en-US" sz="1600" i="1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dirty="0">
                <a:effectLst/>
              </a:rPr>
              <a:t>Zhou </a:t>
            </a:r>
            <a:r>
              <a:rPr lang="en-US" sz="1600" i="1" u="none" strike="noStrike" dirty="0">
                <a:effectLst/>
              </a:rPr>
              <a:t>et al</a:t>
            </a:r>
            <a:r>
              <a:rPr lang="en-US" sz="1600" i="0" u="none" strike="noStrike" dirty="0">
                <a:effectLst/>
              </a:rPr>
              <a:t>. 2014 - </a:t>
            </a:r>
            <a:r>
              <a:rPr lang="en-US" sz="1600" i="1" u="none" strike="noStrike" dirty="0">
                <a:effectLst/>
              </a:rPr>
              <a:t>Vector Field Following using Differential Flatness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effectLst/>
            </a:endParaRPr>
          </a:p>
          <a:p>
            <a:endParaRPr lang="en-US" sz="1800" b="0" i="1" u="none" strike="noStrike" dirty="0">
              <a:solidFill>
                <a:srgbClr val="FFFFFF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1" u="none" strike="noStrike" dirty="0">
              <a:solidFill>
                <a:srgbClr val="FFFFFF"/>
              </a:solidFill>
              <a:effectLst/>
              <a:latin typeface="Lor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6809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1800</Words>
  <Application>Microsoft Office PowerPoint</Application>
  <PresentationFormat>On-screen Show (16:9)</PresentationFormat>
  <Paragraphs>128</Paragraphs>
  <Slides>10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-apple-system</vt:lpstr>
      <vt:lpstr>Wingdings 2</vt:lpstr>
      <vt:lpstr>MathJax_Math-italic</vt:lpstr>
      <vt:lpstr>Calisto MT</vt:lpstr>
      <vt:lpstr>MathJax_AMS</vt:lpstr>
      <vt:lpstr>Arial</vt:lpstr>
      <vt:lpstr>inherit</vt:lpstr>
      <vt:lpstr>Lora</vt:lpstr>
      <vt:lpstr>Roboto</vt:lpstr>
      <vt:lpstr>MathJax_Main</vt:lpstr>
      <vt:lpstr>Calisto MT (Body)</vt:lpstr>
      <vt:lpstr>Simple Light</vt:lpstr>
      <vt:lpstr>Slate</vt:lpstr>
      <vt:lpstr>Vector Field Trajectory Tracking Control</vt:lpstr>
      <vt:lpstr>Why Use Vector Fields for Trajectory Tracking ?</vt:lpstr>
      <vt:lpstr>Vector Fields vs. Potential Fields </vt:lpstr>
      <vt:lpstr>Limit Cycle</vt:lpstr>
      <vt:lpstr>I. VF Function for Limit Cycle</vt:lpstr>
      <vt:lpstr>II. 4th Order Runge-Kutta Integration Algorithm </vt:lpstr>
      <vt:lpstr>III. SE(3) Controller </vt:lpstr>
      <vt:lpstr>Simulation</vt:lpstr>
      <vt:lpstr>Future Extensions: Using Differential Flatness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Field Trajectory Tracking Control</dc:title>
  <cp:lastModifiedBy>Ruth B Densamo</cp:lastModifiedBy>
  <cp:revision>25</cp:revision>
  <dcterms:modified xsi:type="dcterms:W3CDTF">2021-05-19T14:02:17Z</dcterms:modified>
</cp:coreProperties>
</file>