
<file path=[Content_Types].xml><?xml version="1.0" encoding="utf-8"?>
<Types xmlns="http://schemas.openxmlformats.org/package/2006/content-types">
  <Default Extension="fntdata" ContentType="application/x-fontdata"/>
  <Default Extension="jpeg" ContentType="image/jpeg"/>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1" r:id="rId1"/>
    <p:sldMasterId id="2147483718" r:id="rId2"/>
  </p:sldMasterIdLst>
  <p:notesMasterIdLst>
    <p:notesMasterId r:id="rId15"/>
  </p:notesMasterIdLst>
  <p:sldIdLst>
    <p:sldId id="269" r:id="rId3"/>
    <p:sldId id="262" r:id="rId4"/>
    <p:sldId id="271" r:id="rId5"/>
    <p:sldId id="270" r:id="rId6"/>
    <p:sldId id="264" r:id="rId7"/>
    <p:sldId id="265" r:id="rId8"/>
    <p:sldId id="266" r:id="rId9"/>
    <p:sldId id="263" r:id="rId10"/>
    <p:sldId id="267" r:id="rId11"/>
    <p:sldId id="260" r:id="rId12"/>
    <p:sldId id="261" r:id="rId13"/>
    <p:sldId id="259" r:id="rId14"/>
  </p:sldIdLst>
  <p:sldSz cx="9144000" cy="5143500" type="screen16x9"/>
  <p:notesSz cx="6858000" cy="9144000"/>
  <p:embeddedFontLst>
    <p:embeddedFont>
      <p:font typeface="Calisto MT" panose="02040603050505030304" pitchFamily="18" charset="0"/>
      <p:regular r:id="rId16"/>
      <p:bold r:id="rId17"/>
      <p:italic r:id="rId18"/>
      <p:boldItalic r:id="rId19"/>
    </p:embeddedFont>
    <p:embeddedFont>
      <p:font typeface="Roboto" panose="02000000000000000000" pitchFamily="2" charset="0"/>
      <p:regular r:id="rId20"/>
      <p:bold r:id="rId21"/>
      <p:italic r:id="rId22"/>
      <p:boldItalic r:id="rId23"/>
    </p:embeddedFont>
    <p:embeddedFont>
      <p:font typeface="Wingdings 2" panose="05020102010507070707" pitchFamily="18" charset="2"/>
      <p:regular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3690" autoAdjust="0"/>
  </p:normalViewPr>
  <p:slideViewPr>
    <p:cSldViewPr snapToGrid="0">
      <p:cViewPr varScale="1">
        <p:scale>
          <a:sx n="72" d="100"/>
          <a:sy n="72" d="100"/>
        </p:scale>
        <p:origin x="571" y="53"/>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font" Target="fonts/font3.fntdata"/><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font" Target="fonts/font6.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2.fntdata"/><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9.fntdata"/><Relationship Id="rId5" Type="http://schemas.openxmlformats.org/officeDocument/2006/relationships/slide" Target="slides/slide3.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font" Target="fonts/font4.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7.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db31705d48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db31705d48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Can have artificial potential fields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http://www.cpdee.ufmg.br/~gpereira/papers/tro2010.pdf</a:t>
            </a:r>
          </a:p>
          <a:p>
            <a:pPr marL="0" lvl="0" indent="0" algn="l" rtl="0">
              <a:spcBef>
                <a:spcPts val="0"/>
              </a:spcBef>
              <a:spcAft>
                <a:spcPts val="0"/>
              </a:spcAft>
              <a:buNone/>
            </a:pPr>
            <a:r>
              <a:rPr lang="en-US" dirty="0"/>
              <a:t>that is the integration of path</a:t>
            </a:r>
          </a:p>
          <a:p>
            <a:pPr marL="0" lvl="0" indent="0" algn="l" rtl="0">
              <a:spcBef>
                <a:spcPts val="0"/>
              </a:spcBef>
              <a:spcAft>
                <a:spcPts val="0"/>
              </a:spcAft>
              <a:buNone/>
            </a:pPr>
            <a:r>
              <a:rPr lang="en-US" dirty="0"/>
              <a:t>planning, trajectory planning, and robot control in the same</a:t>
            </a:r>
          </a:p>
          <a:p>
            <a:pPr marL="0" lvl="0" indent="0" algn="l" rtl="0">
              <a:spcBef>
                <a:spcPts val="0"/>
              </a:spcBef>
              <a:spcAft>
                <a:spcPts val="0"/>
              </a:spcAft>
              <a:buNone/>
            </a:pPr>
            <a:r>
              <a:rPr lang="en-US" dirty="0"/>
              <a:t>approach, which allows for stability proofs and real-world im-</a:t>
            </a:r>
          </a:p>
          <a:p>
            <a:pPr marL="0" lvl="0" indent="0" algn="l" rtl="0">
              <a:spcBef>
                <a:spcPts val="0"/>
              </a:spcBef>
              <a:spcAft>
                <a:spcPts val="0"/>
              </a:spcAft>
              <a:buNone/>
            </a:pPr>
            <a:r>
              <a:rPr lang="en-US" dirty="0" err="1"/>
              <a:t>plementations</a:t>
            </a:r>
            <a:r>
              <a:rPr lang="en-US" dirty="0"/>
              <a:t> [1]</a:t>
            </a:r>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r>
              <a:rPr lang="en-US" dirty="0"/>
              <a:t>Can guarantee collision avoidance by producing a dynamic vector field </a:t>
            </a:r>
          </a:p>
          <a:p>
            <a:pPr marL="0" lvl="0" indent="0" algn="l" rtl="0">
              <a:spcBef>
                <a:spcPts val="0"/>
              </a:spcBef>
              <a:spcAft>
                <a:spcPts val="0"/>
              </a:spcAft>
              <a:buNone/>
            </a:pPr>
            <a:r>
              <a:rPr lang="en-US" dirty="0"/>
              <a:t>Benefits : The vector ﬁeld is dynamic in the sense that it changes</a:t>
            </a:r>
          </a:p>
          <a:p>
            <a:pPr marL="0" lvl="0" indent="0" algn="l" rtl="0">
              <a:spcBef>
                <a:spcPts val="0"/>
              </a:spcBef>
              <a:spcAft>
                <a:spcPts val="0"/>
              </a:spcAft>
              <a:buNone/>
            </a:pPr>
            <a:r>
              <a:rPr lang="en-US" dirty="0"/>
              <a:t>according to the robots’ relative positions. This is necessary</a:t>
            </a:r>
          </a:p>
          <a:p>
            <a:pPr marL="0" lvl="0" indent="0" algn="l" rtl="0">
              <a:spcBef>
                <a:spcPts val="0"/>
              </a:spcBef>
              <a:spcAft>
                <a:spcPts val="0"/>
              </a:spcAft>
              <a:buNone/>
            </a:pPr>
            <a:r>
              <a:rPr lang="en-US" dirty="0"/>
              <a:t>to guarantee collision avoidance. </a:t>
            </a:r>
            <a:r>
              <a:rPr lang="en-US" dirty="0" err="1"/>
              <a:t>Ceccarelli</a:t>
            </a:r>
            <a:r>
              <a:rPr lang="en-US" dirty="0"/>
              <a:t> et al.</a:t>
            </a:r>
            <a:endParaRPr dirty="0"/>
          </a:p>
        </p:txBody>
      </p:sp>
    </p:spTree>
    <p:extLst>
      <p:ext uri="{BB962C8B-B14F-4D97-AF65-F5344CB8AC3E}">
        <p14:creationId xmlns:p14="http://schemas.microsoft.com/office/powerpoint/2010/main" val="6501367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db31705d48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db31705d48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05378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db31705d4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db31705d4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db31705d48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db31705d48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Kim et al for top image</a:t>
            </a:r>
            <a:endParaRPr dirty="0"/>
          </a:p>
        </p:txBody>
      </p:sp>
    </p:spTree>
    <p:extLst>
      <p:ext uri="{BB962C8B-B14F-4D97-AF65-F5344CB8AC3E}">
        <p14:creationId xmlns:p14="http://schemas.microsoft.com/office/powerpoint/2010/main" val="17871012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db31705d48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db31705d48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a:p>
            <a:pPr marL="0" lvl="0" indent="0" algn="l" rtl="0">
              <a:spcBef>
                <a:spcPts val="0"/>
              </a:spcBef>
              <a:spcAft>
                <a:spcPts val="0"/>
              </a:spcAft>
              <a:buNone/>
            </a:pPr>
            <a:r>
              <a:rPr lang="en-US" dirty="0"/>
              <a:t>Limit Cycle Nonlinear Control Systems </a:t>
            </a:r>
          </a:p>
          <a:p>
            <a:pPr marL="0" lvl="0" indent="0" algn="l" rtl="0">
              <a:spcBef>
                <a:spcPts val="0"/>
              </a:spcBef>
              <a:spcAft>
                <a:spcPts val="0"/>
              </a:spcAft>
              <a:buNone/>
            </a:pPr>
            <a:r>
              <a:rPr lang="en-US" dirty="0"/>
              <a:t>https://www.sciencedirect.com/topics/engineering/limit-cycle</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https://link.springer.com/referenceworkentry/10.1007%2F978-1-4419-9863-7_533</a:t>
            </a:r>
          </a:p>
          <a:p>
            <a:pPr marL="0" lvl="0" indent="0" algn="l" rtl="0">
              <a:spcBef>
                <a:spcPts val="0"/>
              </a:spcBef>
              <a:spcAft>
                <a:spcPts val="0"/>
              </a:spcAft>
              <a:buNone/>
            </a:pPr>
            <a:endParaRPr lang="en-US" dirty="0"/>
          </a:p>
          <a:p>
            <a:pPr marL="0" lvl="0" indent="0" algn="l" rtl="0">
              <a:spcBef>
                <a:spcPts val="0"/>
              </a:spcBef>
              <a:spcAft>
                <a:spcPts val="0"/>
              </a:spcAft>
              <a:buNone/>
            </a:pPr>
            <a:r>
              <a:rPr lang="en-US" b="0" i="0" dirty="0">
                <a:solidFill>
                  <a:srgbClr val="4D5156"/>
                </a:solidFill>
                <a:effectLst/>
                <a:latin typeface="Roboto" panose="02000000000000000000" pitchFamily="2" charset="0"/>
              </a:rPr>
              <a:t>In dynamical system theory, a </a:t>
            </a:r>
            <a:r>
              <a:rPr lang="en-US" b="1" i="0" dirty="0">
                <a:solidFill>
                  <a:srgbClr val="5F6368"/>
                </a:solidFill>
                <a:effectLst/>
                <a:latin typeface="Roboto" panose="02000000000000000000" pitchFamily="2" charset="0"/>
              </a:rPr>
              <a:t>phase space</a:t>
            </a:r>
            <a:r>
              <a:rPr lang="en-US" b="0" i="0" dirty="0">
                <a:solidFill>
                  <a:srgbClr val="4D5156"/>
                </a:solidFill>
                <a:effectLst/>
                <a:latin typeface="Roboto" panose="02000000000000000000" pitchFamily="2" charset="0"/>
              </a:rPr>
              <a:t> is a </a:t>
            </a:r>
            <a:r>
              <a:rPr lang="en-US" b="1" i="0" dirty="0">
                <a:solidFill>
                  <a:srgbClr val="5F6368"/>
                </a:solidFill>
                <a:effectLst/>
                <a:latin typeface="Roboto" panose="02000000000000000000" pitchFamily="2" charset="0"/>
              </a:rPr>
              <a:t>space</a:t>
            </a:r>
            <a:r>
              <a:rPr lang="en-US" b="0" i="0" dirty="0">
                <a:solidFill>
                  <a:srgbClr val="4D5156"/>
                </a:solidFill>
                <a:effectLst/>
                <a:latin typeface="Roboto" panose="02000000000000000000" pitchFamily="2" charset="0"/>
              </a:rPr>
              <a:t> in which all possible states of a system are represented, with each possible state corresponding to one unique point in the </a:t>
            </a:r>
            <a:r>
              <a:rPr lang="en-US" b="1" i="0" dirty="0">
                <a:solidFill>
                  <a:srgbClr val="5F6368"/>
                </a:solidFill>
                <a:effectLst/>
                <a:latin typeface="Roboto" panose="02000000000000000000" pitchFamily="2" charset="0"/>
              </a:rPr>
              <a:t>phase space</a:t>
            </a:r>
            <a:r>
              <a:rPr lang="en-US" b="0" i="0" dirty="0">
                <a:solidFill>
                  <a:srgbClr val="4D5156"/>
                </a:solidFill>
                <a:effectLst/>
                <a:latin typeface="Roboto" panose="02000000000000000000" pitchFamily="2" charset="0"/>
              </a:rPr>
              <a:t>. For mechanical systems, the </a:t>
            </a:r>
            <a:r>
              <a:rPr lang="en-US" b="1" i="0" dirty="0">
                <a:solidFill>
                  <a:srgbClr val="5F6368"/>
                </a:solidFill>
                <a:effectLst/>
                <a:latin typeface="Roboto" panose="02000000000000000000" pitchFamily="2" charset="0"/>
              </a:rPr>
              <a:t>phase space</a:t>
            </a:r>
            <a:r>
              <a:rPr lang="en-US" b="0" i="0" dirty="0">
                <a:solidFill>
                  <a:srgbClr val="4D5156"/>
                </a:solidFill>
                <a:effectLst/>
                <a:latin typeface="Roboto" panose="02000000000000000000" pitchFamily="2" charset="0"/>
              </a:rPr>
              <a:t> usually consists of all possible values of position and momentum variables.</a:t>
            </a:r>
            <a:endParaRPr dirty="0"/>
          </a:p>
        </p:txBody>
      </p:sp>
    </p:spTree>
    <p:extLst>
      <p:ext uri="{BB962C8B-B14F-4D97-AF65-F5344CB8AC3E}">
        <p14:creationId xmlns:p14="http://schemas.microsoft.com/office/powerpoint/2010/main" val="23959626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db31705d48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db31705d48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In addition to the ﬁeld that attracts the robot to the target</a:t>
            </a:r>
          </a:p>
          <a:p>
            <a:pPr marL="0" lvl="0" indent="0" algn="l" rtl="0">
              <a:spcBef>
                <a:spcPts val="0"/>
              </a:spcBef>
              <a:spcAft>
                <a:spcPts val="0"/>
              </a:spcAft>
              <a:buNone/>
            </a:pPr>
            <a:r>
              <a:rPr lang="en-US" dirty="0"/>
              <a:t>curve, another vector ﬁeld is also necessary to make the robot</a:t>
            </a:r>
          </a:p>
          <a:p>
            <a:pPr marL="0" lvl="0" indent="0" algn="l" rtl="0">
              <a:spcBef>
                <a:spcPts val="0"/>
              </a:spcBef>
              <a:spcAft>
                <a:spcPts val="0"/>
              </a:spcAft>
              <a:buNone/>
            </a:pPr>
            <a:r>
              <a:rPr lang="en-US" dirty="0"/>
              <a:t>traverse the curve. The computation of these ﬁelds and a method</a:t>
            </a:r>
          </a:p>
          <a:p>
            <a:pPr marL="0" lvl="0" indent="0" algn="l" rtl="0">
              <a:spcBef>
                <a:spcPts val="0"/>
              </a:spcBef>
              <a:spcAft>
                <a:spcPts val="0"/>
              </a:spcAft>
              <a:buNone/>
            </a:pPr>
            <a:r>
              <a:rPr lang="en-US" dirty="0"/>
              <a:t>to compose them, allowing for proofs of convergence, are the</a:t>
            </a:r>
          </a:p>
          <a:p>
            <a:pPr marL="0" lvl="0" indent="0" algn="l" rtl="0">
              <a:spcBef>
                <a:spcPts val="0"/>
              </a:spcBef>
              <a:spcAft>
                <a:spcPts val="0"/>
              </a:spcAft>
              <a:buNone/>
            </a:pPr>
            <a:r>
              <a:rPr lang="en-US" dirty="0"/>
              <a:t>main challenges to obtain good solutions. </a:t>
            </a:r>
            <a:r>
              <a:rPr lang="en-US" b="1" dirty="0"/>
              <a:t>The composition of</a:t>
            </a:r>
          </a:p>
          <a:p>
            <a:pPr marL="0" lvl="0" indent="0" algn="l" rtl="0">
              <a:spcBef>
                <a:spcPts val="0"/>
              </a:spcBef>
              <a:spcAft>
                <a:spcPts val="0"/>
              </a:spcAft>
              <a:buNone/>
            </a:pPr>
            <a:r>
              <a:rPr lang="en-US" b="1" dirty="0"/>
              <a:t>an attractive and a rotational ﬁeld usually creates a stable limit</a:t>
            </a:r>
          </a:p>
          <a:p>
            <a:pPr marL="0" lvl="0" indent="0" algn="l" rtl="0">
              <a:spcBef>
                <a:spcPts val="0"/>
              </a:spcBef>
              <a:spcAft>
                <a:spcPts val="0"/>
              </a:spcAft>
              <a:buNone/>
            </a:pPr>
            <a:r>
              <a:rPr lang="en-US" b="1" dirty="0"/>
              <a:t>cycle in the robot conﬁguration space.</a:t>
            </a:r>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This paper presents a methodology for computation of artiﬁcial vector ﬁelds that allows a robot to </a:t>
            </a:r>
            <a:r>
              <a:rPr lang="en-US" b="1" dirty="0"/>
              <a:t>converge to and circulate around generic curves </a:t>
            </a:r>
            <a:r>
              <a:rPr lang="en-US" dirty="0"/>
              <a:t>speciﬁed in n-dimensional spaces. These vector ﬁelds may be directly applied to solve several robot-navigation problems such as border monitoring, surveillance, tar-get tracking, and multirobot pattern generation, with special application to ﬁxed-wing aerial robots, which must keep a positive forward velocity and cannot converge to a single point.</a:t>
            </a:r>
          </a:p>
          <a:p>
            <a:pPr marL="0" lvl="0" indent="0" algn="l" rtl="0">
              <a:spcBef>
                <a:spcPts val="0"/>
              </a:spcBef>
              <a:spcAft>
                <a:spcPts val="0"/>
              </a:spcAft>
              <a:buNone/>
            </a:pPr>
            <a:r>
              <a:rPr lang="en-US" dirty="0"/>
              <a:t>the approach is based on fully continuous vector ﬁelds and is generalized to time-varying curves deﬁned in n-dimensional spaces.</a:t>
            </a:r>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that is the integration of path</a:t>
            </a:r>
          </a:p>
          <a:p>
            <a:pPr marL="0" lvl="0" indent="0" algn="l" rtl="0">
              <a:spcBef>
                <a:spcPts val="0"/>
              </a:spcBef>
              <a:spcAft>
                <a:spcPts val="0"/>
              </a:spcAft>
              <a:buNone/>
            </a:pPr>
            <a:r>
              <a:rPr lang="en-US" dirty="0"/>
              <a:t>planning, trajectory planning, and robot control in the same</a:t>
            </a:r>
          </a:p>
          <a:p>
            <a:pPr marL="0" lvl="0" indent="0" algn="l" rtl="0">
              <a:spcBef>
                <a:spcPts val="0"/>
              </a:spcBef>
              <a:spcAft>
                <a:spcPts val="0"/>
              </a:spcAft>
              <a:buNone/>
            </a:pPr>
            <a:r>
              <a:rPr lang="en-US" dirty="0"/>
              <a:t>approach, which allows for stability proofs and real-world im-</a:t>
            </a:r>
          </a:p>
          <a:p>
            <a:pPr marL="0" lvl="0" indent="0" algn="l" rtl="0">
              <a:spcBef>
                <a:spcPts val="0"/>
              </a:spcBef>
              <a:spcAft>
                <a:spcPts val="0"/>
              </a:spcAft>
              <a:buNone/>
            </a:pPr>
            <a:r>
              <a:rPr lang="en-US" dirty="0" err="1"/>
              <a:t>plementations</a:t>
            </a:r>
            <a:r>
              <a:rPr lang="en-US" dirty="0"/>
              <a:t> [1]. Given an n-dimensional domain Ω, a vector</a:t>
            </a:r>
          </a:p>
          <a:p>
            <a:pPr marL="0" lvl="0" indent="0" algn="l" rtl="0">
              <a:spcBef>
                <a:spcPts val="0"/>
              </a:spcBef>
              <a:spcAft>
                <a:spcPts val="0"/>
              </a:spcAft>
              <a:buNone/>
            </a:pPr>
            <a:r>
              <a:rPr lang="en-US" dirty="0"/>
              <a:t>ﬁeld h is deﬁned such that h :Ω → </a:t>
            </a:r>
            <a:r>
              <a:rPr lang="en-US" dirty="0" err="1"/>
              <a:t>Tq</a:t>
            </a:r>
            <a:r>
              <a:rPr lang="en-US" dirty="0"/>
              <a:t>(Ω), where </a:t>
            </a:r>
            <a:r>
              <a:rPr lang="en-US" dirty="0" err="1"/>
              <a:t>Tq</a:t>
            </a:r>
            <a:r>
              <a:rPr lang="en-US" dirty="0"/>
              <a:t>(Ω) is the</a:t>
            </a:r>
          </a:p>
          <a:p>
            <a:pPr marL="0" lvl="0" indent="0" algn="l" rtl="0">
              <a:spcBef>
                <a:spcPts val="0"/>
              </a:spcBef>
              <a:spcAft>
                <a:spcPts val="0"/>
              </a:spcAft>
              <a:buNone/>
            </a:pPr>
            <a:r>
              <a:rPr lang="en-US" dirty="0"/>
              <a:t>tangent space of Ω, and q ∈ Ω. In robotics, the domain Ω is the</a:t>
            </a:r>
          </a:p>
          <a:p>
            <a:pPr marL="0" lvl="0" indent="0" algn="l" rtl="0">
              <a:spcBef>
                <a:spcPts val="0"/>
              </a:spcBef>
              <a:spcAft>
                <a:spcPts val="0"/>
              </a:spcAft>
              <a:buNone/>
            </a:pPr>
            <a:r>
              <a:rPr lang="en-US" dirty="0"/>
              <a:t>robot’s conﬁguration space, also represented by C. The desired</a:t>
            </a:r>
          </a:p>
          <a:p>
            <a:pPr marL="0" lvl="0" indent="0" algn="l" rtl="0">
              <a:spcBef>
                <a:spcPts val="0"/>
              </a:spcBef>
              <a:spcAft>
                <a:spcPts val="0"/>
              </a:spcAft>
              <a:buNone/>
            </a:pPr>
            <a:r>
              <a:rPr lang="en-US" dirty="0"/>
              <a:t>task is then accomplished by forcing the robot to use the vector</a:t>
            </a:r>
          </a:p>
          <a:p>
            <a:pPr marL="0" lvl="0" indent="0" algn="l" rtl="0">
              <a:spcBef>
                <a:spcPts val="0"/>
              </a:spcBef>
              <a:spcAft>
                <a:spcPts val="0"/>
              </a:spcAft>
              <a:buNone/>
            </a:pPr>
            <a:r>
              <a:rPr lang="en-US" dirty="0"/>
              <a:t>ﬁeld as velocity or acceleration input.</a:t>
            </a:r>
          </a:p>
          <a:p>
            <a:pPr marL="0" lvl="0" indent="0" algn="l" rtl="0">
              <a:spcBef>
                <a:spcPts val="0"/>
              </a:spcBef>
              <a:spcAft>
                <a:spcPts val="0"/>
              </a:spcAft>
              <a:buNone/>
            </a:pPr>
            <a:r>
              <a:rPr lang="en-US" dirty="0"/>
              <a:t>http://www.cpdee.ufmg.br/~gpereira/papers/tro2010.pdf</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This paper has presented a new methodology for robot </a:t>
            </a:r>
            <a:r>
              <a:rPr lang="en-US" dirty="0" err="1"/>
              <a:t>navi</a:t>
            </a:r>
            <a:r>
              <a:rPr lang="en-US" dirty="0"/>
              <a:t>-</a:t>
            </a:r>
          </a:p>
          <a:p>
            <a:pPr marL="0" lvl="0" indent="0" algn="l" rtl="0">
              <a:spcBef>
                <a:spcPts val="0"/>
              </a:spcBef>
              <a:spcAft>
                <a:spcPts val="0"/>
              </a:spcAft>
              <a:buNone/>
            </a:pPr>
            <a:r>
              <a:rPr lang="en-US" dirty="0" err="1"/>
              <a:t>gation</a:t>
            </a:r>
            <a:r>
              <a:rPr lang="en-US" dirty="0"/>
              <a:t> along a closed, generic-shaped curve using a continuous</a:t>
            </a:r>
          </a:p>
          <a:p>
            <a:pPr marL="0" lvl="0" indent="0" algn="l" rtl="0">
              <a:spcBef>
                <a:spcPts val="0"/>
              </a:spcBef>
              <a:spcAft>
                <a:spcPts val="0"/>
              </a:spcAft>
              <a:buNone/>
            </a:pPr>
            <a:r>
              <a:rPr lang="en-US" dirty="0"/>
              <a:t>vector ﬁeld. The ﬁeld is given by the sum of three terms: 1)</a:t>
            </a:r>
          </a:p>
          <a:p>
            <a:pPr marL="0" lvl="0" indent="0" algn="l" rtl="0">
              <a:spcBef>
                <a:spcPts val="0"/>
              </a:spcBef>
              <a:spcAft>
                <a:spcPts val="0"/>
              </a:spcAft>
              <a:buNone/>
            </a:pPr>
            <a:r>
              <a:rPr lang="en-US" dirty="0"/>
              <a:t>the gradient of a potential function; 2) a circulation term; and</a:t>
            </a:r>
          </a:p>
          <a:p>
            <a:pPr marL="0" lvl="0" indent="0" algn="l" rtl="0">
              <a:spcBef>
                <a:spcPts val="0"/>
              </a:spcBef>
              <a:spcAft>
                <a:spcPts val="0"/>
              </a:spcAft>
              <a:buNone/>
            </a:pPr>
            <a:r>
              <a:rPr lang="en-US" dirty="0"/>
              <a:t>3) a correction term (in the case of time-varying curves).</a:t>
            </a:r>
            <a:endParaRPr dirty="0"/>
          </a:p>
        </p:txBody>
      </p:sp>
    </p:spTree>
    <p:extLst>
      <p:ext uri="{BB962C8B-B14F-4D97-AF65-F5344CB8AC3E}">
        <p14:creationId xmlns:p14="http://schemas.microsoft.com/office/powerpoint/2010/main" val="3495993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db31705d48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db31705d48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https://www.codeproject.com/articles/18922/solving-a-differential-equation</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the rk4_int gets the next position could use this for </a:t>
            </a:r>
            <a:r>
              <a:rPr lang="en-US" dirty="0" err="1"/>
              <a:t>pid</a:t>
            </a:r>
            <a:r>
              <a:rPr lang="en-US" dirty="0"/>
              <a:t> control</a:t>
            </a:r>
            <a:endParaRPr dirty="0"/>
          </a:p>
        </p:txBody>
      </p:sp>
    </p:spTree>
    <p:extLst>
      <p:ext uri="{BB962C8B-B14F-4D97-AF65-F5344CB8AC3E}">
        <p14:creationId xmlns:p14="http://schemas.microsoft.com/office/powerpoint/2010/main" val="31860810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db31705d48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db31705d48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0" i="0" dirty="0">
                <a:solidFill>
                  <a:srgbClr val="242729"/>
                </a:solidFill>
                <a:effectLst/>
                <a:latin typeface="-apple-system"/>
              </a:rPr>
              <a:t>Planning Algorithms, Steven M LaValle 2012-04-20 - http://msl.cs.uiuc.edu/planning/book.html</a:t>
            </a:r>
            <a:endParaRPr lang="en-US" dirty="0"/>
          </a:p>
          <a:p>
            <a:pPr marL="0" lvl="0" indent="0" algn="l" rtl="0">
              <a:spcBef>
                <a:spcPts val="0"/>
              </a:spcBef>
              <a:spcAft>
                <a:spcPts val="0"/>
              </a:spcAft>
              <a:buNone/>
            </a:pPr>
            <a:r>
              <a:rPr lang="en-US" dirty="0"/>
              <a:t>Set of all positions and orientation in 3-dimensional space configuration</a:t>
            </a:r>
          </a:p>
          <a:p>
            <a:pPr marL="0" lvl="0" indent="0" algn="l" rtl="0">
              <a:spcBef>
                <a:spcPts val="0"/>
              </a:spcBef>
              <a:spcAft>
                <a:spcPts val="0"/>
              </a:spcAft>
              <a:buNone/>
            </a:pPr>
            <a:r>
              <a:rPr lang="en-US" b="0" i="0" dirty="0">
                <a:solidFill>
                  <a:srgbClr val="242729"/>
                </a:solidFill>
                <a:effectLst/>
                <a:latin typeface="-apple-system"/>
              </a:rPr>
              <a:t>"the special Euclidean group of rigid body displacements in three-dimensions“</a:t>
            </a:r>
          </a:p>
          <a:p>
            <a:pPr algn="l" fontAlgn="base"/>
            <a:r>
              <a:rPr lang="en-US" b="0" i="0" u="none" strike="noStrike" dirty="0">
                <a:solidFill>
                  <a:srgbClr val="242729"/>
                </a:solidFill>
                <a:effectLst/>
                <a:latin typeface="inherit"/>
              </a:rPr>
              <a:t>SE(3)</a:t>
            </a:r>
            <a:r>
              <a:rPr lang="en-US" b="0" i="0" dirty="0">
                <a:solidFill>
                  <a:srgbClr val="242729"/>
                </a:solidFill>
                <a:effectLst/>
                <a:latin typeface="-apple-system"/>
              </a:rPr>
              <a:t> is the representation for both translation and rotation in 3D space, whereas </a:t>
            </a:r>
            <a:r>
              <a:rPr lang="en-US" b="0" i="0" u="none" strike="noStrike" dirty="0">
                <a:solidFill>
                  <a:srgbClr val="242729"/>
                </a:solidFill>
                <a:effectLst/>
                <a:latin typeface="MathJax_Math-italic"/>
              </a:rPr>
              <a:t>SO</a:t>
            </a:r>
            <a:r>
              <a:rPr lang="en-US" b="0" i="0" u="none" strike="noStrike" dirty="0">
                <a:solidFill>
                  <a:srgbClr val="242729"/>
                </a:solidFill>
                <a:effectLst/>
                <a:latin typeface="MathJax_Main"/>
              </a:rPr>
              <a:t>(3)</a:t>
            </a:r>
            <a:r>
              <a:rPr lang="en-US" b="0" i="0" u="none" strike="noStrike" dirty="0">
                <a:solidFill>
                  <a:srgbClr val="242729"/>
                </a:solidFill>
                <a:effectLst/>
                <a:latin typeface="inherit"/>
              </a:rPr>
              <a:t>SO(3)</a:t>
            </a:r>
            <a:r>
              <a:rPr lang="en-US" b="0" i="0" dirty="0">
                <a:solidFill>
                  <a:srgbClr val="242729"/>
                </a:solidFill>
                <a:effectLst/>
                <a:latin typeface="-apple-system"/>
              </a:rPr>
              <a:t> is only the representation for rotations. </a:t>
            </a:r>
            <a:r>
              <a:rPr lang="en-US" b="0" i="0" u="none" strike="noStrike" dirty="0">
                <a:solidFill>
                  <a:srgbClr val="242729"/>
                </a:solidFill>
                <a:effectLst/>
                <a:latin typeface="MathJax_AMS"/>
              </a:rPr>
              <a:t>R</a:t>
            </a:r>
            <a:r>
              <a:rPr lang="en-US" b="0" i="0" u="none" strike="noStrike" dirty="0">
                <a:solidFill>
                  <a:srgbClr val="242729"/>
                </a:solidFill>
                <a:effectLst/>
                <a:latin typeface="MathJax_Main"/>
              </a:rPr>
              <a:t>3</a:t>
            </a:r>
            <a:r>
              <a:rPr lang="en-US" b="0" i="0" u="none" strike="noStrike" dirty="0">
                <a:solidFill>
                  <a:srgbClr val="242729"/>
                </a:solidFill>
                <a:effectLst/>
                <a:latin typeface="inherit"/>
              </a:rPr>
              <a:t>R3</a:t>
            </a:r>
            <a:r>
              <a:rPr lang="en-US" b="0" i="0" dirty="0">
                <a:solidFill>
                  <a:srgbClr val="242729"/>
                </a:solidFill>
                <a:effectLst/>
                <a:latin typeface="-apple-system"/>
              </a:rPr>
              <a:t> is for translations in 3D space.</a:t>
            </a:r>
          </a:p>
          <a:p>
            <a:pPr algn="l" fontAlgn="base"/>
            <a:r>
              <a:rPr lang="en-US" b="0" i="0" dirty="0">
                <a:solidFill>
                  <a:srgbClr val="242729"/>
                </a:solidFill>
                <a:effectLst/>
                <a:latin typeface="-apple-system"/>
              </a:rPr>
              <a:t>If you only consider 2-dimentional space, then you can simply change 3 to 2, i.e., </a:t>
            </a:r>
            <a:r>
              <a:rPr lang="en-US" b="0" i="0" u="none" strike="noStrike" dirty="0">
                <a:solidFill>
                  <a:srgbClr val="242729"/>
                </a:solidFill>
                <a:effectLst/>
                <a:latin typeface="MathJax_Math-italic"/>
              </a:rPr>
              <a:t>SE</a:t>
            </a:r>
            <a:r>
              <a:rPr lang="en-US" b="0" i="0" u="none" strike="noStrike" dirty="0">
                <a:solidFill>
                  <a:srgbClr val="242729"/>
                </a:solidFill>
                <a:effectLst/>
                <a:latin typeface="MathJax_Main"/>
              </a:rPr>
              <a:t>(2)</a:t>
            </a:r>
            <a:r>
              <a:rPr lang="en-US" b="0" i="0" u="none" strike="noStrike" dirty="0">
                <a:solidFill>
                  <a:srgbClr val="242729"/>
                </a:solidFill>
                <a:effectLst/>
                <a:latin typeface="inherit"/>
              </a:rPr>
              <a:t>SE(2)</a:t>
            </a:r>
            <a:r>
              <a:rPr lang="en-US" b="0" i="0" dirty="0">
                <a:solidFill>
                  <a:srgbClr val="242729"/>
                </a:solidFill>
                <a:effectLst/>
                <a:latin typeface="-apple-system"/>
              </a:rPr>
              <a:t>, </a:t>
            </a:r>
            <a:r>
              <a:rPr lang="en-US" b="0" i="0" u="none" strike="noStrike" dirty="0">
                <a:solidFill>
                  <a:srgbClr val="242729"/>
                </a:solidFill>
                <a:effectLst/>
                <a:latin typeface="MathJax_Math-italic"/>
              </a:rPr>
              <a:t>SO</a:t>
            </a:r>
            <a:r>
              <a:rPr lang="en-US" b="0" i="0" u="none" strike="noStrike" dirty="0">
                <a:solidFill>
                  <a:srgbClr val="242729"/>
                </a:solidFill>
                <a:effectLst/>
                <a:latin typeface="MathJax_Main"/>
              </a:rPr>
              <a:t>(2)</a:t>
            </a:r>
            <a:r>
              <a:rPr lang="en-US" b="0" i="0" u="none" strike="noStrike" dirty="0">
                <a:solidFill>
                  <a:srgbClr val="242729"/>
                </a:solidFill>
                <a:effectLst/>
                <a:latin typeface="inherit"/>
              </a:rPr>
              <a:t>SO(2)</a:t>
            </a:r>
            <a:r>
              <a:rPr lang="en-US" b="0" i="0" dirty="0">
                <a:solidFill>
                  <a:srgbClr val="242729"/>
                </a:solidFill>
                <a:effectLst/>
                <a:latin typeface="-apple-system"/>
              </a:rPr>
              <a:t>, </a:t>
            </a:r>
            <a:r>
              <a:rPr lang="en-US" b="0" i="0" u="none" strike="noStrike" dirty="0">
                <a:solidFill>
                  <a:srgbClr val="242729"/>
                </a:solidFill>
                <a:effectLst/>
                <a:latin typeface="MathJax_AMS"/>
              </a:rPr>
              <a:t>R</a:t>
            </a:r>
            <a:r>
              <a:rPr lang="en-US" b="0" i="0" u="none" strike="noStrike" dirty="0">
                <a:solidFill>
                  <a:srgbClr val="242729"/>
                </a:solidFill>
                <a:effectLst/>
                <a:latin typeface="MathJax_Main"/>
              </a:rPr>
              <a:t>2</a:t>
            </a:r>
            <a:r>
              <a:rPr lang="en-US" b="0" i="0" u="none" strike="noStrike" dirty="0">
                <a:solidFill>
                  <a:srgbClr val="242729"/>
                </a:solidFill>
                <a:effectLst/>
                <a:latin typeface="inherit"/>
              </a:rPr>
              <a:t>R2</a:t>
            </a:r>
            <a:r>
              <a:rPr lang="en-US" b="0" i="0" dirty="0">
                <a:solidFill>
                  <a:srgbClr val="242729"/>
                </a:solidFill>
                <a:effectLst/>
                <a:latin typeface="-apple-system"/>
              </a:rPr>
              <a:t>.</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8216453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db31705d48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db31705d48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987731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db31705d48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db31705d48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800" b="0" i="0" u="none" strike="noStrike" dirty="0">
                <a:solidFill>
                  <a:srgbClr val="FF0000"/>
                </a:solidFill>
                <a:effectLst/>
                <a:latin typeface="Roboto" panose="02000000000000000000" pitchFamily="2" charset="0"/>
              </a:rPr>
              <a:t>Get Vector field → spatial derivatives of vector field → time derivatives → states and inputs of the quadrotor using the endogenous transformation and </a:t>
            </a:r>
            <a:r>
              <a:rPr lang="en-US" sz="1800" b="0" i="0" u="none" strike="noStrike" dirty="0" err="1">
                <a:solidFill>
                  <a:srgbClr val="FF0000"/>
                </a:solidFill>
                <a:effectLst/>
                <a:latin typeface="Roboto" panose="02000000000000000000" pitchFamily="2" charset="0"/>
              </a:rPr>
              <a:t>thm</a:t>
            </a:r>
            <a:r>
              <a:rPr lang="en-US" sz="1800" b="0" i="0" u="none" strike="noStrike" dirty="0">
                <a:solidFill>
                  <a:srgbClr val="FF0000"/>
                </a:solidFill>
                <a:effectLst/>
                <a:latin typeface="Roboto" panose="02000000000000000000" pitchFamily="2" charset="0"/>
              </a:rPr>
              <a:t> 1 </a:t>
            </a:r>
          </a:p>
          <a:p>
            <a:pPr marL="0" lvl="0" indent="0" algn="l" rtl="0">
              <a:spcBef>
                <a:spcPts val="0"/>
              </a:spcBef>
              <a:spcAft>
                <a:spcPts val="0"/>
              </a:spcAft>
              <a:buNone/>
            </a:pPr>
            <a:r>
              <a:rPr lang="en-US" sz="1800" b="0" i="0" u="none" strike="noStrike" dirty="0">
                <a:solidFill>
                  <a:srgbClr val="FF0000"/>
                </a:solidFill>
                <a:effectLst/>
                <a:latin typeface="Roboto" panose="02000000000000000000" pitchFamily="2" charset="0"/>
              </a:rPr>
              <a:t>I did not understand their endogenous transformation function from this paper that would enable me to do this. </a:t>
            </a:r>
            <a:endParaRPr dirty="0"/>
          </a:p>
        </p:txBody>
      </p:sp>
    </p:spTree>
    <p:extLst>
      <p:ext uri="{BB962C8B-B14F-4D97-AF65-F5344CB8AC3E}">
        <p14:creationId xmlns:p14="http://schemas.microsoft.com/office/powerpoint/2010/main" val="20821865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db31705d48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db31705d48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28020" y="1327155"/>
            <a:ext cx="7080026" cy="1371601"/>
          </a:xfrm>
        </p:spPr>
        <p:txBody>
          <a:bodyPr anchor="b">
            <a:normAutofit/>
          </a:bodyPr>
          <a:lstStyle>
            <a:lvl1pPr algn="ctr">
              <a:defRPr sz="4050"/>
            </a:lvl1pPr>
          </a:lstStyle>
          <a:p>
            <a:r>
              <a:rPr lang="en-US"/>
              <a:t>Click to edit Master title style</a:t>
            </a:r>
            <a:endParaRPr lang="en-US" dirty="0"/>
          </a:p>
        </p:txBody>
      </p:sp>
      <p:sp>
        <p:nvSpPr>
          <p:cNvPr id="3" name="Subtitle 2"/>
          <p:cNvSpPr>
            <a:spLocks noGrp="1"/>
          </p:cNvSpPr>
          <p:nvPr>
            <p:ph type="subTitle" idx="1"/>
          </p:nvPr>
        </p:nvSpPr>
        <p:spPr>
          <a:xfrm>
            <a:off x="1028020" y="2698755"/>
            <a:ext cx="7080026" cy="787400"/>
          </a:xfrm>
        </p:spPr>
        <p:txBody>
          <a:bodyPr anchor="t"/>
          <a:lstStyle>
            <a:lvl1pPr marL="0" indent="0" algn="ctr">
              <a:buNone/>
              <a:defRPr>
                <a:solidFill>
                  <a:schemeClr val="tx1"/>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160EA64-D806-43AC-9DF2-F8C432F32B4C}" type="datetimeFigureOut">
              <a:rPr lang="en-US" smtClean="0"/>
              <a:t>5/19/2021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2323057"/>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sz="1000">
              <a:solidFill>
                <a:schemeClr val="dk2"/>
              </a:solidFill>
            </a:endParaRPr>
          </a:p>
        </p:txBody>
      </p:sp>
    </p:spTree>
    <p:extLst>
      <p:ext uri="{BB962C8B-B14F-4D97-AF65-F5344CB8AC3E}">
        <p14:creationId xmlns:p14="http://schemas.microsoft.com/office/powerpoint/2010/main" val="22646912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71551" y="1320801"/>
            <a:ext cx="7192913" cy="1371610"/>
          </a:xfrm>
        </p:spPr>
        <p:txBody>
          <a:bodyPr anchor="b"/>
          <a:lstStyle>
            <a:lvl1pPr algn="ctr">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971551" y="2692409"/>
            <a:ext cx="7192913" cy="1130291"/>
          </a:xfrm>
        </p:spPr>
        <p:txBody>
          <a:bodyPr anchor="t"/>
          <a:lstStyle>
            <a:lvl1pPr marL="0" indent="0" algn="ctr">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60EA64-D806-43AC-9DF2-F8C432F32B4C}" type="datetimeFigureOut">
              <a:rPr lang="en-US" smtClean="0"/>
              <a:t>5/19/2021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292030489"/>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347" y="1299337"/>
            <a:ext cx="3795373" cy="304406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52169" y="1299337"/>
            <a:ext cx="3798499" cy="304406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B134690-1557-4C89-A502-4959FE7FAD70}" type="datetimeFigureOut">
              <a:rPr lang="en-US" smtClean="0"/>
              <a:t>5/19/2021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567204423"/>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346" y="1300880"/>
            <a:ext cx="3816804" cy="3111577"/>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33864" y="1300880"/>
            <a:ext cx="3816804" cy="3111577"/>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754404" y="1376441"/>
            <a:ext cx="3657258" cy="408663"/>
          </a:xfrm>
        </p:spPr>
        <p:txBody>
          <a:bodyPr anchor="b">
            <a:noAutofit/>
          </a:bodyPr>
          <a:lstStyle>
            <a:lvl1pPr marL="0" indent="0" algn="ctr">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754404" y="1785103"/>
            <a:ext cx="3657258" cy="2558297"/>
          </a:xfrm>
        </p:spPr>
        <p:txBody>
          <a:bodyPr anchor="t">
            <a:normAutofit/>
          </a:bodyPr>
          <a:lstStyle>
            <a:lvl1pPr>
              <a:defRPr sz="1350"/>
            </a:lvl1pPr>
            <a:lvl2pPr>
              <a:defRPr sz="1200"/>
            </a:lvl2pPr>
            <a:lvl3pPr>
              <a:defRPr sz="1050"/>
            </a:lvl3pPr>
            <a:lvl4pPr>
              <a:defRPr sz="900"/>
            </a:lvl4pPr>
            <a:lvl5pP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21225" y="1376441"/>
            <a:ext cx="3671498" cy="408662"/>
          </a:xfrm>
        </p:spPr>
        <p:txBody>
          <a:bodyPr anchor="b">
            <a:noAutofit/>
          </a:bodyPr>
          <a:lstStyle>
            <a:lvl1pPr marL="0" indent="0" algn="ctr">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721225" y="1785103"/>
            <a:ext cx="3671498" cy="2558297"/>
          </a:xfrm>
        </p:spPr>
        <p:txBody>
          <a:bodyPr anchor="t">
            <a:normAutofit/>
          </a:bodyPr>
          <a:lstStyle>
            <a:lvl1pPr>
              <a:defRPr sz="1350"/>
            </a:lvl1pPr>
            <a:lvl2pPr>
              <a:defRPr sz="1200"/>
            </a:lvl2pPr>
            <a:lvl3pPr>
              <a:defRPr sz="1050"/>
            </a:lvl3pPr>
            <a:lvl4pPr>
              <a:defRPr sz="900"/>
            </a:lvl4pPr>
            <a:lvl5pP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smtClean="0"/>
              <a:t>5/19/2021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747404176"/>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smtClean="0"/>
              <a:t>5/19/2021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206436310"/>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smtClean="0"/>
              <a:t>5/19/2021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93475576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347" y="457200"/>
            <a:ext cx="2780167" cy="1366439"/>
          </a:xfrm>
        </p:spPr>
        <p:txBody>
          <a:bodyPr anchor="b">
            <a:normAutofit/>
          </a:bodyPr>
          <a:lstStyle>
            <a:lvl1pPr algn="ctr">
              <a:defRPr sz="1800" b="0"/>
            </a:lvl1pPr>
          </a:lstStyle>
          <a:p>
            <a:r>
              <a:rPr lang="en-US"/>
              <a:t>Click to edit Master title style</a:t>
            </a:r>
            <a:endParaRPr lang="en-US" dirty="0"/>
          </a:p>
        </p:txBody>
      </p:sp>
      <p:sp>
        <p:nvSpPr>
          <p:cNvPr id="3" name="Content Placeholder 2"/>
          <p:cNvSpPr>
            <a:spLocks noGrp="1"/>
          </p:cNvSpPr>
          <p:nvPr>
            <p:ph idx="1"/>
          </p:nvPr>
        </p:nvSpPr>
        <p:spPr>
          <a:xfrm>
            <a:off x="3641725" y="457200"/>
            <a:ext cx="4808943" cy="38862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347" y="1823639"/>
            <a:ext cx="2780167" cy="2519761"/>
          </a:xfrm>
        </p:spPr>
        <p:txBody>
          <a:bodyPr anchor="t">
            <a:normAutofit/>
          </a:bodyPr>
          <a:lstStyle>
            <a:lvl1pPr marL="0" indent="0" algn="ctr">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D1BE4249-C0D0-4B06-8692-E8BB871AF643}" type="datetimeFigureOut">
              <a:rPr lang="en-US" smtClean="0"/>
              <a:t>5/19/2021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045291827"/>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70249" y="457200"/>
            <a:ext cx="2688125" cy="3903624"/>
          </a:xfrm>
          <a:prstGeom prst="rect">
            <a:avLst/>
          </a:prstGeom>
        </p:spPr>
      </p:pic>
      <p:sp>
        <p:nvSpPr>
          <p:cNvPr id="2" name="Title 1"/>
          <p:cNvSpPr>
            <a:spLocks noGrp="1"/>
          </p:cNvSpPr>
          <p:nvPr>
            <p:ph type="title"/>
          </p:nvPr>
        </p:nvSpPr>
        <p:spPr>
          <a:xfrm>
            <a:off x="685347" y="457442"/>
            <a:ext cx="4451212" cy="1372004"/>
          </a:xfrm>
        </p:spPr>
        <p:txBody>
          <a:bodyPr anchor="b">
            <a:no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81914" y="572776"/>
            <a:ext cx="2456813" cy="3684617"/>
          </a:xfrm>
          <a:effectLst>
            <a:outerShdw blurRad="38100" dist="25400" dir="4440000">
              <a:srgbClr val="000000">
                <a:alpha val="36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685347" y="1829445"/>
            <a:ext cx="4451212" cy="2532101"/>
          </a:xfrm>
        </p:spPr>
        <p:txBody>
          <a:bodyPr anchor="t">
            <a:normAutofit/>
          </a:bodyPr>
          <a:lstStyle>
            <a:lvl1pPr marL="0" indent="0" algn="ctr">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042B0DB6-F5C7-45FB-8CF3-31B45F9C2DAC}" type="datetimeFigureOut">
              <a:rPr lang="en-US" smtClean="0"/>
              <a:t>5/19/2021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380594595"/>
      </p:ext>
    </p:extLst>
  </p:cSld>
  <p:clrMapOvr>
    <a:masterClrMapping/>
  </p:clrMapOvr>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0413" y="410855"/>
            <a:ext cx="7606349" cy="2862605"/>
          </a:xfrm>
          <a:prstGeom prst="rect">
            <a:avLst/>
          </a:prstGeom>
        </p:spPr>
      </p:pic>
      <p:sp>
        <p:nvSpPr>
          <p:cNvPr id="2" name="Title 1"/>
          <p:cNvSpPr>
            <a:spLocks noGrp="1"/>
          </p:cNvSpPr>
          <p:nvPr>
            <p:ph type="title"/>
          </p:nvPr>
        </p:nvSpPr>
        <p:spPr>
          <a:xfrm>
            <a:off x="685354" y="3423941"/>
            <a:ext cx="7766495" cy="407604"/>
          </a:xfrm>
        </p:spPr>
        <p:txBody>
          <a:bodyPr anchor="b">
            <a:normAutofit/>
          </a:bodyPr>
          <a:lstStyle>
            <a:lvl1pPr algn="ctr">
              <a:defRPr sz="21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77012" y="521257"/>
            <a:ext cx="7384010" cy="2644253"/>
          </a:xfrm>
          <a:effectLst>
            <a:outerShdw blurRad="38100" dist="25400" dir="4440000">
              <a:srgbClr val="000000">
                <a:alpha val="36000"/>
              </a:srgbClr>
            </a:outerShdw>
          </a:effectLst>
        </p:spPr>
        <p:txBody>
          <a:bodyPr anchor="t">
            <a:normAutofit/>
          </a:bodyPr>
          <a:lstStyle>
            <a:lvl1pPr marL="0" indent="0" algn="ctr">
              <a:buNone/>
              <a:defRPr sz="1500"/>
            </a:lvl1pPr>
            <a:lvl2pPr marL="342900" indent="0">
              <a:buNone/>
              <a:defRPr sz="1500"/>
            </a:lvl2pPr>
            <a:lvl3pPr marL="685800" indent="0">
              <a:buNone/>
              <a:defRPr sz="15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85346" y="3831546"/>
            <a:ext cx="7765322" cy="511854"/>
          </a:xfrm>
        </p:spPr>
        <p:txBody>
          <a:bodyPr anchor="t"/>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43575181"/>
      </p:ext>
    </p:extLst>
  </p:cSld>
  <p:clrMapOvr>
    <a:masterClrMapping/>
  </p:clrMapOvr>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346" y="456328"/>
            <a:ext cx="7765322" cy="2650758"/>
          </a:xfrm>
        </p:spPr>
        <p:txBody>
          <a:bodyPr anchor="ctr"/>
          <a:lstStyle>
            <a:lvl1pPr>
              <a:defRPr sz="2400"/>
            </a:lvl1pPr>
          </a:lstStyle>
          <a:p>
            <a:r>
              <a:rPr lang="en-US"/>
              <a:t>Click to edit Master title style</a:t>
            </a:r>
            <a:endParaRPr lang="en-US" dirty="0"/>
          </a:p>
        </p:txBody>
      </p:sp>
      <p:sp>
        <p:nvSpPr>
          <p:cNvPr id="4" name="Text Placeholder 3"/>
          <p:cNvSpPr>
            <a:spLocks noGrp="1"/>
          </p:cNvSpPr>
          <p:nvPr>
            <p:ph type="body" sz="half" idx="2"/>
          </p:nvPr>
        </p:nvSpPr>
        <p:spPr>
          <a:xfrm>
            <a:off x="685346" y="3221385"/>
            <a:ext cx="7765322" cy="1126370"/>
          </a:xfrm>
        </p:spPr>
        <p:txBody>
          <a:bodyPr anchor="ctr"/>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86182305"/>
      </p:ext>
    </p:extLst>
  </p:cSld>
  <p:clrMapOvr>
    <a:masterClrMapping/>
  </p:clrMapOvr>
  <p:hf sldNum="0"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4659" y="457200"/>
            <a:ext cx="6977064" cy="2244678"/>
          </a:xfrm>
        </p:spPr>
        <p:txBody>
          <a:bodyPr anchor="ctr"/>
          <a:lstStyle>
            <a:lvl1pPr>
              <a:defRPr sz="2400"/>
            </a:lvl1pPr>
          </a:lstStyle>
          <a:p>
            <a:r>
              <a:rPr lang="en-US"/>
              <a:t>Click to edit Master title style</a:t>
            </a:r>
            <a:endParaRPr lang="en-US" dirty="0"/>
          </a:p>
        </p:txBody>
      </p:sp>
      <p:sp>
        <p:nvSpPr>
          <p:cNvPr id="12" name="Text Placeholder 3"/>
          <p:cNvSpPr>
            <a:spLocks noGrp="1"/>
          </p:cNvSpPr>
          <p:nvPr>
            <p:ph type="body" sz="half" idx="13"/>
          </p:nvPr>
        </p:nvSpPr>
        <p:spPr>
          <a:xfrm>
            <a:off x="1290484" y="2707524"/>
            <a:ext cx="6564224" cy="399562"/>
          </a:xfrm>
        </p:spPr>
        <p:txBody>
          <a:bodyPr anchor="t">
            <a:normAutofit/>
          </a:bodyPr>
          <a:lstStyle>
            <a:lvl1pPr marL="0" indent="0" algn="r">
              <a:buNone/>
              <a:defRPr sz="10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4" name="Text Placeholder 3"/>
          <p:cNvSpPr>
            <a:spLocks noGrp="1"/>
          </p:cNvSpPr>
          <p:nvPr>
            <p:ph type="body" sz="half" idx="2"/>
          </p:nvPr>
        </p:nvSpPr>
        <p:spPr>
          <a:xfrm>
            <a:off x="685346" y="3228265"/>
            <a:ext cx="7765322" cy="1117122"/>
          </a:xfrm>
        </p:spPr>
        <p:txBody>
          <a:bodyPr anchor="ctr">
            <a:normAutofit/>
          </a:bodyPr>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11" name="TextBox 10"/>
          <p:cNvSpPr txBox="1"/>
          <p:nvPr/>
        </p:nvSpPr>
        <p:spPr>
          <a:xfrm>
            <a:off x="742950" y="663597"/>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6000" dirty="0">
                <a:solidFill>
                  <a:schemeClr val="tx1"/>
                </a:solidFill>
                <a:effectLst/>
              </a:rPr>
              <a:t>“</a:t>
            </a:r>
          </a:p>
        </p:txBody>
      </p:sp>
      <p:sp>
        <p:nvSpPr>
          <p:cNvPr id="13" name="TextBox 12"/>
          <p:cNvSpPr txBox="1"/>
          <p:nvPr/>
        </p:nvSpPr>
        <p:spPr>
          <a:xfrm>
            <a:off x="7878537" y="2196194"/>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Tree>
    <p:extLst>
      <p:ext uri="{BB962C8B-B14F-4D97-AF65-F5344CB8AC3E}">
        <p14:creationId xmlns:p14="http://schemas.microsoft.com/office/powerpoint/2010/main" val="211930793"/>
      </p:ext>
    </p:extLst>
  </p:cSld>
  <p:clrMapOvr>
    <a:masterClrMapping/>
  </p:clrMapOvr>
  <p:hf sldNum="0"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346" y="1595207"/>
            <a:ext cx="7765322" cy="1883876"/>
          </a:xfrm>
        </p:spPr>
        <p:txBody>
          <a:bodyPr anchor="b"/>
          <a:lstStyle>
            <a:lvl1pPr>
              <a:defRPr sz="2400"/>
            </a:lvl1pPr>
          </a:lstStyle>
          <a:p>
            <a:r>
              <a:rPr lang="en-US"/>
              <a:t>Click to edit Master title style</a:t>
            </a:r>
            <a:endParaRPr lang="en-US" dirty="0"/>
          </a:p>
        </p:txBody>
      </p:sp>
      <p:sp>
        <p:nvSpPr>
          <p:cNvPr id="4" name="Text Placeholder 3"/>
          <p:cNvSpPr>
            <a:spLocks noGrp="1"/>
          </p:cNvSpPr>
          <p:nvPr>
            <p:ph type="body" sz="half" idx="2"/>
          </p:nvPr>
        </p:nvSpPr>
        <p:spPr>
          <a:xfrm>
            <a:off x="685339" y="3487917"/>
            <a:ext cx="7764149" cy="855483"/>
          </a:xfrm>
        </p:spPr>
        <p:txBody>
          <a:bodyPr anchor="t"/>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68810222"/>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346" y="457200"/>
            <a:ext cx="7765322" cy="7278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346" y="1414462"/>
            <a:ext cx="2475738" cy="432197"/>
          </a:xfrm>
        </p:spPr>
        <p:txBody>
          <a:bodyPr anchor="b">
            <a:noAutofit/>
          </a:bodyPr>
          <a:lstStyle>
            <a:lvl1pPr marL="0" indent="0" algn="ctr">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3"/>
          <p:cNvSpPr>
            <a:spLocks noGrp="1"/>
          </p:cNvSpPr>
          <p:nvPr>
            <p:ph type="body" sz="half" idx="15"/>
          </p:nvPr>
        </p:nvSpPr>
        <p:spPr>
          <a:xfrm>
            <a:off x="685346" y="1928812"/>
            <a:ext cx="2475738" cy="2414588"/>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9" name="Text Placeholder 4"/>
          <p:cNvSpPr>
            <a:spLocks noGrp="1"/>
          </p:cNvSpPr>
          <p:nvPr>
            <p:ph type="body" sz="quarter" idx="3"/>
          </p:nvPr>
        </p:nvSpPr>
        <p:spPr>
          <a:xfrm>
            <a:off x="3335033" y="1414462"/>
            <a:ext cx="2475738" cy="432197"/>
          </a:xfrm>
        </p:spPr>
        <p:txBody>
          <a:bodyPr anchor="b">
            <a:noAutofit/>
          </a:bodyPr>
          <a:lstStyle>
            <a:lvl1pPr marL="0" indent="0" algn="ctr">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0" name="Text Placeholder 3"/>
          <p:cNvSpPr>
            <a:spLocks noGrp="1"/>
          </p:cNvSpPr>
          <p:nvPr>
            <p:ph type="body" sz="half" idx="16"/>
          </p:nvPr>
        </p:nvSpPr>
        <p:spPr>
          <a:xfrm>
            <a:off x="3331076" y="1928812"/>
            <a:ext cx="2475738" cy="2414588"/>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1" name="Text Placeholder 4"/>
          <p:cNvSpPr>
            <a:spLocks noGrp="1"/>
          </p:cNvSpPr>
          <p:nvPr>
            <p:ph type="body" sz="quarter" idx="13"/>
          </p:nvPr>
        </p:nvSpPr>
        <p:spPr>
          <a:xfrm>
            <a:off x="5974929" y="1414462"/>
            <a:ext cx="2475738" cy="432197"/>
          </a:xfrm>
        </p:spPr>
        <p:txBody>
          <a:bodyPr anchor="b">
            <a:noAutofit/>
          </a:bodyPr>
          <a:lstStyle>
            <a:lvl1pPr marL="0" indent="0" algn="ctr">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2" name="Text Placeholder 3"/>
          <p:cNvSpPr>
            <a:spLocks noGrp="1"/>
          </p:cNvSpPr>
          <p:nvPr>
            <p:ph type="body" sz="half" idx="17"/>
          </p:nvPr>
        </p:nvSpPr>
        <p:spPr>
          <a:xfrm>
            <a:off x="5974929" y="1928812"/>
            <a:ext cx="2475738" cy="2414588"/>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5/19/2021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485211286"/>
      </p:ext>
    </p:extLst>
  </p:cSld>
  <p:clrMapOvr>
    <a:masterClrMapping/>
  </p:clrMapOvr>
  <p:hf sldNum="0"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3472" y="1363661"/>
            <a:ext cx="2504979" cy="1385888"/>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02850" y="1363661"/>
            <a:ext cx="2504979" cy="1385888"/>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52038" y="1363661"/>
            <a:ext cx="2504979" cy="1385888"/>
          </a:xfrm>
          <a:prstGeom prst="rect">
            <a:avLst/>
          </a:prstGeom>
        </p:spPr>
      </p:pic>
      <p:sp>
        <p:nvSpPr>
          <p:cNvPr id="30" name="Title 1"/>
          <p:cNvSpPr>
            <a:spLocks noGrp="1"/>
          </p:cNvSpPr>
          <p:nvPr>
            <p:ph type="title"/>
          </p:nvPr>
        </p:nvSpPr>
        <p:spPr>
          <a:xfrm>
            <a:off x="685346" y="457200"/>
            <a:ext cx="7765322" cy="7278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5346" y="2928079"/>
            <a:ext cx="2475738" cy="432197"/>
          </a:xfrm>
        </p:spPr>
        <p:txBody>
          <a:bodyPr anchor="b">
            <a:noAutofit/>
          </a:bodyPr>
          <a:lstStyle>
            <a:lvl1pPr marL="0" indent="0" algn="ctr">
              <a:buNone/>
              <a:defRPr sz="15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0" name="Picture Placeholder 2"/>
          <p:cNvSpPr>
            <a:spLocks noGrp="1" noChangeAspect="1"/>
          </p:cNvSpPr>
          <p:nvPr>
            <p:ph type="pic" idx="15"/>
          </p:nvPr>
        </p:nvSpPr>
        <p:spPr>
          <a:xfrm>
            <a:off x="763577" y="1454188"/>
            <a:ext cx="2319276" cy="1202216"/>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1" name="Text Placeholder 3"/>
          <p:cNvSpPr>
            <a:spLocks noGrp="1"/>
          </p:cNvSpPr>
          <p:nvPr>
            <p:ph type="body" sz="half" idx="18"/>
          </p:nvPr>
        </p:nvSpPr>
        <p:spPr>
          <a:xfrm>
            <a:off x="685346" y="3360276"/>
            <a:ext cx="2475738" cy="983125"/>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22" name="Text Placeholder 4"/>
          <p:cNvSpPr>
            <a:spLocks noGrp="1"/>
          </p:cNvSpPr>
          <p:nvPr>
            <p:ph type="body" sz="quarter" idx="3"/>
          </p:nvPr>
        </p:nvSpPr>
        <p:spPr>
          <a:xfrm>
            <a:off x="3332091" y="2928079"/>
            <a:ext cx="2475738" cy="432197"/>
          </a:xfrm>
        </p:spPr>
        <p:txBody>
          <a:bodyPr anchor="b">
            <a:noAutofit/>
          </a:bodyPr>
          <a:lstStyle>
            <a:lvl1pPr marL="0" indent="0" algn="ctr">
              <a:buNone/>
              <a:defRPr sz="15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3" name="Picture Placeholder 2"/>
          <p:cNvSpPr>
            <a:spLocks noGrp="1" noChangeAspect="1"/>
          </p:cNvSpPr>
          <p:nvPr>
            <p:ph type="pic" idx="21"/>
          </p:nvPr>
        </p:nvSpPr>
        <p:spPr>
          <a:xfrm>
            <a:off x="3409307" y="1454321"/>
            <a:ext cx="2319276" cy="1206123"/>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4" name="Text Placeholder 3"/>
          <p:cNvSpPr>
            <a:spLocks noGrp="1"/>
          </p:cNvSpPr>
          <p:nvPr>
            <p:ph type="body" sz="half" idx="19"/>
          </p:nvPr>
        </p:nvSpPr>
        <p:spPr>
          <a:xfrm>
            <a:off x="3331076" y="3360276"/>
            <a:ext cx="2475738" cy="983125"/>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25" name="Text Placeholder 4"/>
          <p:cNvSpPr>
            <a:spLocks noGrp="1"/>
          </p:cNvSpPr>
          <p:nvPr>
            <p:ph type="body" sz="quarter" idx="13"/>
          </p:nvPr>
        </p:nvSpPr>
        <p:spPr>
          <a:xfrm>
            <a:off x="5975023" y="2928079"/>
            <a:ext cx="2475738" cy="432197"/>
          </a:xfrm>
        </p:spPr>
        <p:txBody>
          <a:bodyPr anchor="b">
            <a:noAutofit/>
          </a:bodyPr>
          <a:lstStyle>
            <a:lvl1pPr marL="0" indent="0" algn="ctr">
              <a:buNone/>
              <a:defRPr sz="15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6" name="Picture Placeholder 2"/>
          <p:cNvSpPr>
            <a:spLocks noGrp="1" noChangeAspect="1"/>
          </p:cNvSpPr>
          <p:nvPr>
            <p:ph type="pic" idx="22"/>
          </p:nvPr>
        </p:nvSpPr>
        <p:spPr>
          <a:xfrm>
            <a:off x="6056774" y="1450824"/>
            <a:ext cx="2319276" cy="1205471"/>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7" name="Text Placeholder 3"/>
          <p:cNvSpPr>
            <a:spLocks noGrp="1"/>
          </p:cNvSpPr>
          <p:nvPr>
            <p:ph type="body" sz="half" idx="20"/>
          </p:nvPr>
        </p:nvSpPr>
        <p:spPr>
          <a:xfrm>
            <a:off x="5974929" y="3360274"/>
            <a:ext cx="2475738" cy="983126"/>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5/19/2021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652631559"/>
      </p:ext>
    </p:extLst>
  </p:cSld>
  <p:clrMapOvr>
    <a:masterClrMapping/>
  </p:clrMapOvr>
  <p:hf sldNum="0"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smtClean="0"/>
              <a:t>5/19/2021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391218250"/>
      </p:ext>
    </p:extLst>
  </p:cSld>
  <p:clrMapOvr>
    <a:masterClrMapping/>
  </p:clrMapOvr>
  <p:hf sldNum="0"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37302" y="457200"/>
            <a:ext cx="1713365" cy="38862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685347" y="457200"/>
            <a:ext cx="5937654" cy="38862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smtClean="0"/>
              <a:t>5/19/2021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692859319"/>
      </p:ext>
    </p:extLst>
  </p:cSld>
  <p:clrMapOvr>
    <a:masterClrMapping/>
  </p:clrMapOvr>
  <p:hf sldNum="0"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58"/>
        <p:cNvGrpSpPr/>
        <p:nvPr/>
      </p:nvGrpSpPr>
      <p:grpSpPr>
        <a:xfrm>
          <a:off x="0" y="0"/>
          <a:ext cx="0" cy="0"/>
          <a:chOff x="0" y="0"/>
          <a:chExt cx="0" cy="0"/>
        </a:xfrm>
      </p:grpSpPr>
      <p:sp>
        <p:nvSpPr>
          <p:cNvPr id="59" name="Google Shape;59;p1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rtl="0">
              <a:lnSpc>
                <a:spcPct val="100000"/>
              </a:lnSpc>
              <a:spcBef>
                <a:spcPts val="0"/>
              </a:spcBef>
              <a:spcAft>
                <a:spcPts val="0"/>
              </a:spcAft>
              <a:buSzPts val="2800"/>
              <a:buNone/>
              <a:defRPr/>
            </a:lvl1pPr>
            <a:lvl2pPr lvl="1" algn="l" rtl="0">
              <a:lnSpc>
                <a:spcPct val="100000"/>
              </a:lnSpc>
              <a:spcBef>
                <a:spcPts val="0"/>
              </a:spcBef>
              <a:spcAft>
                <a:spcPts val="0"/>
              </a:spcAft>
              <a:buSzPts val="2800"/>
              <a:buNone/>
              <a:defRPr/>
            </a:lvl2pPr>
            <a:lvl3pPr lvl="2" algn="l" rtl="0">
              <a:lnSpc>
                <a:spcPct val="100000"/>
              </a:lnSpc>
              <a:spcBef>
                <a:spcPts val="0"/>
              </a:spcBef>
              <a:spcAft>
                <a:spcPts val="0"/>
              </a:spcAft>
              <a:buSzPts val="2800"/>
              <a:buNone/>
              <a:defRPr/>
            </a:lvl3pPr>
            <a:lvl4pPr lvl="3" algn="l" rtl="0">
              <a:lnSpc>
                <a:spcPct val="100000"/>
              </a:lnSpc>
              <a:spcBef>
                <a:spcPts val="0"/>
              </a:spcBef>
              <a:spcAft>
                <a:spcPts val="0"/>
              </a:spcAft>
              <a:buSzPts val="2800"/>
              <a:buNone/>
              <a:defRPr/>
            </a:lvl4pPr>
            <a:lvl5pPr lvl="4" algn="l" rtl="0">
              <a:lnSpc>
                <a:spcPct val="100000"/>
              </a:lnSpc>
              <a:spcBef>
                <a:spcPts val="0"/>
              </a:spcBef>
              <a:spcAft>
                <a:spcPts val="0"/>
              </a:spcAft>
              <a:buSzPts val="2800"/>
              <a:buNone/>
              <a:defRPr/>
            </a:lvl5pPr>
            <a:lvl6pPr lvl="5" algn="l" rtl="0">
              <a:lnSpc>
                <a:spcPct val="100000"/>
              </a:lnSpc>
              <a:spcBef>
                <a:spcPts val="0"/>
              </a:spcBef>
              <a:spcAft>
                <a:spcPts val="0"/>
              </a:spcAft>
              <a:buSzPts val="2800"/>
              <a:buNone/>
              <a:defRPr/>
            </a:lvl6pPr>
            <a:lvl7pPr lvl="6" algn="l" rtl="0">
              <a:lnSpc>
                <a:spcPct val="100000"/>
              </a:lnSpc>
              <a:spcBef>
                <a:spcPts val="0"/>
              </a:spcBef>
              <a:spcAft>
                <a:spcPts val="0"/>
              </a:spcAft>
              <a:buSzPts val="2800"/>
              <a:buNone/>
              <a:defRPr/>
            </a:lvl7pPr>
            <a:lvl8pPr lvl="7" algn="l" rtl="0">
              <a:lnSpc>
                <a:spcPct val="100000"/>
              </a:lnSpc>
              <a:spcBef>
                <a:spcPts val="0"/>
              </a:spcBef>
              <a:spcAft>
                <a:spcPts val="0"/>
              </a:spcAft>
              <a:buSzPts val="2800"/>
              <a:buNone/>
              <a:defRPr/>
            </a:lvl8pPr>
            <a:lvl9pPr lvl="8" algn="l" rtl="0">
              <a:lnSpc>
                <a:spcPct val="100000"/>
              </a:lnSpc>
              <a:spcBef>
                <a:spcPts val="0"/>
              </a:spcBef>
              <a:spcAft>
                <a:spcPts val="0"/>
              </a:spcAft>
              <a:buSzPts val="2800"/>
              <a:buNone/>
              <a:defRPr/>
            </a:lvl9pPr>
          </a:lstStyle>
          <a:p>
            <a:endParaRPr/>
          </a:p>
        </p:txBody>
      </p:sp>
      <p:sp>
        <p:nvSpPr>
          <p:cNvPr id="60" name="Google Shape;60;p15"/>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rtl="0">
              <a:lnSpc>
                <a:spcPct val="115000"/>
              </a:lnSpc>
              <a:spcBef>
                <a:spcPts val="0"/>
              </a:spcBef>
              <a:spcAft>
                <a:spcPts val="0"/>
              </a:spcAft>
              <a:buSzPts val="1800"/>
              <a:buChar char="●"/>
              <a:defRPr/>
            </a:lvl1pPr>
            <a:lvl2pPr marL="914400" lvl="1" indent="-317500" algn="l" rtl="0">
              <a:lnSpc>
                <a:spcPct val="115000"/>
              </a:lnSpc>
              <a:spcBef>
                <a:spcPts val="0"/>
              </a:spcBef>
              <a:spcAft>
                <a:spcPts val="0"/>
              </a:spcAft>
              <a:buSzPts val="1400"/>
              <a:buChar char="○"/>
              <a:defRPr/>
            </a:lvl2pPr>
            <a:lvl3pPr marL="1371600" lvl="2" indent="-317500" algn="l" rtl="0">
              <a:lnSpc>
                <a:spcPct val="115000"/>
              </a:lnSpc>
              <a:spcBef>
                <a:spcPts val="0"/>
              </a:spcBef>
              <a:spcAft>
                <a:spcPts val="0"/>
              </a:spcAft>
              <a:buSzPts val="1400"/>
              <a:buChar char="■"/>
              <a:defRPr/>
            </a:lvl3pPr>
            <a:lvl4pPr marL="1828800" lvl="3" indent="-317500" algn="l" rtl="0">
              <a:lnSpc>
                <a:spcPct val="115000"/>
              </a:lnSpc>
              <a:spcBef>
                <a:spcPts val="0"/>
              </a:spcBef>
              <a:spcAft>
                <a:spcPts val="0"/>
              </a:spcAft>
              <a:buSzPts val="1400"/>
              <a:buChar char="●"/>
              <a:defRPr/>
            </a:lvl4pPr>
            <a:lvl5pPr marL="2286000" lvl="4" indent="-317500" algn="l" rtl="0">
              <a:lnSpc>
                <a:spcPct val="115000"/>
              </a:lnSpc>
              <a:spcBef>
                <a:spcPts val="0"/>
              </a:spcBef>
              <a:spcAft>
                <a:spcPts val="0"/>
              </a:spcAft>
              <a:buSzPts val="1400"/>
              <a:buChar char="○"/>
              <a:defRPr/>
            </a:lvl5pPr>
            <a:lvl6pPr marL="2743200" lvl="5" indent="-317500" algn="l" rtl="0">
              <a:lnSpc>
                <a:spcPct val="115000"/>
              </a:lnSpc>
              <a:spcBef>
                <a:spcPts val="0"/>
              </a:spcBef>
              <a:spcAft>
                <a:spcPts val="0"/>
              </a:spcAft>
              <a:buSzPts val="1400"/>
              <a:buChar char="■"/>
              <a:defRPr/>
            </a:lvl6pPr>
            <a:lvl7pPr marL="3200400" lvl="6" indent="-317500" algn="l" rtl="0">
              <a:lnSpc>
                <a:spcPct val="115000"/>
              </a:lnSpc>
              <a:spcBef>
                <a:spcPts val="0"/>
              </a:spcBef>
              <a:spcAft>
                <a:spcPts val="0"/>
              </a:spcAft>
              <a:buSzPts val="1400"/>
              <a:buChar char="●"/>
              <a:defRPr/>
            </a:lvl7pPr>
            <a:lvl8pPr marL="3657600" lvl="7" indent="-317500" algn="l" rtl="0">
              <a:lnSpc>
                <a:spcPct val="115000"/>
              </a:lnSpc>
              <a:spcBef>
                <a:spcPts val="0"/>
              </a:spcBef>
              <a:spcAft>
                <a:spcPts val="0"/>
              </a:spcAft>
              <a:buSzPts val="1400"/>
              <a:buChar char="○"/>
              <a:defRPr/>
            </a:lvl8pPr>
            <a:lvl9pPr marL="4114800" lvl="8" indent="-317500" algn="l" rtl="0">
              <a:lnSpc>
                <a:spcPct val="115000"/>
              </a:lnSpc>
              <a:spcBef>
                <a:spcPts val="0"/>
              </a:spcBef>
              <a:spcAft>
                <a:spcPts val="0"/>
              </a:spcAft>
              <a:buSzPts val="1400"/>
              <a:buChar char="■"/>
              <a:defRPr/>
            </a:lvl9pPr>
          </a:lstStyle>
          <a:p>
            <a:endParaRPr/>
          </a:p>
        </p:txBody>
      </p:sp>
      <p:sp>
        <p:nvSpPr>
          <p:cNvPr id="61" name="Google Shape;61;p1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0800033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346" y="457200"/>
            <a:ext cx="7765322" cy="727838"/>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346" y="1299337"/>
            <a:ext cx="7765322" cy="3044063"/>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759052" y="4412457"/>
            <a:ext cx="2057400" cy="273844"/>
          </a:xfrm>
          <a:prstGeom prst="rect">
            <a:avLst/>
          </a:prstGeom>
        </p:spPr>
        <p:txBody>
          <a:bodyPr vert="horz" lIns="91440" tIns="45720" rIns="91440" bIns="45720" rtlCol="0" anchor="ctr"/>
          <a:lstStyle>
            <a:lvl1pPr algn="r">
              <a:defRPr sz="750">
                <a:solidFill>
                  <a:schemeClr val="tx1">
                    <a:lumMod val="95000"/>
                  </a:schemeClr>
                </a:solidFill>
                <a:effectLst>
                  <a:outerShdw blurRad="50800" dist="38100" dir="2700000" algn="tl" rotWithShape="0">
                    <a:schemeClr val="bg1">
                      <a:alpha val="43000"/>
                    </a:schemeClr>
                  </a:outerShdw>
                </a:effectLst>
              </a:defRPr>
            </a:lvl1pPr>
          </a:lstStyle>
          <a:p>
            <a:fld id="{8E36636D-D922-432D-A958-524484B5923D}" type="datetimeFigureOut">
              <a:rPr lang="en-US" dirty="0"/>
              <a:pPr/>
              <a:t>5/19/2021</a:t>
            </a:fld>
            <a:endParaRPr lang="en-US" dirty="0"/>
          </a:p>
        </p:txBody>
      </p:sp>
      <p:sp>
        <p:nvSpPr>
          <p:cNvPr id="5" name="Footer Placeholder 4"/>
          <p:cNvSpPr>
            <a:spLocks noGrp="1"/>
          </p:cNvSpPr>
          <p:nvPr>
            <p:ph type="ftr" sz="quarter" idx="3"/>
          </p:nvPr>
        </p:nvSpPr>
        <p:spPr>
          <a:xfrm>
            <a:off x="685347" y="4412457"/>
            <a:ext cx="5004649" cy="273844"/>
          </a:xfrm>
          <a:prstGeom prst="rect">
            <a:avLst/>
          </a:prstGeom>
        </p:spPr>
        <p:txBody>
          <a:bodyPr vert="horz" lIns="91440" tIns="45720" rIns="91440" bIns="45720" rtlCol="0" anchor="ctr"/>
          <a:lstStyle>
            <a:lvl1pPr algn="l">
              <a:defRPr sz="75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7885509" y="4412457"/>
            <a:ext cx="565159" cy="273844"/>
          </a:xfrm>
          <a:prstGeom prst="rect">
            <a:avLst/>
          </a:prstGeom>
        </p:spPr>
        <p:txBody>
          <a:bodyPr vert="horz" lIns="91440" tIns="45720" rIns="91440" bIns="45720" rtlCol="0" anchor="ctr"/>
          <a:lstStyle>
            <a:lvl1pPr algn="r">
              <a:defRPr sz="750">
                <a:solidFill>
                  <a:schemeClr val="tx1">
                    <a:lumMod val="95000"/>
                  </a:schemeClr>
                </a:solidFill>
                <a:effectLst>
                  <a:outerShdw blurRad="50800" dist="38100" dir="2700000" algn="tl" rotWithShape="0">
                    <a:schemeClr val="bg1">
                      <a:alpha val="43000"/>
                    </a:schemeClr>
                  </a:outerShdw>
                </a:effectLst>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957714367"/>
      </p:ext>
    </p:extLst>
  </p:cSld>
  <p:clrMap bg1="dk1" tx1="lt1" bg2="dk2" tx2="lt2" accent1="accent1" accent2="accent2" accent3="accent3" accent4="accent4" accent5="accent5" accent6="accent6" hlink="hlink" folHlink="folHlink"/>
  <p:sldLayoutIdLst>
    <p:sldLayoutId id="2147483719" r:id="rId1"/>
    <p:sldLayoutId id="2147483720" r:id="rId2"/>
    <p:sldLayoutId id="2147483721" r:id="rId3"/>
    <p:sldLayoutId id="2147483722" r:id="rId4"/>
    <p:sldLayoutId id="2147483723" r:id="rId5"/>
    <p:sldLayoutId id="2147483724" r:id="rId6"/>
    <p:sldLayoutId id="2147483725" r:id="rId7"/>
    <p:sldLayoutId id="2147483726" r:id="rId8"/>
    <p:sldLayoutId id="2147483727" r:id="rId9"/>
    <p:sldLayoutId id="2147483728" r:id="rId10"/>
    <p:sldLayoutId id="2147483729" r:id="rId11"/>
    <p:sldLayoutId id="2147483730" r:id="rId12"/>
    <p:sldLayoutId id="2147483731" r:id="rId13"/>
    <p:sldLayoutId id="2147483732" r:id="rId14"/>
    <p:sldLayoutId id="2147483733" r:id="rId15"/>
    <p:sldLayoutId id="2147483734" r:id="rId16"/>
    <p:sldLayoutId id="2147483735" r:id="rId17"/>
    <p:sldLayoutId id="2147483736" r:id="rId18"/>
  </p:sldLayoutIdLst>
  <p:hf sldNum="0" hdr="0" ftr="0" dt="0"/>
  <p:txStyles>
    <p:titleStyle>
      <a:lvl1pPr algn="ctr" defTabSz="342900" rtl="0" eaLnBrk="1" latinLnBrk="0" hangingPunct="1">
        <a:spcBef>
          <a:spcPct val="0"/>
        </a:spcBef>
        <a:buNone/>
        <a:defRPr sz="3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29500" algn="l" defTabSz="342900" rtl="0" eaLnBrk="1" latinLnBrk="0" hangingPunct="1">
        <a:spcBef>
          <a:spcPct val="20000"/>
        </a:spcBef>
        <a:spcAft>
          <a:spcPts val="450"/>
        </a:spcAft>
        <a:buClr>
          <a:schemeClr val="tx2"/>
        </a:buClr>
        <a:buSzPct val="70000"/>
        <a:buFont typeface="Wingdings 2" charset="2"/>
        <a:buChar char=""/>
        <a:defRPr sz="15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540000" indent="-202500" algn="l" defTabSz="342900" rtl="0" eaLnBrk="1" latinLnBrk="0" hangingPunct="1">
        <a:spcBef>
          <a:spcPct val="20000"/>
        </a:spcBef>
        <a:spcAft>
          <a:spcPts val="450"/>
        </a:spcAft>
        <a:buClr>
          <a:schemeClr val="tx2"/>
        </a:buClr>
        <a:buSzPct val="70000"/>
        <a:buFont typeface="Wingdings 2" charset="2"/>
        <a:buChar char=""/>
        <a:defRPr sz="135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769500" indent="-162000" algn="l" defTabSz="342900" rtl="0" eaLnBrk="1" latinLnBrk="0" hangingPunct="1">
        <a:spcBef>
          <a:spcPct val="20000"/>
        </a:spcBef>
        <a:spcAft>
          <a:spcPts val="450"/>
        </a:spcAft>
        <a:buClr>
          <a:schemeClr val="tx2"/>
        </a:buClr>
        <a:buSzPct val="70000"/>
        <a:buFont typeface="Wingdings 2" charset="2"/>
        <a:buChar char=""/>
        <a:defRPr sz="12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039500" indent="-162000" algn="l" defTabSz="342900" rtl="0" eaLnBrk="1" latinLnBrk="0" hangingPunct="1">
        <a:spcBef>
          <a:spcPct val="20000"/>
        </a:spcBef>
        <a:spcAft>
          <a:spcPts val="450"/>
        </a:spcAft>
        <a:buClr>
          <a:schemeClr val="tx2"/>
        </a:buClr>
        <a:buSzPct val="70000"/>
        <a:buFont typeface="Wingdings 2" charset="2"/>
        <a:buChar char=""/>
        <a:defRPr sz="105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255500" indent="-162000" algn="l" defTabSz="342900" rtl="0" eaLnBrk="1" latinLnBrk="0" hangingPunct="1">
        <a:spcBef>
          <a:spcPct val="20000"/>
        </a:spcBef>
        <a:spcAft>
          <a:spcPts val="450"/>
        </a:spcAft>
        <a:buClr>
          <a:schemeClr val="tx2"/>
        </a:buClr>
        <a:buSzPct val="70000"/>
        <a:buFont typeface="Wingdings 2" charset="2"/>
        <a:buChar char=""/>
        <a:defRPr sz="105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1510950" indent="-171450" algn="l" defTabSz="342900" rtl="0" eaLnBrk="1" latinLnBrk="0" hangingPunct="1">
        <a:spcBef>
          <a:spcPct val="20000"/>
        </a:spcBef>
        <a:spcAft>
          <a:spcPts val="450"/>
        </a:spcAft>
        <a:buClr>
          <a:schemeClr val="tx2"/>
        </a:buClr>
        <a:buSzPct val="70000"/>
        <a:buFont typeface="Wingdings 2" charset="2"/>
        <a:buChar char=""/>
        <a:defRPr sz="105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1801350" indent="-171450" algn="l" defTabSz="342900" rtl="0" eaLnBrk="1" latinLnBrk="0" hangingPunct="1">
        <a:spcBef>
          <a:spcPct val="20000"/>
        </a:spcBef>
        <a:spcAft>
          <a:spcPts val="450"/>
        </a:spcAft>
        <a:buClr>
          <a:schemeClr val="tx2"/>
        </a:buClr>
        <a:buSzPct val="70000"/>
        <a:buFont typeface="Wingdings 2" charset="2"/>
        <a:buChar char=""/>
        <a:defRPr sz="105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091750" indent="-171450" algn="l" defTabSz="342900" rtl="0" eaLnBrk="1" latinLnBrk="0" hangingPunct="1">
        <a:spcBef>
          <a:spcPct val="20000"/>
        </a:spcBef>
        <a:spcAft>
          <a:spcPts val="450"/>
        </a:spcAft>
        <a:buClr>
          <a:schemeClr val="tx2"/>
        </a:buClr>
        <a:buSzPct val="70000"/>
        <a:buFont typeface="Wingdings 2" charset="2"/>
        <a:buChar char=""/>
        <a:defRPr sz="105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2329650" indent="-171450" algn="l" defTabSz="342900" rtl="0" eaLnBrk="1" latinLnBrk="0" hangingPunct="1">
        <a:spcBef>
          <a:spcPct val="20000"/>
        </a:spcBef>
        <a:spcAft>
          <a:spcPts val="450"/>
        </a:spcAft>
        <a:buClr>
          <a:schemeClr val="tx2"/>
        </a:buClr>
        <a:buSzPct val="70000"/>
        <a:buFont typeface="Wingdings 2" charset="2"/>
        <a:buChar char=""/>
        <a:defRPr sz="105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rdensamo/CSE498-FinalProject-21-Densamo" TargetMode="External"/><Relationship Id="rId2" Type="http://schemas.openxmlformats.org/officeDocument/2006/relationships/notesSlide" Target="../notesSlides/notesSlide9.xml"/><Relationship Id="rId1" Type="http://schemas.openxmlformats.org/officeDocument/2006/relationships/slideLayout" Target="../slideLayouts/slideLayout2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9.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9.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9.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9.xml"/><Relationship Id="rId2" Type="http://schemas.openxmlformats.org/officeDocument/2006/relationships/video" Target="../media/media1.mp4"/><Relationship Id="rId1" Type="http://schemas.microsoft.com/office/2007/relationships/media" Target="../media/media1.mp4"/><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6B582D-FC2B-461A-ABCA-2EDA849C7AB7}"/>
              </a:ext>
            </a:extLst>
          </p:cNvPr>
          <p:cNvSpPr>
            <a:spLocks noGrp="1"/>
          </p:cNvSpPr>
          <p:nvPr>
            <p:ph type="ctrTitle"/>
          </p:nvPr>
        </p:nvSpPr>
        <p:spPr>
          <a:xfrm>
            <a:off x="853733" y="0"/>
            <a:ext cx="7436533" cy="1077124"/>
          </a:xfrm>
        </p:spPr>
        <p:txBody>
          <a:bodyPr>
            <a:normAutofit/>
          </a:bodyPr>
          <a:lstStyle/>
          <a:p>
            <a:r>
              <a:rPr lang="en-US" sz="3200" dirty="0"/>
              <a:t>Vector Field Trajectory Tracking Control</a:t>
            </a:r>
          </a:p>
        </p:txBody>
      </p:sp>
      <p:sp>
        <p:nvSpPr>
          <p:cNvPr id="3" name="Subtitle 2">
            <a:extLst>
              <a:ext uri="{FF2B5EF4-FFF2-40B4-BE49-F238E27FC236}">
                <a16:creationId xmlns:a16="http://schemas.microsoft.com/office/drawing/2014/main" id="{300BAB92-E90B-403F-BB2F-AD4B5FF9C14A}"/>
              </a:ext>
            </a:extLst>
          </p:cNvPr>
          <p:cNvSpPr>
            <a:spLocks noGrp="1"/>
          </p:cNvSpPr>
          <p:nvPr>
            <p:ph type="subTitle" idx="1"/>
          </p:nvPr>
        </p:nvSpPr>
        <p:spPr>
          <a:xfrm>
            <a:off x="949438" y="3904638"/>
            <a:ext cx="7080026" cy="787400"/>
          </a:xfrm>
        </p:spPr>
        <p:txBody>
          <a:bodyPr>
            <a:normAutofit fontScale="62500" lnSpcReduction="20000"/>
          </a:bodyPr>
          <a:lstStyle/>
          <a:p>
            <a:r>
              <a:rPr lang="en-US" sz="1700" dirty="0"/>
              <a:t>Spring 2021 CSE 498 – Adv. Aerial Robotics </a:t>
            </a:r>
          </a:p>
          <a:p>
            <a:r>
              <a:rPr lang="en-US" sz="1700" dirty="0"/>
              <a:t>Final Presentation</a:t>
            </a:r>
          </a:p>
          <a:p>
            <a:r>
              <a:rPr lang="en-US" sz="1700" dirty="0"/>
              <a:t>Ruth Densamo</a:t>
            </a:r>
          </a:p>
          <a:p>
            <a:endParaRPr lang="en-US" dirty="0"/>
          </a:p>
        </p:txBody>
      </p:sp>
      <p:pic>
        <p:nvPicPr>
          <p:cNvPr id="4" name="Google Shape;108;p26">
            <a:extLst>
              <a:ext uri="{FF2B5EF4-FFF2-40B4-BE49-F238E27FC236}">
                <a16:creationId xmlns:a16="http://schemas.microsoft.com/office/drawing/2014/main" id="{769ED38E-E8AE-4095-AC31-44A19700A3E8}"/>
              </a:ext>
            </a:extLst>
          </p:cNvPr>
          <p:cNvPicPr preferRelativeResize="0"/>
          <p:nvPr/>
        </p:nvPicPr>
        <p:blipFill>
          <a:blip r:embed="rId2">
            <a:alphaModFix/>
          </a:blip>
          <a:stretch>
            <a:fillRect/>
          </a:stretch>
        </p:blipFill>
        <p:spPr>
          <a:xfrm>
            <a:off x="2356033" y="1167212"/>
            <a:ext cx="4266835" cy="2647337"/>
          </a:xfrm>
          <a:prstGeom prst="rect">
            <a:avLst/>
          </a:prstGeom>
          <a:noFill/>
          <a:ln>
            <a:noFill/>
          </a:ln>
        </p:spPr>
      </p:pic>
    </p:spTree>
    <p:extLst>
      <p:ext uri="{BB962C8B-B14F-4D97-AF65-F5344CB8AC3E}">
        <p14:creationId xmlns:p14="http://schemas.microsoft.com/office/powerpoint/2010/main" val="16172076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30"/>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References </a:t>
            </a:r>
            <a:endParaRPr dirty="0"/>
          </a:p>
        </p:txBody>
      </p:sp>
      <p:sp>
        <p:nvSpPr>
          <p:cNvPr id="137" name="Google Shape;137;p30"/>
          <p:cNvSpPr txBox="1">
            <a:spLocks noGrp="1"/>
          </p:cNvSpPr>
          <p:nvPr>
            <p:ph type="body" idx="1"/>
          </p:nvPr>
        </p:nvSpPr>
        <p:spPr>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sz="1100" dirty="0">
                <a:solidFill>
                  <a:schemeClr val="tx1"/>
                </a:solidFill>
              </a:rPr>
              <a:t>Papers: </a:t>
            </a:r>
          </a:p>
          <a:p>
            <a:pPr marL="0" lvl="0" indent="0" algn="l" rtl="0">
              <a:spcBef>
                <a:spcPts val="0"/>
              </a:spcBef>
              <a:spcAft>
                <a:spcPts val="0"/>
              </a:spcAft>
              <a:buNone/>
            </a:pPr>
            <a:r>
              <a:rPr lang="en-US" sz="1100" dirty="0">
                <a:solidFill>
                  <a:schemeClr val="tx1"/>
                </a:solidFill>
              </a:rPr>
              <a:t>D. Zhou and M. </a:t>
            </a:r>
            <a:r>
              <a:rPr lang="en-US" sz="1100" dirty="0" err="1">
                <a:solidFill>
                  <a:schemeClr val="tx1"/>
                </a:solidFill>
              </a:rPr>
              <a:t>Schwager</a:t>
            </a:r>
            <a:r>
              <a:rPr lang="en-US" sz="1100" dirty="0">
                <a:solidFill>
                  <a:schemeClr val="tx1"/>
                </a:solidFill>
              </a:rPr>
              <a:t>, "Vector field following for quadrotors using differential flatness," 2014 IEEE International Conference on Robotics and Automation (ICRA), Hong Kong, China, 2014, pp. 6567-6572, </a:t>
            </a:r>
            <a:r>
              <a:rPr lang="en-US" sz="1100" dirty="0" err="1">
                <a:solidFill>
                  <a:schemeClr val="tx1"/>
                </a:solidFill>
              </a:rPr>
              <a:t>doi</a:t>
            </a:r>
            <a:r>
              <a:rPr lang="en-US" sz="1100" dirty="0">
                <a:solidFill>
                  <a:schemeClr val="tx1"/>
                </a:solidFill>
              </a:rPr>
              <a:t>: 10.1109/ICRA.2014.6907828</a:t>
            </a:r>
          </a:p>
          <a:p>
            <a:pPr marL="0" lvl="0" indent="0" algn="l" rtl="0">
              <a:spcBef>
                <a:spcPts val="0"/>
              </a:spcBef>
              <a:spcAft>
                <a:spcPts val="0"/>
              </a:spcAft>
              <a:buNone/>
            </a:pPr>
            <a:endParaRPr lang="en-US" sz="1100" dirty="0">
              <a:solidFill>
                <a:schemeClr val="tx1"/>
              </a:solidFill>
            </a:endParaRPr>
          </a:p>
          <a:p>
            <a:pPr marL="0" lvl="0" indent="0" algn="l" rtl="0">
              <a:spcBef>
                <a:spcPts val="0"/>
              </a:spcBef>
              <a:spcAft>
                <a:spcPts val="0"/>
              </a:spcAft>
              <a:buNone/>
            </a:pPr>
            <a:r>
              <a:rPr lang="en-US" sz="1100" dirty="0">
                <a:solidFill>
                  <a:schemeClr val="tx1"/>
                </a:solidFill>
                <a:latin typeface="+mj-lt"/>
              </a:rPr>
              <a:t>Ramasamy, Suresh &amp; Wu, </a:t>
            </a:r>
            <a:r>
              <a:rPr lang="en-US" sz="1100" dirty="0" err="1">
                <a:solidFill>
                  <a:schemeClr val="tx1"/>
                </a:solidFill>
                <a:latin typeface="+mj-lt"/>
              </a:rPr>
              <a:t>Guofan</a:t>
            </a:r>
            <a:r>
              <a:rPr lang="en-US" sz="1100" dirty="0">
                <a:solidFill>
                  <a:schemeClr val="tx1"/>
                </a:solidFill>
                <a:latin typeface="+mj-lt"/>
              </a:rPr>
              <a:t> &amp; </a:t>
            </a:r>
            <a:r>
              <a:rPr lang="en-US" sz="1100" dirty="0" err="1">
                <a:solidFill>
                  <a:schemeClr val="tx1"/>
                </a:solidFill>
                <a:latin typeface="+mj-lt"/>
              </a:rPr>
              <a:t>Sreenath</a:t>
            </a:r>
            <a:r>
              <a:rPr lang="en-US" sz="1100" dirty="0">
                <a:solidFill>
                  <a:schemeClr val="tx1"/>
                </a:solidFill>
                <a:latin typeface="+mj-lt"/>
              </a:rPr>
              <a:t>, </a:t>
            </a:r>
            <a:r>
              <a:rPr lang="en-US" sz="1100" dirty="0" err="1">
                <a:solidFill>
                  <a:schemeClr val="tx1"/>
                </a:solidFill>
                <a:latin typeface="+mj-lt"/>
              </a:rPr>
              <a:t>Koushil</a:t>
            </a:r>
            <a:r>
              <a:rPr lang="en-US" sz="1100" dirty="0">
                <a:solidFill>
                  <a:schemeClr val="tx1"/>
                </a:solidFill>
                <a:latin typeface="+mj-lt"/>
              </a:rPr>
              <a:t>. (2014). Dynamically Feasible Motion Planning through Partial Differential Flatness.. 10.15607/RSS.2014.X.053.</a:t>
            </a:r>
          </a:p>
          <a:p>
            <a:pPr marL="0" lvl="0" indent="0" algn="l" rtl="0">
              <a:spcBef>
                <a:spcPts val="0"/>
              </a:spcBef>
              <a:spcAft>
                <a:spcPts val="0"/>
              </a:spcAft>
              <a:buNone/>
            </a:pPr>
            <a:endParaRPr lang="en-US" sz="1100" dirty="0">
              <a:solidFill>
                <a:schemeClr val="tx1"/>
              </a:solidFill>
              <a:latin typeface="+mj-lt"/>
            </a:endParaRPr>
          </a:p>
          <a:p>
            <a:pPr marL="0" lvl="0" indent="0" algn="l" rtl="0">
              <a:spcBef>
                <a:spcPts val="0"/>
              </a:spcBef>
              <a:spcAft>
                <a:spcPts val="0"/>
              </a:spcAft>
              <a:buNone/>
            </a:pPr>
            <a:r>
              <a:rPr lang="en-US" sz="1200" b="0" i="0" dirty="0">
                <a:solidFill>
                  <a:schemeClr val="tx1"/>
                </a:solidFill>
                <a:effectLst/>
                <a:latin typeface="+mj-lt"/>
              </a:rPr>
              <a:t>V. M. Goncalves, L. C. A. </a:t>
            </a:r>
            <a:r>
              <a:rPr lang="en-US" sz="1200" b="0" i="0" dirty="0" err="1">
                <a:solidFill>
                  <a:schemeClr val="tx1"/>
                </a:solidFill>
                <a:effectLst/>
                <a:latin typeface="+mj-lt"/>
              </a:rPr>
              <a:t>Pimenta</a:t>
            </a:r>
            <a:r>
              <a:rPr lang="en-US" sz="1200" b="0" i="0" dirty="0">
                <a:solidFill>
                  <a:schemeClr val="tx1"/>
                </a:solidFill>
                <a:effectLst/>
                <a:latin typeface="+mj-lt"/>
              </a:rPr>
              <a:t>, C. A. Maia, B. C. O. Dutra and G. A. S. Pereira, "Vector Fields for Robot Navigation Along Time-Varying Curves in n -Dimensions," in </a:t>
            </a:r>
            <a:r>
              <a:rPr lang="en-US" sz="1200" b="0" i="1" dirty="0">
                <a:solidFill>
                  <a:schemeClr val="tx1"/>
                </a:solidFill>
                <a:effectLst/>
                <a:latin typeface="+mj-lt"/>
              </a:rPr>
              <a:t>IEEE Transactions on Robotics</a:t>
            </a:r>
            <a:r>
              <a:rPr lang="en-US" sz="1200" b="0" i="0" dirty="0">
                <a:solidFill>
                  <a:schemeClr val="tx1"/>
                </a:solidFill>
                <a:effectLst/>
                <a:latin typeface="+mj-lt"/>
              </a:rPr>
              <a:t>, vol. 26, no. 4, pp. 647-659, Aug. 2010, </a:t>
            </a:r>
            <a:r>
              <a:rPr lang="en-US" sz="1200" b="0" i="0" dirty="0" err="1">
                <a:solidFill>
                  <a:schemeClr val="tx1"/>
                </a:solidFill>
                <a:effectLst/>
                <a:latin typeface="+mj-lt"/>
              </a:rPr>
              <a:t>doi</a:t>
            </a:r>
            <a:r>
              <a:rPr lang="en-US" sz="1200" b="0" i="0" dirty="0">
                <a:solidFill>
                  <a:schemeClr val="tx1"/>
                </a:solidFill>
                <a:effectLst/>
                <a:latin typeface="+mj-lt"/>
              </a:rPr>
              <a:t>: 10.1109/TRO.2010.2053077.</a:t>
            </a:r>
            <a:endParaRPr lang="en-US" sz="1100" dirty="0">
              <a:solidFill>
                <a:schemeClr val="tx1"/>
              </a:solidFill>
              <a:latin typeface="+mj-lt"/>
            </a:endParaRPr>
          </a:p>
          <a:p>
            <a:pPr marL="0" lvl="0" indent="0" algn="l" rtl="0">
              <a:spcBef>
                <a:spcPts val="0"/>
              </a:spcBef>
              <a:spcAft>
                <a:spcPts val="0"/>
              </a:spcAft>
              <a:buNone/>
            </a:pPr>
            <a:endParaRPr lang="en" sz="1100" dirty="0">
              <a:solidFill>
                <a:schemeClr val="tx1"/>
              </a:solidFill>
              <a:latin typeface="+mj-lt"/>
            </a:endParaRPr>
          </a:p>
          <a:p>
            <a:pPr marL="0" lvl="0" indent="0" algn="l" rtl="0">
              <a:spcBef>
                <a:spcPts val="0"/>
              </a:spcBef>
              <a:spcAft>
                <a:spcPts val="0"/>
              </a:spcAft>
              <a:buNone/>
            </a:pPr>
            <a:endParaRPr lang="en" sz="1100" dirty="0">
              <a:solidFill>
                <a:schemeClr val="tx1"/>
              </a:solidFill>
              <a:latin typeface="+mj-lt"/>
            </a:endParaRPr>
          </a:p>
          <a:p>
            <a:pPr marL="0" lvl="0" indent="0" algn="l" rtl="0">
              <a:spcBef>
                <a:spcPts val="0"/>
              </a:spcBef>
              <a:spcAft>
                <a:spcPts val="0"/>
              </a:spcAft>
              <a:buNone/>
            </a:pPr>
            <a:r>
              <a:rPr lang="en" sz="1100" dirty="0">
                <a:solidFill>
                  <a:schemeClr val="tx1"/>
                </a:solidFill>
                <a:latin typeface="+mj-lt"/>
              </a:rPr>
              <a:t>Other sources: </a:t>
            </a:r>
          </a:p>
          <a:p>
            <a:pPr marL="0" lvl="0" indent="0" algn="l" rtl="0">
              <a:spcBef>
                <a:spcPts val="0"/>
              </a:spcBef>
              <a:spcAft>
                <a:spcPts val="0"/>
              </a:spcAft>
              <a:buNone/>
            </a:pPr>
            <a:endParaRPr lang="en" sz="1100" dirty="0">
              <a:solidFill>
                <a:schemeClr val="tx1"/>
              </a:solidFill>
              <a:latin typeface="+mj-lt"/>
            </a:endParaRPr>
          </a:p>
          <a:p>
            <a:pPr marL="0" lvl="0" indent="0" algn="l" rtl="0">
              <a:spcBef>
                <a:spcPts val="0"/>
              </a:spcBef>
              <a:spcAft>
                <a:spcPts val="0"/>
              </a:spcAft>
              <a:buNone/>
            </a:pPr>
            <a:endParaRPr lang="en" sz="1100" dirty="0">
              <a:solidFill>
                <a:schemeClr val="tx1"/>
              </a:solidFill>
              <a:latin typeface="+mj-lt"/>
            </a:endParaRPr>
          </a:p>
          <a:p>
            <a:pPr marL="0" lvl="0" indent="0" algn="l" rtl="0">
              <a:spcBef>
                <a:spcPts val="0"/>
              </a:spcBef>
              <a:spcAft>
                <a:spcPts val="0"/>
              </a:spcAft>
              <a:buNone/>
            </a:pPr>
            <a:endParaRPr lang="en" sz="1100" dirty="0">
              <a:solidFill>
                <a:schemeClr val="tx1"/>
              </a:solidFill>
              <a:latin typeface="+mj-lt"/>
            </a:endParaRPr>
          </a:p>
          <a:p>
            <a:pPr marL="0" lvl="0" indent="0" algn="l" rtl="0">
              <a:spcBef>
                <a:spcPts val="0"/>
              </a:spcBef>
              <a:spcAft>
                <a:spcPts val="0"/>
              </a:spcAft>
              <a:buNone/>
            </a:pPr>
            <a:r>
              <a:rPr lang="en" sz="1100" dirty="0">
                <a:solidFill>
                  <a:schemeClr val="tx1"/>
                </a:solidFill>
                <a:latin typeface="+mj-lt"/>
              </a:rPr>
              <a:t>Github: </a:t>
            </a:r>
            <a:r>
              <a:rPr lang="en-US" sz="1100" dirty="0">
                <a:solidFill>
                  <a:schemeClr val="tx1"/>
                </a:solidFill>
                <a:latin typeface="+mj-lt"/>
                <a:hlinkClick r:id="rId3">
                  <a:extLst>
                    <a:ext uri="{A12FA001-AC4F-418D-AE19-62706E023703}">
                      <ahyp:hlinkClr xmlns:ahyp="http://schemas.microsoft.com/office/drawing/2018/hyperlinkcolor" val="tx"/>
                    </a:ext>
                  </a:extLst>
                </a:hlinkClick>
              </a:rPr>
              <a:t>https://github.com/rdensamo/CSE498-FinalProject-21-Densamo</a:t>
            </a:r>
            <a:endParaRPr lang="en-US" sz="1100" dirty="0">
              <a:solidFill>
                <a:schemeClr val="tx1"/>
              </a:solidFill>
              <a:latin typeface="+mj-lt"/>
            </a:endParaRPr>
          </a:p>
          <a:p>
            <a:pPr marL="0" lvl="0" indent="0" algn="l" rtl="0">
              <a:spcBef>
                <a:spcPts val="0"/>
              </a:spcBef>
              <a:spcAft>
                <a:spcPts val="0"/>
              </a:spcAft>
              <a:buNone/>
            </a:pPr>
            <a:endParaRPr sz="1100" dirty="0">
              <a:solidFill>
                <a:schemeClr val="tx1"/>
              </a:solidFill>
              <a:latin typeface="+mj-lt"/>
            </a:endParaRPr>
          </a:p>
          <a:p>
            <a:pPr marL="0" lvl="0" indent="0" algn="l" rtl="0">
              <a:spcBef>
                <a:spcPts val="0"/>
              </a:spcBef>
              <a:spcAft>
                <a:spcPts val="0"/>
              </a:spcAft>
              <a:buNone/>
            </a:pPr>
            <a:endParaRPr sz="1100" dirty="0">
              <a:solidFill>
                <a:schemeClr val="tx1"/>
              </a:solidFill>
            </a:endParaRPr>
          </a:p>
          <a:p>
            <a:pPr marL="0" lvl="0" indent="0" algn="l" rtl="0">
              <a:spcBef>
                <a:spcPts val="0"/>
              </a:spcBef>
              <a:spcAft>
                <a:spcPts val="0"/>
              </a:spcAft>
              <a:buNone/>
            </a:pP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30"/>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137" name="Google Shape;137;p30"/>
          <p:cNvSpPr txBox="1">
            <a:spLocks noGrp="1"/>
          </p:cNvSpPr>
          <p:nvPr>
            <p:ph type="body" idx="1"/>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100" dirty="0">
                <a:solidFill>
                  <a:schemeClr val="tx1"/>
                </a:solidFill>
              </a:rPr>
              <a:t>Hi all,</a:t>
            </a:r>
            <a:endParaRPr sz="1100" dirty="0">
              <a:solidFill>
                <a:schemeClr val="tx1"/>
              </a:solidFill>
            </a:endParaRPr>
          </a:p>
          <a:p>
            <a:pPr marL="0" lvl="0" indent="0" algn="l" rtl="0">
              <a:spcBef>
                <a:spcPts val="0"/>
              </a:spcBef>
              <a:spcAft>
                <a:spcPts val="0"/>
              </a:spcAft>
              <a:buNone/>
            </a:pPr>
            <a:endParaRPr sz="1100" dirty="0">
              <a:solidFill>
                <a:schemeClr val="tx1"/>
              </a:solidFill>
            </a:endParaRPr>
          </a:p>
          <a:p>
            <a:pPr marL="0" lvl="0" indent="0" algn="l" rtl="0">
              <a:spcBef>
                <a:spcPts val="0"/>
              </a:spcBef>
              <a:spcAft>
                <a:spcPts val="0"/>
              </a:spcAft>
              <a:buNone/>
            </a:pPr>
            <a:r>
              <a:rPr lang="en" sz="1100" dirty="0">
                <a:solidFill>
                  <a:schemeClr val="tx1"/>
                </a:solidFill>
              </a:rPr>
              <a:t>As we discussed in our last meeting, the final project is going to be this wednesday at 3pm. We will have an external guest, Prof. Rafael Fierro is going to help us to review the projects and provide some feedback.</a:t>
            </a:r>
            <a:endParaRPr sz="1100" dirty="0">
              <a:solidFill>
                <a:schemeClr val="tx1"/>
              </a:solidFill>
            </a:endParaRPr>
          </a:p>
          <a:p>
            <a:pPr marL="0" lvl="0" indent="0" algn="l" rtl="0">
              <a:spcBef>
                <a:spcPts val="0"/>
              </a:spcBef>
              <a:spcAft>
                <a:spcPts val="0"/>
              </a:spcAft>
              <a:buNone/>
            </a:pPr>
            <a:endParaRPr sz="1100" dirty="0">
              <a:solidFill>
                <a:schemeClr val="tx1"/>
              </a:solidFill>
            </a:endParaRPr>
          </a:p>
          <a:p>
            <a:pPr marL="0" lvl="0" indent="0" algn="l" rtl="0">
              <a:spcBef>
                <a:spcPts val="0"/>
              </a:spcBef>
              <a:spcAft>
                <a:spcPts val="0"/>
              </a:spcAft>
              <a:buNone/>
            </a:pPr>
            <a:r>
              <a:rPr lang="en" sz="1100" dirty="0">
                <a:solidFill>
                  <a:schemeClr val="tx1"/>
                </a:solidFill>
              </a:rPr>
              <a:t>Each project will have a time slot (15min max)  for presentation with the simulation prototype.</a:t>
            </a:r>
            <a:endParaRPr sz="1100" dirty="0">
              <a:solidFill>
                <a:schemeClr val="tx1"/>
              </a:solidFill>
            </a:endParaRPr>
          </a:p>
          <a:p>
            <a:pPr marL="0" lvl="0" indent="0" algn="l" rtl="0">
              <a:spcBef>
                <a:spcPts val="0"/>
              </a:spcBef>
              <a:spcAft>
                <a:spcPts val="0"/>
              </a:spcAft>
              <a:buNone/>
            </a:pPr>
            <a:endParaRPr sz="1100" dirty="0">
              <a:solidFill>
                <a:schemeClr val="tx1"/>
              </a:solidFill>
            </a:endParaRPr>
          </a:p>
          <a:p>
            <a:pPr marL="0" lvl="0" indent="0" algn="l" rtl="0">
              <a:spcBef>
                <a:spcPts val="0"/>
              </a:spcBef>
              <a:spcAft>
                <a:spcPts val="0"/>
              </a:spcAft>
              <a:buNone/>
            </a:pPr>
            <a:r>
              <a:rPr lang="en" sz="1100" dirty="0">
                <a:solidFill>
                  <a:schemeClr val="tx1"/>
                </a:solidFill>
              </a:rPr>
              <a:t>Looking forward to it!</a:t>
            </a:r>
            <a:endParaRPr sz="1100" dirty="0">
              <a:solidFill>
                <a:schemeClr val="tx1"/>
              </a:solidFill>
            </a:endParaRPr>
          </a:p>
          <a:p>
            <a:pPr marL="0" lvl="0" indent="0" algn="l" rtl="0">
              <a:spcBef>
                <a:spcPts val="0"/>
              </a:spcBef>
              <a:spcAft>
                <a:spcPts val="0"/>
              </a:spcAft>
              <a:buNone/>
            </a:pPr>
            <a:endParaRPr sz="1100" dirty="0">
              <a:solidFill>
                <a:srgbClr val="888888"/>
              </a:solidFill>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22925283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9"/>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Thoughts </a:t>
            </a:r>
            <a:endParaRPr/>
          </a:p>
        </p:txBody>
      </p:sp>
      <p:sp>
        <p:nvSpPr>
          <p:cNvPr id="131" name="Google Shape;131;p29"/>
          <p:cNvSpPr txBox="1">
            <a:spLocks noGrp="1"/>
          </p:cNvSpPr>
          <p:nvPr>
            <p:ph type="body" idx="1"/>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500" dirty="0">
                <a:solidFill>
                  <a:schemeClr val="tx1"/>
                </a:solidFill>
              </a:rPr>
              <a:t>Technically isn’t differential flatness treating something like a point? Should explain what differential flatness is </a:t>
            </a:r>
            <a:endParaRPr sz="1500" dirty="0">
              <a:solidFill>
                <a:schemeClr val="tx1"/>
              </a:solidFill>
            </a:endParaRPr>
          </a:p>
          <a:p>
            <a:pPr marL="0" lvl="0" indent="0" algn="l" rtl="0">
              <a:spcBef>
                <a:spcPts val="0"/>
              </a:spcBef>
              <a:spcAft>
                <a:spcPts val="0"/>
              </a:spcAft>
              <a:buNone/>
            </a:pPr>
            <a:r>
              <a:rPr lang="en" sz="1500" dirty="0">
                <a:solidFill>
                  <a:schemeClr val="tx1"/>
                </a:solidFill>
              </a:rPr>
              <a:t>What a limit cycle is </a:t>
            </a:r>
            <a:endParaRPr sz="1500" dirty="0">
              <a:solidFill>
                <a:schemeClr val="tx1"/>
              </a:solidFill>
            </a:endParaRPr>
          </a:p>
          <a:p>
            <a:pPr marL="0" lvl="0" indent="0" algn="l" rtl="0">
              <a:spcBef>
                <a:spcPts val="0"/>
              </a:spcBef>
              <a:spcAft>
                <a:spcPts val="0"/>
              </a:spcAft>
              <a:buNone/>
            </a:pPr>
            <a:r>
              <a:rPr lang="en" sz="1500" dirty="0">
                <a:solidFill>
                  <a:schemeClr val="tx1"/>
                </a:solidFill>
              </a:rPr>
              <a:t>Cite papers </a:t>
            </a:r>
            <a:endParaRPr sz="1500" dirty="0">
              <a:solidFill>
                <a:schemeClr val="tx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30"/>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Why Use Vector Fields for Trajectory Tracking ?</a:t>
            </a:r>
            <a:endParaRPr dirty="0"/>
          </a:p>
        </p:txBody>
      </p:sp>
      <p:sp>
        <p:nvSpPr>
          <p:cNvPr id="137" name="Google Shape;137;p30"/>
          <p:cNvSpPr txBox="1">
            <a:spLocks noGrp="1"/>
          </p:cNvSpPr>
          <p:nvPr>
            <p:ph type="body" idx="1"/>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sz="1100" dirty="0">
              <a:solidFill>
                <a:srgbClr val="888888"/>
              </a:solidFill>
            </a:endParaRPr>
          </a:p>
          <a:p>
            <a:pPr marL="0" lvl="0" indent="0" algn="l" rtl="0">
              <a:spcBef>
                <a:spcPts val="0"/>
              </a:spcBef>
              <a:spcAft>
                <a:spcPts val="0"/>
              </a:spcAft>
              <a:buNone/>
            </a:pPr>
            <a:endParaRPr dirty="0"/>
          </a:p>
        </p:txBody>
      </p:sp>
      <p:sp>
        <p:nvSpPr>
          <p:cNvPr id="4" name="Text Placeholder 2">
            <a:extLst>
              <a:ext uri="{FF2B5EF4-FFF2-40B4-BE49-F238E27FC236}">
                <a16:creationId xmlns:a16="http://schemas.microsoft.com/office/drawing/2014/main" id="{FE9E7347-8D23-4024-AF2B-5AE9F7D092E8}"/>
              </a:ext>
            </a:extLst>
          </p:cNvPr>
          <p:cNvSpPr txBox="1">
            <a:spLocks/>
          </p:cNvSpPr>
          <p:nvPr/>
        </p:nvSpPr>
        <p:spPr>
          <a:xfrm>
            <a:off x="464100" y="1304875"/>
            <a:ext cx="8520600" cy="3416400"/>
          </a:xfrm>
          <a:prstGeom prst="rect">
            <a:avLst/>
          </a:prstGeom>
          <a:noFill/>
          <a:ln>
            <a:noFill/>
          </a:ln>
          <a:effectLst>
            <a:outerShdw blurRad="25400" dir="17880000">
              <a:srgbClr val="000000">
                <a:alpha val="46000"/>
              </a:srgbClr>
            </a:outerShdw>
          </a:effectLst>
        </p:spPr>
        <p:txBody>
          <a:bodyPr spcFirstLastPara="1" vert="horz" wrap="square" lIns="91425" tIns="91425" rIns="91425" bIns="91425" rtlCol="0" anchor="t" anchorCtr="0">
            <a:normAutofit fontScale="92500" lnSpcReduction="10000"/>
          </a:bodyPr>
          <a:lstStyle>
            <a:lvl1pPr marL="457200" lvl="0" indent="-342900" algn="l" defTabSz="342900" rtl="0" eaLnBrk="1" latinLnBrk="0" hangingPunct="1">
              <a:lnSpc>
                <a:spcPct val="115000"/>
              </a:lnSpc>
              <a:spcBef>
                <a:spcPts val="0"/>
              </a:spcBef>
              <a:spcAft>
                <a:spcPts val="0"/>
              </a:spcAft>
              <a:buClr>
                <a:schemeClr val="tx2"/>
              </a:buClr>
              <a:buSzPts val="1800"/>
              <a:buFont typeface="Wingdings 2" charset="2"/>
              <a:buChar char="●"/>
              <a:defRPr sz="15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914400" lvl="1" indent="-317500" algn="l" defTabSz="342900" rtl="0" eaLnBrk="1" latinLnBrk="0" hangingPunct="1">
              <a:lnSpc>
                <a:spcPct val="115000"/>
              </a:lnSpc>
              <a:spcBef>
                <a:spcPts val="0"/>
              </a:spcBef>
              <a:spcAft>
                <a:spcPts val="0"/>
              </a:spcAft>
              <a:buClr>
                <a:schemeClr val="tx2"/>
              </a:buClr>
              <a:buSzPts val="1400"/>
              <a:buFont typeface="Wingdings 2" charset="2"/>
              <a:buChar char="○"/>
              <a:defRPr sz="135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371600" lvl="2" indent="-317500" algn="l" defTabSz="342900" rtl="0" eaLnBrk="1" latinLnBrk="0" hangingPunct="1">
              <a:lnSpc>
                <a:spcPct val="115000"/>
              </a:lnSpc>
              <a:spcBef>
                <a:spcPts val="0"/>
              </a:spcBef>
              <a:spcAft>
                <a:spcPts val="0"/>
              </a:spcAft>
              <a:buClr>
                <a:schemeClr val="tx2"/>
              </a:buClr>
              <a:buSzPts val="1400"/>
              <a:buFont typeface="Wingdings 2" charset="2"/>
              <a:buChar char="■"/>
              <a:defRPr sz="12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828800" lvl="3" indent="-317500" algn="l" defTabSz="342900" rtl="0" eaLnBrk="1" latinLnBrk="0" hangingPunct="1">
              <a:lnSpc>
                <a:spcPct val="115000"/>
              </a:lnSpc>
              <a:spcBef>
                <a:spcPts val="0"/>
              </a:spcBef>
              <a:spcAft>
                <a:spcPts val="0"/>
              </a:spcAft>
              <a:buClr>
                <a:schemeClr val="tx2"/>
              </a:buClr>
              <a:buSzPts val="1400"/>
              <a:buFont typeface="Wingdings 2" charset="2"/>
              <a:buChar char="●"/>
              <a:defRPr sz="105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2286000" lvl="4" indent="-317500" algn="l" defTabSz="342900" rtl="0" eaLnBrk="1" latinLnBrk="0" hangingPunct="1">
              <a:lnSpc>
                <a:spcPct val="115000"/>
              </a:lnSpc>
              <a:spcBef>
                <a:spcPts val="0"/>
              </a:spcBef>
              <a:spcAft>
                <a:spcPts val="0"/>
              </a:spcAft>
              <a:buClr>
                <a:schemeClr val="tx2"/>
              </a:buClr>
              <a:buSzPts val="1400"/>
              <a:buFont typeface="Wingdings 2" charset="2"/>
              <a:buChar char="○"/>
              <a:defRPr sz="105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743200" lvl="5" indent="-317500" algn="l" defTabSz="342900" rtl="0" eaLnBrk="1" latinLnBrk="0" hangingPunct="1">
              <a:lnSpc>
                <a:spcPct val="115000"/>
              </a:lnSpc>
              <a:spcBef>
                <a:spcPts val="0"/>
              </a:spcBef>
              <a:spcAft>
                <a:spcPts val="0"/>
              </a:spcAft>
              <a:buClr>
                <a:schemeClr val="tx2"/>
              </a:buClr>
              <a:buSzPts val="1400"/>
              <a:buFont typeface="Wingdings 2" charset="2"/>
              <a:buChar char="■"/>
              <a:defRPr sz="105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3200400" lvl="6" indent="-317500" algn="l" defTabSz="342900" rtl="0" eaLnBrk="1" latinLnBrk="0" hangingPunct="1">
              <a:lnSpc>
                <a:spcPct val="115000"/>
              </a:lnSpc>
              <a:spcBef>
                <a:spcPts val="0"/>
              </a:spcBef>
              <a:spcAft>
                <a:spcPts val="0"/>
              </a:spcAft>
              <a:buClr>
                <a:schemeClr val="tx2"/>
              </a:buClr>
              <a:buSzPts val="1400"/>
              <a:buFont typeface="Wingdings 2" charset="2"/>
              <a:buChar char="●"/>
              <a:defRPr sz="105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3657600" lvl="7" indent="-317500" algn="l" defTabSz="342900" rtl="0" eaLnBrk="1" latinLnBrk="0" hangingPunct="1">
              <a:lnSpc>
                <a:spcPct val="115000"/>
              </a:lnSpc>
              <a:spcBef>
                <a:spcPts val="0"/>
              </a:spcBef>
              <a:spcAft>
                <a:spcPts val="0"/>
              </a:spcAft>
              <a:buClr>
                <a:schemeClr val="tx2"/>
              </a:buClr>
              <a:buSzPts val="1400"/>
              <a:buFont typeface="Wingdings 2" charset="2"/>
              <a:buChar char="○"/>
              <a:defRPr sz="105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4114800" lvl="8" indent="-317500" algn="l" defTabSz="342900" rtl="0" eaLnBrk="1" latinLnBrk="0" hangingPunct="1">
              <a:lnSpc>
                <a:spcPct val="115000"/>
              </a:lnSpc>
              <a:spcBef>
                <a:spcPts val="0"/>
              </a:spcBef>
              <a:spcAft>
                <a:spcPts val="0"/>
              </a:spcAft>
              <a:buClr>
                <a:schemeClr val="tx2"/>
              </a:buClr>
              <a:buSzPts val="1400"/>
              <a:buFont typeface="Wingdings 2" charset="2"/>
              <a:buChar char="■"/>
              <a:defRPr sz="105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r>
              <a:rPr lang="en-US" sz="2000" dirty="0">
                <a:effectLst>
                  <a:outerShdw blurRad="38100" dist="38100" dir="2700000" algn="tl">
                    <a:srgbClr val="000000">
                      <a:alpha val="43137"/>
                    </a:srgbClr>
                  </a:outerShdw>
                </a:effectLst>
                <a:ea typeface="Lora"/>
                <a:cs typeface="Lora"/>
                <a:sym typeface="Lora"/>
              </a:rPr>
              <a:t>Many control and planning techniques give an output in the form of a vector field along which the robot is intended to follow to accomplish the desired task</a:t>
            </a:r>
          </a:p>
          <a:p>
            <a:pPr lvl="1"/>
            <a:r>
              <a:rPr lang="en-US" sz="2000" i="1" dirty="0">
                <a:effectLst>
                  <a:outerShdw blurRad="38100" dist="38100" dir="2700000" algn="tl">
                    <a:srgbClr val="000000">
                      <a:alpha val="43137"/>
                    </a:srgbClr>
                  </a:outerShdw>
                </a:effectLst>
                <a:ea typeface="Lora"/>
                <a:cs typeface="Lora"/>
                <a:sym typeface="Lora"/>
              </a:rPr>
              <a:t>Examples : Navigation, Obstacle Avoidance, Collision Avoidance, Swarming and Flocking, Mobile Network connective maintenance controls </a:t>
            </a:r>
          </a:p>
          <a:p>
            <a:r>
              <a:rPr lang="en-US" sz="2000" dirty="0">
                <a:effectLst>
                  <a:outerShdw blurRad="38100" dist="38100" dir="2700000" algn="tl">
                    <a:srgbClr val="000000">
                      <a:alpha val="43137"/>
                    </a:srgbClr>
                  </a:outerShdw>
                </a:effectLst>
                <a:ea typeface="Lora"/>
                <a:cs typeface="Lora"/>
                <a:sym typeface="Lora"/>
              </a:rPr>
              <a:t>Ideal for robots in which dynamics do not play a major role because it is a challenge to control a robot along an arbitrary vector field especially if they have high dimensional nonlinear dynamics</a:t>
            </a:r>
          </a:p>
          <a:p>
            <a:pPr lvl="1"/>
            <a:r>
              <a:rPr lang="en-US" sz="2000" i="1" dirty="0">
                <a:effectLst>
                  <a:outerShdw blurRad="38100" dist="38100" dir="2700000" algn="tl">
                    <a:srgbClr val="000000">
                      <a:alpha val="43137"/>
                    </a:srgbClr>
                  </a:outerShdw>
                </a:effectLst>
                <a:ea typeface="Lora"/>
                <a:cs typeface="Lora"/>
                <a:sym typeface="Lora"/>
              </a:rPr>
              <a:t>Examples : Ground robots w/ gear reduction, slow moving aerial robots</a:t>
            </a:r>
          </a:p>
          <a:p>
            <a:pPr lvl="1"/>
            <a:r>
              <a:rPr lang="en-US" sz="2000" i="1" dirty="0">
                <a:effectLst>
                  <a:outerShdw blurRad="38100" dist="38100" dir="2700000" algn="tl">
                    <a:srgbClr val="000000">
                      <a:alpha val="43137"/>
                    </a:srgbClr>
                  </a:outerShdw>
                </a:effectLst>
                <a:ea typeface="Lora"/>
                <a:cs typeface="Lora"/>
                <a:sym typeface="Lora"/>
              </a:rPr>
              <a:t>Exception: Vehicles with the differential flatness property </a:t>
            </a:r>
          </a:p>
          <a:p>
            <a:endParaRPr lang="en-US" dirty="0"/>
          </a:p>
        </p:txBody>
      </p:sp>
    </p:spTree>
    <p:extLst>
      <p:ext uri="{BB962C8B-B14F-4D97-AF65-F5344CB8AC3E}">
        <p14:creationId xmlns:p14="http://schemas.microsoft.com/office/powerpoint/2010/main" val="427877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30"/>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Vector Fields vs. Potential Fields </a:t>
            </a:r>
            <a:endParaRPr dirty="0"/>
          </a:p>
        </p:txBody>
      </p:sp>
      <p:sp>
        <p:nvSpPr>
          <p:cNvPr id="137" name="Google Shape;137;p30"/>
          <p:cNvSpPr txBox="1">
            <a:spLocks noGrp="1"/>
          </p:cNvSpPr>
          <p:nvPr>
            <p:ph type="body" idx="1"/>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sz="1100" dirty="0">
              <a:solidFill>
                <a:srgbClr val="888888"/>
              </a:solidFill>
            </a:endParaRPr>
          </a:p>
          <a:p>
            <a:pPr marL="0" lvl="0" indent="0" algn="l" rtl="0">
              <a:spcBef>
                <a:spcPts val="0"/>
              </a:spcBef>
              <a:spcAft>
                <a:spcPts val="0"/>
              </a:spcAft>
              <a:buNone/>
            </a:pPr>
            <a:endParaRPr dirty="0"/>
          </a:p>
        </p:txBody>
      </p:sp>
      <p:sp>
        <p:nvSpPr>
          <p:cNvPr id="4" name="Text Placeholder 2">
            <a:extLst>
              <a:ext uri="{FF2B5EF4-FFF2-40B4-BE49-F238E27FC236}">
                <a16:creationId xmlns:a16="http://schemas.microsoft.com/office/drawing/2014/main" id="{FE9E7347-8D23-4024-AF2B-5AE9F7D092E8}"/>
              </a:ext>
            </a:extLst>
          </p:cNvPr>
          <p:cNvSpPr txBox="1">
            <a:spLocks/>
          </p:cNvSpPr>
          <p:nvPr/>
        </p:nvSpPr>
        <p:spPr>
          <a:xfrm>
            <a:off x="2957512" y="1101119"/>
            <a:ext cx="5874787" cy="3416400"/>
          </a:xfrm>
          <a:prstGeom prst="rect">
            <a:avLst/>
          </a:prstGeom>
          <a:noFill/>
          <a:ln>
            <a:noFill/>
          </a:ln>
          <a:effectLst>
            <a:outerShdw blurRad="25400" dir="17880000">
              <a:srgbClr val="000000">
                <a:alpha val="46000"/>
              </a:srgbClr>
            </a:outerShdw>
          </a:effectLst>
        </p:spPr>
        <p:txBody>
          <a:bodyPr spcFirstLastPara="1" vert="horz" wrap="square" lIns="91425" tIns="91425" rIns="91425" bIns="91425" rtlCol="0" anchor="t" anchorCtr="0">
            <a:normAutofit fontScale="85000" lnSpcReduction="20000"/>
          </a:bodyPr>
          <a:lstStyle>
            <a:lvl1pPr marL="457200" lvl="0" indent="-342900" algn="l" defTabSz="342900" rtl="0" eaLnBrk="1" latinLnBrk="0" hangingPunct="1">
              <a:lnSpc>
                <a:spcPct val="115000"/>
              </a:lnSpc>
              <a:spcBef>
                <a:spcPts val="0"/>
              </a:spcBef>
              <a:spcAft>
                <a:spcPts val="0"/>
              </a:spcAft>
              <a:buClr>
                <a:schemeClr val="tx2"/>
              </a:buClr>
              <a:buSzPts val="1800"/>
              <a:buFont typeface="Wingdings 2" charset="2"/>
              <a:buChar char="●"/>
              <a:defRPr sz="15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914400" lvl="1" indent="-317500" algn="l" defTabSz="342900" rtl="0" eaLnBrk="1" latinLnBrk="0" hangingPunct="1">
              <a:lnSpc>
                <a:spcPct val="115000"/>
              </a:lnSpc>
              <a:spcBef>
                <a:spcPts val="0"/>
              </a:spcBef>
              <a:spcAft>
                <a:spcPts val="0"/>
              </a:spcAft>
              <a:buClr>
                <a:schemeClr val="tx2"/>
              </a:buClr>
              <a:buSzPts val="1400"/>
              <a:buFont typeface="Wingdings 2" charset="2"/>
              <a:buChar char="○"/>
              <a:defRPr sz="135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371600" lvl="2" indent="-317500" algn="l" defTabSz="342900" rtl="0" eaLnBrk="1" latinLnBrk="0" hangingPunct="1">
              <a:lnSpc>
                <a:spcPct val="115000"/>
              </a:lnSpc>
              <a:spcBef>
                <a:spcPts val="0"/>
              </a:spcBef>
              <a:spcAft>
                <a:spcPts val="0"/>
              </a:spcAft>
              <a:buClr>
                <a:schemeClr val="tx2"/>
              </a:buClr>
              <a:buSzPts val="1400"/>
              <a:buFont typeface="Wingdings 2" charset="2"/>
              <a:buChar char="■"/>
              <a:defRPr sz="12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828800" lvl="3" indent="-317500" algn="l" defTabSz="342900" rtl="0" eaLnBrk="1" latinLnBrk="0" hangingPunct="1">
              <a:lnSpc>
                <a:spcPct val="115000"/>
              </a:lnSpc>
              <a:spcBef>
                <a:spcPts val="0"/>
              </a:spcBef>
              <a:spcAft>
                <a:spcPts val="0"/>
              </a:spcAft>
              <a:buClr>
                <a:schemeClr val="tx2"/>
              </a:buClr>
              <a:buSzPts val="1400"/>
              <a:buFont typeface="Wingdings 2" charset="2"/>
              <a:buChar char="●"/>
              <a:defRPr sz="105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2286000" lvl="4" indent="-317500" algn="l" defTabSz="342900" rtl="0" eaLnBrk="1" latinLnBrk="0" hangingPunct="1">
              <a:lnSpc>
                <a:spcPct val="115000"/>
              </a:lnSpc>
              <a:spcBef>
                <a:spcPts val="0"/>
              </a:spcBef>
              <a:spcAft>
                <a:spcPts val="0"/>
              </a:spcAft>
              <a:buClr>
                <a:schemeClr val="tx2"/>
              </a:buClr>
              <a:buSzPts val="1400"/>
              <a:buFont typeface="Wingdings 2" charset="2"/>
              <a:buChar char="○"/>
              <a:defRPr sz="105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743200" lvl="5" indent="-317500" algn="l" defTabSz="342900" rtl="0" eaLnBrk="1" latinLnBrk="0" hangingPunct="1">
              <a:lnSpc>
                <a:spcPct val="115000"/>
              </a:lnSpc>
              <a:spcBef>
                <a:spcPts val="0"/>
              </a:spcBef>
              <a:spcAft>
                <a:spcPts val="0"/>
              </a:spcAft>
              <a:buClr>
                <a:schemeClr val="tx2"/>
              </a:buClr>
              <a:buSzPts val="1400"/>
              <a:buFont typeface="Wingdings 2" charset="2"/>
              <a:buChar char="■"/>
              <a:defRPr sz="105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3200400" lvl="6" indent="-317500" algn="l" defTabSz="342900" rtl="0" eaLnBrk="1" latinLnBrk="0" hangingPunct="1">
              <a:lnSpc>
                <a:spcPct val="115000"/>
              </a:lnSpc>
              <a:spcBef>
                <a:spcPts val="0"/>
              </a:spcBef>
              <a:spcAft>
                <a:spcPts val="0"/>
              </a:spcAft>
              <a:buClr>
                <a:schemeClr val="tx2"/>
              </a:buClr>
              <a:buSzPts val="1400"/>
              <a:buFont typeface="Wingdings 2" charset="2"/>
              <a:buChar char="●"/>
              <a:defRPr sz="105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3657600" lvl="7" indent="-317500" algn="l" defTabSz="342900" rtl="0" eaLnBrk="1" latinLnBrk="0" hangingPunct="1">
              <a:lnSpc>
                <a:spcPct val="115000"/>
              </a:lnSpc>
              <a:spcBef>
                <a:spcPts val="0"/>
              </a:spcBef>
              <a:spcAft>
                <a:spcPts val="0"/>
              </a:spcAft>
              <a:buClr>
                <a:schemeClr val="tx2"/>
              </a:buClr>
              <a:buSzPts val="1400"/>
              <a:buFont typeface="Wingdings 2" charset="2"/>
              <a:buChar char="○"/>
              <a:defRPr sz="105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4114800" lvl="8" indent="-317500" algn="l" defTabSz="342900" rtl="0" eaLnBrk="1" latinLnBrk="0" hangingPunct="1">
              <a:lnSpc>
                <a:spcPct val="115000"/>
              </a:lnSpc>
              <a:spcBef>
                <a:spcPts val="0"/>
              </a:spcBef>
              <a:spcAft>
                <a:spcPts val="0"/>
              </a:spcAft>
              <a:buClr>
                <a:schemeClr val="tx2"/>
              </a:buClr>
              <a:buSzPts val="1400"/>
              <a:buFont typeface="Wingdings 2" charset="2"/>
              <a:buChar char="■"/>
              <a:defRPr sz="105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r>
              <a:rPr lang="en-US" sz="2000" dirty="0">
                <a:latin typeface="Calisto MT (Body)"/>
                <a:ea typeface="Lora"/>
                <a:cs typeface="Lora"/>
                <a:sym typeface="Lora"/>
              </a:rPr>
              <a:t>Vector Fields are like Potential Fields however, Vector Field (left) simply indicates a desired direction and is different from potential field because it does not represent the gradient of a potential field </a:t>
            </a:r>
          </a:p>
          <a:p>
            <a:r>
              <a:rPr lang="en-US" sz="2000" dirty="0">
                <a:latin typeface="Calisto MT (Body)"/>
                <a:ea typeface="Lora"/>
                <a:cs typeface="Lora"/>
                <a:sym typeface="Lora"/>
              </a:rPr>
              <a:t>Vector fields are general enough for any trajectory </a:t>
            </a:r>
          </a:p>
          <a:p>
            <a:endParaRPr lang="en-US" sz="2000" dirty="0">
              <a:latin typeface="Calisto MT (Body)"/>
              <a:sym typeface="Lora"/>
            </a:endParaRPr>
          </a:p>
          <a:p>
            <a:endParaRPr lang="en-US" sz="2000" dirty="0">
              <a:latin typeface="Calisto MT (Body)"/>
              <a:sym typeface="Lora"/>
            </a:endParaRPr>
          </a:p>
          <a:p>
            <a:endParaRPr lang="en-US" sz="2000" dirty="0">
              <a:latin typeface="Calisto MT (Body)"/>
              <a:sym typeface="Lora"/>
            </a:endParaRPr>
          </a:p>
          <a:p>
            <a:r>
              <a:rPr lang="en-US" sz="2000" dirty="0">
                <a:latin typeface="Calisto MT (Body)"/>
              </a:rPr>
              <a:t>The potential field </a:t>
            </a:r>
            <a:r>
              <a:rPr lang="en-US" sz="2000" i="1" dirty="0">
                <a:latin typeface="Calisto MT (Body)"/>
              </a:rPr>
              <a:t>P</a:t>
            </a:r>
            <a:r>
              <a:rPr lang="en-US" sz="2000" dirty="0">
                <a:latin typeface="Calisto MT (Body)"/>
              </a:rPr>
              <a:t>(x) is defined over the environment.</a:t>
            </a:r>
          </a:p>
          <a:p>
            <a:r>
              <a:rPr lang="en-US" sz="2000" dirty="0">
                <a:latin typeface="Calisto MT (Body)"/>
              </a:rPr>
              <a:t>Sensor information y is used to estimate the potential field gradient Ñ</a:t>
            </a:r>
            <a:r>
              <a:rPr lang="en-US" sz="2000" i="1" dirty="0">
                <a:latin typeface="Calisto MT (Body)"/>
              </a:rPr>
              <a:t>P</a:t>
            </a:r>
            <a:r>
              <a:rPr lang="en-US" sz="2000" dirty="0">
                <a:latin typeface="Calisto MT (Body)"/>
              </a:rPr>
              <a:t>(x)</a:t>
            </a:r>
          </a:p>
          <a:p>
            <a:r>
              <a:rPr lang="en-US" sz="2000" dirty="0">
                <a:latin typeface="Calisto MT (Body)"/>
              </a:rPr>
              <a:t>The motor vector u is determined to follow that gradient.</a:t>
            </a:r>
          </a:p>
          <a:p>
            <a:endParaRPr lang="en-US" sz="1100" dirty="0">
              <a:effectLst>
                <a:outerShdw blurRad="38100" dist="38100" dir="2700000" algn="tl">
                  <a:srgbClr val="000000">
                    <a:alpha val="43137"/>
                  </a:srgbClr>
                </a:outerShdw>
              </a:effectLst>
              <a:latin typeface="Calisto MT (Body)"/>
              <a:ea typeface="Lora"/>
              <a:cs typeface="Lora"/>
              <a:sym typeface="Lora"/>
            </a:endParaRPr>
          </a:p>
          <a:p>
            <a:pPr marL="114300" indent="0">
              <a:buNone/>
            </a:pPr>
            <a:endParaRPr lang="en-US" dirty="0"/>
          </a:p>
        </p:txBody>
      </p:sp>
      <p:pic>
        <p:nvPicPr>
          <p:cNvPr id="7" name="Google Shape;123;p28">
            <a:extLst>
              <a:ext uri="{FF2B5EF4-FFF2-40B4-BE49-F238E27FC236}">
                <a16:creationId xmlns:a16="http://schemas.microsoft.com/office/drawing/2014/main" id="{22503F91-3BB3-422C-A7E7-77CC590324FE}"/>
              </a:ext>
            </a:extLst>
          </p:cNvPr>
          <p:cNvPicPr preferRelativeResize="0"/>
          <p:nvPr/>
        </p:nvPicPr>
        <p:blipFill>
          <a:blip r:embed="rId3">
            <a:alphaModFix/>
          </a:blip>
          <a:stretch>
            <a:fillRect/>
          </a:stretch>
        </p:blipFill>
        <p:spPr>
          <a:xfrm>
            <a:off x="644792" y="1101119"/>
            <a:ext cx="2064233" cy="1835688"/>
          </a:xfrm>
          <a:prstGeom prst="rect">
            <a:avLst/>
          </a:prstGeom>
          <a:noFill/>
          <a:ln>
            <a:noFill/>
          </a:ln>
        </p:spPr>
      </p:pic>
      <p:pic>
        <p:nvPicPr>
          <p:cNvPr id="8" name="Google Shape;125;p28">
            <a:extLst>
              <a:ext uri="{FF2B5EF4-FFF2-40B4-BE49-F238E27FC236}">
                <a16:creationId xmlns:a16="http://schemas.microsoft.com/office/drawing/2014/main" id="{AA53D4E6-6184-4B78-89B5-0811FC0A1474}"/>
              </a:ext>
            </a:extLst>
          </p:cNvPr>
          <p:cNvPicPr preferRelativeResize="0"/>
          <p:nvPr/>
        </p:nvPicPr>
        <p:blipFill>
          <a:blip r:embed="rId4">
            <a:alphaModFix/>
          </a:blip>
          <a:stretch>
            <a:fillRect/>
          </a:stretch>
        </p:blipFill>
        <p:spPr>
          <a:xfrm>
            <a:off x="644792" y="3028950"/>
            <a:ext cx="2064233" cy="1793081"/>
          </a:xfrm>
          <a:prstGeom prst="rect">
            <a:avLst/>
          </a:prstGeom>
          <a:noFill/>
          <a:ln>
            <a:noFill/>
          </a:ln>
        </p:spPr>
      </p:pic>
    </p:spTree>
    <p:extLst>
      <p:ext uri="{BB962C8B-B14F-4D97-AF65-F5344CB8AC3E}">
        <p14:creationId xmlns:p14="http://schemas.microsoft.com/office/powerpoint/2010/main" val="33865697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30"/>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Limit Cycle</a:t>
            </a:r>
            <a:endParaRPr dirty="0"/>
          </a:p>
        </p:txBody>
      </p:sp>
      <p:sp>
        <p:nvSpPr>
          <p:cNvPr id="137" name="Google Shape;137;p30"/>
          <p:cNvSpPr txBox="1">
            <a:spLocks noGrp="1"/>
          </p:cNvSpPr>
          <p:nvPr>
            <p:ph type="body" idx="1"/>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sz="1100" dirty="0">
              <a:solidFill>
                <a:srgbClr val="888888"/>
              </a:solidFill>
            </a:endParaRPr>
          </a:p>
          <a:p>
            <a:pPr marL="0" lvl="0" indent="0" algn="l" rtl="0">
              <a:spcBef>
                <a:spcPts val="0"/>
              </a:spcBef>
              <a:spcAft>
                <a:spcPts val="0"/>
              </a:spcAft>
              <a:buNone/>
            </a:pPr>
            <a:endParaRPr dirty="0"/>
          </a:p>
        </p:txBody>
      </p:sp>
      <p:sp>
        <p:nvSpPr>
          <p:cNvPr id="4" name="Text Placeholder 2">
            <a:extLst>
              <a:ext uri="{FF2B5EF4-FFF2-40B4-BE49-F238E27FC236}">
                <a16:creationId xmlns:a16="http://schemas.microsoft.com/office/drawing/2014/main" id="{A06E08F9-CF75-4945-9D0D-B614C68012A7}"/>
              </a:ext>
            </a:extLst>
          </p:cNvPr>
          <p:cNvSpPr txBox="1">
            <a:spLocks/>
          </p:cNvSpPr>
          <p:nvPr/>
        </p:nvSpPr>
        <p:spPr>
          <a:xfrm>
            <a:off x="464100" y="1304875"/>
            <a:ext cx="4989049" cy="3416400"/>
          </a:xfrm>
          <a:prstGeom prst="rect">
            <a:avLst/>
          </a:prstGeom>
          <a:noFill/>
          <a:ln>
            <a:noFill/>
          </a:ln>
          <a:effectLst>
            <a:outerShdw blurRad="25400" dir="17880000">
              <a:srgbClr val="000000">
                <a:alpha val="46000"/>
              </a:srgbClr>
            </a:outerShdw>
          </a:effectLst>
        </p:spPr>
        <p:txBody>
          <a:bodyPr spcFirstLastPara="1" vert="horz" wrap="square" lIns="91425" tIns="91425" rIns="91425" bIns="91425" rtlCol="0" anchor="t" anchorCtr="0">
            <a:normAutofit/>
          </a:bodyPr>
          <a:lstStyle>
            <a:lvl1pPr marL="457200" lvl="0" indent="-342900" algn="l" defTabSz="342900" rtl="0" eaLnBrk="1" latinLnBrk="0" hangingPunct="1">
              <a:lnSpc>
                <a:spcPct val="115000"/>
              </a:lnSpc>
              <a:spcBef>
                <a:spcPts val="0"/>
              </a:spcBef>
              <a:spcAft>
                <a:spcPts val="0"/>
              </a:spcAft>
              <a:buClr>
                <a:schemeClr val="tx2"/>
              </a:buClr>
              <a:buSzPts val="1800"/>
              <a:buFont typeface="Wingdings 2" charset="2"/>
              <a:buChar char="●"/>
              <a:defRPr sz="15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914400" lvl="1" indent="-317500" algn="l" defTabSz="342900" rtl="0" eaLnBrk="1" latinLnBrk="0" hangingPunct="1">
              <a:lnSpc>
                <a:spcPct val="115000"/>
              </a:lnSpc>
              <a:spcBef>
                <a:spcPts val="0"/>
              </a:spcBef>
              <a:spcAft>
                <a:spcPts val="0"/>
              </a:spcAft>
              <a:buClr>
                <a:schemeClr val="tx2"/>
              </a:buClr>
              <a:buSzPts val="1400"/>
              <a:buFont typeface="Wingdings 2" charset="2"/>
              <a:buChar char="○"/>
              <a:defRPr sz="135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371600" lvl="2" indent="-317500" algn="l" defTabSz="342900" rtl="0" eaLnBrk="1" latinLnBrk="0" hangingPunct="1">
              <a:lnSpc>
                <a:spcPct val="115000"/>
              </a:lnSpc>
              <a:spcBef>
                <a:spcPts val="0"/>
              </a:spcBef>
              <a:spcAft>
                <a:spcPts val="0"/>
              </a:spcAft>
              <a:buClr>
                <a:schemeClr val="tx2"/>
              </a:buClr>
              <a:buSzPts val="1400"/>
              <a:buFont typeface="Wingdings 2" charset="2"/>
              <a:buChar char="■"/>
              <a:defRPr sz="12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828800" lvl="3" indent="-317500" algn="l" defTabSz="342900" rtl="0" eaLnBrk="1" latinLnBrk="0" hangingPunct="1">
              <a:lnSpc>
                <a:spcPct val="115000"/>
              </a:lnSpc>
              <a:spcBef>
                <a:spcPts val="0"/>
              </a:spcBef>
              <a:spcAft>
                <a:spcPts val="0"/>
              </a:spcAft>
              <a:buClr>
                <a:schemeClr val="tx2"/>
              </a:buClr>
              <a:buSzPts val="1400"/>
              <a:buFont typeface="Wingdings 2" charset="2"/>
              <a:buChar char="●"/>
              <a:defRPr sz="105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2286000" lvl="4" indent="-317500" algn="l" defTabSz="342900" rtl="0" eaLnBrk="1" latinLnBrk="0" hangingPunct="1">
              <a:lnSpc>
                <a:spcPct val="115000"/>
              </a:lnSpc>
              <a:spcBef>
                <a:spcPts val="0"/>
              </a:spcBef>
              <a:spcAft>
                <a:spcPts val="0"/>
              </a:spcAft>
              <a:buClr>
                <a:schemeClr val="tx2"/>
              </a:buClr>
              <a:buSzPts val="1400"/>
              <a:buFont typeface="Wingdings 2" charset="2"/>
              <a:buChar char="○"/>
              <a:defRPr sz="105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743200" lvl="5" indent="-317500" algn="l" defTabSz="342900" rtl="0" eaLnBrk="1" latinLnBrk="0" hangingPunct="1">
              <a:lnSpc>
                <a:spcPct val="115000"/>
              </a:lnSpc>
              <a:spcBef>
                <a:spcPts val="0"/>
              </a:spcBef>
              <a:spcAft>
                <a:spcPts val="0"/>
              </a:spcAft>
              <a:buClr>
                <a:schemeClr val="tx2"/>
              </a:buClr>
              <a:buSzPts val="1400"/>
              <a:buFont typeface="Wingdings 2" charset="2"/>
              <a:buChar char="■"/>
              <a:defRPr sz="105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3200400" lvl="6" indent="-317500" algn="l" defTabSz="342900" rtl="0" eaLnBrk="1" latinLnBrk="0" hangingPunct="1">
              <a:lnSpc>
                <a:spcPct val="115000"/>
              </a:lnSpc>
              <a:spcBef>
                <a:spcPts val="0"/>
              </a:spcBef>
              <a:spcAft>
                <a:spcPts val="0"/>
              </a:spcAft>
              <a:buClr>
                <a:schemeClr val="tx2"/>
              </a:buClr>
              <a:buSzPts val="1400"/>
              <a:buFont typeface="Wingdings 2" charset="2"/>
              <a:buChar char="●"/>
              <a:defRPr sz="105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3657600" lvl="7" indent="-317500" algn="l" defTabSz="342900" rtl="0" eaLnBrk="1" latinLnBrk="0" hangingPunct="1">
              <a:lnSpc>
                <a:spcPct val="115000"/>
              </a:lnSpc>
              <a:spcBef>
                <a:spcPts val="0"/>
              </a:spcBef>
              <a:spcAft>
                <a:spcPts val="0"/>
              </a:spcAft>
              <a:buClr>
                <a:schemeClr val="tx2"/>
              </a:buClr>
              <a:buSzPts val="1400"/>
              <a:buFont typeface="Wingdings 2" charset="2"/>
              <a:buChar char="○"/>
              <a:defRPr sz="105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4114800" lvl="8" indent="-317500" algn="l" defTabSz="342900" rtl="0" eaLnBrk="1" latinLnBrk="0" hangingPunct="1">
              <a:lnSpc>
                <a:spcPct val="115000"/>
              </a:lnSpc>
              <a:spcBef>
                <a:spcPts val="0"/>
              </a:spcBef>
              <a:spcAft>
                <a:spcPts val="0"/>
              </a:spcAft>
              <a:buClr>
                <a:schemeClr val="tx2"/>
              </a:buClr>
              <a:buSzPts val="1400"/>
              <a:buFont typeface="Wingdings 2" charset="2"/>
              <a:buChar char="■"/>
              <a:defRPr sz="105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r>
              <a:rPr lang="en-US" sz="1600" b="0" i="0" dirty="0">
                <a:effectLst/>
              </a:rPr>
              <a:t>“A</a:t>
            </a:r>
            <a:r>
              <a:rPr lang="en-US" sz="1600" b="0" i="1" dirty="0">
                <a:effectLst/>
              </a:rPr>
              <a:t> </a:t>
            </a:r>
            <a:r>
              <a:rPr lang="en-US" sz="1600" b="1" i="1" dirty="0">
                <a:effectLst/>
              </a:rPr>
              <a:t>limit cycle</a:t>
            </a:r>
            <a:r>
              <a:rPr lang="en-US" sz="1600" b="0" i="1" dirty="0">
                <a:effectLst/>
              </a:rPr>
              <a:t> </a:t>
            </a:r>
            <a:r>
              <a:rPr lang="en-US" sz="1600" b="0" i="0" dirty="0">
                <a:effectLst/>
              </a:rPr>
              <a:t>is a closed trajectory in phase space having the property that at least one other trajectory spirals into it either as time approaches infinity or as time approaches negative infinity.” – Science Direct </a:t>
            </a:r>
          </a:p>
          <a:p>
            <a:r>
              <a:rPr lang="en-US" sz="1600" dirty="0">
                <a:effectLst/>
              </a:rPr>
              <a:t>Oscillation occurring only in non-linear systems</a:t>
            </a:r>
          </a:p>
          <a:p>
            <a:r>
              <a:rPr lang="en-US" sz="1600" dirty="0">
                <a:effectLst/>
              </a:rPr>
              <a:t>An isolated closed trajectory in phase space</a:t>
            </a:r>
            <a:endParaRPr lang="en-US" sz="1600" dirty="0"/>
          </a:p>
        </p:txBody>
      </p:sp>
      <p:pic>
        <p:nvPicPr>
          <p:cNvPr id="3" name="Picture 2">
            <a:extLst>
              <a:ext uri="{FF2B5EF4-FFF2-40B4-BE49-F238E27FC236}">
                <a16:creationId xmlns:a16="http://schemas.microsoft.com/office/drawing/2014/main" id="{51AFD687-0A04-4099-AF42-1018555D2356}"/>
              </a:ext>
            </a:extLst>
          </p:cNvPr>
          <p:cNvPicPr>
            <a:picLocks noChangeAspect="1"/>
          </p:cNvPicPr>
          <p:nvPr/>
        </p:nvPicPr>
        <p:blipFill>
          <a:blip r:embed="rId3"/>
          <a:stretch>
            <a:fillRect/>
          </a:stretch>
        </p:blipFill>
        <p:spPr>
          <a:xfrm>
            <a:off x="5701927" y="1304875"/>
            <a:ext cx="2977973" cy="951375"/>
          </a:xfrm>
          <a:prstGeom prst="rect">
            <a:avLst/>
          </a:prstGeom>
        </p:spPr>
      </p:pic>
      <p:sp>
        <p:nvSpPr>
          <p:cNvPr id="5" name="TextBox 4">
            <a:extLst>
              <a:ext uri="{FF2B5EF4-FFF2-40B4-BE49-F238E27FC236}">
                <a16:creationId xmlns:a16="http://schemas.microsoft.com/office/drawing/2014/main" id="{191E4109-206D-48E1-90C8-9ED0D29176ED}"/>
              </a:ext>
            </a:extLst>
          </p:cNvPr>
          <p:cNvSpPr txBox="1"/>
          <p:nvPr/>
        </p:nvSpPr>
        <p:spPr>
          <a:xfrm>
            <a:off x="6523454" y="2391000"/>
            <a:ext cx="2518756" cy="307777"/>
          </a:xfrm>
          <a:prstGeom prst="rect">
            <a:avLst/>
          </a:prstGeom>
          <a:noFill/>
        </p:spPr>
        <p:txBody>
          <a:bodyPr wrap="square" rtlCol="0">
            <a:spAutoFit/>
          </a:bodyPr>
          <a:lstStyle/>
          <a:p>
            <a:r>
              <a:rPr lang="en-US" dirty="0">
                <a:solidFill>
                  <a:schemeClr val="tx2"/>
                </a:solidFill>
                <a:latin typeface="+mn-lt"/>
              </a:rPr>
              <a:t>SpringerLink</a:t>
            </a:r>
          </a:p>
        </p:txBody>
      </p:sp>
    </p:spTree>
    <p:extLst>
      <p:ext uri="{BB962C8B-B14F-4D97-AF65-F5344CB8AC3E}">
        <p14:creationId xmlns:p14="http://schemas.microsoft.com/office/powerpoint/2010/main" val="24723022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30"/>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I. VF Function for Limit Cycle</a:t>
            </a:r>
            <a:endParaRPr dirty="0"/>
          </a:p>
        </p:txBody>
      </p:sp>
      <p:sp>
        <p:nvSpPr>
          <p:cNvPr id="137" name="Google Shape;137;p30"/>
          <p:cNvSpPr txBox="1">
            <a:spLocks noGrp="1"/>
          </p:cNvSpPr>
          <p:nvPr>
            <p:ph type="body" idx="1"/>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sz="1100" dirty="0">
              <a:solidFill>
                <a:srgbClr val="888888"/>
              </a:solidFill>
            </a:endParaRPr>
          </a:p>
          <a:p>
            <a:pPr marL="0" lvl="0" indent="0" algn="l" rtl="0">
              <a:spcBef>
                <a:spcPts val="0"/>
              </a:spcBef>
              <a:spcAft>
                <a:spcPts val="0"/>
              </a:spcAft>
              <a:buNone/>
            </a:pPr>
            <a:endParaRPr dirty="0"/>
          </a:p>
        </p:txBody>
      </p:sp>
      <p:sp>
        <p:nvSpPr>
          <p:cNvPr id="4" name="Text Placeholder 2">
            <a:extLst>
              <a:ext uri="{FF2B5EF4-FFF2-40B4-BE49-F238E27FC236}">
                <a16:creationId xmlns:a16="http://schemas.microsoft.com/office/drawing/2014/main" id="{F26671C0-6D38-45DB-AF1F-A97CAB85E62E}"/>
              </a:ext>
            </a:extLst>
          </p:cNvPr>
          <p:cNvSpPr txBox="1">
            <a:spLocks/>
          </p:cNvSpPr>
          <p:nvPr/>
        </p:nvSpPr>
        <p:spPr>
          <a:xfrm>
            <a:off x="464100" y="1304875"/>
            <a:ext cx="8520600" cy="3416400"/>
          </a:xfrm>
          <a:prstGeom prst="rect">
            <a:avLst/>
          </a:prstGeom>
          <a:noFill/>
          <a:ln>
            <a:noFill/>
          </a:ln>
          <a:effectLst>
            <a:outerShdw blurRad="25400" dir="17880000">
              <a:srgbClr val="000000">
                <a:alpha val="46000"/>
              </a:srgbClr>
            </a:outerShdw>
          </a:effectLst>
        </p:spPr>
        <p:txBody>
          <a:bodyPr spcFirstLastPara="1" vert="horz" wrap="square" lIns="91425" tIns="91425" rIns="91425" bIns="91425" rtlCol="0" anchor="t" anchorCtr="0">
            <a:normAutofit/>
          </a:bodyPr>
          <a:lstStyle>
            <a:lvl1pPr marL="457200" lvl="0" indent="-342900" algn="l" defTabSz="342900" rtl="0" eaLnBrk="1" latinLnBrk="0" hangingPunct="1">
              <a:lnSpc>
                <a:spcPct val="115000"/>
              </a:lnSpc>
              <a:spcBef>
                <a:spcPts val="0"/>
              </a:spcBef>
              <a:spcAft>
                <a:spcPts val="0"/>
              </a:spcAft>
              <a:buClr>
                <a:schemeClr val="tx2"/>
              </a:buClr>
              <a:buSzPts val="1800"/>
              <a:buFont typeface="Wingdings 2" charset="2"/>
              <a:buChar char="●"/>
              <a:defRPr sz="15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914400" lvl="1" indent="-317500" algn="l" defTabSz="342900" rtl="0" eaLnBrk="1" latinLnBrk="0" hangingPunct="1">
              <a:lnSpc>
                <a:spcPct val="115000"/>
              </a:lnSpc>
              <a:spcBef>
                <a:spcPts val="0"/>
              </a:spcBef>
              <a:spcAft>
                <a:spcPts val="0"/>
              </a:spcAft>
              <a:buClr>
                <a:schemeClr val="tx2"/>
              </a:buClr>
              <a:buSzPts val="1400"/>
              <a:buFont typeface="Wingdings 2" charset="2"/>
              <a:buChar char="○"/>
              <a:defRPr sz="135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371600" lvl="2" indent="-317500" algn="l" defTabSz="342900" rtl="0" eaLnBrk="1" latinLnBrk="0" hangingPunct="1">
              <a:lnSpc>
                <a:spcPct val="115000"/>
              </a:lnSpc>
              <a:spcBef>
                <a:spcPts val="0"/>
              </a:spcBef>
              <a:spcAft>
                <a:spcPts val="0"/>
              </a:spcAft>
              <a:buClr>
                <a:schemeClr val="tx2"/>
              </a:buClr>
              <a:buSzPts val="1400"/>
              <a:buFont typeface="Wingdings 2" charset="2"/>
              <a:buChar char="■"/>
              <a:defRPr sz="12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828800" lvl="3" indent="-317500" algn="l" defTabSz="342900" rtl="0" eaLnBrk="1" latinLnBrk="0" hangingPunct="1">
              <a:lnSpc>
                <a:spcPct val="115000"/>
              </a:lnSpc>
              <a:spcBef>
                <a:spcPts val="0"/>
              </a:spcBef>
              <a:spcAft>
                <a:spcPts val="0"/>
              </a:spcAft>
              <a:buClr>
                <a:schemeClr val="tx2"/>
              </a:buClr>
              <a:buSzPts val="1400"/>
              <a:buFont typeface="Wingdings 2" charset="2"/>
              <a:buChar char="●"/>
              <a:defRPr sz="105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2286000" lvl="4" indent="-317500" algn="l" defTabSz="342900" rtl="0" eaLnBrk="1" latinLnBrk="0" hangingPunct="1">
              <a:lnSpc>
                <a:spcPct val="115000"/>
              </a:lnSpc>
              <a:spcBef>
                <a:spcPts val="0"/>
              </a:spcBef>
              <a:spcAft>
                <a:spcPts val="0"/>
              </a:spcAft>
              <a:buClr>
                <a:schemeClr val="tx2"/>
              </a:buClr>
              <a:buSzPts val="1400"/>
              <a:buFont typeface="Wingdings 2" charset="2"/>
              <a:buChar char="○"/>
              <a:defRPr sz="105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743200" lvl="5" indent="-317500" algn="l" defTabSz="342900" rtl="0" eaLnBrk="1" latinLnBrk="0" hangingPunct="1">
              <a:lnSpc>
                <a:spcPct val="115000"/>
              </a:lnSpc>
              <a:spcBef>
                <a:spcPts val="0"/>
              </a:spcBef>
              <a:spcAft>
                <a:spcPts val="0"/>
              </a:spcAft>
              <a:buClr>
                <a:schemeClr val="tx2"/>
              </a:buClr>
              <a:buSzPts val="1400"/>
              <a:buFont typeface="Wingdings 2" charset="2"/>
              <a:buChar char="■"/>
              <a:defRPr sz="105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3200400" lvl="6" indent="-317500" algn="l" defTabSz="342900" rtl="0" eaLnBrk="1" latinLnBrk="0" hangingPunct="1">
              <a:lnSpc>
                <a:spcPct val="115000"/>
              </a:lnSpc>
              <a:spcBef>
                <a:spcPts val="0"/>
              </a:spcBef>
              <a:spcAft>
                <a:spcPts val="0"/>
              </a:spcAft>
              <a:buClr>
                <a:schemeClr val="tx2"/>
              </a:buClr>
              <a:buSzPts val="1400"/>
              <a:buFont typeface="Wingdings 2" charset="2"/>
              <a:buChar char="●"/>
              <a:defRPr sz="105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3657600" lvl="7" indent="-317500" algn="l" defTabSz="342900" rtl="0" eaLnBrk="1" latinLnBrk="0" hangingPunct="1">
              <a:lnSpc>
                <a:spcPct val="115000"/>
              </a:lnSpc>
              <a:spcBef>
                <a:spcPts val="0"/>
              </a:spcBef>
              <a:spcAft>
                <a:spcPts val="0"/>
              </a:spcAft>
              <a:buClr>
                <a:schemeClr val="tx2"/>
              </a:buClr>
              <a:buSzPts val="1400"/>
              <a:buFont typeface="Wingdings 2" charset="2"/>
              <a:buChar char="○"/>
              <a:defRPr sz="105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4114800" lvl="8" indent="-317500" algn="l" defTabSz="342900" rtl="0" eaLnBrk="1" latinLnBrk="0" hangingPunct="1">
              <a:lnSpc>
                <a:spcPct val="115000"/>
              </a:lnSpc>
              <a:spcBef>
                <a:spcPts val="0"/>
              </a:spcBef>
              <a:spcAft>
                <a:spcPts val="0"/>
              </a:spcAft>
              <a:buClr>
                <a:schemeClr val="tx2"/>
              </a:buClr>
              <a:buSzPts val="1400"/>
              <a:buFont typeface="Wingdings 2" charset="2"/>
              <a:buChar char="■"/>
              <a:defRPr sz="105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r>
              <a:rPr lang="en-US" sz="2000" dirty="0">
                <a:effectLst>
                  <a:outerShdw blurRad="38100" dist="38100" dir="2700000" algn="tl">
                    <a:srgbClr val="000000">
                      <a:alpha val="43137"/>
                    </a:srgbClr>
                  </a:outerShdw>
                </a:effectLst>
                <a:sym typeface="Lora"/>
              </a:rPr>
              <a:t>From a paper where they compute several different artificial vector fields for various tasks (Goncalves </a:t>
            </a:r>
            <a:r>
              <a:rPr lang="en-US" sz="2000" i="1" dirty="0">
                <a:effectLst>
                  <a:outerShdw blurRad="38100" dist="38100" dir="2700000" algn="tl">
                    <a:srgbClr val="000000">
                      <a:alpha val="43137"/>
                    </a:srgbClr>
                  </a:outerShdw>
                </a:effectLst>
                <a:sym typeface="Lora"/>
              </a:rPr>
              <a:t>et al </a:t>
            </a:r>
            <a:r>
              <a:rPr lang="en-US" sz="2000" dirty="0">
                <a:effectLst>
                  <a:outerShdw blurRad="38100" dist="38100" dir="2700000" algn="tl">
                    <a:srgbClr val="000000">
                      <a:alpha val="43137"/>
                    </a:srgbClr>
                  </a:outerShdw>
                </a:effectLst>
                <a:sym typeface="Lora"/>
              </a:rPr>
              <a:t>2010, Vector Fields for Robot Navigation Along Time-Varying Curves in n-Dimensions)</a:t>
            </a:r>
          </a:p>
          <a:p>
            <a:r>
              <a:rPr lang="en-US" sz="2000" dirty="0">
                <a:effectLst>
                  <a:outerShdw blurRad="38100" dist="38100" dir="2700000" algn="tl">
                    <a:srgbClr val="000000">
                      <a:alpha val="43137"/>
                    </a:srgbClr>
                  </a:outerShdw>
                </a:effectLst>
                <a:sym typeface="Lora"/>
              </a:rPr>
              <a:t>Composed of an attractive term and circulating term</a:t>
            </a:r>
          </a:p>
          <a:p>
            <a:pPr lvl="1"/>
            <a:r>
              <a:rPr lang="en-US" sz="1850" dirty="0">
                <a:effectLst>
                  <a:outerShdw blurRad="38100" dist="38100" dir="2700000" algn="tl">
                    <a:srgbClr val="000000">
                      <a:alpha val="43137"/>
                    </a:srgbClr>
                  </a:outerShdw>
                </a:effectLst>
                <a:sym typeface="Lora"/>
              </a:rPr>
              <a:t>Attractive term attracts the robot to the target curve </a:t>
            </a:r>
          </a:p>
          <a:p>
            <a:pPr lvl="1"/>
            <a:r>
              <a:rPr lang="en-US" sz="1850" dirty="0">
                <a:effectLst>
                  <a:outerShdw blurRad="38100" dist="38100" dir="2700000" algn="tl">
                    <a:srgbClr val="000000">
                      <a:alpha val="43137"/>
                    </a:srgbClr>
                  </a:outerShdw>
                </a:effectLst>
                <a:sym typeface="Lora"/>
              </a:rPr>
              <a:t>Circulating term make the robot traverse the curve.</a:t>
            </a:r>
          </a:p>
          <a:p>
            <a:r>
              <a:rPr lang="en-US" sz="2000" dirty="0">
                <a:effectLst>
                  <a:outerShdw blurRad="38100" dist="38100" dir="2700000" algn="tl">
                    <a:srgbClr val="000000">
                      <a:alpha val="43137"/>
                    </a:srgbClr>
                  </a:outerShdw>
                </a:effectLst>
                <a:sym typeface="Lora"/>
              </a:rPr>
              <a:t>Function outputs velocity magnitude and angle</a:t>
            </a:r>
          </a:p>
          <a:p>
            <a:r>
              <a:rPr lang="en-US" sz="2000" dirty="0">
                <a:effectLst>
                  <a:outerShdw blurRad="38100" dist="38100" dir="2700000" algn="tl">
                    <a:srgbClr val="000000">
                      <a:alpha val="43137"/>
                    </a:srgbClr>
                  </a:outerShdw>
                </a:effectLst>
                <a:sym typeface="Lora"/>
              </a:rPr>
              <a:t>Acting more like a potential field because it uses gradient of the potential function from center of the ring</a:t>
            </a:r>
          </a:p>
        </p:txBody>
      </p:sp>
    </p:spTree>
    <p:extLst>
      <p:ext uri="{BB962C8B-B14F-4D97-AF65-F5344CB8AC3E}">
        <p14:creationId xmlns:p14="http://schemas.microsoft.com/office/powerpoint/2010/main" val="33511127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30"/>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II. 4</a:t>
            </a:r>
            <a:r>
              <a:rPr lang="en-US" baseline="30000" dirty="0"/>
              <a:t>th</a:t>
            </a:r>
            <a:r>
              <a:rPr lang="en-US" dirty="0"/>
              <a:t> Order Runge-</a:t>
            </a:r>
            <a:r>
              <a:rPr lang="en-US" dirty="0" err="1"/>
              <a:t>Kutta</a:t>
            </a:r>
            <a:r>
              <a:rPr lang="en-US" dirty="0"/>
              <a:t> Integration Algorithm </a:t>
            </a:r>
            <a:endParaRPr dirty="0"/>
          </a:p>
        </p:txBody>
      </p:sp>
      <p:sp>
        <p:nvSpPr>
          <p:cNvPr id="137" name="Google Shape;137;p30"/>
          <p:cNvSpPr txBox="1">
            <a:spLocks noGrp="1"/>
          </p:cNvSpPr>
          <p:nvPr>
            <p:ph type="body" idx="1"/>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sz="1100" dirty="0">
              <a:solidFill>
                <a:srgbClr val="888888"/>
              </a:solidFill>
            </a:endParaRPr>
          </a:p>
          <a:p>
            <a:pPr marL="0" lvl="0" indent="0" algn="l" rtl="0">
              <a:spcBef>
                <a:spcPts val="0"/>
              </a:spcBef>
              <a:spcAft>
                <a:spcPts val="0"/>
              </a:spcAft>
              <a:buNone/>
            </a:pPr>
            <a:endParaRPr dirty="0"/>
          </a:p>
        </p:txBody>
      </p:sp>
      <p:sp>
        <p:nvSpPr>
          <p:cNvPr id="5" name="Text Placeholder 2">
            <a:extLst>
              <a:ext uri="{FF2B5EF4-FFF2-40B4-BE49-F238E27FC236}">
                <a16:creationId xmlns:a16="http://schemas.microsoft.com/office/drawing/2014/main" id="{E765F6E3-61EF-4B3A-B8BB-77EBED82DA73}"/>
              </a:ext>
            </a:extLst>
          </p:cNvPr>
          <p:cNvSpPr txBox="1">
            <a:spLocks/>
          </p:cNvSpPr>
          <p:nvPr/>
        </p:nvSpPr>
        <p:spPr>
          <a:xfrm>
            <a:off x="440853" y="1282075"/>
            <a:ext cx="8520600" cy="3416400"/>
          </a:xfrm>
          <a:prstGeom prst="rect">
            <a:avLst/>
          </a:prstGeom>
          <a:noFill/>
          <a:ln>
            <a:noFill/>
          </a:ln>
          <a:effectLst>
            <a:outerShdw blurRad="25400" dir="17880000">
              <a:srgbClr val="000000">
                <a:alpha val="46000"/>
              </a:srgbClr>
            </a:outerShdw>
          </a:effectLst>
        </p:spPr>
        <p:txBody>
          <a:bodyPr spcFirstLastPara="1" vert="horz" wrap="square" lIns="91425" tIns="91425" rIns="91425" bIns="91425" rtlCol="0" anchor="t" anchorCtr="0">
            <a:normAutofit lnSpcReduction="10000"/>
          </a:bodyPr>
          <a:lstStyle>
            <a:lvl1pPr marL="457200" lvl="0" indent="-342900" algn="l" defTabSz="342900" rtl="0" eaLnBrk="1" latinLnBrk="0" hangingPunct="1">
              <a:lnSpc>
                <a:spcPct val="115000"/>
              </a:lnSpc>
              <a:spcBef>
                <a:spcPts val="0"/>
              </a:spcBef>
              <a:spcAft>
                <a:spcPts val="0"/>
              </a:spcAft>
              <a:buClr>
                <a:schemeClr val="tx2"/>
              </a:buClr>
              <a:buSzPts val="1800"/>
              <a:buFont typeface="Wingdings 2" charset="2"/>
              <a:buChar char="●"/>
              <a:defRPr sz="15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914400" lvl="1" indent="-317500" algn="l" defTabSz="342900" rtl="0" eaLnBrk="1" latinLnBrk="0" hangingPunct="1">
              <a:lnSpc>
                <a:spcPct val="115000"/>
              </a:lnSpc>
              <a:spcBef>
                <a:spcPts val="0"/>
              </a:spcBef>
              <a:spcAft>
                <a:spcPts val="0"/>
              </a:spcAft>
              <a:buClr>
                <a:schemeClr val="tx2"/>
              </a:buClr>
              <a:buSzPts val="1400"/>
              <a:buFont typeface="Wingdings 2" charset="2"/>
              <a:buChar char="○"/>
              <a:defRPr sz="135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371600" lvl="2" indent="-317500" algn="l" defTabSz="342900" rtl="0" eaLnBrk="1" latinLnBrk="0" hangingPunct="1">
              <a:lnSpc>
                <a:spcPct val="115000"/>
              </a:lnSpc>
              <a:spcBef>
                <a:spcPts val="0"/>
              </a:spcBef>
              <a:spcAft>
                <a:spcPts val="0"/>
              </a:spcAft>
              <a:buClr>
                <a:schemeClr val="tx2"/>
              </a:buClr>
              <a:buSzPts val="1400"/>
              <a:buFont typeface="Wingdings 2" charset="2"/>
              <a:buChar char="■"/>
              <a:defRPr sz="12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828800" lvl="3" indent="-317500" algn="l" defTabSz="342900" rtl="0" eaLnBrk="1" latinLnBrk="0" hangingPunct="1">
              <a:lnSpc>
                <a:spcPct val="115000"/>
              </a:lnSpc>
              <a:spcBef>
                <a:spcPts val="0"/>
              </a:spcBef>
              <a:spcAft>
                <a:spcPts val="0"/>
              </a:spcAft>
              <a:buClr>
                <a:schemeClr val="tx2"/>
              </a:buClr>
              <a:buSzPts val="1400"/>
              <a:buFont typeface="Wingdings 2" charset="2"/>
              <a:buChar char="●"/>
              <a:defRPr sz="105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2286000" lvl="4" indent="-317500" algn="l" defTabSz="342900" rtl="0" eaLnBrk="1" latinLnBrk="0" hangingPunct="1">
              <a:lnSpc>
                <a:spcPct val="115000"/>
              </a:lnSpc>
              <a:spcBef>
                <a:spcPts val="0"/>
              </a:spcBef>
              <a:spcAft>
                <a:spcPts val="0"/>
              </a:spcAft>
              <a:buClr>
                <a:schemeClr val="tx2"/>
              </a:buClr>
              <a:buSzPts val="1400"/>
              <a:buFont typeface="Wingdings 2" charset="2"/>
              <a:buChar char="○"/>
              <a:defRPr sz="105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743200" lvl="5" indent="-317500" algn="l" defTabSz="342900" rtl="0" eaLnBrk="1" latinLnBrk="0" hangingPunct="1">
              <a:lnSpc>
                <a:spcPct val="115000"/>
              </a:lnSpc>
              <a:spcBef>
                <a:spcPts val="0"/>
              </a:spcBef>
              <a:spcAft>
                <a:spcPts val="0"/>
              </a:spcAft>
              <a:buClr>
                <a:schemeClr val="tx2"/>
              </a:buClr>
              <a:buSzPts val="1400"/>
              <a:buFont typeface="Wingdings 2" charset="2"/>
              <a:buChar char="■"/>
              <a:defRPr sz="105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3200400" lvl="6" indent="-317500" algn="l" defTabSz="342900" rtl="0" eaLnBrk="1" latinLnBrk="0" hangingPunct="1">
              <a:lnSpc>
                <a:spcPct val="115000"/>
              </a:lnSpc>
              <a:spcBef>
                <a:spcPts val="0"/>
              </a:spcBef>
              <a:spcAft>
                <a:spcPts val="0"/>
              </a:spcAft>
              <a:buClr>
                <a:schemeClr val="tx2"/>
              </a:buClr>
              <a:buSzPts val="1400"/>
              <a:buFont typeface="Wingdings 2" charset="2"/>
              <a:buChar char="●"/>
              <a:defRPr sz="105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3657600" lvl="7" indent="-317500" algn="l" defTabSz="342900" rtl="0" eaLnBrk="1" latinLnBrk="0" hangingPunct="1">
              <a:lnSpc>
                <a:spcPct val="115000"/>
              </a:lnSpc>
              <a:spcBef>
                <a:spcPts val="0"/>
              </a:spcBef>
              <a:spcAft>
                <a:spcPts val="0"/>
              </a:spcAft>
              <a:buClr>
                <a:schemeClr val="tx2"/>
              </a:buClr>
              <a:buSzPts val="1400"/>
              <a:buFont typeface="Wingdings 2" charset="2"/>
              <a:buChar char="○"/>
              <a:defRPr sz="105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4114800" lvl="8" indent="-317500" algn="l" defTabSz="342900" rtl="0" eaLnBrk="1" latinLnBrk="0" hangingPunct="1">
              <a:lnSpc>
                <a:spcPct val="115000"/>
              </a:lnSpc>
              <a:spcBef>
                <a:spcPts val="0"/>
              </a:spcBef>
              <a:spcAft>
                <a:spcPts val="0"/>
              </a:spcAft>
              <a:buClr>
                <a:schemeClr val="tx2"/>
              </a:buClr>
              <a:buSzPts val="1400"/>
              <a:buFont typeface="Wingdings 2" charset="2"/>
              <a:buChar char="■"/>
              <a:defRPr sz="105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r>
              <a:rPr lang="en-US" sz="2000" dirty="0">
                <a:effectLst>
                  <a:outerShdw blurRad="38100" dist="38100" dir="2700000" algn="tl">
                    <a:srgbClr val="000000">
                      <a:alpha val="43137"/>
                    </a:srgbClr>
                  </a:outerShdw>
                </a:effectLst>
                <a:sym typeface="Lora"/>
              </a:rPr>
              <a:t>Given a vector field that defines a trajectory have differential equations to solve</a:t>
            </a:r>
          </a:p>
          <a:p>
            <a:r>
              <a:rPr lang="en-US" sz="2000" dirty="0">
                <a:effectLst>
                  <a:outerShdw blurRad="38100" dist="38100" dir="2700000" algn="tl">
                    <a:srgbClr val="000000">
                      <a:alpha val="43137"/>
                    </a:srgbClr>
                  </a:outerShdw>
                </a:effectLst>
                <a:sym typeface="Lora"/>
              </a:rPr>
              <a:t>Instead of integrating equations (because the equations could be non-linear) could use Runge-</a:t>
            </a:r>
            <a:r>
              <a:rPr lang="en-US" sz="2000" dirty="0" err="1">
                <a:effectLst>
                  <a:outerShdw blurRad="38100" dist="38100" dir="2700000" algn="tl">
                    <a:srgbClr val="000000">
                      <a:alpha val="43137"/>
                    </a:srgbClr>
                  </a:outerShdw>
                </a:effectLst>
                <a:sym typeface="Lora"/>
              </a:rPr>
              <a:t>Kutta</a:t>
            </a:r>
            <a:r>
              <a:rPr lang="en-US" sz="2000" dirty="0">
                <a:effectLst>
                  <a:outerShdw blurRad="38100" dist="38100" dir="2700000" algn="tl">
                    <a:srgbClr val="000000">
                      <a:alpha val="43137"/>
                    </a:srgbClr>
                  </a:outerShdw>
                </a:effectLst>
                <a:sym typeface="Lora"/>
              </a:rPr>
              <a:t> method to estimate y given initial condition</a:t>
            </a:r>
          </a:p>
          <a:p>
            <a:pPr lvl="1"/>
            <a:r>
              <a:rPr lang="en-US" sz="1850" dirty="0">
                <a:effectLst>
                  <a:outerShdw blurRad="38100" dist="38100" dir="2700000" algn="tl">
                    <a:srgbClr val="000000">
                      <a:alpha val="43137"/>
                    </a:srgbClr>
                  </a:outerShdw>
                </a:effectLst>
                <a:sym typeface="Lora"/>
              </a:rPr>
              <a:t>The Runge-</a:t>
            </a:r>
            <a:r>
              <a:rPr lang="en-US" sz="1850" dirty="0" err="1">
                <a:effectLst>
                  <a:outerShdw blurRad="38100" dist="38100" dir="2700000" algn="tl">
                    <a:srgbClr val="000000">
                      <a:alpha val="43137"/>
                    </a:srgbClr>
                  </a:outerShdw>
                </a:effectLst>
                <a:sym typeface="Lora"/>
              </a:rPr>
              <a:t>Kutta</a:t>
            </a:r>
            <a:r>
              <a:rPr lang="en-US" sz="1850" dirty="0">
                <a:effectLst>
                  <a:outerShdw blurRad="38100" dist="38100" dir="2700000" algn="tl">
                    <a:srgbClr val="000000">
                      <a:alpha val="43137"/>
                    </a:srgbClr>
                  </a:outerShdw>
                </a:effectLst>
                <a:sym typeface="Lora"/>
              </a:rPr>
              <a:t> method finds the next value yn+1 from the present value </a:t>
            </a:r>
            <a:r>
              <a:rPr lang="en-US" sz="1850" dirty="0" err="1">
                <a:effectLst>
                  <a:outerShdw blurRad="38100" dist="38100" dir="2700000" algn="tl">
                    <a:srgbClr val="000000">
                      <a:alpha val="43137"/>
                    </a:srgbClr>
                  </a:outerShdw>
                </a:effectLst>
                <a:sym typeface="Lora"/>
              </a:rPr>
              <a:t>yn</a:t>
            </a:r>
            <a:r>
              <a:rPr lang="en-US" sz="1850" dirty="0">
                <a:effectLst>
                  <a:outerShdw blurRad="38100" dist="38100" dir="2700000" algn="tl">
                    <a:srgbClr val="000000">
                      <a:alpha val="43137"/>
                    </a:srgbClr>
                  </a:outerShdw>
                </a:effectLst>
                <a:sym typeface="Lora"/>
              </a:rPr>
              <a:t> with the help of following equation:</a:t>
            </a:r>
          </a:p>
          <a:p>
            <a:pPr lvl="2"/>
            <a:r>
              <a:rPr lang="en-US" sz="1700" dirty="0">
                <a:effectLst>
                  <a:outerShdw blurRad="38100" dist="38100" dir="2700000" algn="tl">
                    <a:srgbClr val="000000">
                      <a:alpha val="43137"/>
                    </a:srgbClr>
                  </a:outerShdw>
                </a:effectLst>
                <a:sym typeface="Lora"/>
              </a:rPr>
              <a:t>yn+1 = </a:t>
            </a:r>
            <a:r>
              <a:rPr lang="en-US" sz="1700" dirty="0" err="1">
                <a:effectLst>
                  <a:outerShdw blurRad="38100" dist="38100" dir="2700000" algn="tl">
                    <a:srgbClr val="000000">
                      <a:alpha val="43137"/>
                    </a:srgbClr>
                  </a:outerShdw>
                </a:effectLst>
                <a:sym typeface="Lora"/>
              </a:rPr>
              <a:t>yn</a:t>
            </a:r>
            <a:r>
              <a:rPr lang="en-US" sz="1700" dirty="0">
                <a:effectLst>
                  <a:outerShdw blurRad="38100" dist="38100" dir="2700000" algn="tl">
                    <a:srgbClr val="000000">
                      <a:alpha val="43137"/>
                    </a:srgbClr>
                  </a:outerShdw>
                </a:effectLst>
                <a:sym typeface="Lora"/>
              </a:rPr>
              <a:t> + h/6 (k1 + 2 * k2 + 2 * k3 + k4)</a:t>
            </a:r>
          </a:p>
          <a:p>
            <a:r>
              <a:rPr lang="en-US" sz="2000" dirty="0">
                <a:effectLst>
                  <a:outerShdw blurRad="38100" dist="38100" dir="2700000" algn="tl">
                    <a:srgbClr val="000000">
                      <a:alpha val="43137"/>
                    </a:srgbClr>
                  </a:outerShdw>
                </a:effectLst>
                <a:sym typeface="Lora"/>
              </a:rPr>
              <a:t>More specifically, the </a:t>
            </a:r>
            <a:r>
              <a:rPr lang="en-US" sz="2000" dirty="0" err="1">
                <a:effectLst>
                  <a:outerShdw blurRad="38100" dist="38100" dir="2700000" algn="tl">
                    <a:srgbClr val="000000">
                      <a:alpha val="43137"/>
                    </a:srgbClr>
                  </a:outerShdw>
                </a:effectLst>
                <a:sym typeface="Lora"/>
              </a:rPr>
              <a:t>Nyström</a:t>
            </a:r>
            <a:r>
              <a:rPr lang="en-US" sz="2000" dirty="0">
                <a:effectLst>
                  <a:outerShdw blurRad="38100" dist="38100" dir="2700000" algn="tl">
                    <a:srgbClr val="000000">
                      <a:alpha val="43137"/>
                    </a:srgbClr>
                  </a:outerShdw>
                </a:effectLst>
                <a:sym typeface="Lora"/>
              </a:rPr>
              <a:t> modification of the fourth-order Runge-</a:t>
            </a:r>
            <a:r>
              <a:rPr lang="en-US" sz="2000" dirty="0" err="1">
                <a:effectLst>
                  <a:outerShdw blurRad="38100" dist="38100" dir="2700000" algn="tl">
                    <a:srgbClr val="000000">
                      <a:alpha val="43137"/>
                    </a:srgbClr>
                  </a:outerShdw>
                </a:effectLst>
                <a:sym typeface="Lora"/>
              </a:rPr>
              <a:t>Kutta</a:t>
            </a:r>
            <a:r>
              <a:rPr lang="en-US" sz="2000" dirty="0">
                <a:effectLst>
                  <a:outerShdw blurRad="38100" dist="38100" dir="2700000" algn="tl">
                    <a:srgbClr val="000000">
                      <a:alpha val="43137"/>
                    </a:srgbClr>
                  </a:outerShdw>
                </a:effectLst>
                <a:sym typeface="Lora"/>
              </a:rPr>
              <a:t> method for second order differential equation with initial condition</a:t>
            </a:r>
            <a:endParaRPr lang="en-US" dirty="0"/>
          </a:p>
        </p:txBody>
      </p:sp>
    </p:spTree>
    <p:extLst>
      <p:ext uri="{BB962C8B-B14F-4D97-AF65-F5344CB8AC3E}">
        <p14:creationId xmlns:p14="http://schemas.microsoft.com/office/powerpoint/2010/main" val="39982871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30"/>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III. SE(3) Controller </a:t>
            </a:r>
            <a:endParaRPr dirty="0"/>
          </a:p>
        </p:txBody>
      </p:sp>
      <p:sp>
        <p:nvSpPr>
          <p:cNvPr id="137" name="Google Shape;137;p30"/>
          <p:cNvSpPr txBox="1">
            <a:spLocks noGrp="1"/>
          </p:cNvSpPr>
          <p:nvPr>
            <p:ph type="body" idx="1"/>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sz="1100" dirty="0">
              <a:solidFill>
                <a:srgbClr val="888888"/>
              </a:solidFill>
            </a:endParaRPr>
          </a:p>
          <a:p>
            <a:pPr marL="0" lvl="0" indent="0" algn="l" rtl="0">
              <a:spcBef>
                <a:spcPts val="0"/>
              </a:spcBef>
              <a:spcAft>
                <a:spcPts val="0"/>
              </a:spcAft>
              <a:buNone/>
            </a:pPr>
            <a:endParaRPr dirty="0"/>
          </a:p>
        </p:txBody>
      </p:sp>
      <p:sp>
        <p:nvSpPr>
          <p:cNvPr id="4" name="Text Placeholder 2">
            <a:extLst>
              <a:ext uri="{FF2B5EF4-FFF2-40B4-BE49-F238E27FC236}">
                <a16:creationId xmlns:a16="http://schemas.microsoft.com/office/drawing/2014/main" id="{560168B2-2BB1-476F-BFD0-B916393FCD80}"/>
              </a:ext>
            </a:extLst>
          </p:cNvPr>
          <p:cNvSpPr txBox="1">
            <a:spLocks/>
          </p:cNvSpPr>
          <p:nvPr/>
        </p:nvSpPr>
        <p:spPr>
          <a:xfrm>
            <a:off x="464100" y="1304875"/>
            <a:ext cx="8520600" cy="3416400"/>
          </a:xfrm>
          <a:prstGeom prst="rect">
            <a:avLst/>
          </a:prstGeom>
          <a:noFill/>
          <a:ln>
            <a:noFill/>
          </a:ln>
          <a:effectLst>
            <a:outerShdw blurRad="25400" dir="17880000">
              <a:srgbClr val="000000">
                <a:alpha val="46000"/>
              </a:srgbClr>
            </a:outerShdw>
          </a:effectLst>
        </p:spPr>
        <p:txBody>
          <a:bodyPr spcFirstLastPara="1" vert="horz" wrap="square" lIns="91425" tIns="91425" rIns="91425" bIns="91425" rtlCol="0" anchor="t" anchorCtr="0">
            <a:normAutofit/>
          </a:bodyPr>
          <a:lstStyle>
            <a:lvl1pPr marL="457200" lvl="0" indent="-342900" algn="l" defTabSz="342900" rtl="0" eaLnBrk="1" latinLnBrk="0" hangingPunct="1">
              <a:lnSpc>
                <a:spcPct val="115000"/>
              </a:lnSpc>
              <a:spcBef>
                <a:spcPts val="0"/>
              </a:spcBef>
              <a:spcAft>
                <a:spcPts val="0"/>
              </a:spcAft>
              <a:buClr>
                <a:schemeClr val="tx2"/>
              </a:buClr>
              <a:buSzPts val="1800"/>
              <a:buFont typeface="Wingdings 2" charset="2"/>
              <a:buChar char="●"/>
              <a:defRPr sz="15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914400" lvl="1" indent="-317500" algn="l" defTabSz="342900" rtl="0" eaLnBrk="1" latinLnBrk="0" hangingPunct="1">
              <a:lnSpc>
                <a:spcPct val="115000"/>
              </a:lnSpc>
              <a:spcBef>
                <a:spcPts val="0"/>
              </a:spcBef>
              <a:spcAft>
                <a:spcPts val="0"/>
              </a:spcAft>
              <a:buClr>
                <a:schemeClr val="tx2"/>
              </a:buClr>
              <a:buSzPts val="1400"/>
              <a:buFont typeface="Wingdings 2" charset="2"/>
              <a:buChar char="○"/>
              <a:defRPr sz="135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371600" lvl="2" indent="-317500" algn="l" defTabSz="342900" rtl="0" eaLnBrk="1" latinLnBrk="0" hangingPunct="1">
              <a:lnSpc>
                <a:spcPct val="115000"/>
              </a:lnSpc>
              <a:spcBef>
                <a:spcPts val="0"/>
              </a:spcBef>
              <a:spcAft>
                <a:spcPts val="0"/>
              </a:spcAft>
              <a:buClr>
                <a:schemeClr val="tx2"/>
              </a:buClr>
              <a:buSzPts val="1400"/>
              <a:buFont typeface="Wingdings 2" charset="2"/>
              <a:buChar char="■"/>
              <a:defRPr sz="12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828800" lvl="3" indent="-317500" algn="l" defTabSz="342900" rtl="0" eaLnBrk="1" latinLnBrk="0" hangingPunct="1">
              <a:lnSpc>
                <a:spcPct val="115000"/>
              </a:lnSpc>
              <a:spcBef>
                <a:spcPts val="0"/>
              </a:spcBef>
              <a:spcAft>
                <a:spcPts val="0"/>
              </a:spcAft>
              <a:buClr>
                <a:schemeClr val="tx2"/>
              </a:buClr>
              <a:buSzPts val="1400"/>
              <a:buFont typeface="Wingdings 2" charset="2"/>
              <a:buChar char="●"/>
              <a:defRPr sz="105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2286000" lvl="4" indent="-317500" algn="l" defTabSz="342900" rtl="0" eaLnBrk="1" latinLnBrk="0" hangingPunct="1">
              <a:lnSpc>
                <a:spcPct val="115000"/>
              </a:lnSpc>
              <a:spcBef>
                <a:spcPts val="0"/>
              </a:spcBef>
              <a:spcAft>
                <a:spcPts val="0"/>
              </a:spcAft>
              <a:buClr>
                <a:schemeClr val="tx2"/>
              </a:buClr>
              <a:buSzPts val="1400"/>
              <a:buFont typeface="Wingdings 2" charset="2"/>
              <a:buChar char="○"/>
              <a:defRPr sz="105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743200" lvl="5" indent="-317500" algn="l" defTabSz="342900" rtl="0" eaLnBrk="1" latinLnBrk="0" hangingPunct="1">
              <a:lnSpc>
                <a:spcPct val="115000"/>
              </a:lnSpc>
              <a:spcBef>
                <a:spcPts val="0"/>
              </a:spcBef>
              <a:spcAft>
                <a:spcPts val="0"/>
              </a:spcAft>
              <a:buClr>
                <a:schemeClr val="tx2"/>
              </a:buClr>
              <a:buSzPts val="1400"/>
              <a:buFont typeface="Wingdings 2" charset="2"/>
              <a:buChar char="■"/>
              <a:defRPr sz="105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3200400" lvl="6" indent="-317500" algn="l" defTabSz="342900" rtl="0" eaLnBrk="1" latinLnBrk="0" hangingPunct="1">
              <a:lnSpc>
                <a:spcPct val="115000"/>
              </a:lnSpc>
              <a:spcBef>
                <a:spcPts val="0"/>
              </a:spcBef>
              <a:spcAft>
                <a:spcPts val="0"/>
              </a:spcAft>
              <a:buClr>
                <a:schemeClr val="tx2"/>
              </a:buClr>
              <a:buSzPts val="1400"/>
              <a:buFont typeface="Wingdings 2" charset="2"/>
              <a:buChar char="●"/>
              <a:defRPr sz="105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3657600" lvl="7" indent="-317500" algn="l" defTabSz="342900" rtl="0" eaLnBrk="1" latinLnBrk="0" hangingPunct="1">
              <a:lnSpc>
                <a:spcPct val="115000"/>
              </a:lnSpc>
              <a:spcBef>
                <a:spcPts val="0"/>
              </a:spcBef>
              <a:spcAft>
                <a:spcPts val="0"/>
              </a:spcAft>
              <a:buClr>
                <a:schemeClr val="tx2"/>
              </a:buClr>
              <a:buSzPts val="1400"/>
              <a:buFont typeface="Wingdings 2" charset="2"/>
              <a:buChar char="○"/>
              <a:defRPr sz="105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4114800" lvl="8" indent="-317500" algn="l" defTabSz="342900" rtl="0" eaLnBrk="1" latinLnBrk="0" hangingPunct="1">
              <a:lnSpc>
                <a:spcPct val="115000"/>
              </a:lnSpc>
              <a:spcBef>
                <a:spcPts val="0"/>
              </a:spcBef>
              <a:spcAft>
                <a:spcPts val="0"/>
              </a:spcAft>
              <a:buClr>
                <a:schemeClr val="tx2"/>
              </a:buClr>
              <a:buSzPts val="1400"/>
              <a:buFont typeface="Wingdings 2" charset="2"/>
              <a:buChar char="■"/>
              <a:defRPr sz="105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r>
              <a:rPr lang="en-US" sz="2000" dirty="0">
                <a:effectLst>
                  <a:outerShdw blurRad="38100" dist="38100" dir="2700000" algn="tl">
                    <a:srgbClr val="000000">
                      <a:alpha val="43137"/>
                    </a:srgbClr>
                  </a:outerShdw>
                </a:effectLst>
                <a:sym typeface="Lora"/>
              </a:rPr>
              <a:t>Use the velocity from the vector field and the estimated position from the 4</a:t>
            </a:r>
            <a:r>
              <a:rPr lang="en-US" sz="2000" baseline="30000" dirty="0">
                <a:effectLst>
                  <a:outerShdw blurRad="38100" dist="38100" dir="2700000" algn="tl">
                    <a:srgbClr val="000000">
                      <a:alpha val="43137"/>
                    </a:srgbClr>
                  </a:outerShdw>
                </a:effectLst>
                <a:sym typeface="Lora"/>
              </a:rPr>
              <a:t>th</a:t>
            </a:r>
            <a:r>
              <a:rPr lang="en-US" sz="2000" dirty="0">
                <a:effectLst>
                  <a:outerShdw blurRad="38100" dist="38100" dir="2700000" algn="tl">
                    <a:srgbClr val="000000">
                      <a:alpha val="43137"/>
                    </a:srgbClr>
                  </a:outerShdw>
                </a:effectLst>
                <a:sym typeface="Lora"/>
              </a:rPr>
              <a:t> Order Runge-Kunta Integration Algorithm to control the point-robot to the desired destinations </a:t>
            </a:r>
            <a:endParaRPr lang="en-US" dirty="0"/>
          </a:p>
        </p:txBody>
      </p:sp>
    </p:spTree>
    <p:extLst>
      <p:ext uri="{BB962C8B-B14F-4D97-AF65-F5344CB8AC3E}">
        <p14:creationId xmlns:p14="http://schemas.microsoft.com/office/powerpoint/2010/main" val="36564310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30"/>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Simulation</a:t>
            </a:r>
            <a:endParaRPr dirty="0"/>
          </a:p>
        </p:txBody>
      </p:sp>
      <p:sp>
        <p:nvSpPr>
          <p:cNvPr id="137" name="Google Shape;137;p30"/>
          <p:cNvSpPr txBox="1">
            <a:spLocks noGrp="1"/>
          </p:cNvSpPr>
          <p:nvPr>
            <p:ph type="body" idx="1"/>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sz="1100" dirty="0">
              <a:solidFill>
                <a:srgbClr val="888888"/>
              </a:solidFill>
            </a:endParaRPr>
          </a:p>
          <a:p>
            <a:pPr marL="0" lvl="0" indent="0" algn="l" rtl="0">
              <a:spcBef>
                <a:spcPts val="0"/>
              </a:spcBef>
              <a:spcAft>
                <a:spcPts val="0"/>
              </a:spcAft>
              <a:buNone/>
            </a:pPr>
            <a:endParaRPr dirty="0"/>
          </a:p>
        </p:txBody>
      </p:sp>
      <p:pic>
        <p:nvPicPr>
          <p:cNvPr id="2" name="trajectory">
            <a:hlinkClick r:id="" action="ppaction://media"/>
            <a:extLst>
              <a:ext uri="{FF2B5EF4-FFF2-40B4-BE49-F238E27FC236}">
                <a16:creationId xmlns:a16="http://schemas.microsoft.com/office/drawing/2014/main" id="{4ABDFCB2-E904-4AB2-98D3-CF19F3C562D8}"/>
              </a:ext>
            </a:extLst>
          </p:cNvPr>
          <p:cNvPicPr>
            <a:picLocks noChangeAspect="1"/>
          </p:cNvPicPr>
          <p:nvPr>
            <a:videoFile r:link="rId2"/>
            <p:extLst>
              <p:ext uri="{DAA4B4D4-6D71-4841-9C94-3DE7FCFB9230}">
                <p14:media xmlns:p14="http://schemas.microsoft.com/office/powerpoint/2010/main" r:embed="rId1"/>
              </p:ext>
            </p:extLst>
          </p:nvPr>
        </p:nvPicPr>
        <p:blipFill>
          <a:blip r:embed="rId5"/>
          <a:stretch>
            <a:fillRect/>
          </a:stretch>
        </p:blipFill>
        <p:spPr>
          <a:xfrm>
            <a:off x="4671897" y="1469097"/>
            <a:ext cx="4003580" cy="2402148"/>
          </a:xfrm>
          <a:prstGeom prst="rect">
            <a:avLst/>
          </a:prstGeom>
        </p:spPr>
      </p:pic>
      <p:pic>
        <p:nvPicPr>
          <p:cNvPr id="4" name="Picture 3">
            <a:extLst>
              <a:ext uri="{FF2B5EF4-FFF2-40B4-BE49-F238E27FC236}">
                <a16:creationId xmlns:a16="http://schemas.microsoft.com/office/drawing/2014/main" id="{0B2D7CE2-3942-4B85-B88F-7370F30E9B78}"/>
              </a:ext>
            </a:extLst>
          </p:cNvPr>
          <p:cNvPicPr>
            <a:picLocks noChangeAspect="1"/>
          </p:cNvPicPr>
          <p:nvPr/>
        </p:nvPicPr>
        <p:blipFill>
          <a:blip r:embed="rId6"/>
          <a:stretch>
            <a:fillRect/>
          </a:stretch>
        </p:blipFill>
        <p:spPr>
          <a:xfrm>
            <a:off x="416439" y="1469098"/>
            <a:ext cx="4041261" cy="2402148"/>
          </a:xfrm>
          <a:prstGeom prst="rect">
            <a:avLst/>
          </a:prstGeom>
        </p:spPr>
      </p:pic>
    </p:spTree>
    <p:extLst>
      <p:ext uri="{BB962C8B-B14F-4D97-AF65-F5344CB8AC3E}">
        <p14:creationId xmlns:p14="http://schemas.microsoft.com/office/powerpoint/2010/main" val="31047076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8000"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2"/>
                </p:tgtEl>
              </p:cMediaNode>
            </p:video>
            <p:seq concurrent="1" nextAc="seek">
              <p:cTn id="8" restart="whenNotActive" fill="hold" evtFilter="cancelBubble" nodeType="interactiveSeq">
                <p:stCondLst>
                  <p:cond evt="onClick" delay="0">
                    <p:tgtEl>
                      <p:spTgt spid="2"/>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2"/>
                                        </p:tgtEl>
                                      </p:cBhvr>
                                    </p:cmd>
                                  </p:childTnLst>
                                </p:cTn>
                              </p:par>
                            </p:childTnLst>
                          </p:cTn>
                        </p:par>
                      </p:childTnLst>
                    </p:cTn>
                  </p:par>
                </p:childTnLst>
              </p:cTn>
              <p:nextCondLst>
                <p:cond evt="onClick" delay="0">
                  <p:tgtEl>
                    <p:spTgt spid="2"/>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30"/>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Future Extensions: Using Differential Flatness</a:t>
            </a:r>
            <a:endParaRPr dirty="0"/>
          </a:p>
        </p:txBody>
      </p:sp>
      <p:sp>
        <p:nvSpPr>
          <p:cNvPr id="137" name="Google Shape;137;p30"/>
          <p:cNvSpPr txBox="1">
            <a:spLocks noGrp="1"/>
          </p:cNvSpPr>
          <p:nvPr>
            <p:ph type="body" idx="1"/>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sz="1100" dirty="0">
              <a:solidFill>
                <a:srgbClr val="888888"/>
              </a:solidFill>
            </a:endParaRPr>
          </a:p>
          <a:p>
            <a:pPr marL="0" lvl="0" indent="0" algn="l" rtl="0">
              <a:spcBef>
                <a:spcPts val="0"/>
              </a:spcBef>
              <a:spcAft>
                <a:spcPts val="0"/>
              </a:spcAft>
              <a:buNone/>
            </a:pPr>
            <a:endParaRPr dirty="0"/>
          </a:p>
        </p:txBody>
      </p:sp>
      <p:sp>
        <p:nvSpPr>
          <p:cNvPr id="4" name="Text Placeholder 2">
            <a:extLst>
              <a:ext uri="{FF2B5EF4-FFF2-40B4-BE49-F238E27FC236}">
                <a16:creationId xmlns:a16="http://schemas.microsoft.com/office/drawing/2014/main" id="{67F37A2F-CD01-4417-8A05-ED615E387B0F}"/>
              </a:ext>
            </a:extLst>
          </p:cNvPr>
          <p:cNvSpPr txBox="1">
            <a:spLocks/>
          </p:cNvSpPr>
          <p:nvPr/>
        </p:nvSpPr>
        <p:spPr>
          <a:xfrm>
            <a:off x="464100" y="1304875"/>
            <a:ext cx="8520600" cy="3416400"/>
          </a:xfrm>
          <a:prstGeom prst="rect">
            <a:avLst/>
          </a:prstGeom>
          <a:noFill/>
          <a:ln>
            <a:noFill/>
          </a:ln>
          <a:effectLst>
            <a:outerShdw blurRad="25400" dir="17880000">
              <a:srgbClr val="000000">
                <a:alpha val="46000"/>
              </a:srgbClr>
            </a:outerShdw>
          </a:effectLst>
        </p:spPr>
        <p:txBody>
          <a:bodyPr spcFirstLastPara="1" vert="horz" wrap="square" lIns="91425" tIns="91425" rIns="91425" bIns="91425" rtlCol="0" anchor="t" anchorCtr="0">
            <a:normAutofit fontScale="92500" lnSpcReduction="10000"/>
          </a:bodyPr>
          <a:lstStyle>
            <a:lvl1pPr marL="457200" lvl="0" indent="-342900" algn="l" defTabSz="342900" rtl="0" eaLnBrk="1" latinLnBrk="0" hangingPunct="1">
              <a:lnSpc>
                <a:spcPct val="115000"/>
              </a:lnSpc>
              <a:spcBef>
                <a:spcPts val="0"/>
              </a:spcBef>
              <a:spcAft>
                <a:spcPts val="0"/>
              </a:spcAft>
              <a:buClr>
                <a:schemeClr val="tx2"/>
              </a:buClr>
              <a:buSzPts val="1800"/>
              <a:buFont typeface="Wingdings 2" charset="2"/>
              <a:buChar char="●"/>
              <a:defRPr sz="15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914400" lvl="1" indent="-317500" algn="l" defTabSz="342900" rtl="0" eaLnBrk="1" latinLnBrk="0" hangingPunct="1">
              <a:lnSpc>
                <a:spcPct val="115000"/>
              </a:lnSpc>
              <a:spcBef>
                <a:spcPts val="0"/>
              </a:spcBef>
              <a:spcAft>
                <a:spcPts val="0"/>
              </a:spcAft>
              <a:buClr>
                <a:schemeClr val="tx2"/>
              </a:buClr>
              <a:buSzPts val="1400"/>
              <a:buFont typeface="Wingdings 2" charset="2"/>
              <a:buChar char="○"/>
              <a:defRPr sz="135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371600" lvl="2" indent="-317500" algn="l" defTabSz="342900" rtl="0" eaLnBrk="1" latinLnBrk="0" hangingPunct="1">
              <a:lnSpc>
                <a:spcPct val="115000"/>
              </a:lnSpc>
              <a:spcBef>
                <a:spcPts val="0"/>
              </a:spcBef>
              <a:spcAft>
                <a:spcPts val="0"/>
              </a:spcAft>
              <a:buClr>
                <a:schemeClr val="tx2"/>
              </a:buClr>
              <a:buSzPts val="1400"/>
              <a:buFont typeface="Wingdings 2" charset="2"/>
              <a:buChar char="■"/>
              <a:defRPr sz="12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828800" lvl="3" indent="-317500" algn="l" defTabSz="342900" rtl="0" eaLnBrk="1" latinLnBrk="0" hangingPunct="1">
              <a:lnSpc>
                <a:spcPct val="115000"/>
              </a:lnSpc>
              <a:spcBef>
                <a:spcPts val="0"/>
              </a:spcBef>
              <a:spcAft>
                <a:spcPts val="0"/>
              </a:spcAft>
              <a:buClr>
                <a:schemeClr val="tx2"/>
              </a:buClr>
              <a:buSzPts val="1400"/>
              <a:buFont typeface="Wingdings 2" charset="2"/>
              <a:buChar char="●"/>
              <a:defRPr sz="105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2286000" lvl="4" indent="-317500" algn="l" defTabSz="342900" rtl="0" eaLnBrk="1" latinLnBrk="0" hangingPunct="1">
              <a:lnSpc>
                <a:spcPct val="115000"/>
              </a:lnSpc>
              <a:spcBef>
                <a:spcPts val="0"/>
              </a:spcBef>
              <a:spcAft>
                <a:spcPts val="0"/>
              </a:spcAft>
              <a:buClr>
                <a:schemeClr val="tx2"/>
              </a:buClr>
              <a:buSzPts val="1400"/>
              <a:buFont typeface="Wingdings 2" charset="2"/>
              <a:buChar char="○"/>
              <a:defRPr sz="105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743200" lvl="5" indent="-317500" algn="l" defTabSz="342900" rtl="0" eaLnBrk="1" latinLnBrk="0" hangingPunct="1">
              <a:lnSpc>
                <a:spcPct val="115000"/>
              </a:lnSpc>
              <a:spcBef>
                <a:spcPts val="0"/>
              </a:spcBef>
              <a:spcAft>
                <a:spcPts val="0"/>
              </a:spcAft>
              <a:buClr>
                <a:schemeClr val="tx2"/>
              </a:buClr>
              <a:buSzPts val="1400"/>
              <a:buFont typeface="Wingdings 2" charset="2"/>
              <a:buChar char="■"/>
              <a:defRPr sz="105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3200400" lvl="6" indent="-317500" algn="l" defTabSz="342900" rtl="0" eaLnBrk="1" latinLnBrk="0" hangingPunct="1">
              <a:lnSpc>
                <a:spcPct val="115000"/>
              </a:lnSpc>
              <a:spcBef>
                <a:spcPts val="0"/>
              </a:spcBef>
              <a:spcAft>
                <a:spcPts val="0"/>
              </a:spcAft>
              <a:buClr>
                <a:schemeClr val="tx2"/>
              </a:buClr>
              <a:buSzPts val="1400"/>
              <a:buFont typeface="Wingdings 2" charset="2"/>
              <a:buChar char="●"/>
              <a:defRPr sz="105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3657600" lvl="7" indent="-317500" algn="l" defTabSz="342900" rtl="0" eaLnBrk="1" latinLnBrk="0" hangingPunct="1">
              <a:lnSpc>
                <a:spcPct val="115000"/>
              </a:lnSpc>
              <a:spcBef>
                <a:spcPts val="0"/>
              </a:spcBef>
              <a:spcAft>
                <a:spcPts val="0"/>
              </a:spcAft>
              <a:buClr>
                <a:schemeClr val="tx2"/>
              </a:buClr>
              <a:buSzPts val="1400"/>
              <a:buFont typeface="Wingdings 2" charset="2"/>
              <a:buChar char="○"/>
              <a:defRPr sz="105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4114800" lvl="8" indent="-317500" algn="l" defTabSz="342900" rtl="0" eaLnBrk="1" latinLnBrk="0" hangingPunct="1">
              <a:lnSpc>
                <a:spcPct val="115000"/>
              </a:lnSpc>
              <a:spcBef>
                <a:spcPts val="0"/>
              </a:spcBef>
              <a:spcAft>
                <a:spcPts val="0"/>
              </a:spcAft>
              <a:buClr>
                <a:schemeClr val="tx2"/>
              </a:buClr>
              <a:buSzPts val="1400"/>
              <a:buFont typeface="Wingdings 2" charset="2"/>
              <a:buChar char="■"/>
              <a:defRPr sz="105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r>
              <a:rPr lang="en-US" sz="1600" b="1" i="1" u="none" strike="noStrike" dirty="0">
                <a:effectLst/>
              </a:rPr>
              <a:t>Differentially Flat </a:t>
            </a:r>
            <a:r>
              <a:rPr lang="en-US" sz="1600" b="0" i="0" u="none" strike="noStrike" dirty="0">
                <a:effectLst/>
              </a:rPr>
              <a:t>- Differential flatness is a property of some nonlinear control system that allows the state vector and the input vector to be written in terms of a smaller number of so-called flat outputs and some number of time derivatives of those outputs</a:t>
            </a:r>
          </a:p>
          <a:p>
            <a:r>
              <a:rPr lang="en-US" sz="1600" b="1" i="1" u="none" strike="noStrike" dirty="0">
                <a:effectLst/>
              </a:rPr>
              <a:t>Endogenous transformation </a:t>
            </a:r>
            <a:r>
              <a:rPr lang="en-US" sz="1600" i="0" u="none" strike="noStrike" dirty="0">
                <a:effectLst/>
              </a:rPr>
              <a:t>- the function that maps from the outputs and their time derivatives to the states and inputs is known as the endogenous transformation </a:t>
            </a:r>
          </a:p>
          <a:p>
            <a:r>
              <a:rPr lang="en-US" sz="1600" i="0" u="none" strike="noStrike" dirty="0">
                <a:effectLst/>
              </a:rPr>
              <a:t>Using the endogenous transformation would get states and inputs for the quadrotor to be used as a control reference to control it along the desired vector field </a:t>
            </a:r>
            <a:endParaRPr lang="en-US" sz="1600" dirty="0">
              <a:effectLst>
                <a:outerShdw blurRad="38100" dist="38100" dir="2700000" algn="tl">
                  <a:srgbClr val="000000">
                    <a:alpha val="43137"/>
                  </a:srgbClr>
                </a:outerShdw>
              </a:effectLst>
              <a:sym typeface="Lora"/>
            </a:endParaRPr>
          </a:p>
          <a:p>
            <a:r>
              <a:rPr lang="en-US" sz="1600" i="1" u="none" strike="noStrike" dirty="0">
                <a:effectLst/>
              </a:rPr>
              <a:t>State </a:t>
            </a:r>
            <a:r>
              <a:rPr lang="el-GR" sz="1600" i="1" u="none" strike="noStrike" dirty="0">
                <a:effectLst/>
              </a:rPr>
              <a:t>ξ = [</a:t>
            </a:r>
            <a:r>
              <a:rPr lang="en-US" sz="1600" i="1" u="none" strike="noStrike" dirty="0">
                <a:effectLst/>
              </a:rPr>
              <a:t>x, y, z, </a:t>
            </a:r>
            <a:r>
              <a:rPr lang="en-US" sz="1600" i="1" u="none" strike="noStrike" dirty="0" err="1">
                <a:effectLst/>
              </a:rPr>
              <a:t>vx</a:t>
            </a:r>
            <a:r>
              <a:rPr lang="en-US" sz="1600" i="1" u="none" strike="noStrike" dirty="0">
                <a:effectLst/>
              </a:rPr>
              <a:t>, </a:t>
            </a:r>
            <a:r>
              <a:rPr lang="en-US" sz="1600" i="1" u="none" strike="noStrike" dirty="0" err="1">
                <a:effectLst/>
              </a:rPr>
              <a:t>vy</a:t>
            </a:r>
            <a:r>
              <a:rPr lang="en-US" sz="1600" i="1" u="none" strike="noStrike" dirty="0">
                <a:effectLst/>
              </a:rPr>
              <a:t>, </a:t>
            </a:r>
            <a:r>
              <a:rPr lang="en-US" sz="1600" i="1" u="none" strike="noStrike" dirty="0" err="1">
                <a:effectLst/>
              </a:rPr>
              <a:t>vz</a:t>
            </a:r>
            <a:r>
              <a:rPr lang="en-US" sz="1600" i="1" u="none" strike="noStrike" dirty="0">
                <a:effectLst/>
              </a:rPr>
              <a:t>, </a:t>
            </a:r>
            <a:r>
              <a:rPr lang="el-GR" sz="1600" i="1" u="none" strike="noStrike" dirty="0">
                <a:effectLst/>
              </a:rPr>
              <a:t>ψ, θ, φ, </a:t>
            </a:r>
            <a:r>
              <a:rPr lang="en-US" sz="1600" i="1" u="none" strike="noStrike" dirty="0">
                <a:effectLst/>
              </a:rPr>
              <a:t>p, q, r] T </a:t>
            </a:r>
          </a:p>
          <a:p>
            <a:r>
              <a:rPr lang="en-US" sz="1600" i="1" u="none" strike="noStrike" dirty="0">
                <a:effectLst/>
              </a:rPr>
              <a:t>Input µ = [</a:t>
            </a:r>
            <a:r>
              <a:rPr lang="en-US" sz="1600" i="1" u="none" strike="noStrike" dirty="0" err="1">
                <a:effectLst/>
              </a:rPr>
              <a:t>fz</a:t>
            </a:r>
            <a:r>
              <a:rPr lang="en-US" sz="1600" i="1" u="none" strike="noStrike" dirty="0">
                <a:effectLst/>
              </a:rPr>
              <a:t>, </a:t>
            </a:r>
            <a:r>
              <a:rPr lang="el-GR" sz="1600" i="1" u="none" strike="noStrike" dirty="0">
                <a:effectLst/>
              </a:rPr>
              <a:t>τ</a:t>
            </a:r>
            <a:r>
              <a:rPr lang="en-US" sz="1600" i="1" u="none" strike="noStrike" dirty="0">
                <a:effectLst/>
              </a:rPr>
              <a:t>x, </a:t>
            </a:r>
            <a:r>
              <a:rPr lang="el-GR" sz="1600" i="1" u="none" strike="noStrike" dirty="0">
                <a:effectLst/>
              </a:rPr>
              <a:t>τ</a:t>
            </a:r>
            <a:r>
              <a:rPr lang="en-US" sz="1600" i="1" u="none" strike="noStrike" dirty="0">
                <a:effectLst/>
              </a:rPr>
              <a:t>y, </a:t>
            </a:r>
            <a:r>
              <a:rPr lang="el-GR" sz="1600" i="1" u="none" strike="noStrike" dirty="0">
                <a:effectLst/>
              </a:rPr>
              <a:t>τ</a:t>
            </a:r>
            <a:r>
              <a:rPr lang="en-US" sz="1600" i="1" u="none" strike="noStrike" dirty="0">
                <a:effectLst/>
              </a:rPr>
              <a:t>z] T </a:t>
            </a:r>
          </a:p>
          <a:p>
            <a:r>
              <a:rPr lang="en-US" sz="1600" dirty="0">
                <a:effectLst/>
              </a:rPr>
              <a:t>Process: G</a:t>
            </a:r>
            <a:r>
              <a:rPr lang="en-US" sz="1600" u="none" strike="noStrike" dirty="0">
                <a:effectLst/>
              </a:rPr>
              <a:t>et Vector field → spatial derivatives of vector field → time derivatives → states and inputs of the quadrotor using the endogenous transformation and differential flatness property</a:t>
            </a:r>
          </a:p>
          <a:p>
            <a:pPr marL="114300" indent="0">
              <a:buNone/>
            </a:pPr>
            <a:endParaRPr lang="en-US" sz="1600" i="1" dirty="0">
              <a:effectLst/>
            </a:endParaRPr>
          </a:p>
          <a:p>
            <a:pPr marL="114300" indent="0" rtl="0">
              <a:spcBef>
                <a:spcPts val="0"/>
              </a:spcBef>
              <a:spcAft>
                <a:spcPts val="0"/>
              </a:spcAft>
              <a:buNone/>
            </a:pPr>
            <a:r>
              <a:rPr lang="en-US" sz="1600" i="0" u="none" strike="noStrike" dirty="0">
                <a:effectLst/>
              </a:rPr>
              <a:t>Zhou </a:t>
            </a:r>
            <a:r>
              <a:rPr lang="en-US" sz="1600" i="1" u="none" strike="noStrike" dirty="0">
                <a:effectLst/>
              </a:rPr>
              <a:t>et al</a:t>
            </a:r>
            <a:r>
              <a:rPr lang="en-US" sz="1600" i="0" u="none" strike="noStrike" dirty="0">
                <a:effectLst/>
              </a:rPr>
              <a:t>. 2014 - </a:t>
            </a:r>
            <a:r>
              <a:rPr lang="en-US" sz="1600" i="1" u="none" strike="noStrike" dirty="0">
                <a:effectLst/>
              </a:rPr>
              <a:t>Vector Field Following using Differential Flatness</a:t>
            </a:r>
          </a:p>
          <a:p>
            <a:pPr rtl="0">
              <a:spcBef>
                <a:spcPts val="0"/>
              </a:spcBef>
              <a:spcAft>
                <a:spcPts val="0"/>
              </a:spcAft>
            </a:pPr>
            <a:endParaRPr lang="en-US" sz="2000" b="0" dirty="0">
              <a:effectLst/>
            </a:endParaRPr>
          </a:p>
          <a:p>
            <a:endParaRPr lang="en-US" sz="1800" b="0" i="1" u="none" strike="noStrike" dirty="0">
              <a:solidFill>
                <a:srgbClr val="FFFFFF"/>
              </a:solidFill>
              <a:effectLst/>
            </a:endParaRPr>
          </a:p>
          <a:p>
            <a:pPr rtl="0" fontAlgn="base">
              <a:spcBef>
                <a:spcPts val="0"/>
              </a:spcBef>
              <a:spcAft>
                <a:spcPts val="0"/>
              </a:spcAft>
              <a:buFont typeface="Arial" panose="020B0604020202020204" pitchFamily="34" charset="0"/>
              <a:buChar char="•"/>
            </a:pPr>
            <a:endParaRPr lang="en-US" sz="1800" b="0" i="1" u="none" strike="noStrike" dirty="0">
              <a:solidFill>
                <a:srgbClr val="FFFFFF"/>
              </a:solidFill>
              <a:effectLst/>
              <a:latin typeface="Lora"/>
            </a:endParaRPr>
          </a:p>
          <a:p>
            <a:endParaRPr lang="en-US" dirty="0"/>
          </a:p>
        </p:txBody>
      </p:sp>
    </p:spTree>
    <p:extLst>
      <p:ext uri="{BB962C8B-B14F-4D97-AF65-F5344CB8AC3E}">
        <p14:creationId xmlns:p14="http://schemas.microsoft.com/office/powerpoint/2010/main" val="2853868090"/>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556</TotalTime>
  <Words>1702</Words>
  <Application>Microsoft Office PowerPoint</Application>
  <PresentationFormat>On-screen Show (16:9)</PresentationFormat>
  <Paragraphs>139</Paragraphs>
  <Slides>12</Slides>
  <Notes>11</Notes>
  <HiddenSlides>0</HiddenSlides>
  <MMClips>1</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12</vt:i4>
      </vt:variant>
    </vt:vector>
  </HeadingPairs>
  <TitlesOfParts>
    <vt:vector size="25" baseType="lpstr">
      <vt:lpstr>-apple-system</vt:lpstr>
      <vt:lpstr>Wingdings 2</vt:lpstr>
      <vt:lpstr>MathJax_Math-italic</vt:lpstr>
      <vt:lpstr>Calisto MT</vt:lpstr>
      <vt:lpstr>MathJax_AMS</vt:lpstr>
      <vt:lpstr>Arial</vt:lpstr>
      <vt:lpstr>inherit</vt:lpstr>
      <vt:lpstr>Lora</vt:lpstr>
      <vt:lpstr>Roboto</vt:lpstr>
      <vt:lpstr>MathJax_Main</vt:lpstr>
      <vt:lpstr>Calisto MT (Body)</vt:lpstr>
      <vt:lpstr>Simple Light</vt:lpstr>
      <vt:lpstr>Slate</vt:lpstr>
      <vt:lpstr>Vector Field Trajectory Tracking Control</vt:lpstr>
      <vt:lpstr>Why Use Vector Fields for Trajectory Tracking ?</vt:lpstr>
      <vt:lpstr>Vector Fields vs. Potential Fields </vt:lpstr>
      <vt:lpstr>Limit Cycle</vt:lpstr>
      <vt:lpstr>I. VF Function for Limit Cycle</vt:lpstr>
      <vt:lpstr>II. 4th Order Runge-Kutta Integration Algorithm </vt:lpstr>
      <vt:lpstr>III. SE(3) Controller </vt:lpstr>
      <vt:lpstr>Simulation</vt:lpstr>
      <vt:lpstr>Future Extensions: Using Differential Flatness</vt:lpstr>
      <vt:lpstr>References </vt:lpstr>
      <vt:lpstr>PowerPoint Presentation</vt:lpstr>
      <vt:lpstr>Thoughts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Vector Field Trajectory Tracking Control</dc:title>
  <cp:lastModifiedBy>Ruth B Densamo</cp:lastModifiedBy>
  <cp:revision>22</cp:revision>
  <dcterms:modified xsi:type="dcterms:W3CDTF">2021-05-19T13:45:24Z</dcterms:modified>
</cp:coreProperties>
</file>